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handoutMasterIdLst>
    <p:handoutMasterId r:id="rId27"/>
  </p:handoutMasterIdLst>
  <p:sldIdLst>
    <p:sldId id="256" r:id="rId2"/>
    <p:sldId id="281" r:id="rId3"/>
    <p:sldId id="283" r:id="rId4"/>
    <p:sldId id="282" r:id="rId5"/>
    <p:sldId id="284" r:id="rId6"/>
    <p:sldId id="293" r:id="rId7"/>
    <p:sldId id="285" r:id="rId8"/>
    <p:sldId id="292" r:id="rId9"/>
    <p:sldId id="291" r:id="rId10"/>
    <p:sldId id="286" r:id="rId11"/>
    <p:sldId id="287" r:id="rId12"/>
    <p:sldId id="279" r:id="rId13"/>
    <p:sldId id="261" r:id="rId14"/>
    <p:sldId id="288" r:id="rId15"/>
    <p:sldId id="289" r:id="rId16"/>
    <p:sldId id="296" r:id="rId17"/>
    <p:sldId id="299" r:id="rId18"/>
    <p:sldId id="300" r:id="rId19"/>
    <p:sldId id="297" r:id="rId20"/>
    <p:sldId id="298" r:id="rId21"/>
    <p:sldId id="301" r:id="rId22"/>
    <p:sldId id="302" r:id="rId23"/>
    <p:sldId id="290" r:id="rId24"/>
    <p:sldId id="294" r:id="rId25"/>
    <p:sldId id="29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A2"/>
    <a:srgbClr val="26B575"/>
    <a:srgbClr val="998575"/>
    <a:srgbClr val="B855A1"/>
    <a:srgbClr val="F8A300"/>
    <a:srgbClr val="E8BB64"/>
    <a:srgbClr val="E6E912"/>
    <a:srgbClr val="4FB447"/>
    <a:srgbClr val="BED004"/>
    <a:srgbClr val="EF7D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99" autoAdjust="0"/>
    <p:restoredTop sz="94660"/>
  </p:normalViewPr>
  <p:slideViewPr>
    <p:cSldViewPr snapToGrid="0">
      <p:cViewPr varScale="1">
        <p:scale>
          <a:sx n="109" d="100"/>
          <a:sy n="109" d="100"/>
        </p:scale>
        <p:origin x="132" y="132"/>
      </p:cViewPr>
      <p:guideLst>
        <p:guide orient="horz" pos="2160"/>
        <p:guide pos="3840"/>
      </p:guideLst>
    </p:cSldViewPr>
  </p:slideViewPr>
  <p:notesTextViewPr>
    <p:cViewPr>
      <p:scale>
        <a:sx n="3" d="2"/>
        <a:sy n="3" d="2"/>
      </p:scale>
      <p:origin x="0" y="0"/>
    </p:cViewPr>
  </p:notesTextViewPr>
  <p:notesViewPr>
    <p:cSldViewPr snapToGrid="0">
      <p:cViewPr varScale="1">
        <p:scale>
          <a:sx n="82" d="100"/>
          <a:sy n="82" d="100"/>
        </p:scale>
        <p:origin x="387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30/03/2026</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056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9200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98547521"/>
      </p:ext>
    </p:extLst>
  </p:cSld>
  <p:clrMap bg1="lt1" tx1="dk1" bg2="lt2" tx2="dk2" accent1="accent1" accent2="accent2" accent3="accent3" accent4="accent4" accent5="accent5" accent6="accent6" hlink="hlink" folHlink="folHlink"/>
  <p:sldLayoutIdLst>
    <p:sldLayoutId id="2147483788" r:id="rId1"/>
    <p:sldLayoutId id="2147483789" r:id="rId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slide" Target="slide18.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3.xml"/><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slide" Target="slide1.xml"/><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3.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slide" Target="slide1.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16.png"/><Relationship Id="rId9"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slide" Target="slide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2.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29"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png"/><Relationship Id="rId28" Type="http://schemas.openxmlformats.org/officeDocument/2006/relationships/image" Target="../media/image44.png"/><Relationship Id="rId10" Type="http://schemas.openxmlformats.org/officeDocument/2006/relationships/image" Target="../media/image26.png"/><Relationship Id="rId19" Type="http://schemas.openxmlformats.org/officeDocument/2006/relationships/image" Target="../media/image35.png"/><Relationship Id="rId31" Type="http://schemas.openxmlformats.org/officeDocument/2006/relationships/image" Target="../media/image12.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43.png"/><Relationship Id="rId30" Type="http://schemas.openxmlformats.org/officeDocument/2006/relationships/slide" Target="slide19.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png"/><Relationship Id="rId3" Type="http://schemas.openxmlformats.org/officeDocument/2006/relationships/image" Target="../media/image47.png"/><Relationship Id="rId7" Type="http://schemas.openxmlformats.org/officeDocument/2006/relationships/slide" Target="slide1.xml"/><Relationship Id="rId12" Type="http://schemas.openxmlformats.org/officeDocument/2006/relationships/slide" Target="slide10.xml"/><Relationship Id="rId2" Type="http://schemas.openxmlformats.org/officeDocument/2006/relationships/image" Target="../media/image46.png"/><Relationship Id="rId16"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51.png"/><Relationship Id="rId5" Type="http://schemas.openxmlformats.org/officeDocument/2006/relationships/image" Target="../media/image48.png"/><Relationship Id="rId15" Type="http://schemas.openxmlformats.org/officeDocument/2006/relationships/image" Target="../media/image52.png"/><Relationship Id="rId10" Type="http://schemas.openxmlformats.org/officeDocument/2006/relationships/image" Target="../media/image50.png"/><Relationship Id="rId4" Type="http://schemas.openxmlformats.org/officeDocument/2006/relationships/image" Target="../media/image17.png"/><Relationship Id="rId9" Type="http://schemas.openxmlformats.org/officeDocument/2006/relationships/image" Target="../media/image49.png"/><Relationship Id="rId14" Type="http://schemas.openxmlformats.org/officeDocument/2006/relationships/slide" Target="slide23.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11.png"/><Relationship Id="rId4" Type="http://schemas.openxmlformats.org/officeDocument/2006/relationships/hyperlink" Target="https://www.lumni.fr/video/paris-et-son-aire-urbaine-une-region-capitale" TargetMode="External"/><Relationship Id="rId9" Type="http://schemas.openxmlformats.org/officeDocument/2006/relationships/slide" Target="slide1.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png"/><Relationship Id="rId3" Type="http://schemas.openxmlformats.org/officeDocument/2006/relationships/image" Target="../media/image47.png"/><Relationship Id="rId7" Type="http://schemas.openxmlformats.org/officeDocument/2006/relationships/slide" Target="slide1.xml"/><Relationship Id="rId12" Type="http://schemas.openxmlformats.org/officeDocument/2006/relationships/slide" Target="slide10.xml"/><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51.png"/><Relationship Id="rId5" Type="http://schemas.openxmlformats.org/officeDocument/2006/relationships/image" Target="../media/image48.png"/><Relationship Id="rId10" Type="http://schemas.openxmlformats.org/officeDocument/2006/relationships/image" Target="../media/image59.png"/><Relationship Id="rId4" Type="http://schemas.openxmlformats.org/officeDocument/2006/relationships/image" Target="../media/image17.png"/><Relationship Id="rId9" Type="http://schemas.openxmlformats.org/officeDocument/2006/relationships/image" Target="../media/image58.png"/></Relationships>
</file>

<file path=ppt/slides/_rels/slide10.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1.xml"/><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image" Target="../media/image13.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7.png"/><Relationship Id="rId7"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slide" Target="slide1.xml"/><Relationship Id="rId10" Type="http://schemas.openxmlformats.org/officeDocument/2006/relationships/image" Target="../media/image64.png"/><Relationship Id="rId4" Type="http://schemas.openxmlformats.org/officeDocument/2006/relationships/image" Target="../media/image1.png"/><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slide" Target="slide1.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1.xml"/><Relationship Id="rId7" Type="http://schemas.openxmlformats.org/officeDocument/2006/relationships/slide" Target="slide1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11.png"/><Relationship Id="rId9" Type="http://schemas.openxmlformats.org/officeDocument/2006/relationships/image" Target="../media/image66.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youtube.com/watch?v=o29Gq0wCcv0" TargetMode="External"/><Relationship Id="rId7" Type="http://schemas.openxmlformats.org/officeDocument/2006/relationships/slide" Target="slide1.xml"/><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6.png"/><Relationship Id="rId5" Type="http://schemas.openxmlformats.org/officeDocument/2006/relationships/image" Target="../media/image71.png"/><Relationship Id="rId10" Type="http://schemas.openxmlformats.org/officeDocument/2006/relationships/image" Target="../media/image12.png"/><Relationship Id="rId4" Type="http://schemas.openxmlformats.org/officeDocument/2006/relationships/image" Target="../media/image55.png"/><Relationship Id="rId9" Type="http://schemas.openxmlformats.org/officeDocument/2006/relationships/slide" Target="slide14.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 Target="slide1.xml"/><Relationship Id="rId7" Type="http://schemas.openxmlformats.org/officeDocument/2006/relationships/slide" Target="slide1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 Target="slide1.xml"/><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image" Target="../media/image74.jp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hyperlink" Target="https://actu.fr/normandie/darnetal_76212/darnetal-perd-son-ame-ils-se-mobilisent-contre-l-urbanisation-massive_39172563.html" TargetMode="External"/><Relationship Id="rId3" Type="http://schemas.openxmlformats.org/officeDocument/2006/relationships/slide" Target="slide1.xml"/><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image" Target="../media/image75.png"/><Relationship Id="rId4" Type="http://schemas.openxmlformats.org/officeDocument/2006/relationships/image" Target="../media/image11.png"/><Relationship Id="rId9" Type="http://schemas.openxmlformats.org/officeDocument/2006/relationships/image" Target="../media/image76.png"/></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80.png"/><Relationship Id="rId3" Type="http://schemas.openxmlformats.org/officeDocument/2006/relationships/slide" Target="slide1.xml"/><Relationship Id="rId7" Type="http://schemas.openxmlformats.org/officeDocument/2006/relationships/image" Target="../media/image78.png"/><Relationship Id="rId12"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55.png"/><Relationship Id="rId5" Type="http://schemas.openxmlformats.org/officeDocument/2006/relationships/image" Target="../media/image39.png"/><Relationship Id="rId10" Type="http://schemas.openxmlformats.org/officeDocument/2006/relationships/hyperlink" Target="https://www.youtube.com/watch?v=OoNg0PRPdWI" TargetMode="External"/><Relationship Id="rId4" Type="http://schemas.openxmlformats.org/officeDocument/2006/relationships/image" Target="../media/image11.png"/><Relationship Id="rId9"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1.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image" Target="../media/image81.png"/><Relationship Id="rId16"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hyperlink" Target="https://www.youtube.com/watch?v=pGfwOC9iyrc" TargetMode="External"/><Relationship Id="rId11" Type="http://schemas.openxmlformats.org/officeDocument/2006/relationships/image" Target="../media/image86.png"/><Relationship Id="rId5" Type="http://schemas.openxmlformats.org/officeDocument/2006/relationships/image" Target="../media/image11.png"/><Relationship Id="rId15" Type="http://schemas.openxmlformats.org/officeDocument/2006/relationships/image" Target="../media/image90.png"/><Relationship Id="rId10" Type="http://schemas.openxmlformats.org/officeDocument/2006/relationships/image" Target="../media/image85.png"/><Relationship Id="rId4" Type="http://schemas.openxmlformats.org/officeDocument/2006/relationships/slide" Target="slide1.xml"/><Relationship Id="rId9" Type="http://schemas.openxmlformats.org/officeDocument/2006/relationships/image" Target="../media/image84.png"/><Relationship Id="rId14" Type="http://schemas.openxmlformats.org/officeDocument/2006/relationships/image" Target="../media/image89.png"/></Relationships>
</file>

<file path=ppt/slides/_rels/slide21.xml.rels><?xml version="1.0" encoding="UTF-8" standalone="yes"?>
<Relationships xmlns="http://schemas.openxmlformats.org/package/2006/relationships"><Relationship Id="rId8" Type="http://schemas.openxmlformats.org/officeDocument/2006/relationships/hyperlink" Target="https://www.youtube.com/watch?v=6Zl1hsuXimc" TargetMode="External"/><Relationship Id="rId13" Type="http://schemas.openxmlformats.org/officeDocument/2006/relationships/image" Target="../media/image93.png"/><Relationship Id="rId3" Type="http://schemas.openxmlformats.org/officeDocument/2006/relationships/slide" Target="slide1.xml"/><Relationship Id="rId7" Type="http://schemas.openxmlformats.org/officeDocument/2006/relationships/image" Target="../media/image12.png"/><Relationship Id="rId12" Type="http://schemas.openxmlformats.org/officeDocument/2006/relationships/hyperlink" Target="https://www.youtube.com/watch?v=Hfhoa94uLvI" TargetMode="External"/><Relationship Id="rId17" Type="http://schemas.openxmlformats.org/officeDocument/2006/relationships/image" Target="../media/image96.png"/><Relationship Id="rId2" Type="http://schemas.openxmlformats.org/officeDocument/2006/relationships/image" Target="../media/image1.png"/><Relationship Id="rId16" Type="http://schemas.openxmlformats.org/officeDocument/2006/relationships/hyperlink" Target="https://www.youtube.com/watch?v=mx3IHgO2zeQ" TargetMode="External"/><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image" Target="../media/image28.png"/><Relationship Id="rId5" Type="http://schemas.openxmlformats.org/officeDocument/2006/relationships/image" Target="../media/image35.png"/><Relationship Id="rId15" Type="http://schemas.openxmlformats.org/officeDocument/2006/relationships/image" Target="../media/image95.png"/><Relationship Id="rId10" Type="http://schemas.openxmlformats.org/officeDocument/2006/relationships/image" Target="../media/image92.png"/><Relationship Id="rId4" Type="http://schemas.openxmlformats.org/officeDocument/2006/relationships/image" Target="../media/image11.png"/><Relationship Id="rId9" Type="http://schemas.openxmlformats.org/officeDocument/2006/relationships/image" Target="../media/image55.png"/><Relationship Id="rId14" Type="http://schemas.openxmlformats.org/officeDocument/2006/relationships/image" Target="../media/image94.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6.png"/><Relationship Id="rId7" Type="http://schemas.openxmlformats.org/officeDocument/2006/relationships/slide" Target="slide1.xml"/><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5.png"/><Relationship Id="rId4" Type="http://schemas.openxmlformats.org/officeDocument/2006/relationships/hyperlink" Target="https://www.youtube.com/watch?v=FIFBHa772E0"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1.png"/><Relationship Id="rId7" Type="http://schemas.openxmlformats.org/officeDocument/2006/relationships/slide" Target="slide14.xml"/><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98.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52.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1828800" y="479742"/>
            <a:ext cx="6989708" cy="1384995"/>
          </a:xfrm>
          <a:prstGeom prst="rect">
            <a:avLst/>
          </a:prstGeom>
          <a:noFill/>
        </p:spPr>
        <p:txBody>
          <a:bodyPr wrap="square">
            <a:spAutoFit/>
          </a:bodyPr>
          <a:lstStyle/>
          <a:p>
            <a:pPr algn="ctr"/>
            <a:r>
              <a:rPr lang="fr-FR" sz="2800" b="1" dirty="0">
                <a:solidFill>
                  <a:srgbClr val="002060"/>
                </a:solidFill>
                <a:latin typeface="Calibri" panose="020F0502020204030204" pitchFamily="34" charset="0"/>
                <a:cs typeface="Calibri" panose="020F0502020204030204" pitchFamily="34" charset="0"/>
              </a:rPr>
              <a:t>Thème I</a:t>
            </a:r>
          </a:p>
          <a:p>
            <a:pPr algn="ctr"/>
            <a:r>
              <a:rPr lang="fr-FR" sz="2800" b="1" dirty="0">
                <a:solidFill>
                  <a:srgbClr val="00B0F0"/>
                </a:solidFill>
                <a:latin typeface="Calibri" panose="020F0502020204030204" pitchFamily="34" charset="0"/>
                <a:cs typeface="Calibri" panose="020F0502020204030204" pitchFamily="34" charset="0"/>
              </a:rPr>
              <a:t>La recomposition du territoire urbain en France : </a:t>
            </a:r>
            <a:r>
              <a:rPr lang="fr-FR" sz="2800" b="1" dirty="0">
                <a:solidFill>
                  <a:srgbClr val="FF0000"/>
                </a:solidFill>
                <a:latin typeface="Calibri" panose="020F0502020204030204" pitchFamily="34" charset="0"/>
                <a:cs typeface="Calibri" panose="020F0502020204030204" pitchFamily="34" charset="0"/>
              </a:rPr>
              <a:t>métropolisation</a:t>
            </a:r>
            <a:r>
              <a:rPr lang="fr-FR" sz="2800" b="1" dirty="0">
                <a:solidFill>
                  <a:srgbClr val="00B0F0"/>
                </a:solidFill>
                <a:latin typeface="Calibri" panose="020F0502020204030204" pitchFamily="34" charset="0"/>
                <a:cs typeface="Calibri" panose="020F0502020204030204" pitchFamily="34" charset="0"/>
              </a:rPr>
              <a:t> et </a:t>
            </a:r>
            <a:r>
              <a:rPr lang="fr-FR" sz="2800" b="1" dirty="0">
                <a:solidFill>
                  <a:srgbClr val="FF0000"/>
                </a:solidFill>
                <a:latin typeface="Calibri" panose="020F0502020204030204" pitchFamily="34" charset="0"/>
                <a:cs typeface="Calibri" panose="020F0502020204030204" pitchFamily="34" charset="0"/>
              </a:rPr>
              <a:t>périurbanisation</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274016" y="1032388"/>
            <a:ext cx="3443969" cy="2308324"/>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Aires urbaines, </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Aménagement,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Conflits d’usage,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Développement durable,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Espace périurbain,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Espace rural,</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Habiter,</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Mobilité,</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Pôle urbain.</a:t>
            </a:r>
          </a:p>
        </p:txBody>
      </p:sp>
      <p:sp>
        <p:nvSpPr>
          <p:cNvPr id="2" name="ZoneTexte 1">
            <a:extLst>
              <a:ext uri="{FF2B5EF4-FFF2-40B4-BE49-F238E27FC236}">
                <a16:creationId xmlns:a16="http://schemas.microsoft.com/office/drawing/2014/main" id="{4AD3C9AE-5B53-4878-B786-733451F4FADF}"/>
              </a:ext>
            </a:extLst>
          </p:cNvPr>
          <p:cNvSpPr txBox="1"/>
          <p:nvPr/>
        </p:nvSpPr>
        <p:spPr>
          <a:xfrm>
            <a:off x="2829464" y="1873219"/>
            <a:ext cx="9280331" cy="2677656"/>
          </a:xfrm>
          <a:prstGeom prst="rect">
            <a:avLst/>
          </a:prstGeom>
          <a:noFill/>
        </p:spPr>
        <p:txBody>
          <a:bodyPr wrap="square">
            <a:spAutoFit/>
          </a:bodyPr>
          <a:lstStyle/>
          <a:p>
            <a:pPr algn="ctr"/>
            <a:r>
              <a:rPr lang="fr-FR" sz="2800" b="1" dirty="0">
                <a:solidFill>
                  <a:srgbClr val="002060"/>
                </a:solidFill>
                <a:latin typeface="Calibri" panose="020F0502020204030204" pitchFamily="34" charset="0"/>
                <a:cs typeface="Calibri" panose="020F0502020204030204" pitchFamily="34" charset="0"/>
              </a:rPr>
              <a:t>Entrée dans le thème</a:t>
            </a:r>
          </a:p>
          <a:p>
            <a:pPr algn="ctr"/>
            <a:r>
              <a:rPr lang="fr-FR" sz="2800" b="1" dirty="0">
                <a:solidFill>
                  <a:srgbClr val="FF0000"/>
                </a:solidFill>
                <a:latin typeface="Calibri" panose="020F0502020204030204" pitchFamily="34" charset="0"/>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Se repérer</a:t>
            </a:r>
            <a:r>
              <a:rPr lang="fr-FR" sz="2800" b="1" dirty="0">
                <a:solidFill>
                  <a:srgbClr val="0070C0"/>
                </a:solidFill>
                <a:latin typeface="Calibri" panose="020F0502020204030204" pitchFamily="34" charset="0"/>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 en </a:t>
            </a:r>
            <a:r>
              <a:rPr lang="fr-FR" sz="2800" b="1" dirty="0">
                <a:solidFill>
                  <a:srgbClr val="FF0000"/>
                </a:solidFill>
                <a:latin typeface="Calibri" panose="020F0502020204030204" pitchFamily="34" charset="0"/>
                <a:cs typeface="Calibri" panose="020F0502020204030204" pitchFamily="34" charset="0"/>
                <a:hlinkClick r:id="rId2" action="ppaction://hlinksldjump"/>
              </a:rPr>
              <a:t>France</a:t>
            </a:r>
            <a:r>
              <a:rPr lang="fr-FR" sz="2800" b="1" dirty="0">
                <a:solidFill>
                  <a:srgbClr val="00B0F0"/>
                </a:solidFill>
                <a:latin typeface="Calibri" panose="020F0502020204030204" pitchFamily="34" charset="0"/>
                <a:cs typeface="Calibri" panose="020F0502020204030204" pitchFamily="34" charset="0"/>
                <a:hlinkClick r:id="rId2" action="ppaction://hlinksldjump"/>
              </a:rPr>
              <a:t> </a:t>
            </a:r>
            <a:r>
              <a:rPr lang="fr-FR" sz="2800" b="1" dirty="0">
                <a:solidFill>
                  <a:srgbClr val="0070C0"/>
                </a:solidFill>
                <a:latin typeface="Calibri" panose="020F0502020204030204" pitchFamily="34" charset="0"/>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et dans le </a:t>
            </a:r>
            <a:r>
              <a:rPr lang="fr-FR" sz="2800" b="1" dirty="0">
                <a:solidFill>
                  <a:srgbClr val="FF0000"/>
                </a:solidFill>
                <a:latin typeface="Calibri" panose="020F0502020204030204" pitchFamily="34" charset="0"/>
                <a:cs typeface="Calibri" panose="020F0502020204030204" pitchFamily="34" charset="0"/>
                <a:hlinkClick r:id="rId2" action="ppaction://hlinksldjump"/>
              </a:rPr>
              <a:t>Monde</a:t>
            </a:r>
            <a:endParaRPr lang="fr-FR" sz="2800" b="1" dirty="0">
              <a:solidFill>
                <a:srgbClr val="FF0000"/>
              </a:solidFill>
              <a:latin typeface="Calibri" panose="020F0502020204030204" pitchFamily="34" charset="0"/>
              <a:cs typeface="Calibri" panose="020F0502020204030204" pitchFamily="34" charset="0"/>
            </a:endParaRPr>
          </a:p>
          <a:p>
            <a:pPr algn="ctr"/>
            <a:r>
              <a:rPr lang="fr-FR" sz="2800" b="1" dirty="0">
                <a:solidFill>
                  <a:srgbClr val="002060"/>
                </a:solidFill>
                <a:latin typeface="Calibri" panose="020F0502020204030204" pitchFamily="34" charset="0"/>
                <a:cs typeface="Calibri" panose="020F0502020204030204" pitchFamily="34" charset="0"/>
              </a:rPr>
              <a:t>Partie 1</a:t>
            </a:r>
          </a:p>
          <a:p>
            <a:pPr algn="ctr"/>
            <a:r>
              <a:rPr lang="fr-FR" sz="2800" b="1" dirty="0">
                <a:solidFill>
                  <a:srgbClr val="0070C0"/>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La France, un </a:t>
            </a:r>
            <a:r>
              <a:rPr lang="fr-FR" sz="2800" b="1" dirty="0">
                <a:solidFill>
                  <a:srgbClr val="FF0000"/>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territoire sous influence urbaine</a:t>
            </a:r>
            <a:endParaRPr lang="fr-FR" sz="2800" b="1" dirty="0">
              <a:solidFill>
                <a:srgbClr val="FF0000"/>
              </a:solidFill>
              <a:latin typeface="Calibri" panose="020F0502020204030204" pitchFamily="34" charset="0"/>
              <a:cs typeface="Calibri" panose="020F0502020204030204" pitchFamily="34" charset="0"/>
            </a:endParaRPr>
          </a:p>
          <a:p>
            <a:pPr algn="ctr"/>
            <a:r>
              <a:rPr lang="fr-FR" sz="2800" b="1" dirty="0">
                <a:solidFill>
                  <a:srgbClr val="002060"/>
                </a:solidFill>
                <a:latin typeface="Calibri" panose="020F0502020204030204" pitchFamily="34" charset="0"/>
                <a:cs typeface="Calibri" panose="020F0502020204030204" pitchFamily="34" charset="0"/>
              </a:rPr>
              <a:t>Partie 2</a:t>
            </a:r>
          </a:p>
          <a:p>
            <a:pPr algn="ctr"/>
            <a:r>
              <a:rPr lang="fr-FR" sz="2800" b="1" dirty="0">
                <a:solidFill>
                  <a:srgbClr val="0070C0"/>
                </a:solidFill>
                <a:latin typeface="Calibri" panose="020F0502020204030204" pitchFamily="34" charset="0"/>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La France, les </a:t>
            </a:r>
            <a:r>
              <a:rPr lang="fr-FR" sz="2800" b="1" dirty="0">
                <a:solidFill>
                  <a:srgbClr val="FF0000"/>
                </a:solidFill>
                <a:latin typeface="Calibri" panose="020F0502020204030204" pitchFamily="34" charset="0"/>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défis</a:t>
            </a:r>
            <a:r>
              <a:rPr lang="fr-FR" sz="2800" b="1" dirty="0">
                <a:solidFill>
                  <a:srgbClr val="0070C0"/>
                </a:solidFill>
                <a:latin typeface="Calibri" panose="020F0502020204030204" pitchFamily="34" charset="0"/>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 d’un territoire sous influence urbaine</a:t>
            </a:r>
            <a:endParaRPr lang="fr-FR" sz="2800" b="1" dirty="0">
              <a:solidFill>
                <a:srgbClr val="0070C0"/>
              </a:solidFill>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EF976F7B-7EA3-4778-90FF-B34BD0F3631E}"/>
              </a:ext>
            </a:extLst>
          </p:cNvPr>
          <p:cNvSpPr txBox="1"/>
          <p:nvPr/>
        </p:nvSpPr>
        <p:spPr>
          <a:xfrm>
            <a:off x="274016" y="4842103"/>
            <a:ext cx="9534218" cy="1661993"/>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REPÈRES :</a:t>
            </a:r>
          </a:p>
          <a:p>
            <a:r>
              <a:rPr lang="fr-FR" sz="1400" dirty="0">
                <a:latin typeface="Calibri" panose="020F0502020204030204" pitchFamily="34" charset="0"/>
                <a:cs typeface="Calibri" panose="020F0502020204030204" pitchFamily="34" charset="0"/>
              </a:rPr>
              <a:t>- Une </a:t>
            </a:r>
            <a:r>
              <a:rPr lang="fr-FR" sz="1400" b="1" dirty="0">
                <a:solidFill>
                  <a:srgbClr val="FF0000"/>
                </a:solidFill>
                <a:latin typeface="Calibri" panose="020F0502020204030204" pitchFamily="34" charset="0"/>
                <a:cs typeface="Calibri" panose="020F0502020204030204" pitchFamily="34" charset="0"/>
              </a:rPr>
              <a:t>dizaine d’aires urbaines françaises</a:t>
            </a:r>
            <a:r>
              <a:rPr lang="fr-FR" sz="1400" dirty="0">
                <a:latin typeface="Calibri" panose="020F0502020204030204" pitchFamily="34" charset="0"/>
                <a:cs typeface="Calibri" panose="020F0502020204030204" pitchFamily="34" charset="0"/>
              </a:rPr>
              <a:t> parmi les plus peuplées,</a:t>
            </a:r>
          </a:p>
          <a:p>
            <a:r>
              <a:rPr lang="fr-FR" sz="1400" dirty="0">
                <a:latin typeface="Calibri" panose="020F0502020204030204" pitchFamily="34" charset="0"/>
                <a:cs typeface="Calibri" panose="020F0502020204030204" pitchFamily="34" charset="0"/>
              </a:rPr>
              <a:t>- Les </a:t>
            </a:r>
            <a:r>
              <a:rPr lang="fr-FR" sz="1400" b="1" dirty="0">
                <a:solidFill>
                  <a:srgbClr val="FF0000"/>
                </a:solidFill>
                <a:latin typeface="Calibri" panose="020F0502020204030204" pitchFamily="34" charset="0"/>
                <a:cs typeface="Calibri" panose="020F0502020204030204" pitchFamily="34" charset="0"/>
              </a:rPr>
              <a:t>principaux pôles urbains</a:t>
            </a:r>
            <a:r>
              <a:rPr lang="fr-FR" sz="1400" dirty="0">
                <a:latin typeface="Calibri" panose="020F0502020204030204" pitchFamily="34" charset="0"/>
                <a:cs typeface="Calibri" panose="020F0502020204030204" pitchFamily="34" charset="0"/>
              </a:rPr>
              <a:t>,</a:t>
            </a:r>
          </a:p>
          <a:p>
            <a:r>
              <a:rPr lang="fr-FR" sz="1400" dirty="0">
                <a:latin typeface="Calibri" panose="020F0502020204030204" pitchFamily="34" charset="0"/>
                <a:cs typeface="Calibri" panose="020F0502020204030204" pitchFamily="34" charset="0"/>
              </a:rPr>
              <a:t>- Les </a:t>
            </a:r>
            <a:r>
              <a:rPr lang="fr-FR" sz="1400" b="1" dirty="0">
                <a:solidFill>
                  <a:srgbClr val="FF0000"/>
                </a:solidFill>
                <a:latin typeface="Calibri" panose="020F0502020204030204" pitchFamily="34" charset="0"/>
                <a:cs typeface="Calibri" panose="020F0502020204030204" pitchFamily="34" charset="0"/>
              </a:rPr>
              <a:t>acteurs participant à l’aménagement des territoires</a:t>
            </a:r>
            <a:r>
              <a:rPr lang="fr-FR" sz="1400" dirty="0">
                <a:latin typeface="Calibri" panose="020F0502020204030204" pitchFamily="34" charset="0"/>
                <a:cs typeface="Calibri" panose="020F0502020204030204" pitchFamily="34" charset="0"/>
              </a:rPr>
              <a:t> à toutes les échelles,</a:t>
            </a:r>
          </a:p>
          <a:p>
            <a:r>
              <a:rPr lang="fr-FR" sz="1400" dirty="0">
                <a:latin typeface="Calibri" panose="020F0502020204030204" pitchFamily="34" charset="0"/>
                <a:cs typeface="Calibri" panose="020F0502020204030204" pitchFamily="34" charset="0"/>
              </a:rPr>
              <a:t>- Les </a:t>
            </a:r>
            <a:r>
              <a:rPr lang="fr-FR" sz="1400" b="1" dirty="0">
                <a:solidFill>
                  <a:srgbClr val="FF0000"/>
                </a:solidFill>
                <a:latin typeface="Calibri" panose="020F0502020204030204" pitchFamily="34" charset="0"/>
                <a:cs typeface="Calibri" panose="020F0502020204030204" pitchFamily="34" charset="0"/>
              </a:rPr>
              <a:t>espaces périurbains dans la région administrative de l’élève</a:t>
            </a:r>
            <a:r>
              <a:rPr lang="fr-FR" sz="1400" dirty="0">
                <a:latin typeface="Calibri" panose="020F0502020204030204" pitchFamily="34" charset="0"/>
                <a:cs typeface="Calibri" panose="020F0502020204030204" pitchFamily="34" charset="0"/>
              </a:rPr>
              <a:t>,</a:t>
            </a:r>
          </a:p>
          <a:p>
            <a:r>
              <a:rPr lang="fr-FR" sz="1400" dirty="0">
                <a:latin typeface="Calibri" panose="020F0502020204030204" pitchFamily="34" charset="0"/>
                <a:cs typeface="Calibri" panose="020F0502020204030204" pitchFamily="34" charset="0"/>
              </a:rPr>
              <a:t>- Un </a:t>
            </a:r>
            <a:r>
              <a:rPr lang="fr-FR" sz="1400" b="1" dirty="0">
                <a:solidFill>
                  <a:srgbClr val="FF0000"/>
                </a:solidFill>
                <a:latin typeface="Calibri" panose="020F0502020204030204" pitchFamily="34" charset="0"/>
                <a:cs typeface="Calibri" panose="020F0502020204030204" pitchFamily="34" charset="0"/>
              </a:rPr>
              <a:t>espace périurbain dynamique</a:t>
            </a:r>
            <a:r>
              <a:rPr lang="fr-FR" sz="1400" dirty="0">
                <a:latin typeface="Calibri" panose="020F0502020204030204" pitchFamily="34" charset="0"/>
                <a:cs typeface="Calibri" panose="020F0502020204030204" pitchFamily="34" charset="0"/>
              </a:rPr>
              <a:t> et un </a:t>
            </a:r>
            <a:r>
              <a:rPr lang="fr-FR" sz="1400" b="1" dirty="0">
                <a:solidFill>
                  <a:srgbClr val="FF0000"/>
                </a:solidFill>
                <a:latin typeface="Calibri" panose="020F0502020204030204" pitchFamily="34" charset="0"/>
                <a:cs typeface="Calibri" panose="020F0502020204030204" pitchFamily="34" charset="0"/>
              </a:rPr>
              <a:t>espace périurbain en difficulté</a:t>
            </a:r>
            <a:r>
              <a:rPr lang="fr-FR" sz="1400" dirty="0">
                <a:latin typeface="Calibri" panose="020F0502020204030204" pitchFamily="34" charset="0"/>
                <a:cs typeface="Calibri" panose="020F0502020204030204" pitchFamily="34" charset="0"/>
              </a:rPr>
              <a:t> (si possible dans le territoire de proximité de l’élève),</a:t>
            </a:r>
          </a:p>
          <a:p>
            <a:r>
              <a:rPr lang="fr-FR" sz="1400" dirty="0">
                <a:latin typeface="Calibri" panose="020F0502020204030204" pitchFamily="34" charset="0"/>
                <a:cs typeface="Calibri" panose="020F0502020204030204" pitchFamily="34" charset="0"/>
              </a:rPr>
              <a:t>- Les </a:t>
            </a:r>
            <a:r>
              <a:rPr lang="fr-FR" sz="1400" b="1" dirty="0">
                <a:solidFill>
                  <a:srgbClr val="FF0000"/>
                </a:solidFill>
                <a:latin typeface="Calibri" panose="020F0502020204030204" pitchFamily="34" charset="0"/>
                <a:cs typeface="Calibri" panose="020F0502020204030204" pitchFamily="34" charset="0"/>
              </a:rPr>
              <a:t>espaces d’activité</a:t>
            </a:r>
            <a:r>
              <a:rPr lang="fr-FR" sz="1400" dirty="0">
                <a:latin typeface="Calibri" panose="020F0502020204030204" pitchFamily="34" charset="0"/>
                <a:cs typeface="Calibri" panose="020F0502020204030204" pitchFamily="34" charset="0"/>
              </a:rPr>
              <a:t> (ZAC, ZI par exemple) </a:t>
            </a:r>
            <a:r>
              <a:rPr lang="fr-FR" sz="1400" b="1" dirty="0">
                <a:solidFill>
                  <a:srgbClr val="FF0000"/>
                </a:solidFill>
                <a:latin typeface="Calibri" panose="020F0502020204030204" pitchFamily="34" charset="0"/>
                <a:cs typeface="Calibri" panose="020F0502020204030204" pitchFamily="34" charset="0"/>
              </a:rPr>
              <a:t>dans les communes périurbaines</a:t>
            </a:r>
            <a:r>
              <a:rPr lang="fr-FR" sz="1400" dirty="0">
                <a:latin typeface="Calibri" panose="020F0502020204030204" pitchFamily="34" charset="0"/>
                <a:cs typeface="Calibri" panose="020F0502020204030204" pitchFamily="34" charset="0"/>
              </a:rPr>
              <a:t> : identification des espaces d’activité.</a:t>
            </a:r>
          </a:p>
        </p:txBody>
      </p:sp>
      <p:sp>
        <p:nvSpPr>
          <p:cNvPr id="11" name="ZoneTexte 10">
            <a:extLst>
              <a:ext uri="{FF2B5EF4-FFF2-40B4-BE49-F238E27FC236}">
                <a16:creationId xmlns:a16="http://schemas.microsoft.com/office/drawing/2014/main" id="{E55F0C06-6224-4BAF-8D07-E1FB166A77FA}"/>
              </a:ext>
            </a:extLst>
          </p:cNvPr>
          <p:cNvSpPr txBox="1"/>
          <p:nvPr/>
        </p:nvSpPr>
        <p:spPr>
          <a:xfrm>
            <a:off x="9565481" y="457823"/>
            <a:ext cx="1455078" cy="369332"/>
          </a:xfrm>
          <a:prstGeom prst="rect">
            <a:avLst/>
          </a:prstGeom>
          <a:noFill/>
        </p:spPr>
        <p:txBody>
          <a:bodyPr wrap="none" rtlCol="0">
            <a:spAutoFit/>
          </a:bodyPr>
          <a:lstStyle/>
          <a:p>
            <a:r>
              <a:rPr lang="fr-FR" b="1" dirty="0">
                <a:solidFill>
                  <a:srgbClr val="002060"/>
                </a:solidFill>
                <a:latin typeface="Calibri" panose="020F0502020204030204" pitchFamily="34" charset="0"/>
                <a:cs typeface="Calibri" panose="020F0502020204030204" pitchFamily="34" charset="0"/>
              </a:rPr>
              <a:t>GÉOGRAPHIE</a:t>
            </a:r>
          </a:p>
        </p:txBody>
      </p:sp>
      <p:pic>
        <p:nvPicPr>
          <p:cNvPr id="14" name="Image 13">
            <a:extLst>
              <a:ext uri="{FF2B5EF4-FFF2-40B4-BE49-F238E27FC236}">
                <a16:creationId xmlns:a16="http://schemas.microsoft.com/office/drawing/2014/main" id="{30D8C969-3CB8-4513-876F-0E28D073B06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0942214" y="485329"/>
            <a:ext cx="975770" cy="975770"/>
          </a:xfrm>
          <a:prstGeom prst="rect">
            <a:avLst/>
          </a:prstGeom>
        </p:spPr>
      </p:pic>
    </p:spTree>
    <p:extLst>
      <p:ext uri="{BB962C8B-B14F-4D97-AF65-F5344CB8AC3E}">
        <p14:creationId xmlns:p14="http://schemas.microsoft.com/office/powerpoint/2010/main" val="276653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81">
            <a:extLst>
              <a:ext uri="{FF2B5EF4-FFF2-40B4-BE49-F238E27FC236}">
                <a16:creationId xmlns:a16="http://schemas.microsoft.com/office/drawing/2014/main" id="{BCBBC3F8-C4A3-07B0-1FB1-22D7DDC17B24}"/>
              </a:ext>
            </a:extLst>
          </p:cNvPr>
          <p:cNvGraphicFramePr>
            <a:graphicFrameLocks noGrp="1"/>
          </p:cNvGraphicFramePr>
          <p:nvPr>
            <p:extLst>
              <p:ext uri="{D42A27DB-BD31-4B8C-83A1-F6EECF244321}">
                <p14:modId xmlns:p14="http://schemas.microsoft.com/office/powerpoint/2010/main" val="1032168182"/>
              </p:ext>
            </p:extLst>
          </p:nvPr>
        </p:nvGraphicFramePr>
        <p:xfrm>
          <a:off x="9152625" y="3337686"/>
          <a:ext cx="2922946" cy="3397708"/>
        </p:xfrm>
        <a:graphic>
          <a:graphicData uri="http://schemas.openxmlformats.org/drawingml/2006/table">
            <a:tbl>
              <a:tblPr firstRow="1" bandRow="1">
                <a:tableStyleId>{5940675A-B579-460E-94D1-54222C63F5DA}</a:tableStyleId>
              </a:tblPr>
              <a:tblGrid>
                <a:gridCol w="536432">
                  <a:extLst>
                    <a:ext uri="{9D8B030D-6E8A-4147-A177-3AD203B41FA5}">
                      <a16:colId xmlns:a16="http://schemas.microsoft.com/office/drawing/2014/main" val="1076046746"/>
                    </a:ext>
                  </a:extLst>
                </a:gridCol>
                <a:gridCol w="2386514">
                  <a:extLst>
                    <a:ext uri="{9D8B030D-6E8A-4147-A177-3AD203B41FA5}">
                      <a16:colId xmlns:a16="http://schemas.microsoft.com/office/drawing/2014/main" val="3366300885"/>
                    </a:ext>
                  </a:extLst>
                </a:gridCol>
              </a:tblGrid>
              <a:tr h="256807">
                <a:tc gridSpan="2">
                  <a:txBody>
                    <a:bodyPr/>
                    <a:lstStyle/>
                    <a:p>
                      <a:pPr algn="ctr"/>
                      <a:endParaRPr lang="fr-FR" sz="700" b="1" dirty="0">
                        <a:latin typeface="Calibri" panose="020F0502020204030204" pitchFamily="34" charset="0"/>
                        <a:cs typeface="Calibri" panose="020F0502020204030204" pitchFamily="34" charset="0"/>
                      </a:endParaRPr>
                    </a:p>
                  </a:txBody>
                  <a:tcPr anchor="ctr"/>
                </a:tc>
                <a:tc hMerge="1">
                  <a:txBody>
                    <a:bodyPr/>
                    <a:lstStyle/>
                    <a:p>
                      <a:r>
                        <a:rPr lang="fr-FR" sz="1200" b="1" dirty="0">
                          <a:latin typeface="Calibri" panose="020F0502020204030204" pitchFamily="34" charset="0"/>
                          <a:cs typeface="Calibri" panose="020F0502020204030204" pitchFamily="34" charset="0"/>
                        </a:rPr>
                        <a:t>PAYS / RÉGION (</a:t>
                      </a:r>
                      <a:r>
                        <a:rPr lang="fr-FR" sz="1200" b="1" dirty="0">
                          <a:solidFill>
                            <a:srgbClr val="0070C0"/>
                          </a:solidFill>
                          <a:latin typeface="Calibri" panose="020F0502020204030204" pitchFamily="34" charset="0"/>
                          <a:cs typeface="Calibri" panose="020F0502020204030204" pitchFamily="34" charset="0"/>
                        </a:rPr>
                        <a:t>Ville</a:t>
                      </a:r>
                      <a:r>
                        <a:rPr lang="fr-FR" sz="1200" b="1" dirty="0">
                          <a:latin typeface="Calibri" panose="020F0502020204030204" pitchFamily="34" charset="0"/>
                          <a:cs typeface="Calibri" panose="020F0502020204030204" pitchFamily="34" charset="0"/>
                        </a:rPr>
                        <a:t> ou </a:t>
                      </a:r>
                      <a:r>
                        <a:rPr lang="fr-FR" sz="1200" b="1" dirty="0">
                          <a:solidFill>
                            <a:srgbClr val="FF0000"/>
                          </a:solidFill>
                          <a:latin typeface="Calibri" panose="020F0502020204030204" pitchFamily="34" charset="0"/>
                          <a:cs typeface="Calibri" panose="020F0502020204030204" pitchFamily="34" charset="0"/>
                        </a:rPr>
                        <a:t>PAYS</a:t>
                      </a:r>
                      <a:r>
                        <a:rPr lang="fr-FR" sz="1200" b="1" dirty="0">
                          <a:latin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2775305881"/>
                  </a:ext>
                </a:extLst>
              </a:tr>
              <a:tr h="237252">
                <a:tc>
                  <a:txBody>
                    <a:bodyPr/>
                    <a:lstStyle/>
                    <a:p>
                      <a:pPr algn="ctr"/>
                      <a:r>
                        <a:rPr lang="fr-FR" sz="700" b="1" dirty="0">
                          <a:solidFill>
                            <a:srgbClr val="00B0F0"/>
                          </a:solidFill>
                          <a:latin typeface="Calibri" panose="020F0502020204030204" pitchFamily="34" charset="0"/>
                          <a:cs typeface="Calibri" panose="020F0502020204030204" pitchFamily="34" charset="0"/>
                        </a:rPr>
                        <a:t>Com1</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38165870"/>
                  </a:ext>
                </a:extLst>
              </a:tr>
              <a:tr h="237252">
                <a:tc>
                  <a:txBody>
                    <a:bodyPr/>
                    <a:lstStyle/>
                    <a:p>
                      <a:pPr algn="ctr"/>
                      <a:r>
                        <a:rPr lang="fr-FR" sz="700" b="1" dirty="0">
                          <a:solidFill>
                            <a:srgbClr val="00B0F0"/>
                          </a:solidFill>
                          <a:latin typeface="Calibri" panose="020F0502020204030204" pitchFamily="34" charset="0"/>
                          <a:cs typeface="Calibri" panose="020F0502020204030204" pitchFamily="34" charset="0"/>
                        </a:rPr>
                        <a:t>Com2</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039537400"/>
                  </a:ext>
                </a:extLst>
              </a:tr>
              <a:tr h="237252">
                <a:tc>
                  <a:txBody>
                    <a:bodyPr/>
                    <a:lstStyle/>
                    <a:p>
                      <a:pPr algn="ctr"/>
                      <a:r>
                        <a:rPr lang="fr-FR" sz="700" b="1" dirty="0">
                          <a:solidFill>
                            <a:srgbClr val="00B0F0"/>
                          </a:solidFill>
                          <a:latin typeface="Calibri" panose="020F0502020204030204" pitchFamily="34" charset="0"/>
                          <a:cs typeface="Calibri" panose="020F0502020204030204" pitchFamily="34" charset="0"/>
                        </a:rPr>
                        <a:t>Com3</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532734454"/>
                  </a:ext>
                </a:extLst>
              </a:tr>
              <a:tr h="237252">
                <a:tc>
                  <a:txBody>
                    <a:bodyPr/>
                    <a:lstStyle/>
                    <a:p>
                      <a:pPr algn="ctr"/>
                      <a:r>
                        <a:rPr lang="fr-FR" sz="700" b="1" dirty="0">
                          <a:solidFill>
                            <a:srgbClr val="00B0F0"/>
                          </a:solidFill>
                          <a:latin typeface="Calibri" panose="020F0502020204030204" pitchFamily="34" charset="0"/>
                          <a:cs typeface="Calibri" panose="020F0502020204030204" pitchFamily="34" charset="0"/>
                        </a:rPr>
                        <a:t>Com4</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036936806"/>
                  </a:ext>
                </a:extLst>
              </a:tr>
              <a:tr h="237252">
                <a:tc>
                  <a:txBody>
                    <a:bodyPr/>
                    <a:lstStyle/>
                    <a:p>
                      <a:pPr algn="ctr"/>
                      <a:r>
                        <a:rPr lang="fr-FR" sz="700" b="1" dirty="0">
                          <a:solidFill>
                            <a:srgbClr val="00B0F0"/>
                          </a:solidFill>
                          <a:latin typeface="Calibri" panose="020F0502020204030204" pitchFamily="34" charset="0"/>
                          <a:cs typeface="Calibri" panose="020F0502020204030204" pitchFamily="34" charset="0"/>
                        </a:rPr>
                        <a:t>Com5</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272145095"/>
                  </a:ext>
                </a:extLst>
              </a:tr>
              <a:tr h="209340">
                <a:tc gridSpan="2">
                  <a:txBody>
                    <a:bodyPr/>
                    <a:lstStyle/>
                    <a:p>
                      <a:pPr algn="ctr"/>
                      <a:endParaRPr lang="fr-FR" sz="700" b="1" dirty="0">
                        <a:latin typeface="Calibri" panose="020F0502020204030204" pitchFamily="34" charset="0"/>
                        <a:cs typeface="Calibri" panose="020F0502020204030204" pitchFamily="34" charset="0"/>
                      </a:endParaRPr>
                    </a:p>
                  </a:txBody>
                  <a:tcPr anchor="ctr"/>
                </a:tc>
                <a:tc hMerge="1">
                  <a:txBody>
                    <a:bodyPr/>
                    <a:lstStyle/>
                    <a:p>
                      <a:endParaRPr lang="fr-FR" sz="11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763170668"/>
                  </a:ext>
                </a:extLst>
              </a:tr>
              <a:tr h="237252">
                <a:tc>
                  <a:txBody>
                    <a:bodyPr/>
                    <a:lstStyle/>
                    <a:p>
                      <a:pPr algn="ctr"/>
                      <a:r>
                        <a:rPr lang="fr-FR" sz="700" b="1" dirty="0">
                          <a:latin typeface="Calibri" panose="020F0502020204030204" pitchFamily="34" charset="0"/>
                          <a:cs typeface="Calibri" panose="020F0502020204030204" pitchFamily="34" charset="0"/>
                        </a:rPr>
                        <a:t>1</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657595539"/>
                  </a:ext>
                </a:extLst>
              </a:tr>
              <a:tr h="237252">
                <a:tc>
                  <a:txBody>
                    <a:bodyPr/>
                    <a:lstStyle/>
                    <a:p>
                      <a:pPr algn="ctr"/>
                      <a:r>
                        <a:rPr lang="fr-FR" sz="700" b="1" dirty="0">
                          <a:latin typeface="Calibri" panose="020F0502020204030204" pitchFamily="34" charset="0"/>
                          <a:cs typeface="Calibri" panose="020F0502020204030204" pitchFamily="34" charset="0"/>
                        </a:rPr>
                        <a:t>2</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208118040"/>
                  </a:ext>
                </a:extLst>
              </a:tr>
              <a:tr h="237252">
                <a:tc>
                  <a:txBody>
                    <a:bodyPr/>
                    <a:lstStyle/>
                    <a:p>
                      <a:pPr algn="ctr"/>
                      <a:r>
                        <a:rPr lang="fr-FR" sz="700" b="1" dirty="0">
                          <a:latin typeface="Calibri" panose="020F0502020204030204" pitchFamily="34" charset="0"/>
                          <a:cs typeface="Calibri" panose="020F0502020204030204" pitchFamily="34" charset="0"/>
                        </a:rPr>
                        <a:t>3</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1302799"/>
                  </a:ext>
                </a:extLst>
              </a:tr>
              <a:tr h="237252">
                <a:tc>
                  <a:txBody>
                    <a:bodyPr/>
                    <a:lstStyle/>
                    <a:p>
                      <a:pPr algn="ctr"/>
                      <a:r>
                        <a:rPr lang="fr-FR" sz="700" b="1" dirty="0">
                          <a:latin typeface="Calibri" panose="020F0502020204030204" pitchFamily="34" charset="0"/>
                          <a:cs typeface="Calibri" panose="020F0502020204030204" pitchFamily="34" charset="0"/>
                        </a:rPr>
                        <a:t>4</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808981847"/>
                  </a:ext>
                </a:extLst>
              </a:tr>
              <a:tr h="237252">
                <a:tc>
                  <a:txBody>
                    <a:bodyPr/>
                    <a:lstStyle/>
                    <a:p>
                      <a:pPr algn="ctr"/>
                      <a:r>
                        <a:rPr lang="fr-FR" sz="700" b="1" dirty="0">
                          <a:latin typeface="Calibri" panose="020F0502020204030204" pitchFamily="34" charset="0"/>
                          <a:cs typeface="Calibri" panose="020F0502020204030204" pitchFamily="34" charset="0"/>
                        </a:rPr>
                        <a:t>5</a:t>
                      </a:r>
                    </a:p>
                  </a:txBody>
                  <a:tcPr anchor="ctr"/>
                </a:tc>
                <a:tc>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670613707"/>
                  </a:ext>
                </a:extLst>
              </a:tr>
              <a:tr h="279120">
                <a:tc gridSpan="2">
                  <a:txBody>
                    <a:bodyPr/>
                    <a:lstStyle/>
                    <a:p>
                      <a:pPr algn="ctr"/>
                      <a:endParaRPr lang="fr-FR" sz="700" b="1" dirty="0">
                        <a:latin typeface="Calibri" panose="020F0502020204030204" pitchFamily="34" charset="0"/>
                        <a:cs typeface="Calibri" panose="020F0502020204030204" pitchFamily="34" charset="0"/>
                      </a:endParaRPr>
                    </a:p>
                  </a:txBody>
                  <a:tcPr anchor="ctr"/>
                </a:tc>
                <a:tc hMerge="1">
                  <a:txBody>
                    <a:bodyPr/>
                    <a:lstStyle/>
                    <a:p>
                      <a:endParaRPr lang="fr-FR" sz="7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82131520"/>
                  </a:ext>
                </a:extLst>
              </a:tr>
              <a:tr h="279921">
                <a:tc>
                  <a:txBody>
                    <a:bodyPr/>
                    <a:lstStyle/>
                    <a:p>
                      <a:pPr algn="ctr"/>
                      <a:endParaRPr lang="fr-FR" sz="700" b="1" dirty="0">
                        <a:latin typeface="Calibri" panose="020F0502020204030204" pitchFamily="34" charset="0"/>
                        <a:cs typeface="Calibri" panose="020F0502020204030204" pitchFamily="34" charset="0"/>
                      </a:endParaRPr>
                    </a:p>
                  </a:txBody>
                  <a:tcPr anchor="ctr"/>
                </a:tc>
                <a:tc>
                  <a:txBody>
                    <a:bodyPr/>
                    <a:lstStyle/>
                    <a:p>
                      <a:endParaRPr lang="fr-FR" sz="700" dirty="0"/>
                    </a:p>
                  </a:txBody>
                  <a:tcPr anchor="ctr"/>
                </a:tc>
                <a:extLst>
                  <a:ext uri="{0D108BD9-81ED-4DB2-BD59-A6C34878D82A}">
                    <a16:rowId xmlns:a16="http://schemas.microsoft.com/office/drawing/2014/main" val="1803242524"/>
                  </a:ext>
                </a:extLst>
              </a:tr>
            </a:tbl>
          </a:graphicData>
        </a:graphic>
      </p:graphicFrame>
      <p:sp>
        <p:nvSpPr>
          <p:cNvPr id="3" name="ZoneTexte 2">
            <a:extLst>
              <a:ext uri="{FF2B5EF4-FFF2-40B4-BE49-F238E27FC236}">
                <a16:creationId xmlns:a16="http://schemas.microsoft.com/office/drawing/2014/main" id="{2CE66DC4-7ABF-C4C9-95EB-DB90737C5422}"/>
              </a:ext>
            </a:extLst>
          </p:cNvPr>
          <p:cNvSpPr txBox="1"/>
          <p:nvPr/>
        </p:nvSpPr>
        <p:spPr>
          <a:xfrm>
            <a:off x="1764505" y="467216"/>
            <a:ext cx="482607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et les territoires ultramarins</a:t>
            </a:r>
          </a:p>
        </p:txBody>
      </p:sp>
      <p:sp>
        <p:nvSpPr>
          <p:cNvPr id="7" name="ZoneTexte 6">
            <a:extLst>
              <a:ext uri="{FF2B5EF4-FFF2-40B4-BE49-F238E27FC236}">
                <a16:creationId xmlns:a16="http://schemas.microsoft.com/office/drawing/2014/main" id="{0AC1E3CE-0346-F4D8-0AF6-0E8CB54147DD}"/>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01</a:t>
            </a:r>
          </a:p>
        </p:txBody>
      </p:sp>
      <p:sp>
        <p:nvSpPr>
          <p:cNvPr id="8" name="ZoneTexte 7">
            <a:extLst>
              <a:ext uri="{FF2B5EF4-FFF2-40B4-BE49-F238E27FC236}">
                <a16:creationId xmlns:a16="http://schemas.microsoft.com/office/drawing/2014/main" id="{35D02DED-0FFC-592E-7C13-9DEDD28F0431}"/>
              </a:ext>
            </a:extLst>
          </p:cNvPr>
          <p:cNvSpPr txBox="1"/>
          <p:nvPr/>
        </p:nvSpPr>
        <p:spPr>
          <a:xfrm>
            <a:off x="9671476" y="4275521"/>
            <a:ext cx="1965603" cy="292388"/>
          </a:xfrm>
          <a:prstGeom prst="rect">
            <a:avLst/>
          </a:prstGeom>
          <a:noFill/>
        </p:spPr>
        <p:txBody>
          <a:bodyPr wrap="none" rtlCol="0">
            <a:spAutoFit/>
          </a:bodyPr>
          <a:lstStyle/>
          <a:p>
            <a:r>
              <a:rPr lang="fr-FR" sz="1300" b="1" dirty="0">
                <a:solidFill>
                  <a:schemeClr val="accent1"/>
                </a:solidFill>
              </a:rPr>
              <a:t>POLYNÉSIE FRANÇAISE</a:t>
            </a:r>
          </a:p>
        </p:txBody>
      </p:sp>
      <p:pic>
        <p:nvPicPr>
          <p:cNvPr id="9" name="Image 8">
            <a:extLst>
              <a:ext uri="{FF2B5EF4-FFF2-40B4-BE49-F238E27FC236}">
                <a16:creationId xmlns:a16="http://schemas.microsoft.com/office/drawing/2014/main" id="{4FA8EDD7-3EB8-F276-F522-B231BE927D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512242" y="117782"/>
            <a:ext cx="478646" cy="478646"/>
          </a:xfrm>
          <a:prstGeom prst="rect">
            <a:avLst/>
          </a:prstGeom>
        </p:spPr>
      </p:pic>
      <p:pic>
        <p:nvPicPr>
          <p:cNvPr id="10" name="Image 9">
            <a:extLst>
              <a:ext uri="{FF2B5EF4-FFF2-40B4-BE49-F238E27FC236}">
                <a16:creationId xmlns:a16="http://schemas.microsoft.com/office/drawing/2014/main" id="{4D0C97DA-22A9-2C60-4FAF-C56D5E8D8D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1285" y="777856"/>
            <a:ext cx="8888619" cy="5957538"/>
          </a:xfrm>
          <a:prstGeom prst="rect">
            <a:avLst/>
          </a:prstGeom>
        </p:spPr>
      </p:pic>
      <p:sp>
        <p:nvSpPr>
          <p:cNvPr id="11" name="ZoneTexte 10">
            <a:extLst>
              <a:ext uri="{FF2B5EF4-FFF2-40B4-BE49-F238E27FC236}">
                <a16:creationId xmlns:a16="http://schemas.microsoft.com/office/drawing/2014/main" id="{F362CACF-0E45-CA56-22EC-C23AC56BD96D}"/>
              </a:ext>
            </a:extLst>
          </p:cNvPr>
          <p:cNvSpPr txBox="1"/>
          <p:nvPr/>
        </p:nvSpPr>
        <p:spPr>
          <a:xfrm>
            <a:off x="1098161" y="3829040"/>
            <a:ext cx="1697901" cy="261610"/>
          </a:xfrm>
          <a:prstGeom prst="rect">
            <a:avLst/>
          </a:prstGeom>
          <a:noFill/>
        </p:spPr>
        <p:txBody>
          <a:bodyPr wrap="none" rtlCol="0">
            <a:spAutoFit/>
          </a:bodyPr>
          <a:lstStyle/>
          <a:p>
            <a:r>
              <a:rPr lang="fr-FR" sz="1100" b="1" dirty="0">
                <a:solidFill>
                  <a:schemeClr val="accent1"/>
                </a:solidFill>
              </a:rPr>
              <a:t>POLYNÉSIE FRANÇAISE</a:t>
            </a:r>
          </a:p>
        </p:txBody>
      </p:sp>
      <p:sp>
        <p:nvSpPr>
          <p:cNvPr id="12" name="ZoneTexte 11">
            <a:extLst>
              <a:ext uri="{FF2B5EF4-FFF2-40B4-BE49-F238E27FC236}">
                <a16:creationId xmlns:a16="http://schemas.microsoft.com/office/drawing/2014/main" id="{1C7099D4-49A6-BDEE-D6D6-AB663DF39028}"/>
              </a:ext>
            </a:extLst>
          </p:cNvPr>
          <p:cNvSpPr txBox="1"/>
          <p:nvPr/>
        </p:nvSpPr>
        <p:spPr>
          <a:xfrm>
            <a:off x="3007535" y="2389107"/>
            <a:ext cx="1055097" cy="261610"/>
          </a:xfrm>
          <a:prstGeom prst="rect">
            <a:avLst/>
          </a:prstGeom>
          <a:noFill/>
        </p:spPr>
        <p:txBody>
          <a:bodyPr wrap="none" rtlCol="0">
            <a:spAutoFit/>
          </a:bodyPr>
          <a:lstStyle/>
          <a:p>
            <a:r>
              <a:rPr lang="fr-FR" sz="1100" b="1" dirty="0">
                <a:solidFill>
                  <a:schemeClr val="accent1"/>
                </a:solidFill>
              </a:rPr>
              <a:t>Guadeloupe</a:t>
            </a:r>
          </a:p>
        </p:txBody>
      </p:sp>
      <p:sp>
        <p:nvSpPr>
          <p:cNvPr id="13" name="ZoneTexte 12">
            <a:extLst>
              <a:ext uri="{FF2B5EF4-FFF2-40B4-BE49-F238E27FC236}">
                <a16:creationId xmlns:a16="http://schemas.microsoft.com/office/drawing/2014/main" id="{2FA53C64-1165-08A8-14A7-049495AEF61F}"/>
              </a:ext>
            </a:extLst>
          </p:cNvPr>
          <p:cNvSpPr txBox="1"/>
          <p:nvPr/>
        </p:nvSpPr>
        <p:spPr>
          <a:xfrm>
            <a:off x="3403227" y="6289255"/>
            <a:ext cx="540533" cy="261610"/>
          </a:xfrm>
          <a:prstGeom prst="rect">
            <a:avLst/>
          </a:prstGeom>
          <a:noFill/>
        </p:spPr>
        <p:txBody>
          <a:bodyPr wrap="none" rtlCol="0">
            <a:spAutoFit/>
          </a:bodyPr>
          <a:lstStyle/>
          <a:p>
            <a:r>
              <a:rPr lang="fr-FR" sz="1100" b="1" dirty="0"/>
              <a:t>COM</a:t>
            </a:r>
          </a:p>
        </p:txBody>
      </p:sp>
      <p:sp>
        <p:nvSpPr>
          <p:cNvPr id="15" name="ZoneTexte 14">
            <a:extLst>
              <a:ext uri="{FF2B5EF4-FFF2-40B4-BE49-F238E27FC236}">
                <a16:creationId xmlns:a16="http://schemas.microsoft.com/office/drawing/2014/main" id="{C5A721DA-0901-6FBD-9849-E50C126CECCB}"/>
              </a:ext>
            </a:extLst>
          </p:cNvPr>
          <p:cNvSpPr txBox="1"/>
          <p:nvPr/>
        </p:nvSpPr>
        <p:spPr>
          <a:xfrm>
            <a:off x="8388334" y="2867115"/>
            <a:ext cx="739305" cy="430887"/>
          </a:xfrm>
          <a:prstGeom prst="rect">
            <a:avLst/>
          </a:prstGeom>
          <a:noFill/>
        </p:spPr>
        <p:txBody>
          <a:bodyPr wrap="none" rtlCol="0">
            <a:spAutoFit/>
          </a:bodyPr>
          <a:lstStyle/>
          <a:p>
            <a:r>
              <a:rPr lang="fr-FR" sz="1100" b="1" dirty="0">
                <a:solidFill>
                  <a:schemeClr val="accent1"/>
                </a:solidFill>
              </a:rPr>
              <a:t>Wallis et</a:t>
            </a:r>
          </a:p>
          <a:p>
            <a:r>
              <a:rPr lang="fr-FR" sz="1100" b="1" dirty="0">
                <a:solidFill>
                  <a:schemeClr val="accent1"/>
                </a:solidFill>
              </a:rPr>
              <a:t>Futuna</a:t>
            </a:r>
          </a:p>
        </p:txBody>
      </p:sp>
      <p:sp>
        <p:nvSpPr>
          <p:cNvPr id="18" name="ZoneTexte 17">
            <a:extLst>
              <a:ext uri="{FF2B5EF4-FFF2-40B4-BE49-F238E27FC236}">
                <a16:creationId xmlns:a16="http://schemas.microsoft.com/office/drawing/2014/main" id="{5BEDE7E2-36EC-B5DD-B725-9B3547CC7A8B}"/>
              </a:ext>
            </a:extLst>
          </p:cNvPr>
          <p:cNvSpPr txBox="1"/>
          <p:nvPr/>
        </p:nvSpPr>
        <p:spPr>
          <a:xfrm>
            <a:off x="9673992" y="4535665"/>
            <a:ext cx="1632177" cy="292388"/>
          </a:xfrm>
          <a:prstGeom prst="rect">
            <a:avLst/>
          </a:prstGeom>
          <a:noFill/>
        </p:spPr>
        <p:txBody>
          <a:bodyPr wrap="square" rtlCol="0">
            <a:spAutoFit/>
          </a:bodyPr>
          <a:lstStyle/>
          <a:p>
            <a:r>
              <a:rPr lang="fr-FR" sz="1300" b="1" dirty="0">
                <a:solidFill>
                  <a:schemeClr val="accent1"/>
                </a:solidFill>
              </a:rPr>
              <a:t>Wallis et Futuna</a:t>
            </a:r>
          </a:p>
        </p:txBody>
      </p:sp>
      <p:sp>
        <p:nvSpPr>
          <p:cNvPr id="19" name="ZoneTexte 18">
            <a:extLst>
              <a:ext uri="{FF2B5EF4-FFF2-40B4-BE49-F238E27FC236}">
                <a16:creationId xmlns:a16="http://schemas.microsoft.com/office/drawing/2014/main" id="{4A420E2A-C7C0-3EA8-DD8C-6591AAACD0C4}"/>
              </a:ext>
            </a:extLst>
          </p:cNvPr>
          <p:cNvSpPr txBox="1"/>
          <p:nvPr/>
        </p:nvSpPr>
        <p:spPr>
          <a:xfrm>
            <a:off x="3403226" y="6098232"/>
            <a:ext cx="611065" cy="261610"/>
          </a:xfrm>
          <a:prstGeom prst="rect">
            <a:avLst/>
          </a:prstGeom>
          <a:noFill/>
        </p:spPr>
        <p:txBody>
          <a:bodyPr wrap="none" rtlCol="0">
            <a:spAutoFit/>
          </a:bodyPr>
          <a:lstStyle/>
          <a:p>
            <a:r>
              <a:rPr lang="fr-FR" sz="1100" b="1" dirty="0"/>
              <a:t>DROM</a:t>
            </a:r>
          </a:p>
        </p:txBody>
      </p:sp>
      <p:sp>
        <p:nvSpPr>
          <p:cNvPr id="20" name="ZoneTexte 19">
            <a:extLst>
              <a:ext uri="{FF2B5EF4-FFF2-40B4-BE49-F238E27FC236}">
                <a16:creationId xmlns:a16="http://schemas.microsoft.com/office/drawing/2014/main" id="{C325EE99-B24C-DB54-35CE-2F1168F2B652}"/>
              </a:ext>
            </a:extLst>
          </p:cNvPr>
          <p:cNvSpPr txBox="1"/>
          <p:nvPr/>
        </p:nvSpPr>
        <p:spPr>
          <a:xfrm>
            <a:off x="9724540" y="4953349"/>
            <a:ext cx="1217000" cy="292388"/>
          </a:xfrm>
          <a:prstGeom prst="rect">
            <a:avLst/>
          </a:prstGeom>
          <a:noFill/>
        </p:spPr>
        <p:txBody>
          <a:bodyPr wrap="none" rtlCol="0">
            <a:spAutoFit/>
          </a:bodyPr>
          <a:lstStyle/>
          <a:p>
            <a:r>
              <a:rPr lang="fr-FR" sz="1300" b="1" dirty="0">
                <a:solidFill>
                  <a:schemeClr val="accent1"/>
                </a:solidFill>
              </a:rPr>
              <a:t>Guadeloupe</a:t>
            </a:r>
          </a:p>
        </p:txBody>
      </p:sp>
      <p:sp>
        <p:nvSpPr>
          <p:cNvPr id="21" name="ZoneTexte 20">
            <a:extLst>
              <a:ext uri="{FF2B5EF4-FFF2-40B4-BE49-F238E27FC236}">
                <a16:creationId xmlns:a16="http://schemas.microsoft.com/office/drawing/2014/main" id="{A117364B-0506-DF15-5607-0DE3B6727622}"/>
              </a:ext>
            </a:extLst>
          </p:cNvPr>
          <p:cNvSpPr txBox="1"/>
          <p:nvPr/>
        </p:nvSpPr>
        <p:spPr>
          <a:xfrm>
            <a:off x="9356585" y="3301110"/>
            <a:ext cx="2588722"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Calibri" panose="020F0502020204030204" pitchFamily="34" charset="0"/>
              </a:rPr>
              <a:t>COM</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Calibri" panose="020F0502020204030204" pitchFamily="34" charset="0"/>
              </a:rPr>
              <a:t>C</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ollectivités d’</a:t>
            </a:r>
            <a:r>
              <a:rPr kumimoji="0" lang="fr-FR"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Calibri" panose="020F0502020204030204" pitchFamily="34" charset="0"/>
              </a:rPr>
              <a:t>O</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utre-</a:t>
            </a:r>
            <a:r>
              <a:rPr kumimoji="0" lang="fr-FR"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Calibri" panose="020F0502020204030204" pitchFamily="34" charset="0"/>
              </a:rPr>
              <a:t>M</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er)</a:t>
            </a:r>
          </a:p>
        </p:txBody>
      </p:sp>
      <p:sp>
        <p:nvSpPr>
          <p:cNvPr id="23" name="ZoneTexte 22">
            <a:extLst>
              <a:ext uri="{FF2B5EF4-FFF2-40B4-BE49-F238E27FC236}">
                <a16:creationId xmlns:a16="http://schemas.microsoft.com/office/drawing/2014/main" id="{80DDC063-5236-7380-CDB5-A476D846661A}"/>
              </a:ext>
            </a:extLst>
          </p:cNvPr>
          <p:cNvSpPr txBox="1"/>
          <p:nvPr/>
        </p:nvSpPr>
        <p:spPr>
          <a:xfrm>
            <a:off x="9102656" y="4743163"/>
            <a:ext cx="3066288" cy="276999"/>
          </a:xfrm>
          <a:prstGeom prst="rect">
            <a:avLst/>
          </a:prstGeom>
          <a:noFill/>
        </p:spPr>
        <p:txBody>
          <a:bodyPr wrap="none" rtlCol="0">
            <a:spAutoFit/>
          </a:bodyPr>
          <a:lstStyle/>
          <a:p>
            <a:pPr algn="ctr"/>
            <a:r>
              <a:rPr lang="fr-FR" sz="1200" b="1" dirty="0">
                <a:solidFill>
                  <a:srgbClr val="7030A0"/>
                </a:solidFill>
                <a:latin typeface="Calibri" panose="020F0502020204030204" pitchFamily="34" charset="0"/>
                <a:cs typeface="Calibri" panose="020F0502020204030204" pitchFamily="34" charset="0"/>
              </a:rPr>
              <a:t>DROM</a:t>
            </a:r>
            <a:r>
              <a:rPr lang="fr-FR" sz="1200" b="1" dirty="0">
                <a:latin typeface="Calibri" panose="020F0502020204030204" pitchFamily="34" charset="0"/>
                <a:cs typeface="Calibri" panose="020F0502020204030204" pitchFamily="34" charset="0"/>
              </a:rPr>
              <a:t> (</a:t>
            </a:r>
            <a:r>
              <a:rPr lang="fr-FR" sz="1200" b="1" dirty="0">
                <a:solidFill>
                  <a:srgbClr val="7030A0"/>
                </a:solidFill>
                <a:latin typeface="Calibri" panose="020F0502020204030204" pitchFamily="34" charset="0"/>
                <a:cs typeface="Calibri" panose="020F0502020204030204" pitchFamily="34" charset="0"/>
              </a:rPr>
              <a:t>D</a:t>
            </a:r>
            <a:r>
              <a:rPr lang="fr-FR" sz="1200" b="1" dirty="0">
                <a:latin typeface="Calibri" panose="020F0502020204030204" pitchFamily="34" charset="0"/>
                <a:cs typeface="Calibri" panose="020F0502020204030204" pitchFamily="34" charset="0"/>
              </a:rPr>
              <a:t>épartement et </a:t>
            </a:r>
            <a:r>
              <a:rPr lang="fr-FR" sz="1200" b="1" dirty="0">
                <a:solidFill>
                  <a:srgbClr val="7030A0"/>
                </a:solidFill>
                <a:latin typeface="Calibri" panose="020F0502020204030204" pitchFamily="34" charset="0"/>
                <a:cs typeface="Calibri" panose="020F0502020204030204" pitchFamily="34" charset="0"/>
              </a:rPr>
              <a:t>R</a:t>
            </a:r>
            <a:r>
              <a:rPr lang="fr-FR" sz="1200" b="1" dirty="0">
                <a:latin typeface="Calibri" panose="020F0502020204030204" pitchFamily="34" charset="0"/>
                <a:cs typeface="Calibri" panose="020F0502020204030204" pitchFamily="34" charset="0"/>
              </a:rPr>
              <a:t>égion d’</a:t>
            </a:r>
            <a:r>
              <a:rPr lang="fr-FR" sz="1200" b="1" dirty="0">
                <a:solidFill>
                  <a:srgbClr val="7030A0"/>
                </a:solidFill>
                <a:latin typeface="Calibri" panose="020F0502020204030204" pitchFamily="34" charset="0"/>
                <a:cs typeface="Calibri" panose="020F0502020204030204" pitchFamily="34" charset="0"/>
              </a:rPr>
              <a:t>O</a:t>
            </a:r>
            <a:r>
              <a:rPr lang="fr-FR" sz="1200" b="1" dirty="0">
                <a:latin typeface="Calibri" panose="020F0502020204030204" pitchFamily="34" charset="0"/>
                <a:cs typeface="Calibri" panose="020F0502020204030204" pitchFamily="34" charset="0"/>
              </a:rPr>
              <a:t>utre-</a:t>
            </a:r>
            <a:r>
              <a:rPr lang="fr-FR" sz="1200" b="1" dirty="0">
                <a:solidFill>
                  <a:srgbClr val="7030A0"/>
                </a:solidFill>
                <a:latin typeface="Calibri" panose="020F0502020204030204" pitchFamily="34" charset="0"/>
                <a:cs typeface="Calibri" panose="020F0502020204030204" pitchFamily="34" charset="0"/>
              </a:rPr>
              <a:t>M</a:t>
            </a:r>
            <a:r>
              <a:rPr lang="fr-FR" sz="1200" b="1" dirty="0">
                <a:latin typeface="Calibri" panose="020F0502020204030204" pitchFamily="34" charset="0"/>
                <a:cs typeface="Calibri" panose="020F0502020204030204" pitchFamily="34" charset="0"/>
              </a:rPr>
              <a:t>er)</a:t>
            </a:r>
          </a:p>
        </p:txBody>
      </p:sp>
      <p:sp>
        <p:nvSpPr>
          <p:cNvPr id="24" name="ZoneTexte 23">
            <a:extLst>
              <a:ext uri="{FF2B5EF4-FFF2-40B4-BE49-F238E27FC236}">
                <a16:creationId xmlns:a16="http://schemas.microsoft.com/office/drawing/2014/main" id="{D6EF11D8-4E64-D855-65AF-B10DD4C04D88}"/>
              </a:ext>
            </a:extLst>
          </p:cNvPr>
          <p:cNvSpPr txBox="1"/>
          <p:nvPr/>
        </p:nvSpPr>
        <p:spPr>
          <a:xfrm>
            <a:off x="3085976" y="2536697"/>
            <a:ext cx="910827" cy="261610"/>
          </a:xfrm>
          <a:prstGeom prst="rect">
            <a:avLst/>
          </a:prstGeom>
          <a:noFill/>
        </p:spPr>
        <p:txBody>
          <a:bodyPr wrap="none" rtlCol="0">
            <a:spAutoFit/>
          </a:bodyPr>
          <a:lstStyle/>
          <a:p>
            <a:r>
              <a:rPr lang="fr-FR" sz="1100" b="1" dirty="0">
                <a:solidFill>
                  <a:schemeClr val="accent1"/>
                </a:solidFill>
              </a:rPr>
              <a:t>Martinique</a:t>
            </a:r>
          </a:p>
        </p:txBody>
      </p:sp>
      <p:sp>
        <p:nvSpPr>
          <p:cNvPr id="25" name="ZoneTexte 24">
            <a:extLst>
              <a:ext uri="{FF2B5EF4-FFF2-40B4-BE49-F238E27FC236}">
                <a16:creationId xmlns:a16="http://schemas.microsoft.com/office/drawing/2014/main" id="{27B9316C-5D87-AA53-0261-E159EFDCBAE9}"/>
              </a:ext>
            </a:extLst>
          </p:cNvPr>
          <p:cNvSpPr txBox="1"/>
          <p:nvPr/>
        </p:nvSpPr>
        <p:spPr>
          <a:xfrm>
            <a:off x="9744594" y="5221741"/>
            <a:ext cx="1045479" cy="292388"/>
          </a:xfrm>
          <a:prstGeom prst="rect">
            <a:avLst/>
          </a:prstGeom>
          <a:noFill/>
        </p:spPr>
        <p:txBody>
          <a:bodyPr wrap="none" rtlCol="0">
            <a:spAutoFit/>
          </a:bodyPr>
          <a:lstStyle/>
          <a:p>
            <a:r>
              <a:rPr lang="fr-FR" sz="1300" b="1" dirty="0">
                <a:solidFill>
                  <a:schemeClr val="accent1"/>
                </a:solidFill>
              </a:rPr>
              <a:t>Martinique</a:t>
            </a:r>
          </a:p>
        </p:txBody>
      </p:sp>
      <p:sp>
        <p:nvSpPr>
          <p:cNvPr id="26" name="ZoneTexte 25">
            <a:extLst>
              <a:ext uri="{FF2B5EF4-FFF2-40B4-BE49-F238E27FC236}">
                <a16:creationId xmlns:a16="http://schemas.microsoft.com/office/drawing/2014/main" id="{09C9C663-E73D-0B1F-5DDB-61E6E9E5C54C}"/>
              </a:ext>
            </a:extLst>
          </p:cNvPr>
          <p:cNvSpPr txBox="1"/>
          <p:nvPr/>
        </p:nvSpPr>
        <p:spPr>
          <a:xfrm>
            <a:off x="3139440" y="2703421"/>
            <a:ext cx="816249" cy="430887"/>
          </a:xfrm>
          <a:prstGeom prst="rect">
            <a:avLst/>
          </a:prstGeom>
          <a:noFill/>
        </p:spPr>
        <p:txBody>
          <a:bodyPr wrap="none" rtlCol="0">
            <a:spAutoFit/>
          </a:bodyPr>
          <a:lstStyle/>
          <a:p>
            <a:r>
              <a:rPr lang="fr-FR" sz="1100" b="1" dirty="0">
                <a:solidFill>
                  <a:schemeClr val="accent1"/>
                </a:solidFill>
              </a:rPr>
              <a:t>Guyane </a:t>
            </a:r>
          </a:p>
          <a:p>
            <a:r>
              <a:rPr lang="fr-FR" sz="1100" b="1" dirty="0">
                <a:solidFill>
                  <a:schemeClr val="accent1"/>
                </a:solidFill>
              </a:rPr>
              <a:t>française</a:t>
            </a:r>
          </a:p>
        </p:txBody>
      </p:sp>
      <p:sp>
        <p:nvSpPr>
          <p:cNvPr id="27" name="ZoneTexte 26">
            <a:extLst>
              <a:ext uri="{FF2B5EF4-FFF2-40B4-BE49-F238E27FC236}">
                <a16:creationId xmlns:a16="http://schemas.microsoft.com/office/drawing/2014/main" id="{316E3761-A294-FEDC-90D7-6DDD08028117}"/>
              </a:ext>
            </a:extLst>
          </p:cNvPr>
          <p:cNvSpPr txBox="1"/>
          <p:nvPr/>
        </p:nvSpPr>
        <p:spPr>
          <a:xfrm>
            <a:off x="9724902" y="5437484"/>
            <a:ext cx="1632178" cy="292388"/>
          </a:xfrm>
          <a:prstGeom prst="rect">
            <a:avLst/>
          </a:prstGeom>
          <a:noFill/>
        </p:spPr>
        <p:txBody>
          <a:bodyPr wrap="none" rtlCol="0">
            <a:spAutoFit/>
          </a:bodyPr>
          <a:lstStyle/>
          <a:p>
            <a:r>
              <a:rPr lang="fr-FR" sz="1300" b="1" dirty="0">
                <a:solidFill>
                  <a:schemeClr val="accent1"/>
                </a:solidFill>
              </a:rPr>
              <a:t>Guyane française</a:t>
            </a:r>
          </a:p>
        </p:txBody>
      </p:sp>
      <p:sp>
        <p:nvSpPr>
          <p:cNvPr id="28" name="ZoneTexte 27">
            <a:extLst>
              <a:ext uri="{FF2B5EF4-FFF2-40B4-BE49-F238E27FC236}">
                <a16:creationId xmlns:a16="http://schemas.microsoft.com/office/drawing/2014/main" id="{1C462B71-F48A-D74A-2668-8D199E6A3FDA}"/>
              </a:ext>
            </a:extLst>
          </p:cNvPr>
          <p:cNvSpPr txBox="1"/>
          <p:nvPr/>
        </p:nvSpPr>
        <p:spPr>
          <a:xfrm>
            <a:off x="9768311" y="5681510"/>
            <a:ext cx="856325" cy="292388"/>
          </a:xfrm>
          <a:prstGeom prst="rect">
            <a:avLst/>
          </a:prstGeom>
          <a:noFill/>
        </p:spPr>
        <p:txBody>
          <a:bodyPr wrap="none" rtlCol="0">
            <a:spAutoFit/>
          </a:bodyPr>
          <a:lstStyle/>
          <a:p>
            <a:r>
              <a:rPr lang="fr-FR" sz="1300" b="1" dirty="0">
                <a:solidFill>
                  <a:schemeClr val="accent1"/>
                </a:solidFill>
              </a:rPr>
              <a:t>Mayotte</a:t>
            </a:r>
          </a:p>
        </p:txBody>
      </p:sp>
      <p:sp>
        <p:nvSpPr>
          <p:cNvPr id="29" name="ZoneTexte 28">
            <a:extLst>
              <a:ext uri="{FF2B5EF4-FFF2-40B4-BE49-F238E27FC236}">
                <a16:creationId xmlns:a16="http://schemas.microsoft.com/office/drawing/2014/main" id="{112795FA-A3E5-3691-3830-9B230DCC9F98}"/>
              </a:ext>
            </a:extLst>
          </p:cNvPr>
          <p:cNvSpPr txBox="1"/>
          <p:nvPr/>
        </p:nvSpPr>
        <p:spPr>
          <a:xfrm>
            <a:off x="9753398" y="5907209"/>
            <a:ext cx="1064715" cy="292388"/>
          </a:xfrm>
          <a:prstGeom prst="rect">
            <a:avLst/>
          </a:prstGeom>
          <a:noFill/>
        </p:spPr>
        <p:txBody>
          <a:bodyPr wrap="none" rtlCol="0">
            <a:spAutoFit/>
          </a:bodyPr>
          <a:lstStyle/>
          <a:p>
            <a:r>
              <a:rPr lang="fr-FR" sz="1300" b="1" dirty="0">
                <a:solidFill>
                  <a:schemeClr val="accent1"/>
                </a:solidFill>
              </a:rPr>
              <a:t>La Réunion</a:t>
            </a:r>
          </a:p>
        </p:txBody>
      </p:sp>
      <p:sp>
        <p:nvSpPr>
          <p:cNvPr id="30" name="ZoneTexte 29">
            <a:extLst>
              <a:ext uri="{FF2B5EF4-FFF2-40B4-BE49-F238E27FC236}">
                <a16:creationId xmlns:a16="http://schemas.microsoft.com/office/drawing/2014/main" id="{F4AC412A-4DD4-5094-4B9D-96253C4215A8}"/>
              </a:ext>
            </a:extLst>
          </p:cNvPr>
          <p:cNvSpPr txBox="1"/>
          <p:nvPr/>
        </p:nvSpPr>
        <p:spPr>
          <a:xfrm>
            <a:off x="4774973" y="3223613"/>
            <a:ext cx="748923" cy="261610"/>
          </a:xfrm>
          <a:prstGeom prst="rect">
            <a:avLst/>
          </a:prstGeom>
          <a:noFill/>
        </p:spPr>
        <p:txBody>
          <a:bodyPr wrap="none" rtlCol="0">
            <a:spAutoFit/>
          </a:bodyPr>
          <a:lstStyle/>
          <a:p>
            <a:r>
              <a:rPr lang="fr-FR" sz="1100" b="1" dirty="0">
                <a:solidFill>
                  <a:schemeClr val="accent1"/>
                </a:solidFill>
              </a:rPr>
              <a:t>Mayotte</a:t>
            </a:r>
          </a:p>
        </p:txBody>
      </p:sp>
      <p:sp>
        <p:nvSpPr>
          <p:cNvPr id="31" name="ZoneTexte 30">
            <a:extLst>
              <a:ext uri="{FF2B5EF4-FFF2-40B4-BE49-F238E27FC236}">
                <a16:creationId xmlns:a16="http://schemas.microsoft.com/office/drawing/2014/main" id="{763B4EB9-E8E3-C0EE-164F-8EEAAA76FA07}"/>
              </a:ext>
            </a:extLst>
          </p:cNvPr>
          <p:cNvSpPr txBox="1"/>
          <p:nvPr/>
        </p:nvSpPr>
        <p:spPr>
          <a:xfrm>
            <a:off x="5760955" y="3633599"/>
            <a:ext cx="930063" cy="261610"/>
          </a:xfrm>
          <a:prstGeom prst="rect">
            <a:avLst/>
          </a:prstGeom>
          <a:noFill/>
        </p:spPr>
        <p:txBody>
          <a:bodyPr wrap="none" rtlCol="0">
            <a:spAutoFit/>
          </a:bodyPr>
          <a:lstStyle/>
          <a:p>
            <a:r>
              <a:rPr lang="fr-FR" sz="1100" b="1" dirty="0">
                <a:solidFill>
                  <a:schemeClr val="accent1"/>
                </a:solidFill>
              </a:rPr>
              <a:t>La Réunion</a:t>
            </a:r>
          </a:p>
        </p:txBody>
      </p:sp>
      <p:sp>
        <p:nvSpPr>
          <p:cNvPr id="32" name="ZoneTexte 31">
            <a:extLst>
              <a:ext uri="{FF2B5EF4-FFF2-40B4-BE49-F238E27FC236}">
                <a16:creationId xmlns:a16="http://schemas.microsoft.com/office/drawing/2014/main" id="{838CDCAA-3134-4539-7A90-F375F2BA5212}"/>
              </a:ext>
            </a:extLst>
          </p:cNvPr>
          <p:cNvSpPr txBox="1"/>
          <p:nvPr/>
        </p:nvSpPr>
        <p:spPr>
          <a:xfrm>
            <a:off x="3206238" y="1665203"/>
            <a:ext cx="952505" cy="430887"/>
          </a:xfrm>
          <a:prstGeom prst="rect">
            <a:avLst/>
          </a:prstGeom>
          <a:noFill/>
        </p:spPr>
        <p:txBody>
          <a:bodyPr wrap="none" rtlCol="0">
            <a:spAutoFit/>
          </a:bodyPr>
          <a:lstStyle/>
          <a:p>
            <a:r>
              <a:rPr lang="fr-FR" sz="1100" b="1" dirty="0">
                <a:solidFill>
                  <a:schemeClr val="accent1"/>
                </a:solidFill>
              </a:rPr>
              <a:t>St. Pierre-et</a:t>
            </a:r>
          </a:p>
          <a:p>
            <a:r>
              <a:rPr lang="fr-FR" sz="1100" b="1" dirty="0">
                <a:solidFill>
                  <a:schemeClr val="accent1"/>
                </a:solidFill>
              </a:rPr>
              <a:t>Miquelon</a:t>
            </a:r>
          </a:p>
        </p:txBody>
      </p:sp>
      <p:sp>
        <p:nvSpPr>
          <p:cNvPr id="33" name="ZoneTexte 32">
            <a:extLst>
              <a:ext uri="{FF2B5EF4-FFF2-40B4-BE49-F238E27FC236}">
                <a16:creationId xmlns:a16="http://schemas.microsoft.com/office/drawing/2014/main" id="{967B0F2D-E75D-78F0-0FE6-074B85B165F7}"/>
              </a:ext>
            </a:extLst>
          </p:cNvPr>
          <p:cNvSpPr txBox="1"/>
          <p:nvPr/>
        </p:nvSpPr>
        <p:spPr>
          <a:xfrm>
            <a:off x="9671476" y="3562194"/>
            <a:ext cx="2231044" cy="292388"/>
          </a:xfrm>
          <a:prstGeom prst="rect">
            <a:avLst/>
          </a:prstGeom>
          <a:noFill/>
        </p:spPr>
        <p:txBody>
          <a:bodyPr wrap="square" rtlCol="0">
            <a:spAutoFit/>
          </a:bodyPr>
          <a:lstStyle/>
          <a:p>
            <a:r>
              <a:rPr lang="fr-FR" sz="1300" b="1" dirty="0">
                <a:solidFill>
                  <a:schemeClr val="accent1"/>
                </a:solidFill>
              </a:rPr>
              <a:t>Saint-Pierre-et-Miquelon</a:t>
            </a:r>
          </a:p>
        </p:txBody>
      </p:sp>
      <p:sp>
        <p:nvSpPr>
          <p:cNvPr id="34" name="ZoneTexte 33">
            <a:extLst>
              <a:ext uri="{FF2B5EF4-FFF2-40B4-BE49-F238E27FC236}">
                <a16:creationId xmlns:a16="http://schemas.microsoft.com/office/drawing/2014/main" id="{7F5FFAAA-1F31-36E7-AB12-0526D2CA6897}"/>
              </a:ext>
            </a:extLst>
          </p:cNvPr>
          <p:cNvSpPr txBox="1"/>
          <p:nvPr/>
        </p:nvSpPr>
        <p:spPr>
          <a:xfrm>
            <a:off x="5241261" y="5896459"/>
            <a:ext cx="519694" cy="261610"/>
          </a:xfrm>
          <a:prstGeom prst="rect">
            <a:avLst/>
          </a:prstGeom>
          <a:noFill/>
        </p:spPr>
        <p:txBody>
          <a:bodyPr wrap="none" rtlCol="0">
            <a:spAutoFit/>
          </a:bodyPr>
          <a:lstStyle/>
          <a:p>
            <a:r>
              <a:rPr lang="fr-FR" sz="1100" b="1" dirty="0"/>
              <a:t>TAAF</a:t>
            </a:r>
          </a:p>
        </p:txBody>
      </p:sp>
      <p:sp>
        <p:nvSpPr>
          <p:cNvPr id="35" name="ZoneTexte 34">
            <a:extLst>
              <a:ext uri="{FF2B5EF4-FFF2-40B4-BE49-F238E27FC236}">
                <a16:creationId xmlns:a16="http://schemas.microsoft.com/office/drawing/2014/main" id="{D00208E9-38BE-BB23-F9D2-D17E76D2FF9A}"/>
              </a:ext>
            </a:extLst>
          </p:cNvPr>
          <p:cNvSpPr txBox="1"/>
          <p:nvPr/>
        </p:nvSpPr>
        <p:spPr>
          <a:xfrm>
            <a:off x="9199826" y="6181396"/>
            <a:ext cx="2871949" cy="261610"/>
          </a:xfrm>
          <a:prstGeom prst="rect">
            <a:avLst/>
          </a:prstGeom>
          <a:noFill/>
        </p:spPr>
        <p:txBody>
          <a:bodyPr wrap="square">
            <a:spAutoFit/>
          </a:bodyPr>
          <a:lstStyle/>
          <a:p>
            <a:r>
              <a:rPr lang="fr-FR" sz="1100" b="1" dirty="0">
                <a:solidFill>
                  <a:srgbClr val="002060"/>
                </a:solidFill>
                <a:latin typeface="Calibri" panose="020F0502020204030204" pitchFamily="34" charset="0"/>
                <a:cs typeface="Calibri" panose="020F0502020204030204" pitchFamily="34" charset="0"/>
              </a:rPr>
              <a:t>TAAF (</a:t>
            </a:r>
            <a:r>
              <a:rPr lang="fr-FR" sz="1000" b="1" dirty="0">
                <a:solidFill>
                  <a:srgbClr val="0070C0"/>
                </a:solidFill>
                <a:latin typeface="Calibri" panose="020F0502020204030204" pitchFamily="34" charset="0"/>
                <a:cs typeface="Calibri" panose="020F0502020204030204" pitchFamily="34" charset="0"/>
              </a:rPr>
              <a:t>T</a:t>
            </a:r>
            <a:r>
              <a:rPr lang="fr-FR" sz="1000" b="1" dirty="0">
                <a:solidFill>
                  <a:srgbClr val="002060"/>
                </a:solidFill>
                <a:latin typeface="Calibri" panose="020F0502020204030204" pitchFamily="34" charset="0"/>
                <a:cs typeface="Calibri" panose="020F0502020204030204" pitchFamily="34" charset="0"/>
              </a:rPr>
              <a:t>erres </a:t>
            </a:r>
            <a:r>
              <a:rPr lang="fr-FR" sz="1000" b="1" dirty="0">
                <a:solidFill>
                  <a:srgbClr val="0070C0"/>
                </a:solidFill>
                <a:latin typeface="Calibri" panose="020F0502020204030204" pitchFamily="34" charset="0"/>
                <a:cs typeface="Calibri" panose="020F0502020204030204" pitchFamily="34" charset="0"/>
              </a:rPr>
              <a:t>A</a:t>
            </a:r>
            <a:r>
              <a:rPr lang="fr-FR" sz="1000" b="1" dirty="0">
                <a:solidFill>
                  <a:srgbClr val="002060"/>
                </a:solidFill>
                <a:latin typeface="Calibri" panose="020F0502020204030204" pitchFamily="34" charset="0"/>
                <a:cs typeface="Calibri" panose="020F0502020204030204" pitchFamily="34" charset="0"/>
              </a:rPr>
              <a:t>ntarctiques et </a:t>
            </a:r>
            <a:r>
              <a:rPr lang="fr-FR" sz="1000" b="1" dirty="0">
                <a:solidFill>
                  <a:srgbClr val="0070C0"/>
                </a:solidFill>
                <a:latin typeface="Calibri" panose="020F0502020204030204" pitchFamily="34" charset="0"/>
                <a:cs typeface="Calibri" panose="020F0502020204030204" pitchFamily="34" charset="0"/>
              </a:rPr>
              <a:t>A</a:t>
            </a:r>
            <a:r>
              <a:rPr lang="fr-FR" sz="1000" b="1" dirty="0">
                <a:solidFill>
                  <a:srgbClr val="002060"/>
                </a:solidFill>
                <a:latin typeface="Calibri" panose="020F0502020204030204" pitchFamily="34" charset="0"/>
                <a:cs typeface="Calibri" panose="020F0502020204030204" pitchFamily="34" charset="0"/>
              </a:rPr>
              <a:t>ustrales </a:t>
            </a:r>
            <a:r>
              <a:rPr lang="fr-FR" sz="1000" b="1" dirty="0">
                <a:solidFill>
                  <a:srgbClr val="0070C0"/>
                </a:solidFill>
                <a:latin typeface="Calibri" panose="020F0502020204030204" pitchFamily="34" charset="0"/>
                <a:cs typeface="Calibri" panose="020F0502020204030204" pitchFamily="34" charset="0"/>
              </a:rPr>
              <a:t>F</a:t>
            </a:r>
            <a:r>
              <a:rPr lang="fr-FR" sz="1000" b="1" dirty="0">
                <a:solidFill>
                  <a:srgbClr val="002060"/>
                </a:solidFill>
                <a:latin typeface="Calibri" panose="020F0502020204030204" pitchFamily="34" charset="0"/>
                <a:cs typeface="Calibri" panose="020F0502020204030204" pitchFamily="34" charset="0"/>
              </a:rPr>
              <a:t>rançaises</a:t>
            </a:r>
            <a:r>
              <a:rPr lang="fr-FR" sz="1100" b="1" dirty="0">
                <a:solidFill>
                  <a:srgbClr val="002060"/>
                </a:solidFill>
                <a:latin typeface="Calibri" panose="020F0502020204030204" pitchFamily="34" charset="0"/>
                <a:cs typeface="Calibri" panose="020F0502020204030204" pitchFamily="34" charset="0"/>
              </a:rPr>
              <a:t>)</a:t>
            </a:r>
          </a:p>
        </p:txBody>
      </p:sp>
      <p:sp>
        <p:nvSpPr>
          <p:cNvPr id="36" name="ZoneTexte 35">
            <a:extLst>
              <a:ext uri="{FF2B5EF4-FFF2-40B4-BE49-F238E27FC236}">
                <a16:creationId xmlns:a16="http://schemas.microsoft.com/office/drawing/2014/main" id="{45012767-A151-ECDB-CDE8-5F85BA65B8E9}"/>
              </a:ext>
            </a:extLst>
          </p:cNvPr>
          <p:cNvSpPr txBox="1"/>
          <p:nvPr/>
        </p:nvSpPr>
        <p:spPr>
          <a:xfrm>
            <a:off x="9768311" y="6440476"/>
            <a:ext cx="1826141" cy="292388"/>
          </a:xfrm>
          <a:prstGeom prst="rect">
            <a:avLst/>
          </a:prstGeom>
          <a:noFill/>
        </p:spPr>
        <p:txBody>
          <a:bodyPr wrap="none" rtlCol="0">
            <a:spAutoFit/>
          </a:bodyPr>
          <a:lstStyle/>
          <a:p>
            <a:r>
              <a:rPr lang="fr-FR" sz="1300" b="1" dirty="0">
                <a:solidFill>
                  <a:schemeClr val="accent1"/>
                </a:solidFill>
              </a:rPr>
              <a:t>Nouvelle-Calédonie</a:t>
            </a:r>
          </a:p>
        </p:txBody>
      </p:sp>
      <p:sp>
        <p:nvSpPr>
          <p:cNvPr id="37" name="ZoneTexte 36">
            <a:extLst>
              <a:ext uri="{FF2B5EF4-FFF2-40B4-BE49-F238E27FC236}">
                <a16:creationId xmlns:a16="http://schemas.microsoft.com/office/drawing/2014/main" id="{D7AF2A10-E381-8E43-BFCC-2E4044BE5719}"/>
              </a:ext>
            </a:extLst>
          </p:cNvPr>
          <p:cNvSpPr txBox="1"/>
          <p:nvPr/>
        </p:nvSpPr>
        <p:spPr>
          <a:xfrm>
            <a:off x="8251686" y="3647606"/>
            <a:ext cx="962123" cy="430887"/>
          </a:xfrm>
          <a:prstGeom prst="rect">
            <a:avLst/>
          </a:prstGeom>
          <a:noFill/>
        </p:spPr>
        <p:txBody>
          <a:bodyPr wrap="none" rtlCol="0">
            <a:spAutoFit/>
          </a:bodyPr>
          <a:lstStyle/>
          <a:p>
            <a:r>
              <a:rPr lang="fr-FR" sz="1100" b="1" dirty="0">
                <a:solidFill>
                  <a:schemeClr val="accent1"/>
                </a:solidFill>
              </a:rPr>
              <a:t>Nouvelle</a:t>
            </a:r>
          </a:p>
          <a:p>
            <a:r>
              <a:rPr lang="fr-FR" sz="1100" b="1" dirty="0">
                <a:solidFill>
                  <a:schemeClr val="accent1"/>
                </a:solidFill>
              </a:rPr>
              <a:t>-Calédonie</a:t>
            </a:r>
          </a:p>
        </p:txBody>
      </p:sp>
      <p:sp>
        <p:nvSpPr>
          <p:cNvPr id="38" name="Rectangle 37">
            <a:extLst>
              <a:ext uri="{FF2B5EF4-FFF2-40B4-BE49-F238E27FC236}">
                <a16:creationId xmlns:a16="http://schemas.microsoft.com/office/drawing/2014/main" id="{80317ECD-83ED-3AA2-5B57-CDED2B328873}"/>
              </a:ext>
            </a:extLst>
          </p:cNvPr>
          <p:cNvSpPr/>
          <p:nvPr/>
        </p:nvSpPr>
        <p:spPr>
          <a:xfrm>
            <a:off x="9152625" y="83824"/>
            <a:ext cx="2922946" cy="32247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dirty="0"/>
          </a:p>
        </p:txBody>
      </p:sp>
      <p:pic>
        <p:nvPicPr>
          <p:cNvPr id="39" name="Image 38">
            <a:extLst>
              <a:ext uri="{FF2B5EF4-FFF2-40B4-BE49-F238E27FC236}">
                <a16:creationId xmlns:a16="http://schemas.microsoft.com/office/drawing/2014/main" id="{F397B602-8411-7556-E305-C8B22BC4F2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81260" y="159222"/>
            <a:ext cx="246696" cy="368175"/>
          </a:xfrm>
          <a:prstGeom prst="rect">
            <a:avLst/>
          </a:prstGeom>
        </p:spPr>
      </p:pic>
      <p:pic>
        <p:nvPicPr>
          <p:cNvPr id="40" name="Image 39">
            <a:extLst>
              <a:ext uri="{FF2B5EF4-FFF2-40B4-BE49-F238E27FC236}">
                <a16:creationId xmlns:a16="http://schemas.microsoft.com/office/drawing/2014/main" id="{73445497-5229-8F03-CBE9-4397A109C53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93980" y="2396874"/>
            <a:ext cx="942423" cy="877053"/>
          </a:xfrm>
          <a:prstGeom prst="rect">
            <a:avLst/>
          </a:prstGeom>
        </p:spPr>
      </p:pic>
      <p:pic>
        <p:nvPicPr>
          <p:cNvPr id="41" name="Image 40">
            <a:extLst>
              <a:ext uri="{FF2B5EF4-FFF2-40B4-BE49-F238E27FC236}">
                <a16:creationId xmlns:a16="http://schemas.microsoft.com/office/drawing/2014/main" id="{42F55D90-B1D1-2F12-5B54-4A28E0A732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103047" y="1505694"/>
            <a:ext cx="942423" cy="877053"/>
          </a:xfrm>
          <a:prstGeom prst="rect">
            <a:avLst/>
          </a:prstGeom>
        </p:spPr>
      </p:pic>
      <p:pic>
        <p:nvPicPr>
          <p:cNvPr id="42" name="Image 41">
            <a:extLst>
              <a:ext uri="{FF2B5EF4-FFF2-40B4-BE49-F238E27FC236}">
                <a16:creationId xmlns:a16="http://schemas.microsoft.com/office/drawing/2014/main" id="{8319C3A2-A0C9-2E20-0AF7-F8296A756E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93921" y="617220"/>
            <a:ext cx="942424" cy="877053"/>
          </a:xfrm>
          <a:prstGeom prst="rect">
            <a:avLst/>
          </a:prstGeom>
        </p:spPr>
      </p:pic>
      <p:pic>
        <p:nvPicPr>
          <p:cNvPr id="43" name="Image 42">
            <a:extLst>
              <a:ext uri="{FF2B5EF4-FFF2-40B4-BE49-F238E27FC236}">
                <a16:creationId xmlns:a16="http://schemas.microsoft.com/office/drawing/2014/main" id="{29915736-86C5-F318-BEDA-0B3A67B35AB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189505" y="2401693"/>
            <a:ext cx="942423" cy="877053"/>
          </a:xfrm>
          <a:prstGeom prst="rect">
            <a:avLst/>
          </a:prstGeom>
        </p:spPr>
      </p:pic>
      <p:pic>
        <p:nvPicPr>
          <p:cNvPr id="44" name="Image 43">
            <a:extLst>
              <a:ext uri="{FF2B5EF4-FFF2-40B4-BE49-F238E27FC236}">
                <a16:creationId xmlns:a16="http://schemas.microsoft.com/office/drawing/2014/main" id="{F1F6AA84-84D8-2A89-4A10-DF85E932DFE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143822" y="2399945"/>
            <a:ext cx="942423" cy="877053"/>
          </a:xfrm>
          <a:prstGeom prst="rect">
            <a:avLst/>
          </a:prstGeom>
        </p:spPr>
      </p:pic>
      <p:sp>
        <p:nvSpPr>
          <p:cNvPr id="45" name="ZoneTexte 44">
            <a:extLst>
              <a:ext uri="{FF2B5EF4-FFF2-40B4-BE49-F238E27FC236}">
                <a16:creationId xmlns:a16="http://schemas.microsoft.com/office/drawing/2014/main" id="{139D39D5-CB23-ECBE-297B-F112F600B021}"/>
              </a:ext>
            </a:extLst>
          </p:cNvPr>
          <p:cNvSpPr txBox="1"/>
          <p:nvPr/>
        </p:nvSpPr>
        <p:spPr>
          <a:xfrm>
            <a:off x="9202830" y="658782"/>
            <a:ext cx="1840886" cy="2123658"/>
          </a:xfrm>
          <a:prstGeom prst="rect">
            <a:avLst/>
          </a:prstGeom>
          <a:noFill/>
        </p:spPr>
        <p:txBody>
          <a:bodyPr wrap="square">
            <a:spAutoFit/>
          </a:bodyPr>
          <a:lstStyle/>
          <a:p>
            <a:pPr marL="180975" indent="-180975" algn="just">
              <a:buFont typeface="Arial" panose="020B0604020202020204" pitchFamily="34" charset="0"/>
              <a:buChar char="•"/>
            </a:pPr>
            <a:r>
              <a:rPr lang="fr-FR" sz="1200" b="1" dirty="0">
                <a:latin typeface="Calibri" panose="020F0502020204030204" pitchFamily="34" charset="0"/>
                <a:cs typeface="Calibri" panose="020F0502020204030204" pitchFamily="34" charset="0"/>
              </a:rPr>
              <a:t>2,4%</a:t>
            </a:r>
            <a:r>
              <a:rPr lang="fr-FR" sz="1200" dirty="0">
                <a:latin typeface="Calibri" panose="020F0502020204030204" pitchFamily="34" charset="0"/>
                <a:cs typeface="Calibri" panose="020F0502020204030204" pitchFamily="34" charset="0"/>
              </a:rPr>
              <a:t> de la population française ;</a:t>
            </a:r>
          </a:p>
          <a:p>
            <a:pPr marL="180975" indent="-180975" algn="just">
              <a:buFont typeface="Arial" panose="020B0604020202020204" pitchFamily="34" charset="0"/>
              <a:buChar char="•"/>
            </a:pPr>
            <a:r>
              <a:rPr lang="fr-FR" sz="1200" b="1" dirty="0">
                <a:latin typeface="Calibri" panose="020F0502020204030204" pitchFamily="34" charset="0"/>
                <a:cs typeface="Calibri" panose="020F0502020204030204" pitchFamily="34" charset="0"/>
              </a:rPr>
              <a:t>18%</a:t>
            </a:r>
            <a:r>
              <a:rPr lang="fr-FR" sz="1200" dirty="0">
                <a:latin typeface="Calibri" panose="020F0502020204030204" pitchFamily="34" charset="0"/>
                <a:cs typeface="Calibri" panose="020F0502020204030204" pitchFamily="34" charset="0"/>
              </a:rPr>
              <a:t> du territoire français ;</a:t>
            </a:r>
          </a:p>
          <a:p>
            <a:pPr marL="180975" indent="-180975">
              <a:buFont typeface="Arial" panose="020B0604020202020204" pitchFamily="34" charset="0"/>
              <a:buChar char="•"/>
            </a:pPr>
            <a:r>
              <a:rPr lang="fr-FR" sz="1200" dirty="0">
                <a:latin typeface="Calibri" panose="020F0502020204030204" pitchFamily="34" charset="0"/>
                <a:cs typeface="Calibri" panose="020F0502020204030204" pitchFamily="34" charset="0"/>
              </a:rPr>
              <a:t>Leurs métropoles régionales concentrent la majeure partie de la population de ces territoires.</a:t>
            </a:r>
          </a:p>
          <a:p>
            <a:pPr marL="180975" indent="-180975" algn="just">
              <a:buFont typeface="Arial" panose="020B0604020202020204" pitchFamily="34" charset="0"/>
              <a:buChar char="•"/>
            </a:pPr>
            <a:endParaRPr lang="fr-FR" sz="1200" dirty="0">
              <a:latin typeface="Calibri" panose="020F0502020204030204" pitchFamily="34" charset="0"/>
              <a:cs typeface="Calibri" panose="020F0502020204030204" pitchFamily="34" charset="0"/>
            </a:endParaRPr>
          </a:p>
          <a:p>
            <a:pPr marL="180975" indent="-180975" algn="just">
              <a:buFont typeface="Arial" panose="020B0604020202020204" pitchFamily="34" charset="0"/>
              <a:buChar char="•"/>
            </a:pPr>
            <a:endParaRPr lang="fr-FR" sz="1200" dirty="0">
              <a:latin typeface="Calibri" panose="020F0502020204030204" pitchFamily="34" charset="0"/>
              <a:cs typeface="Calibri" panose="020F0502020204030204" pitchFamily="34" charset="0"/>
            </a:endParaRPr>
          </a:p>
        </p:txBody>
      </p:sp>
      <p:sp>
        <p:nvSpPr>
          <p:cNvPr id="46" name="ZoneTexte 45">
            <a:extLst>
              <a:ext uri="{FF2B5EF4-FFF2-40B4-BE49-F238E27FC236}">
                <a16:creationId xmlns:a16="http://schemas.microsoft.com/office/drawing/2014/main" id="{AD8D7FC9-AA70-4154-8E2A-45AECDFFBB82}"/>
              </a:ext>
            </a:extLst>
          </p:cNvPr>
          <p:cNvSpPr txBox="1"/>
          <p:nvPr/>
        </p:nvSpPr>
        <p:spPr>
          <a:xfrm>
            <a:off x="9097230" y="138410"/>
            <a:ext cx="1634904" cy="461665"/>
          </a:xfrm>
          <a:prstGeom prst="rect">
            <a:avLst/>
          </a:prstGeom>
          <a:noFill/>
        </p:spPr>
        <p:txBody>
          <a:bodyPr wrap="square">
            <a:spAutoFit/>
          </a:bodyPr>
          <a:lstStyle/>
          <a:p>
            <a:pPr algn="ctr"/>
            <a:r>
              <a:rPr lang="fr-FR" sz="1200" b="1" dirty="0">
                <a:solidFill>
                  <a:srgbClr val="FFC000"/>
                </a:solidFill>
                <a:latin typeface="Calibri" panose="020F0502020204030204" pitchFamily="34" charset="0"/>
                <a:cs typeface="Calibri" panose="020F0502020204030204" pitchFamily="34" charset="0"/>
              </a:rPr>
              <a:t>Territoires ultramarins en chiffres (2015)…</a:t>
            </a:r>
          </a:p>
        </p:txBody>
      </p:sp>
      <p:pic>
        <p:nvPicPr>
          <p:cNvPr id="47" name="Image 46">
            <a:extLst>
              <a:ext uri="{FF2B5EF4-FFF2-40B4-BE49-F238E27FC236}">
                <a16:creationId xmlns:a16="http://schemas.microsoft.com/office/drawing/2014/main" id="{46262A48-54C5-50AF-7427-2F9A0B051D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8304" y="69708"/>
            <a:ext cx="2101432" cy="354536"/>
          </a:xfrm>
          <a:prstGeom prst="rect">
            <a:avLst/>
          </a:prstGeom>
        </p:spPr>
      </p:pic>
      <p:sp>
        <p:nvSpPr>
          <p:cNvPr id="49" name="ZoneTexte 48">
            <a:extLst>
              <a:ext uri="{FF2B5EF4-FFF2-40B4-BE49-F238E27FC236}">
                <a16:creationId xmlns:a16="http://schemas.microsoft.com/office/drawing/2014/main" id="{EA13C05F-CB77-943B-5DE5-AE0A72084610}"/>
              </a:ext>
            </a:extLst>
          </p:cNvPr>
          <p:cNvSpPr txBox="1"/>
          <p:nvPr/>
        </p:nvSpPr>
        <p:spPr>
          <a:xfrm>
            <a:off x="2767842" y="1788313"/>
            <a:ext cx="608955"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Com1</a:t>
            </a:r>
          </a:p>
        </p:txBody>
      </p:sp>
      <p:sp>
        <p:nvSpPr>
          <p:cNvPr id="50" name="ZoneTexte 49">
            <a:extLst>
              <a:ext uri="{FF2B5EF4-FFF2-40B4-BE49-F238E27FC236}">
                <a16:creationId xmlns:a16="http://schemas.microsoft.com/office/drawing/2014/main" id="{BEC5139B-F87D-0D75-DCB8-2F9CB266197D}"/>
              </a:ext>
            </a:extLst>
          </p:cNvPr>
          <p:cNvSpPr txBox="1"/>
          <p:nvPr/>
        </p:nvSpPr>
        <p:spPr>
          <a:xfrm>
            <a:off x="622340" y="3807416"/>
            <a:ext cx="613054"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Com4</a:t>
            </a:r>
          </a:p>
        </p:txBody>
      </p:sp>
      <p:sp>
        <p:nvSpPr>
          <p:cNvPr id="51" name="ZoneTexte 50">
            <a:extLst>
              <a:ext uri="{FF2B5EF4-FFF2-40B4-BE49-F238E27FC236}">
                <a16:creationId xmlns:a16="http://schemas.microsoft.com/office/drawing/2014/main" id="{606D0E22-8C46-5FFE-3AD8-8D5B3C04DD24}"/>
              </a:ext>
            </a:extLst>
          </p:cNvPr>
          <p:cNvSpPr txBox="1"/>
          <p:nvPr/>
        </p:nvSpPr>
        <p:spPr>
          <a:xfrm>
            <a:off x="8365696" y="3166192"/>
            <a:ext cx="739305"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Com5</a:t>
            </a:r>
          </a:p>
        </p:txBody>
      </p:sp>
      <p:sp>
        <p:nvSpPr>
          <p:cNvPr id="52" name="ZoneTexte 51">
            <a:extLst>
              <a:ext uri="{FF2B5EF4-FFF2-40B4-BE49-F238E27FC236}">
                <a16:creationId xmlns:a16="http://schemas.microsoft.com/office/drawing/2014/main" id="{B0479784-0BFA-A418-812A-5ACABF94B7FA}"/>
              </a:ext>
            </a:extLst>
          </p:cNvPr>
          <p:cNvSpPr txBox="1"/>
          <p:nvPr/>
        </p:nvSpPr>
        <p:spPr>
          <a:xfrm>
            <a:off x="8088003" y="3510831"/>
            <a:ext cx="453862"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a:t>
            </a:r>
          </a:p>
        </p:txBody>
      </p:sp>
      <p:sp>
        <p:nvSpPr>
          <p:cNvPr id="53" name="ZoneTexte 52">
            <a:extLst>
              <a:ext uri="{FF2B5EF4-FFF2-40B4-BE49-F238E27FC236}">
                <a16:creationId xmlns:a16="http://schemas.microsoft.com/office/drawing/2014/main" id="{86B731BD-0DEE-80B1-6945-2114B1F4A2B8}"/>
              </a:ext>
            </a:extLst>
          </p:cNvPr>
          <p:cNvSpPr txBox="1"/>
          <p:nvPr/>
        </p:nvSpPr>
        <p:spPr>
          <a:xfrm>
            <a:off x="9189504" y="6430271"/>
            <a:ext cx="481971" cy="276999"/>
          </a:xfrm>
          <a:prstGeom prst="rect">
            <a:avLst/>
          </a:prstGeom>
          <a:noFill/>
        </p:spPr>
        <p:txBody>
          <a:bodyPr wrap="square">
            <a:spAutoFit/>
          </a:bodyPr>
          <a:lstStyle/>
          <a:p>
            <a:pPr algn="ctr"/>
            <a:r>
              <a:rPr lang="fr-FR" sz="1200" b="1" dirty="0">
                <a:solidFill>
                  <a:srgbClr val="00B0F0"/>
                </a:solidFill>
                <a:latin typeface="Calibri" panose="020F0502020204030204" pitchFamily="34" charset="0"/>
                <a:cs typeface="Calibri" panose="020F0502020204030204" pitchFamily="34" charset="0"/>
              </a:rPr>
              <a:t>Coll.</a:t>
            </a:r>
          </a:p>
        </p:txBody>
      </p:sp>
      <p:sp>
        <p:nvSpPr>
          <p:cNvPr id="54" name="ZoneTexte 53">
            <a:extLst>
              <a:ext uri="{FF2B5EF4-FFF2-40B4-BE49-F238E27FC236}">
                <a16:creationId xmlns:a16="http://schemas.microsoft.com/office/drawing/2014/main" id="{3F047FBC-E8BE-D555-3111-55C4466002D1}"/>
              </a:ext>
            </a:extLst>
          </p:cNvPr>
          <p:cNvSpPr txBox="1"/>
          <p:nvPr/>
        </p:nvSpPr>
        <p:spPr>
          <a:xfrm>
            <a:off x="2804657" y="2335663"/>
            <a:ext cx="417336" cy="338554"/>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1</a:t>
            </a:r>
          </a:p>
        </p:txBody>
      </p:sp>
      <p:sp>
        <p:nvSpPr>
          <p:cNvPr id="55" name="ZoneTexte 54">
            <a:extLst>
              <a:ext uri="{FF2B5EF4-FFF2-40B4-BE49-F238E27FC236}">
                <a16:creationId xmlns:a16="http://schemas.microsoft.com/office/drawing/2014/main" id="{75480125-A47C-38D6-B5A1-ABE1FA9633B6}"/>
              </a:ext>
            </a:extLst>
          </p:cNvPr>
          <p:cNvSpPr txBox="1"/>
          <p:nvPr/>
        </p:nvSpPr>
        <p:spPr>
          <a:xfrm>
            <a:off x="2939113" y="2493190"/>
            <a:ext cx="208668" cy="338554"/>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2</a:t>
            </a:r>
          </a:p>
        </p:txBody>
      </p:sp>
      <p:sp>
        <p:nvSpPr>
          <p:cNvPr id="56" name="ZoneTexte 55">
            <a:extLst>
              <a:ext uri="{FF2B5EF4-FFF2-40B4-BE49-F238E27FC236}">
                <a16:creationId xmlns:a16="http://schemas.microsoft.com/office/drawing/2014/main" id="{F6A9BCD0-27A8-221E-26A2-1F35148DE7F9}"/>
              </a:ext>
            </a:extLst>
          </p:cNvPr>
          <p:cNvSpPr txBox="1"/>
          <p:nvPr/>
        </p:nvSpPr>
        <p:spPr>
          <a:xfrm>
            <a:off x="3035712" y="2661191"/>
            <a:ext cx="236486" cy="338554"/>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3</a:t>
            </a:r>
          </a:p>
        </p:txBody>
      </p:sp>
      <p:sp>
        <p:nvSpPr>
          <p:cNvPr id="57" name="ZoneTexte 56">
            <a:extLst>
              <a:ext uri="{FF2B5EF4-FFF2-40B4-BE49-F238E27FC236}">
                <a16:creationId xmlns:a16="http://schemas.microsoft.com/office/drawing/2014/main" id="{DCA0A0CE-2E30-61A2-665A-0F85A3DF92E8}"/>
              </a:ext>
            </a:extLst>
          </p:cNvPr>
          <p:cNvSpPr txBox="1"/>
          <p:nvPr/>
        </p:nvSpPr>
        <p:spPr>
          <a:xfrm>
            <a:off x="5394306" y="3092149"/>
            <a:ext cx="202535" cy="338554"/>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4</a:t>
            </a:r>
          </a:p>
        </p:txBody>
      </p:sp>
      <p:sp>
        <p:nvSpPr>
          <p:cNvPr id="58" name="ZoneTexte 57">
            <a:extLst>
              <a:ext uri="{FF2B5EF4-FFF2-40B4-BE49-F238E27FC236}">
                <a16:creationId xmlns:a16="http://schemas.microsoft.com/office/drawing/2014/main" id="{35935EAC-47A9-1040-FF54-951DAC7CFE08}"/>
              </a:ext>
            </a:extLst>
          </p:cNvPr>
          <p:cNvSpPr txBox="1"/>
          <p:nvPr/>
        </p:nvSpPr>
        <p:spPr>
          <a:xfrm>
            <a:off x="5652361" y="3589742"/>
            <a:ext cx="217188" cy="338554"/>
          </a:xfrm>
          <a:prstGeom prst="rect">
            <a:avLst/>
          </a:prstGeom>
          <a:noFill/>
        </p:spPr>
        <p:txBody>
          <a:bodyPr wrap="square">
            <a:spAutoFit/>
          </a:bodyPr>
          <a:lstStyle/>
          <a:p>
            <a:pPr algn="ctr"/>
            <a:r>
              <a:rPr lang="fr-FR" sz="1600" b="1" dirty="0">
                <a:latin typeface="Calibri" panose="020F0502020204030204" pitchFamily="34" charset="0"/>
                <a:cs typeface="Calibri" panose="020F0502020204030204" pitchFamily="34" charset="0"/>
              </a:rPr>
              <a:t>5</a:t>
            </a:r>
          </a:p>
        </p:txBody>
      </p:sp>
      <p:sp>
        <p:nvSpPr>
          <p:cNvPr id="59" name="ZoneTexte 58">
            <a:extLst>
              <a:ext uri="{FF2B5EF4-FFF2-40B4-BE49-F238E27FC236}">
                <a16:creationId xmlns:a16="http://schemas.microsoft.com/office/drawing/2014/main" id="{E0BDC2F3-8526-A838-288C-A00CB730FBA9}"/>
              </a:ext>
            </a:extLst>
          </p:cNvPr>
          <p:cNvSpPr txBox="1"/>
          <p:nvPr/>
        </p:nvSpPr>
        <p:spPr>
          <a:xfrm>
            <a:off x="9671476" y="4033453"/>
            <a:ext cx="2231044" cy="292388"/>
          </a:xfrm>
          <a:prstGeom prst="rect">
            <a:avLst/>
          </a:prstGeom>
          <a:noFill/>
        </p:spPr>
        <p:txBody>
          <a:bodyPr wrap="square" rtlCol="0">
            <a:spAutoFit/>
          </a:bodyPr>
          <a:lstStyle/>
          <a:p>
            <a:r>
              <a:rPr lang="fr-FR" sz="1300" b="1" dirty="0">
                <a:solidFill>
                  <a:schemeClr val="accent1"/>
                </a:solidFill>
              </a:rPr>
              <a:t>Saint-Barthélemy</a:t>
            </a:r>
          </a:p>
        </p:txBody>
      </p:sp>
      <p:sp>
        <p:nvSpPr>
          <p:cNvPr id="60" name="ZoneTexte 59">
            <a:extLst>
              <a:ext uri="{FF2B5EF4-FFF2-40B4-BE49-F238E27FC236}">
                <a16:creationId xmlns:a16="http://schemas.microsoft.com/office/drawing/2014/main" id="{EB4ADA20-0B55-EE59-16BC-0160B3CDA9E0}"/>
              </a:ext>
            </a:extLst>
          </p:cNvPr>
          <p:cNvSpPr txBox="1"/>
          <p:nvPr/>
        </p:nvSpPr>
        <p:spPr>
          <a:xfrm>
            <a:off x="9671476" y="3797415"/>
            <a:ext cx="2231044" cy="292388"/>
          </a:xfrm>
          <a:prstGeom prst="rect">
            <a:avLst/>
          </a:prstGeom>
          <a:noFill/>
        </p:spPr>
        <p:txBody>
          <a:bodyPr wrap="square" rtlCol="0">
            <a:spAutoFit/>
          </a:bodyPr>
          <a:lstStyle/>
          <a:p>
            <a:r>
              <a:rPr lang="fr-FR" sz="1300" b="1" dirty="0">
                <a:solidFill>
                  <a:schemeClr val="accent1"/>
                </a:solidFill>
              </a:rPr>
              <a:t>Saint-Martin</a:t>
            </a:r>
          </a:p>
        </p:txBody>
      </p:sp>
      <p:sp>
        <p:nvSpPr>
          <p:cNvPr id="61" name="ZoneTexte 60">
            <a:extLst>
              <a:ext uri="{FF2B5EF4-FFF2-40B4-BE49-F238E27FC236}">
                <a16:creationId xmlns:a16="http://schemas.microsoft.com/office/drawing/2014/main" id="{95F7CCCC-C295-8321-A4AB-C0F30F188AF2}"/>
              </a:ext>
            </a:extLst>
          </p:cNvPr>
          <p:cNvSpPr txBox="1"/>
          <p:nvPr/>
        </p:nvSpPr>
        <p:spPr>
          <a:xfrm>
            <a:off x="2760107" y="2050850"/>
            <a:ext cx="608955"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Com2</a:t>
            </a:r>
          </a:p>
        </p:txBody>
      </p:sp>
      <p:sp>
        <p:nvSpPr>
          <p:cNvPr id="62" name="ZoneTexte 61">
            <a:extLst>
              <a:ext uri="{FF2B5EF4-FFF2-40B4-BE49-F238E27FC236}">
                <a16:creationId xmlns:a16="http://schemas.microsoft.com/office/drawing/2014/main" id="{A44E567A-695B-CAF2-AFCB-7EB6FF868A8B}"/>
              </a:ext>
            </a:extLst>
          </p:cNvPr>
          <p:cNvSpPr txBox="1"/>
          <p:nvPr/>
        </p:nvSpPr>
        <p:spPr>
          <a:xfrm>
            <a:off x="3332559" y="2227822"/>
            <a:ext cx="1154483" cy="261610"/>
          </a:xfrm>
          <a:prstGeom prst="rect">
            <a:avLst/>
          </a:prstGeom>
          <a:noFill/>
        </p:spPr>
        <p:txBody>
          <a:bodyPr wrap="none" rtlCol="0">
            <a:spAutoFit/>
          </a:bodyPr>
          <a:lstStyle/>
          <a:p>
            <a:r>
              <a:rPr lang="fr-FR" sz="1100" b="1" dirty="0">
                <a:solidFill>
                  <a:schemeClr val="accent1"/>
                </a:solidFill>
              </a:rPr>
              <a:t>St. Barthélemy</a:t>
            </a:r>
          </a:p>
        </p:txBody>
      </p:sp>
      <p:sp>
        <p:nvSpPr>
          <p:cNvPr id="63" name="ZoneTexte 62">
            <a:extLst>
              <a:ext uri="{FF2B5EF4-FFF2-40B4-BE49-F238E27FC236}">
                <a16:creationId xmlns:a16="http://schemas.microsoft.com/office/drawing/2014/main" id="{5358FCE7-0482-5E3E-5D2C-3C8029CF0CA0}"/>
              </a:ext>
            </a:extLst>
          </p:cNvPr>
          <p:cNvSpPr txBox="1"/>
          <p:nvPr/>
        </p:nvSpPr>
        <p:spPr>
          <a:xfrm>
            <a:off x="2875949" y="2202480"/>
            <a:ext cx="608955" cy="307777"/>
          </a:xfrm>
          <a:prstGeom prst="rect">
            <a:avLst/>
          </a:prstGeom>
          <a:noFill/>
        </p:spPr>
        <p:txBody>
          <a:bodyPr wrap="square">
            <a:spAutoFit/>
          </a:bodyPr>
          <a:lstStyle/>
          <a:p>
            <a:pPr algn="ctr"/>
            <a:r>
              <a:rPr lang="fr-FR" sz="1400" b="1" dirty="0">
                <a:solidFill>
                  <a:srgbClr val="00B0F0"/>
                </a:solidFill>
                <a:latin typeface="Calibri" panose="020F0502020204030204" pitchFamily="34" charset="0"/>
                <a:cs typeface="Calibri" panose="020F0502020204030204" pitchFamily="34" charset="0"/>
              </a:rPr>
              <a:t>Com3</a:t>
            </a:r>
          </a:p>
        </p:txBody>
      </p:sp>
      <p:sp>
        <p:nvSpPr>
          <p:cNvPr id="64" name="ZoneTexte 63">
            <a:extLst>
              <a:ext uri="{FF2B5EF4-FFF2-40B4-BE49-F238E27FC236}">
                <a16:creationId xmlns:a16="http://schemas.microsoft.com/office/drawing/2014/main" id="{5A0812C6-E314-E9BF-C3BD-9E890DD18908}"/>
              </a:ext>
            </a:extLst>
          </p:cNvPr>
          <p:cNvSpPr txBox="1"/>
          <p:nvPr/>
        </p:nvSpPr>
        <p:spPr>
          <a:xfrm>
            <a:off x="3244882" y="2063580"/>
            <a:ext cx="805029" cy="261610"/>
          </a:xfrm>
          <a:prstGeom prst="rect">
            <a:avLst/>
          </a:prstGeom>
          <a:noFill/>
        </p:spPr>
        <p:txBody>
          <a:bodyPr wrap="none" rtlCol="0">
            <a:spAutoFit/>
          </a:bodyPr>
          <a:lstStyle/>
          <a:p>
            <a:r>
              <a:rPr lang="fr-FR" sz="1100" b="1" dirty="0">
                <a:solidFill>
                  <a:schemeClr val="accent1"/>
                </a:solidFill>
              </a:rPr>
              <a:t>St. Martin</a:t>
            </a:r>
          </a:p>
        </p:txBody>
      </p:sp>
      <p:pic>
        <p:nvPicPr>
          <p:cNvPr id="65" name="Image 64">
            <a:hlinkClick r:id="rId11" action="ppaction://hlinksldjump"/>
            <a:extLst>
              <a:ext uri="{FF2B5EF4-FFF2-40B4-BE49-F238E27FC236}">
                <a16:creationId xmlns:a16="http://schemas.microsoft.com/office/drawing/2014/main" id="{8B006296-D907-40F0-2041-AB4C2B08973B}"/>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0881595" y="128801"/>
            <a:ext cx="677008" cy="471274"/>
          </a:xfrm>
          <a:prstGeom prst="rect">
            <a:avLst/>
          </a:prstGeom>
        </p:spPr>
      </p:pic>
      <p:pic>
        <p:nvPicPr>
          <p:cNvPr id="4" name="Image 3">
            <a:hlinkClick r:id="rId13" action="ppaction://hlinksldjump"/>
            <a:extLst>
              <a:ext uri="{FF2B5EF4-FFF2-40B4-BE49-F238E27FC236}">
                <a16:creationId xmlns:a16="http://schemas.microsoft.com/office/drawing/2014/main" id="{3D686ED8-198B-BC04-F9CB-A075526E892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0800000">
            <a:off x="8531161" y="478699"/>
            <a:ext cx="385464" cy="542403"/>
          </a:xfrm>
          <a:prstGeom prst="rect">
            <a:avLst/>
          </a:prstGeom>
        </p:spPr>
      </p:pic>
      <p:sp>
        <p:nvSpPr>
          <p:cNvPr id="5" name="ZoneTexte 4">
            <a:extLst>
              <a:ext uri="{FF2B5EF4-FFF2-40B4-BE49-F238E27FC236}">
                <a16:creationId xmlns:a16="http://schemas.microsoft.com/office/drawing/2014/main" id="{F2EE3F0E-FD86-4677-6891-C9CD6C419463}"/>
              </a:ext>
            </a:extLst>
          </p:cNvPr>
          <p:cNvSpPr txBox="1"/>
          <p:nvPr/>
        </p:nvSpPr>
        <p:spPr>
          <a:xfrm>
            <a:off x="8283176" y="996775"/>
            <a:ext cx="931922"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QUESTIONS</a:t>
            </a:r>
          </a:p>
        </p:txBody>
      </p:sp>
      <p:sp>
        <p:nvSpPr>
          <p:cNvPr id="6" name="ZoneTexte 5">
            <a:extLst>
              <a:ext uri="{FF2B5EF4-FFF2-40B4-BE49-F238E27FC236}">
                <a16:creationId xmlns:a16="http://schemas.microsoft.com/office/drawing/2014/main" id="{74B2BD56-C049-2668-439B-44E6313EA752}"/>
              </a:ext>
            </a:extLst>
          </p:cNvPr>
          <p:cNvSpPr txBox="1"/>
          <p:nvPr/>
        </p:nvSpPr>
        <p:spPr>
          <a:xfrm>
            <a:off x="220360" y="109398"/>
            <a:ext cx="5667816"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 </a:t>
            </a:r>
            <a:r>
              <a:rPr lang="fr-FR" sz="1600" b="1" dirty="0">
                <a:solidFill>
                  <a:srgbClr val="00B0F0"/>
                </a:solidFill>
                <a:latin typeface="Calibri" panose="020F0502020204030204" pitchFamily="34" charset="0"/>
                <a:cs typeface="Calibri" panose="020F0502020204030204" pitchFamily="34" charset="0"/>
              </a:rPr>
              <a:t>Se repérer en France et dans le Monde</a:t>
            </a:r>
          </a:p>
        </p:txBody>
      </p:sp>
    </p:spTree>
    <p:extLst>
      <p:ext uri="{BB962C8B-B14F-4D97-AF65-F5344CB8AC3E}">
        <p14:creationId xmlns:p14="http://schemas.microsoft.com/office/powerpoint/2010/main" val="397087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1000"/>
                                        <p:tgtEl>
                                          <p:spTgt spid="63"/>
                                        </p:tgtEl>
                                      </p:cBhvr>
                                    </p:animEffect>
                                    <p:anim calcmode="lin" valueType="num">
                                      <p:cBhvr>
                                        <p:cTn id="56" dur="1000" fill="hold"/>
                                        <p:tgtEl>
                                          <p:spTgt spid="63"/>
                                        </p:tgtEl>
                                        <p:attrNameLst>
                                          <p:attrName>ppt_x</p:attrName>
                                        </p:attrNameLst>
                                      </p:cBhvr>
                                      <p:tavLst>
                                        <p:tav tm="0">
                                          <p:val>
                                            <p:strVal val="#ppt_x"/>
                                          </p:val>
                                        </p:tav>
                                        <p:tav tm="100000">
                                          <p:val>
                                            <p:strVal val="#ppt_x"/>
                                          </p:val>
                                        </p:tav>
                                      </p:tavLst>
                                    </p:anim>
                                    <p:anim calcmode="lin" valueType="num">
                                      <p:cBhvr>
                                        <p:cTn id="5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1000"/>
                                        <p:tgtEl>
                                          <p:spTgt spid="62"/>
                                        </p:tgtEl>
                                      </p:cBhvr>
                                    </p:animEffect>
                                    <p:anim calcmode="lin" valueType="num">
                                      <p:cBhvr>
                                        <p:cTn id="63" dur="1000" fill="hold"/>
                                        <p:tgtEl>
                                          <p:spTgt spid="62"/>
                                        </p:tgtEl>
                                        <p:attrNameLst>
                                          <p:attrName>ppt_x</p:attrName>
                                        </p:attrNameLst>
                                      </p:cBhvr>
                                      <p:tavLst>
                                        <p:tav tm="0">
                                          <p:val>
                                            <p:strVal val="#ppt_x"/>
                                          </p:val>
                                        </p:tav>
                                        <p:tav tm="100000">
                                          <p:val>
                                            <p:strVal val="#ppt_x"/>
                                          </p:val>
                                        </p:tav>
                                      </p:tavLst>
                                    </p:anim>
                                    <p:anim calcmode="lin" valueType="num">
                                      <p:cBhvr>
                                        <p:cTn id="64" dur="1000" fill="hold"/>
                                        <p:tgtEl>
                                          <p:spTgt spid="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1000"/>
                                        <p:tgtEl>
                                          <p:spTgt spid="59"/>
                                        </p:tgtEl>
                                      </p:cBhvr>
                                    </p:animEffect>
                                    <p:anim calcmode="lin" valueType="num">
                                      <p:cBhvr>
                                        <p:cTn id="68" dur="1000" fill="hold"/>
                                        <p:tgtEl>
                                          <p:spTgt spid="59"/>
                                        </p:tgtEl>
                                        <p:attrNameLst>
                                          <p:attrName>ppt_x</p:attrName>
                                        </p:attrNameLst>
                                      </p:cBhvr>
                                      <p:tavLst>
                                        <p:tav tm="0">
                                          <p:val>
                                            <p:strVal val="#ppt_x"/>
                                          </p:val>
                                        </p:tav>
                                        <p:tav tm="100000">
                                          <p:val>
                                            <p:strVal val="#ppt_x"/>
                                          </p:val>
                                        </p:tav>
                                      </p:tavLst>
                                    </p:anim>
                                    <p:anim calcmode="lin" valueType="num">
                                      <p:cBhvr>
                                        <p:cTn id="6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1000"/>
                                        <p:tgtEl>
                                          <p:spTgt spid="50"/>
                                        </p:tgtEl>
                                      </p:cBhvr>
                                    </p:animEffect>
                                    <p:anim calcmode="lin" valueType="num">
                                      <p:cBhvr>
                                        <p:cTn id="75" dur="1000" fill="hold"/>
                                        <p:tgtEl>
                                          <p:spTgt spid="50"/>
                                        </p:tgtEl>
                                        <p:attrNameLst>
                                          <p:attrName>ppt_x</p:attrName>
                                        </p:attrNameLst>
                                      </p:cBhvr>
                                      <p:tavLst>
                                        <p:tav tm="0">
                                          <p:val>
                                            <p:strVal val="#ppt_x"/>
                                          </p:val>
                                        </p:tav>
                                        <p:tav tm="100000">
                                          <p:val>
                                            <p:strVal val="#ppt_x"/>
                                          </p:val>
                                        </p:tav>
                                      </p:tavLst>
                                    </p:anim>
                                    <p:anim calcmode="lin" valueType="num">
                                      <p:cBhvr>
                                        <p:cTn id="7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1000"/>
                                        <p:tgtEl>
                                          <p:spTgt spid="8"/>
                                        </p:tgtEl>
                                      </p:cBhvr>
                                    </p:animEffect>
                                    <p:anim calcmode="lin" valueType="num">
                                      <p:cBhvr>
                                        <p:cTn id="82" dur="1000" fill="hold"/>
                                        <p:tgtEl>
                                          <p:spTgt spid="8"/>
                                        </p:tgtEl>
                                        <p:attrNameLst>
                                          <p:attrName>ppt_x</p:attrName>
                                        </p:attrNameLst>
                                      </p:cBhvr>
                                      <p:tavLst>
                                        <p:tav tm="0">
                                          <p:val>
                                            <p:strVal val="#ppt_x"/>
                                          </p:val>
                                        </p:tav>
                                        <p:tav tm="100000">
                                          <p:val>
                                            <p:strVal val="#ppt_x"/>
                                          </p:val>
                                        </p:tav>
                                      </p:tavLst>
                                    </p:anim>
                                    <p:anim calcmode="lin" valueType="num">
                                      <p:cBhvr>
                                        <p:cTn id="83" dur="10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1000"/>
                                        <p:tgtEl>
                                          <p:spTgt spid="11"/>
                                        </p:tgtEl>
                                      </p:cBhvr>
                                    </p:animEffect>
                                    <p:anim calcmode="lin" valueType="num">
                                      <p:cBhvr>
                                        <p:cTn id="87" dur="1000" fill="hold"/>
                                        <p:tgtEl>
                                          <p:spTgt spid="11"/>
                                        </p:tgtEl>
                                        <p:attrNameLst>
                                          <p:attrName>ppt_x</p:attrName>
                                        </p:attrNameLst>
                                      </p:cBhvr>
                                      <p:tavLst>
                                        <p:tav tm="0">
                                          <p:val>
                                            <p:strVal val="#ppt_x"/>
                                          </p:val>
                                        </p:tav>
                                        <p:tav tm="100000">
                                          <p:val>
                                            <p:strVal val="#ppt_x"/>
                                          </p:val>
                                        </p:tav>
                                      </p:tavLst>
                                    </p:anim>
                                    <p:anim calcmode="lin" valueType="num">
                                      <p:cBhvr>
                                        <p:cTn id="8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fade">
                                      <p:cBhvr>
                                        <p:cTn id="93" dur="1000"/>
                                        <p:tgtEl>
                                          <p:spTgt spid="51"/>
                                        </p:tgtEl>
                                      </p:cBhvr>
                                    </p:animEffect>
                                    <p:anim calcmode="lin" valueType="num">
                                      <p:cBhvr>
                                        <p:cTn id="94" dur="1000" fill="hold"/>
                                        <p:tgtEl>
                                          <p:spTgt spid="51"/>
                                        </p:tgtEl>
                                        <p:attrNameLst>
                                          <p:attrName>ppt_x</p:attrName>
                                        </p:attrNameLst>
                                      </p:cBhvr>
                                      <p:tavLst>
                                        <p:tav tm="0">
                                          <p:val>
                                            <p:strVal val="#ppt_x"/>
                                          </p:val>
                                        </p:tav>
                                        <p:tav tm="100000">
                                          <p:val>
                                            <p:strVal val="#ppt_x"/>
                                          </p:val>
                                        </p:tav>
                                      </p:tavLst>
                                    </p:anim>
                                    <p:anim calcmode="lin" valueType="num">
                                      <p:cBhvr>
                                        <p:cTn id="9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anim calcmode="lin" valueType="num">
                                      <p:cBhvr>
                                        <p:cTn id="101" dur="1000" fill="hold"/>
                                        <p:tgtEl>
                                          <p:spTgt spid="18"/>
                                        </p:tgtEl>
                                        <p:attrNameLst>
                                          <p:attrName>ppt_x</p:attrName>
                                        </p:attrNameLst>
                                      </p:cBhvr>
                                      <p:tavLst>
                                        <p:tav tm="0">
                                          <p:val>
                                            <p:strVal val="#ppt_x"/>
                                          </p:val>
                                        </p:tav>
                                        <p:tav tm="100000">
                                          <p:val>
                                            <p:strVal val="#ppt_x"/>
                                          </p:val>
                                        </p:tav>
                                      </p:tavLst>
                                    </p:anim>
                                    <p:anim calcmode="lin" valueType="num">
                                      <p:cBhvr>
                                        <p:cTn id="102" dur="1000" fill="hold"/>
                                        <p:tgtEl>
                                          <p:spTgt spid="18"/>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fade">
                                      <p:cBhvr>
                                        <p:cTn id="105" dur="1000"/>
                                        <p:tgtEl>
                                          <p:spTgt spid="15"/>
                                        </p:tgtEl>
                                      </p:cBhvr>
                                    </p:animEffect>
                                    <p:anim calcmode="lin" valueType="num">
                                      <p:cBhvr>
                                        <p:cTn id="106" dur="1000" fill="hold"/>
                                        <p:tgtEl>
                                          <p:spTgt spid="15"/>
                                        </p:tgtEl>
                                        <p:attrNameLst>
                                          <p:attrName>ppt_x</p:attrName>
                                        </p:attrNameLst>
                                      </p:cBhvr>
                                      <p:tavLst>
                                        <p:tav tm="0">
                                          <p:val>
                                            <p:strVal val="#ppt_x"/>
                                          </p:val>
                                        </p:tav>
                                        <p:tav tm="100000">
                                          <p:val>
                                            <p:strVal val="#ppt_x"/>
                                          </p:val>
                                        </p:tav>
                                      </p:tavLst>
                                    </p:anim>
                                    <p:anim calcmode="lin" valueType="num">
                                      <p:cBhvr>
                                        <p:cTn id="10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500" fill="hold"/>
                                        <p:tgtEl>
                                          <p:spTgt spid="23"/>
                                        </p:tgtEl>
                                        <p:attrNameLst>
                                          <p:attrName>ppt_x</p:attrName>
                                        </p:attrNameLst>
                                      </p:cBhvr>
                                      <p:tavLst>
                                        <p:tav tm="0">
                                          <p:val>
                                            <p:strVal val="#ppt_x"/>
                                          </p:val>
                                        </p:tav>
                                        <p:tav tm="100000">
                                          <p:val>
                                            <p:strVal val="#ppt_x"/>
                                          </p:val>
                                        </p:tav>
                                      </p:tavLst>
                                    </p:anim>
                                    <p:anim calcmode="lin" valueType="num">
                                      <p:cBhvr additive="base">
                                        <p:cTn id="113" dur="500" fill="hold"/>
                                        <p:tgtEl>
                                          <p:spTgt spid="23"/>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19"/>
                                        </p:tgtEl>
                                        <p:attrNameLst>
                                          <p:attrName>style.visibility</p:attrName>
                                        </p:attrNameLst>
                                      </p:cBhvr>
                                      <p:to>
                                        <p:strVal val="visible"/>
                                      </p:to>
                                    </p:set>
                                    <p:anim calcmode="lin" valueType="num">
                                      <p:cBhvr additive="base">
                                        <p:cTn id="116" dur="500" fill="hold"/>
                                        <p:tgtEl>
                                          <p:spTgt spid="19"/>
                                        </p:tgtEl>
                                        <p:attrNameLst>
                                          <p:attrName>ppt_x</p:attrName>
                                        </p:attrNameLst>
                                      </p:cBhvr>
                                      <p:tavLst>
                                        <p:tav tm="0">
                                          <p:val>
                                            <p:strVal val="#ppt_x"/>
                                          </p:val>
                                        </p:tav>
                                        <p:tav tm="100000">
                                          <p:val>
                                            <p:strVal val="#ppt_x"/>
                                          </p:val>
                                        </p:tav>
                                      </p:tavLst>
                                    </p:anim>
                                    <p:anim calcmode="lin" valueType="num">
                                      <p:cBhvr additive="base">
                                        <p:cTn id="11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fade">
                                      <p:cBhvr>
                                        <p:cTn id="122" dur="1000"/>
                                        <p:tgtEl>
                                          <p:spTgt spid="54"/>
                                        </p:tgtEl>
                                      </p:cBhvr>
                                    </p:animEffect>
                                    <p:anim calcmode="lin" valueType="num">
                                      <p:cBhvr>
                                        <p:cTn id="123" dur="1000" fill="hold"/>
                                        <p:tgtEl>
                                          <p:spTgt spid="54"/>
                                        </p:tgtEl>
                                        <p:attrNameLst>
                                          <p:attrName>ppt_x</p:attrName>
                                        </p:attrNameLst>
                                      </p:cBhvr>
                                      <p:tavLst>
                                        <p:tav tm="0">
                                          <p:val>
                                            <p:strVal val="#ppt_x"/>
                                          </p:val>
                                        </p:tav>
                                        <p:tav tm="100000">
                                          <p:val>
                                            <p:strVal val="#ppt_x"/>
                                          </p:val>
                                        </p:tav>
                                      </p:tavLst>
                                    </p:anim>
                                    <p:anim calcmode="lin" valueType="num">
                                      <p:cBhvr>
                                        <p:cTn id="12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00"/>
                                        <p:tgtEl>
                                          <p:spTgt spid="20"/>
                                        </p:tgtEl>
                                      </p:cBhvr>
                                    </p:animEffect>
                                    <p:anim calcmode="lin" valueType="num">
                                      <p:cBhvr>
                                        <p:cTn id="130" dur="1000" fill="hold"/>
                                        <p:tgtEl>
                                          <p:spTgt spid="20"/>
                                        </p:tgtEl>
                                        <p:attrNameLst>
                                          <p:attrName>ppt_x</p:attrName>
                                        </p:attrNameLst>
                                      </p:cBhvr>
                                      <p:tavLst>
                                        <p:tav tm="0">
                                          <p:val>
                                            <p:strVal val="#ppt_x"/>
                                          </p:val>
                                        </p:tav>
                                        <p:tav tm="100000">
                                          <p:val>
                                            <p:strVal val="#ppt_x"/>
                                          </p:val>
                                        </p:tav>
                                      </p:tavLst>
                                    </p:anim>
                                    <p:anim calcmode="lin" valueType="num">
                                      <p:cBhvr>
                                        <p:cTn id="131" dur="1000" fill="hold"/>
                                        <p:tgtEl>
                                          <p:spTgt spid="20"/>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12"/>
                                        </p:tgtEl>
                                        <p:attrNameLst>
                                          <p:attrName>style.visibility</p:attrName>
                                        </p:attrNameLst>
                                      </p:cBhvr>
                                      <p:to>
                                        <p:strVal val="visible"/>
                                      </p:to>
                                    </p:set>
                                    <p:animEffect transition="in" filter="fade">
                                      <p:cBhvr>
                                        <p:cTn id="134" dur="1000"/>
                                        <p:tgtEl>
                                          <p:spTgt spid="12"/>
                                        </p:tgtEl>
                                      </p:cBhvr>
                                    </p:animEffect>
                                    <p:anim calcmode="lin" valueType="num">
                                      <p:cBhvr>
                                        <p:cTn id="135" dur="1000" fill="hold"/>
                                        <p:tgtEl>
                                          <p:spTgt spid="12"/>
                                        </p:tgtEl>
                                        <p:attrNameLst>
                                          <p:attrName>ppt_x</p:attrName>
                                        </p:attrNameLst>
                                      </p:cBhvr>
                                      <p:tavLst>
                                        <p:tav tm="0">
                                          <p:val>
                                            <p:strVal val="#ppt_x"/>
                                          </p:val>
                                        </p:tav>
                                        <p:tav tm="100000">
                                          <p:val>
                                            <p:strVal val="#ppt_x"/>
                                          </p:val>
                                        </p:tav>
                                      </p:tavLst>
                                    </p:anim>
                                    <p:anim calcmode="lin" valueType="num">
                                      <p:cBhvr>
                                        <p:cTn id="136" dur="1000" fill="hold"/>
                                        <p:tgtEl>
                                          <p:spTgt spid="12"/>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42"/>
                                        </p:tgtEl>
                                        <p:attrNameLst>
                                          <p:attrName>style.visibility</p:attrName>
                                        </p:attrNameLst>
                                      </p:cBhvr>
                                      <p:to>
                                        <p:strVal val="visible"/>
                                      </p:to>
                                    </p:set>
                                    <p:animEffect transition="in" filter="fade">
                                      <p:cBhvr>
                                        <p:cTn id="139" dur="1000"/>
                                        <p:tgtEl>
                                          <p:spTgt spid="42"/>
                                        </p:tgtEl>
                                      </p:cBhvr>
                                    </p:animEffect>
                                    <p:anim calcmode="lin" valueType="num">
                                      <p:cBhvr>
                                        <p:cTn id="140" dur="1000" fill="hold"/>
                                        <p:tgtEl>
                                          <p:spTgt spid="42"/>
                                        </p:tgtEl>
                                        <p:attrNameLst>
                                          <p:attrName>ppt_x</p:attrName>
                                        </p:attrNameLst>
                                      </p:cBhvr>
                                      <p:tavLst>
                                        <p:tav tm="0">
                                          <p:val>
                                            <p:strVal val="#ppt_x"/>
                                          </p:val>
                                        </p:tav>
                                        <p:tav tm="100000">
                                          <p:val>
                                            <p:strVal val="#ppt_x"/>
                                          </p:val>
                                        </p:tav>
                                      </p:tavLst>
                                    </p:anim>
                                    <p:anim calcmode="lin" valueType="num">
                                      <p:cBhvr>
                                        <p:cTn id="14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fade">
                                      <p:cBhvr>
                                        <p:cTn id="146" dur="1000"/>
                                        <p:tgtEl>
                                          <p:spTgt spid="55"/>
                                        </p:tgtEl>
                                      </p:cBhvr>
                                    </p:animEffect>
                                    <p:anim calcmode="lin" valueType="num">
                                      <p:cBhvr>
                                        <p:cTn id="147" dur="1000" fill="hold"/>
                                        <p:tgtEl>
                                          <p:spTgt spid="55"/>
                                        </p:tgtEl>
                                        <p:attrNameLst>
                                          <p:attrName>ppt_x</p:attrName>
                                        </p:attrNameLst>
                                      </p:cBhvr>
                                      <p:tavLst>
                                        <p:tav tm="0">
                                          <p:val>
                                            <p:strVal val="#ppt_x"/>
                                          </p:val>
                                        </p:tav>
                                        <p:tav tm="100000">
                                          <p:val>
                                            <p:strVal val="#ppt_x"/>
                                          </p:val>
                                        </p:tav>
                                      </p:tavLst>
                                    </p:anim>
                                    <p:anim calcmode="lin" valueType="num">
                                      <p:cBhvr>
                                        <p:cTn id="14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24"/>
                                        </p:tgtEl>
                                        <p:attrNameLst>
                                          <p:attrName>style.visibility</p:attrName>
                                        </p:attrNameLst>
                                      </p:cBhvr>
                                      <p:to>
                                        <p:strVal val="visible"/>
                                      </p:to>
                                    </p:set>
                                    <p:animEffect transition="in" filter="fade">
                                      <p:cBhvr>
                                        <p:cTn id="153" dur="1000"/>
                                        <p:tgtEl>
                                          <p:spTgt spid="24"/>
                                        </p:tgtEl>
                                      </p:cBhvr>
                                    </p:animEffect>
                                    <p:anim calcmode="lin" valueType="num">
                                      <p:cBhvr>
                                        <p:cTn id="154" dur="1000" fill="hold"/>
                                        <p:tgtEl>
                                          <p:spTgt spid="24"/>
                                        </p:tgtEl>
                                        <p:attrNameLst>
                                          <p:attrName>ppt_x</p:attrName>
                                        </p:attrNameLst>
                                      </p:cBhvr>
                                      <p:tavLst>
                                        <p:tav tm="0">
                                          <p:val>
                                            <p:strVal val="#ppt_x"/>
                                          </p:val>
                                        </p:tav>
                                        <p:tav tm="100000">
                                          <p:val>
                                            <p:strVal val="#ppt_x"/>
                                          </p:val>
                                        </p:tav>
                                      </p:tavLst>
                                    </p:anim>
                                    <p:anim calcmode="lin" valueType="num">
                                      <p:cBhvr>
                                        <p:cTn id="155" dur="1000" fill="hold"/>
                                        <p:tgtEl>
                                          <p:spTgt spid="24"/>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41"/>
                                        </p:tgtEl>
                                        <p:attrNameLst>
                                          <p:attrName>style.visibility</p:attrName>
                                        </p:attrNameLst>
                                      </p:cBhvr>
                                      <p:to>
                                        <p:strVal val="visible"/>
                                      </p:to>
                                    </p:set>
                                    <p:animEffect transition="in" filter="fade">
                                      <p:cBhvr>
                                        <p:cTn id="158" dur="1000"/>
                                        <p:tgtEl>
                                          <p:spTgt spid="41"/>
                                        </p:tgtEl>
                                      </p:cBhvr>
                                    </p:animEffect>
                                    <p:anim calcmode="lin" valueType="num">
                                      <p:cBhvr>
                                        <p:cTn id="159" dur="1000" fill="hold"/>
                                        <p:tgtEl>
                                          <p:spTgt spid="41"/>
                                        </p:tgtEl>
                                        <p:attrNameLst>
                                          <p:attrName>ppt_x</p:attrName>
                                        </p:attrNameLst>
                                      </p:cBhvr>
                                      <p:tavLst>
                                        <p:tav tm="0">
                                          <p:val>
                                            <p:strVal val="#ppt_x"/>
                                          </p:val>
                                        </p:tav>
                                        <p:tav tm="100000">
                                          <p:val>
                                            <p:strVal val="#ppt_x"/>
                                          </p:val>
                                        </p:tav>
                                      </p:tavLst>
                                    </p:anim>
                                    <p:anim calcmode="lin" valueType="num">
                                      <p:cBhvr>
                                        <p:cTn id="160" dur="1000" fill="hold"/>
                                        <p:tgtEl>
                                          <p:spTgt spid="41"/>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25"/>
                                        </p:tgtEl>
                                        <p:attrNameLst>
                                          <p:attrName>style.visibility</p:attrName>
                                        </p:attrNameLst>
                                      </p:cBhvr>
                                      <p:to>
                                        <p:strVal val="visible"/>
                                      </p:to>
                                    </p:set>
                                    <p:animEffect transition="in" filter="fade">
                                      <p:cBhvr>
                                        <p:cTn id="163" dur="1000"/>
                                        <p:tgtEl>
                                          <p:spTgt spid="25"/>
                                        </p:tgtEl>
                                      </p:cBhvr>
                                    </p:animEffect>
                                    <p:anim calcmode="lin" valueType="num">
                                      <p:cBhvr>
                                        <p:cTn id="164" dur="1000" fill="hold"/>
                                        <p:tgtEl>
                                          <p:spTgt spid="25"/>
                                        </p:tgtEl>
                                        <p:attrNameLst>
                                          <p:attrName>ppt_x</p:attrName>
                                        </p:attrNameLst>
                                      </p:cBhvr>
                                      <p:tavLst>
                                        <p:tav tm="0">
                                          <p:val>
                                            <p:strVal val="#ppt_x"/>
                                          </p:val>
                                        </p:tav>
                                        <p:tav tm="100000">
                                          <p:val>
                                            <p:strVal val="#ppt_x"/>
                                          </p:val>
                                        </p:tav>
                                      </p:tavLst>
                                    </p:anim>
                                    <p:anim calcmode="lin" valueType="num">
                                      <p:cBhvr>
                                        <p:cTn id="1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42" presetClass="entr" presetSubtype="0" fill="hold" grpId="0" nodeType="clickEffect">
                                  <p:stCondLst>
                                    <p:cond delay="0"/>
                                  </p:stCondLst>
                                  <p:childTnLst>
                                    <p:set>
                                      <p:cBhvr>
                                        <p:cTn id="169" dur="1" fill="hold">
                                          <p:stCondLst>
                                            <p:cond delay="0"/>
                                          </p:stCondLst>
                                        </p:cTn>
                                        <p:tgtEl>
                                          <p:spTgt spid="56"/>
                                        </p:tgtEl>
                                        <p:attrNameLst>
                                          <p:attrName>style.visibility</p:attrName>
                                        </p:attrNameLst>
                                      </p:cBhvr>
                                      <p:to>
                                        <p:strVal val="visible"/>
                                      </p:to>
                                    </p:set>
                                    <p:animEffect transition="in" filter="fade">
                                      <p:cBhvr>
                                        <p:cTn id="170" dur="1000"/>
                                        <p:tgtEl>
                                          <p:spTgt spid="56"/>
                                        </p:tgtEl>
                                      </p:cBhvr>
                                    </p:animEffect>
                                    <p:anim calcmode="lin" valueType="num">
                                      <p:cBhvr>
                                        <p:cTn id="171" dur="1000" fill="hold"/>
                                        <p:tgtEl>
                                          <p:spTgt spid="56"/>
                                        </p:tgtEl>
                                        <p:attrNameLst>
                                          <p:attrName>ppt_x</p:attrName>
                                        </p:attrNameLst>
                                      </p:cBhvr>
                                      <p:tavLst>
                                        <p:tav tm="0">
                                          <p:val>
                                            <p:strVal val="#ppt_x"/>
                                          </p:val>
                                        </p:tav>
                                        <p:tav tm="100000">
                                          <p:val>
                                            <p:strVal val="#ppt_x"/>
                                          </p:val>
                                        </p:tav>
                                      </p:tavLst>
                                    </p:anim>
                                    <p:anim calcmode="lin" valueType="num">
                                      <p:cBhvr>
                                        <p:cTn id="17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grpId="0" nodeType="clickEffect">
                                  <p:stCondLst>
                                    <p:cond delay="0"/>
                                  </p:stCondLst>
                                  <p:childTnLst>
                                    <p:set>
                                      <p:cBhvr>
                                        <p:cTn id="176" dur="1" fill="hold">
                                          <p:stCondLst>
                                            <p:cond delay="0"/>
                                          </p:stCondLst>
                                        </p:cTn>
                                        <p:tgtEl>
                                          <p:spTgt spid="26"/>
                                        </p:tgtEl>
                                        <p:attrNameLst>
                                          <p:attrName>style.visibility</p:attrName>
                                        </p:attrNameLst>
                                      </p:cBhvr>
                                      <p:to>
                                        <p:strVal val="visible"/>
                                      </p:to>
                                    </p:set>
                                    <p:animEffect transition="in" filter="fade">
                                      <p:cBhvr>
                                        <p:cTn id="177" dur="1000"/>
                                        <p:tgtEl>
                                          <p:spTgt spid="26"/>
                                        </p:tgtEl>
                                      </p:cBhvr>
                                    </p:animEffect>
                                    <p:anim calcmode="lin" valueType="num">
                                      <p:cBhvr>
                                        <p:cTn id="178" dur="1000" fill="hold"/>
                                        <p:tgtEl>
                                          <p:spTgt spid="26"/>
                                        </p:tgtEl>
                                        <p:attrNameLst>
                                          <p:attrName>ppt_x</p:attrName>
                                        </p:attrNameLst>
                                      </p:cBhvr>
                                      <p:tavLst>
                                        <p:tav tm="0">
                                          <p:val>
                                            <p:strVal val="#ppt_x"/>
                                          </p:val>
                                        </p:tav>
                                        <p:tav tm="100000">
                                          <p:val>
                                            <p:strVal val="#ppt_x"/>
                                          </p:val>
                                        </p:tav>
                                      </p:tavLst>
                                    </p:anim>
                                    <p:anim calcmode="lin" valueType="num">
                                      <p:cBhvr>
                                        <p:cTn id="179" dur="1000" fill="hold"/>
                                        <p:tgtEl>
                                          <p:spTgt spid="26"/>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27"/>
                                        </p:tgtEl>
                                        <p:attrNameLst>
                                          <p:attrName>style.visibility</p:attrName>
                                        </p:attrNameLst>
                                      </p:cBhvr>
                                      <p:to>
                                        <p:strVal val="visible"/>
                                      </p:to>
                                    </p:set>
                                    <p:animEffect transition="in" filter="fade">
                                      <p:cBhvr>
                                        <p:cTn id="182" dur="1000"/>
                                        <p:tgtEl>
                                          <p:spTgt spid="27"/>
                                        </p:tgtEl>
                                      </p:cBhvr>
                                    </p:animEffect>
                                    <p:anim calcmode="lin" valueType="num">
                                      <p:cBhvr>
                                        <p:cTn id="183" dur="1000" fill="hold"/>
                                        <p:tgtEl>
                                          <p:spTgt spid="27"/>
                                        </p:tgtEl>
                                        <p:attrNameLst>
                                          <p:attrName>ppt_x</p:attrName>
                                        </p:attrNameLst>
                                      </p:cBhvr>
                                      <p:tavLst>
                                        <p:tav tm="0">
                                          <p:val>
                                            <p:strVal val="#ppt_x"/>
                                          </p:val>
                                        </p:tav>
                                        <p:tav tm="100000">
                                          <p:val>
                                            <p:strVal val="#ppt_x"/>
                                          </p:val>
                                        </p:tav>
                                      </p:tavLst>
                                    </p:anim>
                                    <p:anim calcmode="lin" valueType="num">
                                      <p:cBhvr>
                                        <p:cTn id="184" dur="1000" fill="hold"/>
                                        <p:tgtEl>
                                          <p:spTgt spid="27"/>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43"/>
                                        </p:tgtEl>
                                        <p:attrNameLst>
                                          <p:attrName>style.visibility</p:attrName>
                                        </p:attrNameLst>
                                      </p:cBhvr>
                                      <p:to>
                                        <p:strVal val="visible"/>
                                      </p:to>
                                    </p:set>
                                    <p:animEffect transition="in" filter="fade">
                                      <p:cBhvr>
                                        <p:cTn id="187" dur="1000"/>
                                        <p:tgtEl>
                                          <p:spTgt spid="43"/>
                                        </p:tgtEl>
                                      </p:cBhvr>
                                    </p:animEffect>
                                    <p:anim calcmode="lin" valueType="num">
                                      <p:cBhvr>
                                        <p:cTn id="188" dur="1000" fill="hold"/>
                                        <p:tgtEl>
                                          <p:spTgt spid="43"/>
                                        </p:tgtEl>
                                        <p:attrNameLst>
                                          <p:attrName>ppt_x</p:attrName>
                                        </p:attrNameLst>
                                      </p:cBhvr>
                                      <p:tavLst>
                                        <p:tav tm="0">
                                          <p:val>
                                            <p:strVal val="#ppt_x"/>
                                          </p:val>
                                        </p:tav>
                                        <p:tav tm="100000">
                                          <p:val>
                                            <p:strVal val="#ppt_x"/>
                                          </p:val>
                                        </p:tav>
                                      </p:tavLst>
                                    </p:anim>
                                    <p:anim calcmode="lin" valueType="num">
                                      <p:cBhvr>
                                        <p:cTn id="18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42" presetClass="entr" presetSubtype="0" fill="hold" grpId="0" nodeType="clickEffect">
                                  <p:stCondLst>
                                    <p:cond delay="0"/>
                                  </p:stCondLst>
                                  <p:childTnLst>
                                    <p:set>
                                      <p:cBhvr>
                                        <p:cTn id="193" dur="1" fill="hold">
                                          <p:stCondLst>
                                            <p:cond delay="0"/>
                                          </p:stCondLst>
                                        </p:cTn>
                                        <p:tgtEl>
                                          <p:spTgt spid="57"/>
                                        </p:tgtEl>
                                        <p:attrNameLst>
                                          <p:attrName>style.visibility</p:attrName>
                                        </p:attrNameLst>
                                      </p:cBhvr>
                                      <p:to>
                                        <p:strVal val="visible"/>
                                      </p:to>
                                    </p:set>
                                    <p:animEffect transition="in" filter="fade">
                                      <p:cBhvr>
                                        <p:cTn id="194" dur="1000"/>
                                        <p:tgtEl>
                                          <p:spTgt spid="57"/>
                                        </p:tgtEl>
                                      </p:cBhvr>
                                    </p:animEffect>
                                    <p:anim calcmode="lin" valueType="num">
                                      <p:cBhvr>
                                        <p:cTn id="195" dur="1000" fill="hold"/>
                                        <p:tgtEl>
                                          <p:spTgt spid="57"/>
                                        </p:tgtEl>
                                        <p:attrNameLst>
                                          <p:attrName>ppt_x</p:attrName>
                                        </p:attrNameLst>
                                      </p:cBhvr>
                                      <p:tavLst>
                                        <p:tav tm="0">
                                          <p:val>
                                            <p:strVal val="#ppt_x"/>
                                          </p:val>
                                        </p:tav>
                                        <p:tav tm="100000">
                                          <p:val>
                                            <p:strVal val="#ppt_x"/>
                                          </p:val>
                                        </p:tav>
                                      </p:tavLst>
                                    </p:anim>
                                    <p:anim calcmode="lin" valueType="num">
                                      <p:cBhvr>
                                        <p:cTn id="19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97" fill="hold">
                      <p:stCondLst>
                        <p:cond delay="indefinite"/>
                      </p:stCondLst>
                      <p:childTnLst>
                        <p:par>
                          <p:cTn id="198" fill="hold">
                            <p:stCondLst>
                              <p:cond delay="0"/>
                            </p:stCondLst>
                            <p:childTnLst>
                              <p:par>
                                <p:cTn id="199" presetID="42" presetClass="entr" presetSubtype="0" fill="hold" nodeType="clickEffect">
                                  <p:stCondLst>
                                    <p:cond delay="0"/>
                                  </p:stCondLst>
                                  <p:childTnLst>
                                    <p:set>
                                      <p:cBhvr>
                                        <p:cTn id="200" dur="1" fill="hold">
                                          <p:stCondLst>
                                            <p:cond delay="0"/>
                                          </p:stCondLst>
                                        </p:cTn>
                                        <p:tgtEl>
                                          <p:spTgt spid="44"/>
                                        </p:tgtEl>
                                        <p:attrNameLst>
                                          <p:attrName>style.visibility</p:attrName>
                                        </p:attrNameLst>
                                      </p:cBhvr>
                                      <p:to>
                                        <p:strVal val="visible"/>
                                      </p:to>
                                    </p:set>
                                    <p:animEffect transition="in" filter="fade">
                                      <p:cBhvr>
                                        <p:cTn id="201" dur="1000"/>
                                        <p:tgtEl>
                                          <p:spTgt spid="44"/>
                                        </p:tgtEl>
                                      </p:cBhvr>
                                    </p:animEffect>
                                    <p:anim calcmode="lin" valueType="num">
                                      <p:cBhvr>
                                        <p:cTn id="202" dur="1000" fill="hold"/>
                                        <p:tgtEl>
                                          <p:spTgt spid="44"/>
                                        </p:tgtEl>
                                        <p:attrNameLst>
                                          <p:attrName>ppt_x</p:attrName>
                                        </p:attrNameLst>
                                      </p:cBhvr>
                                      <p:tavLst>
                                        <p:tav tm="0">
                                          <p:val>
                                            <p:strVal val="#ppt_x"/>
                                          </p:val>
                                        </p:tav>
                                        <p:tav tm="100000">
                                          <p:val>
                                            <p:strVal val="#ppt_x"/>
                                          </p:val>
                                        </p:tav>
                                      </p:tavLst>
                                    </p:anim>
                                    <p:anim calcmode="lin" valueType="num">
                                      <p:cBhvr>
                                        <p:cTn id="203" dur="1000" fill="hold"/>
                                        <p:tgtEl>
                                          <p:spTgt spid="44"/>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28"/>
                                        </p:tgtEl>
                                        <p:attrNameLst>
                                          <p:attrName>style.visibility</p:attrName>
                                        </p:attrNameLst>
                                      </p:cBhvr>
                                      <p:to>
                                        <p:strVal val="visible"/>
                                      </p:to>
                                    </p:set>
                                    <p:animEffect transition="in" filter="fade">
                                      <p:cBhvr>
                                        <p:cTn id="206" dur="1000"/>
                                        <p:tgtEl>
                                          <p:spTgt spid="28"/>
                                        </p:tgtEl>
                                      </p:cBhvr>
                                    </p:animEffect>
                                    <p:anim calcmode="lin" valueType="num">
                                      <p:cBhvr>
                                        <p:cTn id="207" dur="1000" fill="hold"/>
                                        <p:tgtEl>
                                          <p:spTgt spid="28"/>
                                        </p:tgtEl>
                                        <p:attrNameLst>
                                          <p:attrName>ppt_x</p:attrName>
                                        </p:attrNameLst>
                                      </p:cBhvr>
                                      <p:tavLst>
                                        <p:tav tm="0">
                                          <p:val>
                                            <p:strVal val="#ppt_x"/>
                                          </p:val>
                                        </p:tav>
                                        <p:tav tm="100000">
                                          <p:val>
                                            <p:strVal val="#ppt_x"/>
                                          </p:val>
                                        </p:tav>
                                      </p:tavLst>
                                    </p:anim>
                                    <p:anim calcmode="lin" valueType="num">
                                      <p:cBhvr>
                                        <p:cTn id="208" dur="1000" fill="hold"/>
                                        <p:tgtEl>
                                          <p:spTgt spid="28"/>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00"/>
                                        <p:tgtEl>
                                          <p:spTgt spid="30"/>
                                        </p:tgtEl>
                                      </p:cBhvr>
                                    </p:animEffect>
                                    <p:anim calcmode="lin" valueType="num">
                                      <p:cBhvr>
                                        <p:cTn id="212" dur="1000" fill="hold"/>
                                        <p:tgtEl>
                                          <p:spTgt spid="30"/>
                                        </p:tgtEl>
                                        <p:attrNameLst>
                                          <p:attrName>ppt_x</p:attrName>
                                        </p:attrNameLst>
                                      </p:cBhvr>
                                      <p:tavLst>
                                        <p:tav tm="0">
                                          <p:val>
                                            <p:strVal val="#ppt_x"/>
                                          </p:val>
                                        </p:tav>
                                        <p:tav tm="100000">
                                          <p:val>
                                            <p:strVal val="#ppt_x"/>
                                          </p:val>
                                        </p:tav>
                                      </p:tavLst>
                                    </p:anim>
                                    <p:anim calcmode="lin" valueType="num">
                                      <p:cBhvr>
                                        <p:cTn id="21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42" presetClass="entr" presetSubtype="0" fill="hold" grpId="0" nodeType="clickEffect">
                                  <p:stCondLst>
                                    <p:cond delay="0"/>
                                  </p:stCondLst>
                                  <p:childTnLst>
                                    <p:set>
                                      <p:cBhvr>
                                        <p:cTn id="217" dur="1" fill="hold">
                                          <p:stCondLst>
                                            <p:cond delay="0"/>
                                          </p:stCondLst>
                                        </p:cTn>
                                        <p:tgtEl>
                                          <p:spTgt spid="58"/>
                                        </p:tgtEl>
                                        <p:attrNameLst>
                                          <p:attrName>style.visibility</p:attrName>
                                        </p:attrNameLst>
                                      </p:cBhvr>
                                      <p:to>
                                        <p:strVal val="visible"/>
                                      </p:to>
                                    </p:set>
                                    <p:animEffect transition="in" filter="fade">
                                      <p:cBhvr>
                                        <p:cTn id="218" dur="1000"/>
                                        <p:tgtEl>
                                          <p:spTgt spid="58"/>
                                        </p:tgtEl>
                                      </p:cBhvr>
                                    </p:animEffect>
                                    <p:anim calcmode="lin" valueType="num">
                                      <p:cBhvr>
                                        <p:cTn id="219" dur="1000" fill="hold"/>
                                        <p:tgtEl>
                                          <p:spTgt spid="58"/>
                                        </p:tgtEl>
                                        <p:attrNameLst>
                                          <p:attrName>ppt_x</p:attrName>
                                        </p:attrNameLst>
                                      </p:cBhvr>
                                      <p:tavLst>
                                        <p:tav tm="0">
                                          <p:val>
                                            <p:strVal val="#ppt_x"/>
                                          </p:val>
                                        </p:tav>
                                        <p:tav tm="100000">
                                          <p:val>
                                            <p:strVal val="#ppt_x"/>
                                          </p:val>
                                        </p:tav>
                                      </p:tavLst>
                                    </p:anim>
                                    <p:anim calcmode="lin" valueType="num">
                                      <p:cBhvr>
                                        <p:cTn id="220"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221" fill="hold">
                      <p:stCondLst>
                        <p:cond delay="indefinite"/>
                      </p:stCondLst>
                      <p:childTnLst>
                        <p:par>
                          <p:cTn id="222" fill="hold">
                            <p:stCondLst>
                              <p:cond delay="0"/>
                            </p:stCondLst>
                            <p:childTnLst>
                              <p:par>
                                <p:cTn id="223" presetID="42" presetClass="entr" presetSubtype="0" fill="hold" grpId="0" nodeType="clickEffect">
                                  <p:stCondLst>
                                    <p:cond delay="0"/>
                                  </p:stCondLst>
                                  <p:childTnLst>
                                    <p:set>
                                      <p:cBhvr>
                                        <p:cTn id="224" dur="1" fill="hold">
                                          <p:stCondLst>
                                            <p:cond delay="0"/>
                                          </p:stCondLst>
                                        </p:cTn>
                                        <p:tgtEl>
                                          <p:spTgt spid="29"/>
                                        </p:tgtEl>
                                        <p:attrNameLst>
                                          <p:attrName>style.visibility</p:attrName>
                                        </p:attrNameLst>
                                      </p:cBhvr>
                                      <p:to>
                                        <p:strVal val="visible"/>
                                      </p:to>
                                    </p:set>
                                    <p:animEffect transition="in" filter="fade">
                                      <p:cBhvr>
                                        <p:cTn id="225" dur="1000"/>
                                        <p:tgtEl>
                                          <p:spTgt spid="29"/>
                                        </p:tgtEl>
                                      </p:cBhvr>
                                    </p:animEffect>
                                    <p:anim calcmode="lin" valueType="num">
                                      <p:cBhvr>
                                        <p:cTn id="226" dur="1000" fill="hold"/>
                                        <p:tgtEl>
                                          <p:spTgt spid="29"/>
                                        </p:tgtEl>
                                        <p:attrNameLst>
                                          <p:attrName>ppt_x</p:attrName>
                                        </p:attrNameLst>
                                      </p:cBhvr>
                                      <p:tavLst>
                                        <p:tav tm="0">
                                          <p:val>
                                            <p:strVal val="#ppt_x"/>
                                          </p:val>
                                        </p:tav>
                                        <p:tav tm="100000">
                                          <p:val>
                                            <p:strVal val="#ppt_x"/>
                                          </p:val>
                                        </p:tav>
                                      </p:tavLst>
                                    </p:anim>
                                    <p:anim calcmode="lin" valueType="num">
                                      <p:cBhvr>
                                        <p:cTn id="227" dur="1000" fill="hold"/>
                                        <p:tgtEl>
                                          <p:spTgt spid="29"/>
                                        </p:tgtEl>
                                        <p:attrNameLst>
                                          <p:attrName>ppt_y</p:attrName>
                                        </p:attrNameLst>
                                      </p:cBhvr>
                                      <p:tavLst>
                                        <p:tav tm="0">
                                          <p:val>
                                            <p:strVal val="#ppt_y+.1"/>
                                          </p:val>
                                        </p:tav>
                                        <p:tav tm="100000">
                                          <p:val>
                                            <p:strVal val="#ppt_y"/>
                                          </p:val>
                                        </p:tav>
                                      </p:tavLst>
                                    </p:anim>
                                  </p:childTnLst>
                                </p:cTn>
                              </p:par>
                              <p:par>
                                <p:cTn id="228" presetID="42" presetClass="entr" presetSubtype="0" fill="hold" nodeType="withEffect">
                                  <p:stCondLst>
                                    <p:cond delay="0"/>
                                  </p:stCondLst>
                                  <p:childTnLst>
                                    <p:set>
                                      <p:cBhvr>
                                        <p:cTn id="229" dur="1" fill="hold">
                                          <p:stCondLst>
                                            <p:cond delay="0"/>
                                          </p:stCondLst>
                                        </p:cTn>
                                        <p:tgtEl>
                                          <p:spTgt spid="40"/>
                                        </p:tgtEl>
                                        <p:attrNameLst>
                                          <p:attrName>style.visibility</p:attrName>
                                        </p:attrNameLst>
                                      </p:cBhvr>
                                      <p:to>
                                        <p:strVal val="visible"/>
                                      </p:to>
                                    </p:set>
                                    <p:animEffect transition="in" filter="fade">
                                      <p:cBhvr>
                                        <p:cTn id="230" dur="1000"/>
                                        <p:tgtEl>
                                          <p:spTgt spid="40"/>
                                        </p:tgtEl>
                                      </p:cBhvr>
                                    </p:animEffect>
                                    <p:anim calcmode="lin" valueType="num">
                                      <p:cBhvr>
                                        <p:cTn id="231" dur="1000" fill="hold"/>
                                        <p:tgtEl>
                                          <p:spTgt spid="40"/>
                                        </p:tgtEl>
                                        <p:attrNameLst>
                                          <p:attrName>ppt_x</p:attrName>
                                        </p:attrNameLst>
                                      </p:cBhvr>
                                      <p:tavLst>
                                        <p:tav tm="0">
                                          <p:val>
                                            <p:strVal val="#ppt_x"/>
                                          </p:val>
                                        </p:tav>
                                        <p:tav tm="100000">
                                          <p:val>
                                            <p:strVal val="#ppt_x"/>
                                          </p:val>
                                        </p:tav>
                                      </p:tavLst>
                                    </p:anim>
                                    <p:anim calcmode="lin" valueType="num">
                                      <p:cBhvr>
                                        <p:cTn id="232" dur="1000" fill="hold"/>
                                        <p:tgtEl>
                                          <p:spTgt spid="40"/>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31"/>
                                        </p:tgtEl>
                                        <p:attrNameLst>
                                          <p:attrName>style.visibility</p:attrName>
                                        </p:attrNameLst>
                                      </p:cBhvr>
                                      <p:to>
                                        <p:strVal val="visible"/>
                                      </p:to>
                                    </p:set>
                                    <p:animEffect transition="in" filter="fade">
                                      <p:cBhvr>
                                        <p:cTn id="235" dur="1000"/>
                                        <p:tgtEl>
                                          <p:spTgt spid="31"/>
                                        </p:tgtEl>
                                      </p:cBhvr>
                                    </p:animEffect>
                                    <p:anim calcmode="lin" valueType="num">
                                      <p:cBhvr>
                                        <p:cTn id="236" dur="1000" fill="hold"/>
                                        <p:tgtEl>
                                          <p:spTgt spid="31"/>
                                        </p:tgtEl>
                                        <p:attrNameLst>
                                          <p:attrName>ppt_x</p:attrName>
                                        </p:attrNameLst>
                                      </p:cBhvr>
                                      <p:tavLst>
                                        <p:tav tm="0">
                                          <p:val>
                                            <p:strVal val="#ppt_x"/>
                                          </p:val>
                                        </p:tav>
                                        <p:tav tm="100000">
                                          <p:val>
                                            <p:strVal val="#ppt_x"/>
                                          </p:val>
                                        </p:tav>
                                      </p:tavLst>
                                    </p:anim>
                                    <p:anim calcmode="lin" valueType="num">
                                      <p:cBhvr>
                                        <p:cTn id="23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38" fill="hold">
                      <p:stCondLst>
                        <p:cond delay="indefinite"/>
                      </p:stCondLst>
                      <p:childTnLst>
                        <p:par>
                          <p:cTn id="239" fill="hold">
                            <p:stCondLst>
                              <p:cond delay="0"/>
                            </p:stCondLst>
                            <p:childTnLst>
                              <p:par>
                                <p:cTn id="240" presetID="2" presetClass="entr" presetSubtype="4" fill="hold" grpId="0" nodeType="clickEffect">
                                  <p:stCondLst>
                                    <p:cond delay="0"/>
                                  </p:stCondLst>
                                  <p:childTnLst>
                                    <p:set>
                                      <p:cBhvr>
                                        <p:cTn id="241" dur="1" fill="hold">
                                          <p:stCondLst>
                                            <p:cond delay="0"/>
                                          </p:stCondLst>
                                        </p:cTn>
                                        <p:tgtEl>
                                          <p:spTgt spid="35"/>
                                        </p:tgtEl>
                                        <p:attrNameLst>
                                          <p:attrName>style.visibility</p:attrName>
                                        </p:attrNameLst>
                                      </p:cBhvr>
                                      <p:to>
                                        <p:strVal val="visible"/>
                                      </p:to>
                                    </p:set>
                                    <p:anim calcmode="lin" valueType="num">
                                      <p:cBhvr additive="base">
                                        <p:cTn id="242" dur="500" fill="hold"/>
                                        <p:tgtEl>
                                          <p:spTgt spid="35"/>
                                        </p:tgtEl>
                                        <p:attrNameLst>
                                          <p:attrName>ppt_x</p:attrName>
                                        </p:attrNameLst>
                                      </p:cBhvr>
                                      <p:tavLst>
                                        <p:tav tm="0">
                                          <p:val>
                                            <p:strVal val="#ppt_x"/>
                                          </p:val>
                                        </p:tav>
                                        <p:tav tm="100000">
                                          <p:val>
                                            <p:strVal val="#ppt_x"/>
                                          </p:val>
                                        </p:tav>
                                      </p:tavLst>
                                    </p:anim>
                                    <p:anim calcmode="lin" valueType="num">
                                      <p:cBhvr additive="base">
                                        <p:cTn id="243" dur="500" fill="hold"/>
                                        <p:tgtEl>
                                          <p:spTgt spid="35"/>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34"/>
                                        </p:tgtEl>
                                        <p:attrNameLst>
                                          <p:attrName>style.visibility</p:attrName>
                                        </p:attrNameLst>
                                      </p:cBhvr>
                                      <p:to>
                                        <p:strVal val="visible"/>
                                      </p:to>
                                    </p:set>
                                    <p:anim calcmode="lin" valueType="num">
                                      <p:cBhvr additive="base">
                                        <p:cTn id="246" dur="500" fill="hold"/>
                                        <p:tgtEl>
                                          <p:spTgt spid="34"/>
                                        </p:tgtEl>
                                        <p:attrNameLst>
                                          <p:attrName>ppt_x</p:attrName>
                                        </p:attrNameLst>
                                      </p:cBhvr>
                                      <p:tavLst>
                                        <p:tav tm="0">
                                          <p:val>
                                            <p:strVal val="#ppt_x"/>
                                          </p:val>
                                        </p:tav>
                                        <p:tav tm="100000">
                                          <p:val>
                                            <p:strVal val="#ppt_x"/>
                                          </p:val>
                                        </p:tav>
                                      </p:tavLst>
                                    </p:anim>
                                    <p:anim calcmode="lin" valueType="num">
                                      <p:cBhvr additive="base">
                                        <p:cTn id="24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48" fill="hold">
                      <p:stCondLst>
                        <p:cond delay="indefinite"/>
                      </p:stCondLst>
                      <p:childTnLst>
                        <p:par>
                          <p:cTn id="249" fill="hold">
                            <p:stCondLst>
                              <p:cond delay="0"/>
                            </p:stCondLst>
                            <p:childTnLst>
                              <p:par>
                                <p:cTn id="250" presetID="42" presetClass="entr" presetSubtype="0" fill="hold" grpId="0" nodeType="clickEffect">
                                  <p:stCondLst>
                                    <p:cond delay="0"/>
                                  </p:stCondLst>
                                  <p:childTnLst>
                                    <p:set>
                                      <p:cBhvr>
                                        <p:cTn id="251" dur="1" fill="hold">
                                          <p:stCondLst>
                                            <p:cond delay="0"/>
                                          </p:stCondLst>
                                        </p:cTn>
                                        <p:tgtEl>
                                          <p:spTgt spid="52"/>
                                        </p:tgtEl>
                                        <p:attrNameLst>
                                          <p:attrName>style.visibility</p:attrName>
                                        </p:attrNameLst>
                                      </p:cBhvr>
                                      <p:to>
                                        <p:strVal val="visible"/>
                                      </p:to>
                                    </p:set>
                                    <p:animEffect transition="in" filter="fade">
                                      <p:cBhvr>
                                        <p:cTn id="252" dur="1000"/>
                                        <p:tgtEl>
                                          <p:spTgt spid="52"/>
                                        </p:tgtEl>
                                      </p:cBhvr>
                                    </p:animEffect>
                                    <p:anim calcmode="lin" valueType="num">
                                      <p:cBhvr>
                                        <p:cTn id="253" dur="1000" fill="hold"/>
                                        <p:tgtEl>
                                          <p:spTgt spid="52"/>
                                        </p:tgtEl>
                                        <p:attrNameLst>
                                          <p:attrName>ppt_x</p:attrName>
                                        </p:attrNameLst>
                                      </p:cBhvr>
                                      <p:tavLst>
                                        <p:tav tm="0">
                                          <p:val>
                                            <p:strVal val="#ppt_x"/>
                                          </p:val>
                                        </p:tav>
                                        <p:tav tm="100000">
                                          <p:val>
                                            <p:strVal val="#ppt_x"/>
                                          </p:val>
                                        </p:tav>
                                      </p:tavLst>
                                    </p:anim>
                                    <p:anim calcmode="lin" valueType="num">
                                      <p:cBhvr>
                                        <p:cTn id="25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presetID="42" presetClass="entr" presetSubtype="0" fill="hold" grpId="0" nodeType="clickEffect">
                                  <p:stCondLst>
                                    <p:cond delay="0"/>
                                  </p:stCondLst>
                                  <p:childTnLst>
                                    <p:set>
                                      <p:cBhvr>
                                        <p:cTn id="258" dur="1" fill="hold">
                                          <p:stCondLst>
                                            <p:cond delay="0"/>
                                          </p:stCondLst>
                                        </p:cTn>
                                        <p:tgtEl>
                                          <p:spTgt spid="36"/>
                                        </p:tgtEl>
                                        <p:attrNameLst>
                                          <p:attrName>style.visibility</p:attrName>
                                        </p:attrNameLst>
                                      </p:cBhvr>
                                      <p:to>
                                        <p:strVal val="visible"/>
                                      </p:to>
                                    </p:set>
                                    <p:animEffect transition="in" filter="fade">
                                      <p:cBhvr>
                                        <p:cTn id="259" dur="1000"/>
                                        <p:tgtEl>
                                          <p:spTgt spid="36"/>
                                        </p:tgtEl>
                                      </p:cBhvr>
                                    </p:animEffect>
                                    <p:anim calcmode="lin" valueType="num">
                                      <p:cBhvr>
                                        <p:cTn id="260" dur="1000" fill="hold"/>
                                        <p:tgtEl>
                                          <p:spTgt spid="36"/>
                                        </p:tgtEl>
                                        <p:attrNameLst>
                                          <p:attrName>ppt_x</p:attrName>
                                        </p:attrNameLst>
                                      </p:cBhvr>
                                      <p:tavLst>
                                        <p:tav tm="0">
                                          <p:val>
                                            <p:strVal val="#ppt_x"/>
                                          </p:val>
                                        </p:tav>
                                        <p:tav tm="100000">
                                          <p:val>
                                            <p:strVal val="#ppt_x"/>
                                          </p:val>
                                        </p:tav>
                                      </p:tavLst>
                                    </p:anim>
                                    <p:anim calcmode="lin" valueType="num">
                                      <p:cBhvr>
                                        <p:cTn id="261" dur="1000" fill="hold"/>
                                        <p:tgtEl>
                                          <p:spTgt spid="36"/>
                                        </p:tgtEl>
                                        <p:attrNameLst>
                                          <p:attrName>ppt_y</p:attrName>
                                        </p:attrNameLst>
                                      </p:cBhvr>
                                      <p:tavLst>
                                        <p:tav tm="0">
                                          <p:val>
                                            <p:strVal val="#ppt_y+.1"/>
                                          </p:val>
                                        </p:tav>
                                        <p:tav tm="100000">
                                          <p:val>
                                            <p:strVal val="#ppt_y"/>
                                          </p:val>
                                        </p:tav>
                                      </p:tavLst>
                                    </p:anim>
                                  </p:childTnLst>
                                </p:cTn>
                              </p:par>
                              <p:par>
                                <p:cTn id="262" presetID="42" presetClass="entr" presetSubtype="0" fill="hold" grpId="0"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00"/>
                                        <p:tgtEl>
                                          <p:spTgt spid="37"/>
                                        </p:tgtEl>
                                      </p:cBhvr>
                                    </p:animEffect>
                                    <p:anim calcmode="lin" valueType="num">
                                      <p:cBhvr>
                                        <p:cTn id="265" dur="1000" fill="hold"/>
                                        <p:tgtEl>
                                          <p:spTgt spid="37"/>
                                        </p:tgtEl>
                                        <p:attrNameLst>
                                          <p:attrName>ppt_x</p:attrName>
                                        </p:attrNameLst>
                                      </p:cBhvr>
                                      <p:tavLst>
                                        <p:tav tm="0">
                                          <p:val>
                                            <p:strVal val="#ppt_x"/>
                                          </p:val>
                                        </p:tav>
                                        <p:tav tm="100000">
                                          <p:val>
                                            <p:strVal val="#ppt_x"/>
                                          </p:val>
                                        </p:tav>
                                      </p:tavLst>
                                    </p:anim>
                                    <p:anim calcmode="lin" valueType="num">
                                      <p:cBhvr>
                                        <p:cTn id="26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5" grpId="0"/>
      <p:bldP spid="18" grpId="0"/>
      <p:bldP spid="19" grpId="0"/>
      <p:bldP spid="20" grpId="0"/>
      <p:bldP spid="21"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49" grpId="0"/>
      <p:bldP spid="50" grpId="0"/>
      <p:bldP spid="51" grpId="0"/>
      <p:bldP spid="52" grpId="0"/>
      <p:bldP spid="54" grpId="0"/>
      <p:bldP spid="55" grpId="0"/>
      <p:bldP spid="56" grpId="0"/>
      <p:bldP spid="57" grpId="0"/>
      <p:bldP spid="58" grpId="0"/>
      <p:bldP spid="59" grpId="0"/>
      <p:bldP spid="60" grpId="0"/>
      <p:bldP spid="61" grpId="0"/>
      <p:bldP spid="62" grpId="0"/>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F95F5F8A-EF3D-46E5-A484-86700FEDF273}"/>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01</a:t>
            </a:r>
          </a:p>
        </p:txBody>
      </p:sp>
      <p:pic>
        <p:nvPicPr>
          <p:cNvPr id="101" name="Image 100">
            <a:extLst>
              <a:ext uri="{FF2B5EF4-FFF2-40B4-BE49-F238E27FC236}">
                <a16:creationId xmlns:a16="http://schemas.microsoft.com/office/drawing/2014/main" id="{888E4834-0E65-4B85-89AD-412CC80977C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592648" y="28757"/>
            <a:ext cx="527420" cy="527420"/>
          </a:xfrm>
          <a:prstGeom prst="rect">
            <a:avLst/>
          </a:prstGeom>
        </p:spPr>
      </p:pic>
      <p:sp>
        <p:nvSpPr>
          <p:cNvPr id="78" name="ZoneTexte 77">
            <a:extLst>
              <a:ext uri="{FF2B5EF4-FFF2-40B4-BE49-F238E27FC236}">
                <a16:creationId xmlns:a16="http://schemas.microsoft.com/office/drawing/2014/main" id="{AFEEC99D-44AD-46F8-AD73-00F10C13C9B0}"/>
              </a:ext>
            </a:extLst>
          </p:cNvPr>
          <p:cNvSpPr txBox="1"/>
          <p:nvPr/>
        </p:nvSpPr>
        <p:spPr>
          <a:xfrm>
            <a:off x="351401" y="2443455"/>
            <a:ext cx="3790832"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01</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a:t>
            </a:r>
            <a:r>
              <a:rPr lang="fr-FR" sz="1600" b="1" i="0" u="none" strike="noStrike" baseline="0" dirty="0">
                <a:solidFill>
                  <a:srgbClr val="0070C0"/>
                </a:solidFill>
                <a:latin typeface="Calibri" panose="020F0502020204030204" pitchFamily="34" charset="0"/>
                <a:cs typeface="Calibri" panose="020F0502020204030204" pitchFamily="34" charset="0"/>
              </a:rPr>
              <a:t>2 DROM</a:t>
            </a:r>
            <a:r>
              <a:rPr lang="fr-FR" sz="1600" b="0" i="0" u="none" strike="noStrike" baseline="0" dirty="0">
                <a:solidFill>
                  <a:srgbClr val="0070C0"/>
                </a:solidFill>
                <a:latin typeface="Calibri" panose="020F0502020204030204" pitchFamily="34" charset="0"/>
                <a:cs typeface="Calibri" panose="020F0502020204030204" pitchFamily="34" charset="0"/>
              </a:rPr>
              <a:t> qui se situent dans l’</a:t>
            </a:r>
            <a:r>
              <a:rPr lang="fr-FR" sz="1600" b="1" i="0" u="none" strike="noStrike" baseline="0" dirty="0">
                <a:solidFill>
                  <a:srgbClr val="0070C0"/>
                </a:solidFill>
                <a:latin typeface="Calibri" panose="020F0502020204030204" pitchFamily="34" charset="0"/>
                <a:cs typeface="Calibri" panose="020F0502020204030204" pitchFamily="34" charset="0"/>
              </a:rPr>
              <a:t>Océan Indien </a:t>
            </a:r>
            <a:r>
              <a:rPr lang="fr-FR" sz="1600" b="0" i="0" u="none" strike="noStrike" baseline="0" dirty="0">
                <a:solidFill>
                  <a:srgbClr val="0070C0"/>
                </a:solidFill>
                <a:latin typeface="Calibri" panose="020F0502020204030204" pitchFamily="34" charset="0"/>
                <a:cs typeface="Calibri" panose="020F0502020204030204" pitchFamily="34" charset="0"/>
              </a:rPr>
              <a:t>?</a:t>
            </a:r>
          </a:p>
        </p:txBody>
      </p:sp>
      <p:sp>
        <p:nvSpPr>
          <p:cNvPr id="79" name="ZoneTexte 78">
            <a:extLst>
              <a:ext uri="{FF2B5EF4-FFF2-40B4-BE49-F238E27FC236}">
                <a16:creationId xmlns:a16="http://schemas.microsoft.com/office/drawing/2014/main" id="{1F1DF952-37FD-4072-8BA7-56FB9855CE7B}"/>
              </a:ext>
            </a:extLst>
          </p:cNvPr>
          <p:cNvSpPr txBox="1"/>
          <p:nvPr/>
        </p:nvSpPr>
        <p:spPr>
          <a:xfrm>
            <a:off x="4348522" y="2453157"/>
            <a:ext cx="5261822"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2 DROMS qui se situent dans l’Océan Indien sont </a:t>
            </a:r>
            <a:r>
              <a:rPr lang="fr-FR" b="1" dirty="0">
                <a:solidFill>
                  <a:schemeClr val="accent4"/>
                </a:solidFill>
                <a:latin typeface="Calibri" panose="020F0502020204030204" pitchFamily="34" charset="0"/>
                <a:cs typeface="Calibri" panose="020F0502020204030204" pitchFamily="34" charset="0"/>
              </a:rPr>
              <a:t>Mayotte</a:t>
            </a:r>
            <a:r>
              <a:rPr lang="fr-FR" dirty="0">
                <a:solidFill>
                  <a:schemeClr val="accent4"/>
                </a:solidFill>
                <a:latin typeface="Calibri" panose="020F0502020204030204" pitchFamily="34" charset="0"/>
                <a:cs typeface="Calibri" panose="020F0502020204030204" pitchFamily="34" charset="0"/>
              </a:rPr>
              <a:t> et La </a:t>
            </a:r>
            <a:r>
              <a:rPr lang="fr-FR" b="1" dirty="0">
                <a:solidFill>
                  <a:schemeClr val="accent4"/>
                </a:solidFill>
                <a:latin typeface="Calibri" panose="020F0502020204030204" pitchFamily="34" charset="0"/>
                <a:cs typeface="Calibri" panose="020F0502020204030204" pitchFamily="34" charset="0"/>
              </a:rPr>
              <a:t>Réunion</a:t>
            </a:r>
            <a:r>
              <a:rPr lang="fr-FR" dirty="0">
                <a:solidFill>
                  <a:schemeClr val="accent4"/>
                </a:solidFill>
                <a:latin typeface="Calibri" panose="020F0502020204030204" pitchFamily="34" charset="0"/>
                <a:cs typeface="Calibri" panose="020F0502020204030204" pitchFamily="34" charset="0"/>
              </a:rPr>
              <a:t>.</a:t>
            </a:r>
          </a:p>
        </p:txBody>
      </p:sp>
      <p:sp>
        <p:nvSpPr>
          <p:cNvPr id="80" name="ZoneTexte 79">
            <a:extLst>
              <a:ext uri="{FF2B5EF4-FFF2-40B4-BE49-F238E27FC236}">
                <a16:creationId xmlns:a16="http://schemas.microsoft.com/office/drawing/2014/main" id="{8FB4C44C-110F-4B2A-93C9-054A631A24E7}"/>
              </a:ext>
            </a:extLst>
          </p:cNvPr>
          <p:cNvSpPr txBox="1"/>
          <p:nvPr/>
        </p:nvSpPr>
        <p:spPr>
          <a:xfrm>
            <a:off x="351401" y="3193079"/>
            <a:ext cx="486067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4 )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01</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Comment appelle-t-on les </a:t>
            </a:r>
            <a:r>
              <a:rPr lang="fr-FR" sz="1600" b="1" i="0" u="none" strike="noStrike" baseline="0" dirty="0">
                <a:solidFill>
                  <a:srgbClr val="0070C0"/>
                </a:solidFill>
                <a:latin typeface="Calibri" panose="020F0502020204030204" pitchFamily="34" charset="0"/>
                <a:cs typeface="Calibri" panose="020F0502020204030204" pitchFamily="34" charset="0"/>
              </a:rPr>
              <a:t>terres situées au sud de l’Océan Indien</a:t>
            </a:r>
            <a:r>
              <a:rPr lang="fr-FR" sz="1600" b="0" i="0" u="none" strike="noStrike" baseline="0" dirty="0">
                <a:solidFill>
                  <a:srgbClr val="0070C0"/>
                </a:solidFill>
                <a:latin typeface="Calibri" panose="020F0502020204030204" pitchFamily="34" charset="0"/>
                <a:cs typeface="Calibri" panose="020F0502020204030204" pitchFamily="34" charset="0"/>
              </a:rPr>
              <a:t> et dans l’</a:t>
            </a:r>
            <a:r>
              <a:rPr lang="fr-FR" sz="1600" b="1" i="0" u="none" strike="noStrike" baseline="0" dirty="0">
                <a:solidFill>
                  <a:srgbClr val="0070C0"/>
                </a:solidFill>
                <a:latin typeface="Calibri" panose="020F0502020204030204" pitchFamily="34" charset="0"/>
                <a:cs typeface="Calibri" panose="020F0502020204030204" pitchFamily="34" charset="0"/>
              </a:rPr>
              <a:t>Océan Antarctique</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89" name="ZoneTexte 88">
            <a:extLst>
              <a:ext uri="{FF2B5EF4-FFF2-40B4-BE49-F238E27FC236}">
                <a16:creationId xmlns:a16="http://schemas.microsoft.com/office/drawing/2014/main" id="{BEB91BE2-C5A3-43BD-AFDC-A79A18D1D932}"/>
              </a:ext>
            </a:extLst>
          </p:cNvPr>
          <p:cNvSpPr txBox="1"/>
          <p:nvPr/>
        </p:nvSpPr>
        <p:spPr>
          <a:xfrm>
            <a:off x="5284012" y="3234882"/>
            <a:ext cx="6907988"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terres françaises du sud de l’Océan Indien et de l’Océan Antarctique forment les </a:t>
            </a:r>
            <a:r>
              <a:rPr lang="fr-FR" b="1" dirty="0">
                <a:solidFill>
                  <a:schemeClr val="accent4"/>
                </a:solidFill>
                <a:latin typeface="Calibri" panose="020F0502020204030204" pitchFamily="34" charset="0"/>
                <a:cs typeface="Calibri" panose="020F0502020204030204" pitchFamily="34" charset="0"/>
              </a:rPr>
              <a:t>TAAF</a:t>
            </a:r>
            <a:r>
              <a:rPr lang="fr-FR" dirty="0">
                <a:solidFill>
                  <a:schemeClr val="accent4"/>
                </a:solidFill>
                <a:latin typeface="Calibri" panose="020F0502020204030204" pitchFamily="34" charset="0"/>
                <a:cs typeface="Calibri" panose="020F0502020204030204" pitchFamily="34" charset="0"/>
              </a:rPr>
              <a:t>, </a:t>
            </a:r>
            <a:r>
              <a:rPr lang="fr-FR" b="1" dirty="0">
                <a:solidFill>
                  <a:schemeClr val="accent4"/>
                </a:solidFill>
                <a:latin typeface="Calibri" panose="020F0502020204030204" pitchFamily="34" charset="0"/>
                <a:cs typeface="Calibri" panose="020F0502020204030204" pitchFamily="34" charset="0"/>
              </a:rPr>
              <a:t>T</a:t>
            </a:r>
            <a:r>
              <a:rPr lang="fr-FR" dirty="0">
                <a:solidFill>
                  <a:schemeClr val="accent4"/>
                </a:solidFill>
                <a:latin typeface="Calibri" panose="020F0502020204030204" pitchFamily="34" charset="0"/>
                <a:cs typeface="Calibri" panose="020F0502020204030204" pitchFamily="34" charset="0"/>
              </a:rPr>
              <a:t>erres </a:t>
            </a:r>
            <a:r>
              <a:rPr lang="fr-FR" b="1" dirty="0">
                <a:solidFill>
                  <a:schemeClr val="accent4"/>
                </a:solidFill>
                <a:latin typeface="Calibri" panose="020F0502020204030204" pitchFamily="34" charset="0"/>
                <a:cs typeface="Calibri" panose="020F0502020204030204" pitchFamily="34" charset="0"/>
              </a:rPr>
              <a:t>A</a:t>
            </a:r>
            <a:r>
              <a:rPr lang="fr-FR" dirty="0">
                <a:solidFill>
                  <a:schemeClr val="accent4"/>
                </a:solidFill>
                <a:latin typeface="Calibri" panose="020F0502020204030204" pitchFamily="34" charset="0"/>
                <a:cs typeface="Calibri" panose="020F0502020204030204" pitchFamily="34" charset="0"/>
              </a:rPr>
              <a:t>ustrales et </a:t>
            </a:r>
            <a:r>
              <a:rPr lang="fr-FR" b="1" dirty="0">
                <a:solidFill>
                  <a:schemeClr val="accent4"/>
                </a:solidFill>
                <a:latin typeface="Calibri" panose="020F0502020204030204" pitchFamily="34" charset="0"/>
                <a:cs typeface="Calibri" panose="020F0502020204030204" pitchFamily="34" charset="0"/>
              </a:rPr>
              <a:t>A</a:t>
            </a:r>
            <a:r>
              <a:rPr lang="fr-FR" dirty="0">
                <a:solidFill>
                  <a:schemeClr val="accent4"/>
                </a:solidFill>
                <a:latin typeface="Calibri" panose="020F0502020204030204" pitchFamily="34" charset="0"/>
                <a:cs typeface="Calibri" panose="020F0502020204030204" pitchFamily="34" charset="0"/>
              </a:rPr>
              <a:t>ntarctiques </a:t>
            </a:r>
            <a:r>
              <a:rPr lang="fr-FR" b="1" dirty="0">
                <a:solidFill>
                  <a:schemeClr val="accent4"/>
                </a:solidFill>
                <a:latin typeface="Calibri" panose="020F0502020204030204" pitchFamily="34" charset="0"/>
                <a:cs typeface="Calibri" panose="020F0502020204030204" pitchFamily="34" charset="0"/>
              </a:rPr>
              <a:t>F</a:t>
            </a:r>
            <a:r>
              <a:rPr lang="fr-FR" dirty="0">
                <a:solidFill>
                  <a:schemeClr val="accent4"/>
                </a:solidFill>
                <a:latin typeface="Calibri" panose="020F0502020204030204" pitchFamily="34" charset="0"/>
                <a:cs typeface="Calibri" panose="020F0502020204030204" pitchFamily="34" charset="0"/>
              </a:rPr>
              <a:t>rançaises.</a:t>
            </a:r>
          </a:p>
        </p:txBody>
      </p:sp>
      <p:sp>
        <p:nvSpPr>
          <p:cNvPr id="90" name="ZoneTexte 89">
            <a:extLst>
              <a:ext uri="{FF2B5EF4-FFF2-40B4-BE49-F238E27FC236}">
                <a16:creationId xmlns:a16="http://schemas.microsoft.com/office/drawing/2014/main" id="{511A43B0-DE2D-4B5E-8A98-8243B9BB7662}"/>
              </a:ext>
            </a:extLst>
          </p:cNvPr>
          <p:cNvSpPr txBox="1"/>
          <p:nvPr/>
        </p:nvSpPr>
        <p:spPr>
          <a:xfrm>
            <a:off x="345557" y="3931743"/>
            <a:ext cx="568033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5 )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01</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Comment appelle-t-on les </a:t>
            </a:r>
            <a:r>
              <a:rPr lang="fr-FR" sz="1600" b="1" i="0" u="none" strike="noStrike" baseline="0" dirty="0">
                <a:solidFill>
                  <a:srgbClr val="0070C0"/>
                </a:solidFill>
                <a:latin typeface="Calibri" panose="020F0502020204030204" pitchFamily="34" charset="0"/>
                <a:cs typeface="Calibri" panose="020F0502020204030204" pitchFamily="34" charset="0"/>
              </a:rPr>
              <a:t>118 îles regroupées en 5 archipels</a:t>
            </a:r>
            <a:r>
              <a:rPr lang="fr-FR" sz="1600" b="0" i="0" u="none" strike="noStrike" baseline="0" dirty="0">
                <a:solidFill>
                  <a:srgbClr val="0070C0"/>
                </a:solidFill>
                <a:latin typeface="Calibri" panose="020F0502020204030204" pitchFamily="34" charset="0"/>
                <a:cs typeface="Calibri" panose="020F0502020204030204" pitchFamily="34" charset="0"/>
              </a:rPr>
              <a:t> (groupes d’îles) situées </a:t>
            </a:r>
            <a:r>
              <a:rPr lang="fr-FR" sz="1600" b="1" i="0" u="none" strike="noStrike" baseline="0" dirty="0">
                <a:solidFill>
                  <a:srgbClr val="0070C0"/>
                </a:solidFill>
                <a:latin typeface="Calibri" panose="020F0502020204030204" pitchFamily="34" charset="0"/>
                <a:cs typeface="Calibri" panose="020F0502020204030204" pitchFamily="34" charset="0"/>
              </a:rPr>
              <a:t>au milieu de l’Océan Pacifique</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93" name="ZoneTexte 92">
            <a:extLst>
              <a:ext uri="{FF2B5EF4-FFF2-40B4-BE49-F238E27FC236}">
                <a16:creationId xmlns:a16="http://schemas.microsoft.com/office/drawing/2014/main" id="{31F480B0-D893-4902-A7E1-CADE50831647}"/>
              </a:ext>
            </a:extLst>
          </p:cNvPr>
          <p:cNvSpPr txBox="1"/>
          <p:nvPr/>
        </p:nvSpPr>
        <p:spPr>
          <a:xfrm>
            <a:off x="6166106" y="3991795"/>
            <a:ext cx="5766814"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Toutes ces îles, ces 5 archipels français du Pacifique forment la </a:t>
            </a:r>
            <a:r>
              <a:rPr lang="fr-FR" b="1" dirty="0">
                <a:solidFill>
                  <a:schemeClr val="accent4"/>
                </a:solidFill>
                <a:latin typeface="Calibri" panose="020F0502020204030204" pitchFamily="34" charset="0"/>
                <a:cs typeface="Calibri" panose="020F0502020204030204" pitchFamily="34" charset="0"/>
              </a:rPr>
              <a:t>Polynésie française</a:t>
            </a:r>
            <a:r>
              <a:rPr lang="fr-FR" dirty="0">
                <a:solidFill>
                  <a:schemeClr val="accent4"/>
                </a:solidFill>
                <a:latin typeface="Calibri" panose="020F0502020204030204" pitchFamily="34" charset="0"/>
                <a:cs typeface="Calibri" panose="020F0502020204030204" pitchFamily="34" charset="0"/>
              </a:rPr>
              <a:t>.</a:t>
            </a:r>
          </a:p>
        </p:txBody>
      </p:sp>
      <p:sp>
        <p:nvSpPr>
          <p:cNvPr id="17" name="ZoneTexte 16">
            <a:extLst>
              <a:ext uri="{FF2B5EF4-FFF2-40B4-BE49-F238E27FC236}">
                <a16:creationId xmlns:a16="http://schemas.microsoft.com/office/drawing/2014/main" id="{115F00EE-1E9C-45B0-B209-8290A54E87D9}"/>
              </a:ext>
            </a:extLst>
          </p:cNvPr>
          <p:cNvSpPr txBox="1"/>
          <p:nvPr/>
        </p:nvSpPr>
        <p:spPr>
          <a:xfrm>
            <a:off x="1764504" y="467216"/>
            <a:ext cx="562935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et les territoires ultramarins - récapitulatif</a:t>
            </a:r>
          </a:p>
        </p:txBody>
      </p:sp>
      <p:sp>
        <p:nvSpPr>
          <p:cNvPr id="18" name="ZoneTexte 17">
            <a:extLst>
              <a:ext uri="{FF2B5EF4-FFF2-40B4-BE49-F238E27FC236}">
                <a16:creationId xmlns:a16="http://schemas.microsoft.com/office/drawing/2014/main" id="{CCA6E00F-2671-42FC-8ACA-A60E8B5846AD}"/>
              </a:ext>
            </a:extLst>
          </p:cNvPr>
          <p:cNvSpPr txBox="1"/>
          <p:nvPr/>
        </p:nvSpPr>
        <p:spPr>
          <a:xfrm>
            <a:off x="351400" y="1561962"/>
            <a:ext cx="4036295"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01</a:t>
            </a:r>
            <a:r>
              <a:rPr lang="fr-FR" sz="1600" b="1" dirty="0">
                <a:solidFill>
                  <a:srgbClr val="FF0000"/>
                </a:solidFill>
                <a:latin typeface="Calibri" panose="020F0502020204030204" pitchFamily="34" charset="0"/>
                <a:cs typeface="Calibri" panose="020F0502020204030204" pitchFamily="34" charset="0"/>
              </a:rPr>
              <a:t> </a:t>
            </a:r>
            <a:r>
              <a:rPr lang="fr-FR" sz="1600" b="1" i="0" u="none" strike="noStrike" baseline="0" dirty="0">
                <a:solidFill>
                  <a:srgbClr val="0070C0"/>
                </a:solidFill>
                <a:latin typeface="Calibri" panose="020F0502020204030204" pitchFamily="34" charset="0"/>
                <a:cs typeface="Calibri" panose="020F0502020204030204" pitchFamily="34" charset="0"/>
              </a:rPr>
              <a:t>Avec quel grand État</a:t>
            </a:r>
            <a:r>
              <a:rPr lang="fr-FR" sz="1600" b="0" i="0" u="none" strike="noStrike" baseline="0" dirty="0">
                <a:solidFill>
                  <a:srgbClr val="0070C0"/>
                </a:solidFill>
                <a:latin typeface="Calibri" panose="020F0502020204030204" pitchFamily="34" charset="0"/>
                <a:cs typeface="Calibri" panose="020F0502020204030204" pitchFamily="34" charset="0"/>
              </a:rPr>
              <a:t> la </a:t>
            </a:r>
            <a:r>
              <a:rPr lang="fr-FR" sz="1600" b="1" i="0" u="none" strike="noStrike" baseline="0" dirty="0">
                <a:solidFill>
                  <a:srgbClr val="0070C0"/>
                </a:solidFill>
                <a:latin typeface="Calibri" panose="020F0502020204030204" pitchFamily="34" charset="0"/>
                <a:cs typeface="Calibri" panose="020F0502020204030204" pitchFamily="34" charset="0"/>
              </a:rPr>
              <a:t>France</a:t>
            </a:r>
            <a:r>
              <a:rPr lang="fr-FR" sz="1600" b="0" i="0" u="none" strike="noStrike" baseline="0" dirty="0">
                <a:solidFill>
                  <a:srgbClr val="0070C0"/>
                </a:solidFill>
                <a:latin typeface="Calibri" panose="020F0502020204030204" pitchFamily="34" charset="0"/>
                <a:cs typeface="Calibri" panose="020F0502020204030204" pitchFamily="34" charset="0"/>
              </a:rPr>
              <a:t> partage-t-elle la </a:t>
            </a:r>
            <a:r>
              <a:rPr lang="fr-FR" sz="1600" b="1" i="0" u="none" strike="noStrike" baseline="0" dirty="0">
                <a:solidFill>
                  <a:srgbClr val="0070C0"/>
                </a:solidFill>
                <a:latin typeface="Calibri" panose="020F0502020204030204" pitchFamily="34" charset="0"/>
                <a:cs typeface="Calibri" panose="020F0502020204030204" pitchFamily="34" charset="0"/>
              </a:rPr>
              <a:t>plus grande frontière terrestre</a:t>
            </a:r>
            <a:r>
              <a:rPr lang="fr-FR" sz="1600" b="0" i="0" u="none" strike="noStrike" baseline="0" dirty="0">
                <a:solidFill>
                  <a:srgbClr val="0070C0"/>
                </a:solidFill>
                <a:latin typeface="Calibri" panose="020F0502020204030204" pitchFamily="34" charset="0"/>
                <a:cs typeface="Calibri" panose="020F0502020204030204" pitchFamily="34" charset="0"/>
              </a:rPr>
              <a:t> (730 km) ?</a:t>
            </a:r>
          </a:p>
        </p:txBody>
      </p:sp>
      <p:sp>
        <p:nvSpPr>
          <p:cNvPr id="19" name="ZoneTexte 18">
            <a:extLst>
              <a:ext uri="{FF2B5EF4-FFF2-40B4-BE49-F238E27FC236}">
                <a16:creationId xmlns:a16="http://schemas.microsoft.com/office/drawing/2014/main" id="{19B249F9-288B-42C5-B79F-4A22AF7A3288}"/>
              </a:ext>
            </a:extLst>
          </p:cNvPr>
          <p:cNvSpPr txBox="1"/>
          <p:nvPr/>
        </p:nvSpPr>
        <p:spPr>
          <a:xfrm>
            <a:off x="4354259" y="1556198"/>
            <a:ext cx="5129376"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 France partage la plus grande frontière terrestre avec le </a:t>
            </a:r>
            <a:r>
              <a:rPr lang="fr-FR" b="1" dirty="0">
                <a:solidFill>
                  <a:schemeClr val="accent4"/>
                </a:solidFill>
                <a:latin typeface="Calibri" panose="020F0502020204030204" pitchFamily="34" charset="0"/>
                <a:cs typeface="Calibri" panose="020F0502020204030204" pitchFamily="34" charset="0"/>
              </a:rPr>
              <a:t>Brésil</a:t>
            </a:r>
            <a:r>
              <a:rPr lang="fr-FR" dirty="0">
                <a:solidFill>
                  <a:schemeClr val="accent4"/>
                </a:solidFill>
                <a:latin typeface="Calibri" panose="020F0502020204030204" pitchFamily="34" charset="0"/>
                <a:cs typeface="Calibri" panose="020F0502020204030204" pitchFamily="34" charset="0"/>
              </a:rPr>
              <a:t> qui est limitrophe avec la </a:t>
            </a:r>
            <a:r>
              <a:rPr lang="fr-FR" b="1" dirty="0">
                <a:solidFill>
                  <a:schemeClr val="accent4"/>
                </a:solidFill>
                <a:latin typeface="Calibri" panose="020F0502020204030204" pitchFamily="34" charset="0"/>
                <a:cs typeface="Calibri" panose="020F0502020204030204" pitchFamily="34" charset="0"/>
              </a:rPr>
              <a:t>Guyane</a:t>
            </a:r>
            <a:r>
              <a:rPr lang="fr-FR" dirty="0">
                <a:solidFill>
                  <a:schemeClr val="accent4"/>
                </a:solidFill>
                <a:latin typeface="Calibri" panose="020F0502020204030204" pitchFamily="34" charset="0"/>
                <a:cs typeface="Calibri" panose="020F0502020204030204" pitchFamily="34" charset="0"/>
              </a:rPr>
              <a:t>. </a:t>
            </a:r>
          </a:p>
        </p:txBody>
      </p:sp>
      <p:sp>
        <p:nvSpPr>
          <p:cNvPr id="20" name="ZoneTexte 19">
            <a:extLst>
              <a:ext uri="{FF2B5EF4-FFF2-40B4-BE49-F238E27FC236}">
                <a16:creationId xmlns:a16="http://schemas.microsoft.com/office/drawing/2014/main" id="{3A31DA91-B7F4-4353-9C7D-7468B9ABB4EB}"/>
              </a:ext>
            </a:extLst>
          </p:cNvPr>
          <p:cNvSpPr txBox="1"/>
          <p:nvPr/>
        </p:nvSpPr>
        <p:spPr>
          <a:xfrm>
            <a:off x="351401" y="867558"/>
            <a:ext cx="3653672"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01</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a:t>
            </a:r>
            <a:r>
              <a:rPr lang="fr-FR" sz="1600" b="1" i="0" u="none" strike="noStrike" baseline="0" dirty="0">
                <a:solidFill>
                  <a:srgbClr val="0070C0"/>
                </a:solidFill>
                <a:latin typeface="Calibri" panose="020F0502020204030204" pitchFamily="34" charset="0"/>
                <a:cs typeface="Calibri" panose="020F0502020204030204" pitchFamily="34" charset="0"/>
              </a:rPr>
              <a:t>2 DROM</a:t>
            </a:r>
            <a:r>
              <a:rPr lang="fr-FR" sz="1600" b="0" i="0" u="none" strike="noStrike" baseline="0" dirty="0">
                <a:solidFill>
                  <a:srgbClr val="0070C0"/>
                </a:solidFill>
                <a:latin typeface="Calibri" panose="020F0502020204030204" pitchFamily="34" charset="0"/>
                <a:cs typeface="Calibri" panose="020F0502020204030204" pitchFamily="34" charset="0"/>
              </a:rPr>
              <a:t> et </a:t>
            </a:r>
            <a:r>
              <a:rPr lang="fr-FR" sz="1600" b="1" i="0" u="none" strike="noStrike" baseline="0" dirty="0">
                <a:solidFill>
                  <a:srgbClr val="0070C0"/>
                </a:solidFill>
                <a:latin typeface="Calibri" panose="020F0502020204030204" pitchFamily="34" charset="0"/>
                <a:cs typeface="Calibri" panose="020F0502020204030204" pitchFamily="34" charset="0"/>
              </a:rPr>
              <a:t>plus grandes îles des Antilles françaises</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21" name="ZoneTexte 20">
            <a:extLst>
              <a:ext uri="{FF2B5EF4-FFF2-40B4-BE49-F238E27FC236}">
                <a16:creationId xmlns:a16="http://schemas.microsoft.com/office/drawing/2014/main" id="{BCA843E5-0341-4832-A7AA-0268A3855C4A}"/>
              </a:ext>
            </a:extLst>
          </p:cNvPr>
          <p:cNvSpPr txBox="1"/>
          <p:nvPr/>
        </p:nvSpPr>
        <p:spPr>
          <a:xfrm>
            <a:off x="4387695" y="877671"/>
            <a:ext cx="5460393"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deux plus grandes îles françaises des Antilles sont la </a:t>
            </a:r>
            <a:r>
              <a:rPr lang="fr-FR" b="1" dirty="0">
                <a:solidFill>
                  <a:schemeClr val="accent4"/>
                </a:solidFill>
                <a:latin typeface="Calibri" panose="020F0502020204030204" pitchFamily="34" charset="0"/>
                <a:cs typeface="Calibri" panose="020F0502020204030204" pitchFamily="34" charset="0"/>
              </a:rPr>
              <a:t>Guadeloupe</a:t>
            </a:r>
            <a:r>
              <a:rPr lang="fr-FR" dirty="0">
                <a:solidFill>
                  <a:schemeClr val="accent4"/>
                </a:solidFill>
                <a:latin typeface="Calibri" panose="020F0502020204030204" pitchFamily="34" charset="0"/>
                <a:cs typeface="Calibri" panose="020F0502020204030204" pitchFamily="34" charset="0"/>
              </a:rPr>
              <a:t> et la </a:t>
            </a:r>
            <a:r>
              <a:rPr lang="fr-FR" b="1" dirty="0">
                <a:solidFill>
                  <a:schemeClr val="accent4"/>
                </a:solidFill>
                <a:latin typeface="Calibri" panose="020F0502020204030204" pitchFamily="34" charset="0"/>
                <a:cs typeface="Calibri" panose="020F0502020204030204" pitchFamily="34" charset="0"/>
              </a:rPr>
              <a:t>Martinique</a:t>
            </a:r>
            <a:r>
              <a:rPr lang="fr-FR" dirty="0">
                <a:solidFill>
                  <a:schemeClr val="accent4"/>
                </a:solidFill>
                <a:latin typeface="Calibri" panose="020F0502020204030204" pitchFamily="34" charset="0"/>
                <a:cs typeface="Calibri" panose="020F0502020204030204" pitchFamily="34" charset="0"/>
              </a:rPr>
              <a:t>.</a:t>
            </a:r>
          </a:p>
        </p:txBody>
      </p:sp>
      <p:pic>
        <p:nvPicPr>
          <p:cNvPr id="2" name="Image 1">
            <a:hlinkClick r:id="rId3" action="ppaction://hlinksldjump"/>
            <a:extLst>
              <a:ext uri="{FF2B5EF4-FFF2-40B4-BE49-F238E27FC236}">
                <a16:creationId xmlns:a16="http://schemas.microsoft.com/office/drawing/2014/main" id="{684B8B46-E755-C7E4-FAFE-3AA54543955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81595" y="102674"/>
            <a:ext cx="677008" cy="471274"/>
          </a:xfrm>
          <a:prstGeom prst="rect">
            <a:avLst/>
          </a:prstGeom>
        </p:spPr>
      </p:pic>
      <p:sp>
        <p:nvSpPr>
          <p:cNvPr id="3" name="ZoneTexte 2">
            <a:extLst>
              <a:ext uri="{FF2B5EF4-FFF2-40B4-BE49-F238E27FC236}">
                <a16:creationId xmlns:a16="http://schemas.microsoft.com/office/drawing/2014/main" id="{606BFACB-489C-4985-F341-9A17C4D14E7A}"/>
              </a:ext>
            </a:extLst>
          </p:cNvPr>
          <p:cNvSpPr txBox="1"/>
          <p:nvPr/>
        </p:nvSpPr>
        <p:spPr>
          <a:xfrm>
            <a:off x="1807269" y="5456355"/>
            <a:ext cx="10219614" cy="1200329"/>
          </a:xfrm>
          <a:prstGeom prst="rect">
            <a:avLst/>
          </a:prstGeom>
          <a:noFill/>
        </p:spPr>
        <p:txBody>
          <a:bodyPr wrap="square">
            <a:spAutoFit/>
          </a:bodyPr>
          <a:lstStyle/>
          <a:p>
            <a:r>
              <a:rPr lang="fr-FR" b="1" i="1" dirty="0"/>
              <a:t>Évaluation Géographie repérage 1 </a:t>
            </a:r>
            <a:r>
              <a:rPr lang="fr-FR" i="1" dirty="0"/>
              <a:t>: Apprendre la carte du </a:t>
            </a:r>
            <a:r>
              <a:rPr lang="fr-FR" b="1" dirty="0">
                <a:solidFill>
                  <a:schemeClr val="accent3"/>
                </a:solidFill>
                <a:latin typeface="Calibri" panose="020F0502020204030204" pitchFamily="34" charset="0"/>
                <a:cs typeface="Calibri" panose="020F0502020204030204" pitchFamily="34" charset="0"/>
              </a:rPr>
              <a:t>DOCUMENT 01</a:t>
            </a:r>
            <a:r>
              <a:rPr lang="fr-FR" i="1" dirty="0"/>
              <a:t>, </a:t>
            </a:r>
            <a:r>
              <a:rPr lang="fr-FR" i="1" dirty="0">
                <a:solidFill>
                  <a:srgbClr val="FF0000"/>
                </a:solidFill>
              </a:rPr>
              <a:t>territoires ultramarins</a:t>
            </a:r>
            <a:r>
              <a:rPr lang="fr-FR" i="1" dirty="0"/>
              <a:t> de la France et les acronymes  </a:t>
            </a:r>
            <a:r>
              <a:rPr lang="fr-FR" i="1" dirty="0">
                <a:solidFill>
                  <a:srgbClr val="FF0000"/>
                </a:solidFill>
              </a:rPr>
              <a:t>DROM</a:t>
            </a:r>
            <a:r>
              <a:rPr lang="fr-FR" i="1" dirty="0"/>
              <a:t>,</a:t>
            </a:r>
            <a:r>
              <a:rPr lang="fr-FR" i="1" dirty="0">
                <a:solidFill>
                  <a:srgbClr val="FF0000"/>
                </a:solidFill>
              </a:rPr>
              <a:t> COM</a:t>
            </a:r>
            <a:r>
              <a:rPr lang="fr-FR" i="1" dirty="0"/>
              <a:t>,</a:t>
            </a:r>
            <a:r>
              <a:rPr lang="fr-FR" i="1" dirty="0">
                <a:solidFill>
                  <a:srgbClr val="FF0000"/>
                </a:solidFill>
              </a:rPr>
              <a:t> TAAF</a:t>
            </a:r>
            <a:r>
              <a:rPr lang="fr-FR" i="1" dirty="0"/>
              <a:t>.</a:t>
            </a:r>
          </a:p>
          <a:p>
            <a:r>
              <a:rPr lang="fr-FR" i="1" dirty="0"/>
              <a:t>Apprendre également à repérer les grands pays du Monde : États-Unis dont Alaska, Canada, Mexique, Brésil, Argentine, Algérie, Russie, Inde, Chine, Australie.</a:t>
            </a:r>
          </a:p>
        </p:txBody>
      </p:sp>
      <p:pic>
        <p:nvPicPr>
          <p:cNvPr id="4" name="Image 3">
            <a:extLst>
              <a:ext uri="{FF2B5EF4-FFF2-40B4-BE49-F238E27FC236}">
                <a16:creationId xmlns:a16="http://schemas.microsoft.com/office/drawing/2014/main" id="{08BA5BBB-9F5D-2A31-3F89-6515A794A7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026" y="4886734"/>
            <a:ext cx="952259" cy="897584"/>
          </a:xfrm>
          <a:prstGeom prst="rect">
            <a:avLst/>
          </a:prstGeom>
        </p:spPr>
      </p:pic>
      <p:sp>
        <p:nvSpPr>
          <p:cNvPr id="5" name="ZoneTexte 4">
            <a:extLst>
              <a:ext uri="{FF2B5EF4-FFF2-40B4-BE49-F238E27FC236}">
                <a16:creationId xmlns:a16="http://schemas.microsoft.com/office/drawing/2014/main" id="{E525898F-6C20-EC38-F4FE-B8C4B5AC0BE8}"/>
              </a:ext>
            </a:extLst>
          </p:cNvPr>
          <p:cNvSpPr txBox="1"/>
          <p:nvPr/>
        </p:nvSpPr>
        <p:spPr>
          <a:xfrm>
            <a:off x="3387975" y="4879934"/>
            <a:ext cx="1518557" cy="369332"/>
          </a:xfrm>
          <a:prstGeom prst="rect">
            <a:avLst/>
          </a:prstGeom>
          <a:noFill/>
        </p:spPr>
        <p:txBody>
          <a:bodyPr wrap="none" rtlCol="0">
            <a:spAutoFit/>
          </a:bodyPr>
          <a:lstStyle/>
          <a:p>
            <a:r>
              <a:rPr lang="fr-FR" i="1" dirty="0"/>
              <a:t>Durée : 30 mn</a:t>
            </a:r>
          </a:p>
        </p:txBody>
      </p:sp>
      <p:sp>
        <p:nvSpPr>
          <p:cNvPr id="6" name="ZoneTexte 5">
            <a:extLst>
              <a:ext uri="{FF2B5EF4-FFF2-40B4-BE49-F238E27FC236}">
                <a16:creationId xmlns:a16="http://schemas.microsoft.com/office/drawing/2014/main" id="{47F4410F-94C9-F9AE-C322-4317F32D9C31}"/>
              </a:ext>
            </a:extLst>
          </p:cNvPr>
          <p:cNvSpPr txBox="1"/>
          <p:nvPr/>
        </p:nvSpPr>
        <p:spPr>
          <a:xfrm>
            <a:off x="2086454" y="4879934"/>
            <a:ext cx="1191352" cy="369332"/>
          </a:xfrm>
          <a:prstGeom prst="rect">
            <a:avLst/>
          </a:prstGeom>
          <a:noFill/>
        </p:spPr>
        <p:txBody>
          <a:bodyPr wrap="none" rtlCol="0">
            <a:spAutoFit/>
          </a:bodyPr>
          <a:lstStyle/>
          <a:p>
            <a:r>
              <a:rPr lang="fr-FR" b="1" dirty="0">
                <a:solidFill>
                  <a:srgbClr val="7030A0"/>
                </a:solidFill>
              </a:rPr>
              <a:t>EN CLASSE</a:t>
            </a:r>
          </a:p>
        </p:txBody>
      </p:sp>
      <p:sp>
        <p:nvSpPr>
          <p:cNvPr id="7" name="ZoneTexte 6">
            <a:extLst>
              <a:ext uri="{FF2B5EF4-FFF2-40B4-BE49-F238E27FC236}">
                <a16:creationId xmlns:a16="http://schemas.microsoft.com/office/drawing/2014/main" id="{28C86564-7B0A-DCC7-21DA-1E7CE5E651E4}"/>
              </a:ext>
            </a:extLst>
          </p:cNvPr>
          <p:cNvSpPr txBox="1"/>
          <p:nvPr/>
        </p:nvSpPr>
        <p:spPr>
          <a:xfrm>
            <a:off x="5016701" y="4879934"/>
            <a:ext cx="888898" cy="369332"/>
          </a:xfrm>
          <a:prstGeom prst="rect">
            <a:avLst/>
          </a:prstGeom>
          <a:noFill/>
        </p:spPr>
        <p:txBody>
          <a:bodyPr wrap="none" rtlCol="0">
            <a:spAutoFit/>
          </a:bodyPr>
          <a:lstStyle/>
          <a:p>
            <a:r>
              <a:rPr lang="fr-FR" b="1" dirty="0">
                <a:solidFill>
                  <a:srgbClr val="FF0000"/>
                </a:solidFill>
              </a:rPr>
              <a:t>COEF. 1</a:t>
            </a:r>
          </a:p>
        </p:txBody>
      </p:sp>
      <p:grpSp>
        <p:nvGrpSpPr>
          <p:cNvPr id="10" name="Groupe 9">
            <a:extLst>
              <a:ext uri="{FF2B5EF4-FFF2-40B4-BE49-F238E27FC236}">
                <a16:creationId xmlns:a16="http://schemas.microsoft.com/office/drawing/2014/main" id="{406C4123-825E-83F8-E8D7-BCA4EDF3D3EB}"/>
              </a:ext>
            </a:extLst>
          </p:cNvPr>
          <p:cNvGrpSpPr/>
          <p:nvPr/>
        </p:nvGrpSpPr>
        <p:grpSpPr>
          <a:xfrm>
            <a:off x="10129113" y="88813"/>
            <a:ext cx="596766" cy="798265"/>
            <a:chOff x="10129113" y="88813"/>
            <a:chExt cx="596766" cy="798265"/>
          </a:xfrm>
        </p:grpSpPr>
        <p:pic>
          <p:nvPicPr>
            <p:cNvPr id="8" name="Image 7">
              <a:hlinkClick r:id="rId6" action="ppaction://hlinksldjump"/>
              <a:extLst>
                <a:ext uri="{FF2B5EF4-FFF2-40B4-BE49-F238E27FC236}">
                  <a16:creationId xmlns:a16="http://schemas.microsoft.com/office/drawing/2014/main" id="{CCF4D011-C454-B7BB-7187-5EA635077C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4764" y="88813"/>
              <a:ext cx="385464" cy="542403"/>
            </a:xfrm>
            <a:prstGeom prst="rect">
              <a:avLst/>
            </a:prstGeom>
          </p:spPr>
        </p:pic>
        <p:sp>
          <p:nvSpPr>
            <p:cNvPr id="9" name="ZoneTexte 8">
              <a:extLst>
                <a:ext uri="{FF2B5EF4-FFF2-40B4-BE49-F238E27FC236}">
                  <a16:creationId xmlns:a16="http://schemas.microsoft.com/office/drawing/2014/main" id="{FDB1A12D-CC26-3674-90D6-02357A683757}"/>
                </a:ext>
              </a:extLst>
            </p:cNvPr>
            <p:cNvSpPr txBox="1"/>
            <p:nvPr/>
          </p:nvSpPr>
          <p:spPr>
            <a:xfrm>
              <a:off x="10129113" y="610079"/>
              <a:ext cx="596766"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CARTE</a:t>
              </a:r>
            </a:p>
          </p:txBody>
        </p:sp>
      </p:grpSp>
      <p:sp>
        <p:nvSpPr>
          <p:cNvPr id="11" name="ZoneTexte 10">
            <a:extLst>
              <a:ext uri="{FF2B5EF4-FFF2-40B4-BE49-F238E27FC236}">
                <a16:creationId xmlns:a16="http://schemas.microsoft.com/office/drawing/2014/main" id="{0C6E983D-7D71-C2A2-C7C7-5B0189DFDFB7}"/>
              </a:ext>
            </a:extLst>
          </p:cNvPr>
          <p:cNvSpPr txBox="1"/>
          <p:nvPr/>
        </p:nvSpPr>
        <p:spPr>
          <a:xfrm>
            <a:off x="220360" y="109398"/>
            <a:ext cx="5667816"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 </a:t>
            </a:r>
            <a:r>
              <a:rPr lang="fr-FR" sz="1600" b="1" dirty="0">
                <a:solidFill>
                  <a:srgbClr val="00B0F0"/>
                </a:solidFill>
                <a:latin typeface="Calibri" panose="020F0502020204030204" pitchFamily="34" charset="0"/>
                <a:cs typeface="Calibri" panose="020F0502020204030204" pitchFamily="34" charset="0"/>
              </a:rPr>
              <a:t>Se repérer en France et dans le Monde</a:t>
            </a:r>
          </a:p>
        </p:txBody>
      </p:sp>
    </p:spTree>
    <p:extLst>
      <p:ext uri="{BB962C8B-B14F-4D97-AF65-F5344CB8AC3E}">
        <p14:creationId xmlns:p14="http://schemas.microsoft.com/office/powerpoint/2010/main" val="333255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additive="base">
                                        <p:cTn id="25" dur="500" fill="hold"/>
                                        <p:tgtEl>
                                          <p:spTgt spid="89"/>
                                        </p:tgtEl>
                                        <p:attrNameLst>
                                          <p:attrName>ppt_x</p:attrName>
                                        </p:attrNameLst>
                                      </p:cBhvr>
                                      <p:tavLst>
                                        <p:tav tm="0">
                                          <p:val>
                                            <p:strVal val="#ppt_x"/>
                                          </p:val>
                                        </p:tav>
                                        <p:tav tm="100000">
                                          <p:val>
                                            <p:strVal val="#ppt_x"/>
                                          </p:val>
                                        </p:tav>
                                      </p:tavLst>
                                    </p:anim>
                                    <p:anim calcmode="lin" valueType="num">
                                      <p:cBhvr additive="base">
                                        <p:cTn id="26"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ppt_x"/>
                                          </p:val>
                                        </p:tav>
                                        <p:tav tm="100000">
                                          <p:val>
                                            <p:strVal val="#ppt_x"/>
                                          </p:val>
                                        </p:tav>
                                      </p:tavLst>
                                    </p:anim>
                                    <p:anim calcmode="lin" valueType="num">
                                      <p:cBhvr additive="base">
                                        <p:cTn id="32"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9" grpId="0"/>
      <p:bldP spid="93" grpId="0"/>
      <p:bldP spid="19" grpId="0"/>
      <p:bldP spid="21" grpId="0"/>
      <p:bldP spid="3"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346D160-FE6E-653C-1709-60434987AE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6441" y="952982"/>
            <a:ext cx="5937355" cy="5643128"/>
          </a:xfrm>
          <a:prstGeom prst="rect">
            <a:avLst/>
          </a:prstGeom>
        </p:spPr>
      </p:pic>
      <p:sp>
        <p:nvSpPr>
          <p:cNvPr id="6" name="ZoneTexte 5">
            <a:extLst>
              <a:ext uri="{FF2B5EF4-FFF2-40B4-BE49-F238E27FC236}">
                <a16:creationId xmlns:a16="http://schemas.microsoft.com/office/drawing/2014/main" id="{5C19FA60-D4D7-4E27-8282-11E6832336D6}"/>
              </a:ext>
            </a:extLst>
          </p:cNvPr>
          <p:cNvSpPr txBox="1"/>
          <p:nvPr/>
        </p:nvSpPr>
        <p:spPr>
          <a:xfrm>
            <a:off x="1764504" y="448166"/>
            <a:ext cx="5321945"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situation des 15 premières  villes en 2021</a:t>
            </a: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02</a:t>
            </a:r>
          </a:p>
        </p:txBody>
      </p:sp>
      <p:sp>
        <p:nvSpPr>
          <p:cNvPr id="18" name="ZoneTexte 17">
            <a:extLst>
              <a:ext uri="{FF2B5EF4-FFF2-40B4-BE49-F238E27FC236}">
                <a16:creationId xmlns:a16="http://schemas.microsoft.com/office/drawing/2014/main" id="{C03BC716-52D4-4DAC-9A4F-59FAE344B6A8}"/>
              </a:ext>
            </a:extLst>
          </p:cNvPr>
          <p:cNvSpPr txBox="1"/>
          <p:nvPr/>
        </p:nvSpPr>
        <p:spPr>
          <a:xfrm>
            <a:off x="4384589" y="1881493"/>
            <a:ext cx="389294" cy="292388"/>
          </a:xfrm>
          <a:prstGeom prst="rect">
            <a:avLst/>
          </a:prstGeom>
          <a:noFill/>
        </p:spPr>
        <p:txBody>
          <a:bodyPr wrap="square" rtlCol="0">
            <a:spAutoFit/>
          </a:bodyPr>
          <a:lstStyle/>
          <a:p>
            <a:pPr algn="ctr"/>
            <a:r>
              <a:rPr lang="fr-FR" sz="1300" b="1" dirty="0">
                <a:solidFill>
                  <a:srgbClr val="C00000"/>
                </a:solidFill>
              </a:rPr>
              <a:t>12</a:t>
            </a:r>
          </a:p>
        </p:txBody>
      </p:sp>
      <p:sp>
        <p:nvSpPr>
          <p:cNvPr id="19" name="ZoneTexte 18">
            <a:extLst>
              <a:ext uri="{FF2B5EF4-FFF2-40B4-BE49-F238E27FC236}">
                <a16:creationId xmlns:a16="http://schemas.microsoft.com/office/drawing/2014/main" id="{80AE1865-654C-4BA1-9DCE-ACE50B945CAC}"/>
              </a:ext>
            </a:extLst>
          </p:cNvPr>
          <p:cNvSpPr txBox="1"/>
          <p:nvPr/>
        </p:nvSpPr>
        <p:spPr>
          <a:xfrm>
            <a:off x="3698729" y="2080840"/>
            <a:ext cx="218289" cy="400110"/>
          </a:xfrm>
          <a:prstGeom prst="rect">
            <a:avLst/>
          </a:prstGeom>
          <a:noFill/>
        </p:spPr>
        <p:txBody>
          <a:bodyPr wrap="square" rtlCol="0">
            <a:spAutoFit/>
          </a:bodyPr>
          <a:lstStyle/>
          <a:p>
            <a:pPr algn="ctr"/>
            <a:r>
              <a:rPr lang="fr-FR" sz="2000" b="1" dirty="0">
                <a:solidFill>
                  <a:schemeClr val="bg1"/>
                </a:solidFill>
              </a:rPr>
              <a:t>1</a:t>
            </a:r>
          </a:p>
        </p:txBody>
      </p:sp>
      <p:sp>
        <p:nvSpPr>
          <p:cNvPr id="20" name="ZoneTexte 19">
            <a:extLst>
              <a:ext uri="{FF2B5EF4-FFF2-40B4-BE49-F238E27FC236}">
                <a16:creationId xmlns:a16="http://schemas.microsoft.com/office/drawing/2014/main" id="{E660DE7C-861E-4AD7-BE64-FF93D5220E7B}"/>
              </a:ext>
            </a:extLst>
          </p:cNvPr>
          <p:cNvSpPr txBox="1"/>
          <p:nvPr/>
        </p:nvSpPr>
        <p:spPr>
          <a:xfrm>
            <a:off x="2398033" y="3046053"/>
            <a:ext cx="299101" cy="292388"/>
          </a:xfrm>
          <a:prstGeom prst="rect">
            <a:avLst/>
          </a:prstGeom>
          <a:noFill/>
        </p:spPr>
        <p:txBody>
          <a:bodyPr wrap="square" rtlCol="0">
            <a:spAutoFit/>
          </a:bodyPr>
          <a:lstStyle/>
          <a:p>
            <a:pPr algn="ctr"/>
            <a:r>
              <a:rPr lang="fr-FR" sz="1300" b="1" dirty="0">
                <a:solidFill>
                  <a:srgbClr val="C00000"/>
                </a:solidFill>
              </a:rPr>
              <a:t>6</a:t>
            </a:r>
          </a:p>
        </p:txBody>
      </p:sp>
      <p:sp>
        <p:nvSpPr>
          <p:cNvPr id="21" name="ZoneTexte 20">
            <a:extLst>
              <a:ext uri="{FF2B5EF4-FFF2-40B4-BE49-F238E27FC236}">
                <a16:creationId xmlns:a16="http://schemas.microsoft.com/office/drawing/2014/main" id="{775A5368-A0FA-48DA-A507-03CAC97E6592}"/>
              </a:ext>
            </a:extLst>
          </p:cNvPr>
          <p:cNvSpPr txBox="1"/>
          <p:nvPr/>
        </p:nvSpPr>
        <p:spPr>
          <a:xfrm>
            <a:off x="2644016" y="4135420"/>
            <a:ext cx="217111" cy="292388"/>
          </a:xfrm>
          <a:prstGeom prst="rect">
            <a:avLst/>
          </a:prstGeom>
          <a:noFill/>
        </p:spPr>
        <p:txBody>
          <a:bodyPr wrap="square" rtlCol="0">
            <a:spAutoFit/>
          </a:bodyPr>
          <a:lstStyle/>
          <a:p>
            <a:pPr algn="ctr"/>
            <a:r>
              <a:rPr lang="fr-FR" sz="1300" b="1" dirty="0">
                <a:solidFill>
                  <a:srgbClr val="C00000"/>
                </a:solidFill>
              </a:rPr>
              <a:t>9</a:t>
            </a:r>
          </a:p>
        </p:txBody>
      </p:sp>
      <p:sp>
        <p:nvSpPr>
          <p:cNvPr id="22" name="ZoneTexte 21">
            <a:extLst>
              <a:ext uri="{FF2B5EF4-FFF2-40B4-BE49-F238E27FC236}">
                <a16:creationId xmlns:a16="http://schemas.microsoft.com/office/drawing/2014/main" id="{4C6A191A-B9A3-4078-A982-4DBF4F88F3E6}"/>
              </a:ext>
            </a:extLst>
          </p:cNvPr>
          <p:cNvSpPr txBox="1"/>
          <p:nvPr/>
        </p:nvSpPr>
        <p:spPr>
          <a:xfrm>
            <a:off x="3544375" y="4986111"/>
            <a:ext cx="197277" cy="292388"/>
          </a:xfrm>
          <a:prstGeom prst="rect">
            <a:avLst/>
          </a:prstGeom>
          <a:noFill/>
        </p:spPr>
        <p:txBody>
          <a:bodyPr wrap="square" rtlCol="0">
            <a:spAutoFit/>
          </a:bodyPr>
          <a:lstStyle/>
          <a:p>
            <a:pPr algn="ctr"/>
            <a:r>
              <a:rPr lang="fr-FR" sz="1300" b="1" dirty="0">
                <a:solidFill>
                  <a:srgbClr val="C00000"/>
                </a:solidFill>
              </a:rPr>
              <a:t>4</a:t>
            </a:r>
          </a:p>
        </p:txBody>
      </p:sp>
      <p:sp>
        <p:nvSpPr>
          <p:cNvPr id="23" name="ZoneTexte 22">
            <a:extLst>
              <a:ext uri="{FF2B5EF4-FFF2-40B4-BE49-F238E27FC236}">
                <a16:creationId xmlns:a16="http://schemas.microsoft.com/office/drawing/2014/main" id="{854199A5-C349-4CCB-BBB9-ADCE45E084A9}"/>
              </a:ext>
            </a:extLst>
          </p:cNvPr>
          <p:cNvSpPr txBox="1"/>
          <p:nvPr/>
        </p:nvSpPr>
        <p:spPr>
          <a:xfrm>
            <a:off x="4902712" y="4963095"/>
            <a:ext cx="280851" cy="292388"/>
          </a:xfrm>
          <a:prstGeom prst="rect">
            <a:avLst/>
          </a:prstGeom>
          <a:noFill/>
        </p:spPr>
        <p:txBody>
          <a:bodyPr wrap="square" rtlCol="0">
            <a:spAutoFit/>
          </a:bodyPr>
          <a:lstStyle/>
          <a:p>
            <a:pPr algn="ctr"/>
            <a:r>
              <a:rPr lang="fr-FR" sz="1300" b="1" dirty="0">
                <a:solidFill>
                  <a:srgbClr val="C00000"/>
                </a:solidFill>
              </a:rPr>
              <a:t>2</a:t>
            </a:r>
          </a:p>
        </p:txBody>
      </p:sp>
      <p:sp>
        <p:nvSpPr>
          <p:cNvPr id="24" name="ZoneTexte 23">
            <a:extLst>
              <a:ext uri="{FF2B5EF4-FFF2-40B4-BE49-F238E27FC236}">
                <a16:creationId xmlns:a16="http://schemas.microsoft.com/office/drawing/2014/main" id="{B96D066F-188A-4F4A-BCB7-BB5E6BF3EDC9}"/>
              </a:ext>
            </a:extLst>
          </p:cNvPr>
          <p:cNvSpPr txBox="1"/>
          <p:nvPr/>
        </p:nvSpPr>
        <p:spPr>
          <a:xfrm>
            <a:off x="4291072" y="4828705"/>
            <a:ext cx="289563" cy="292388"/>
          </a:xfrm>
          <a:prstGeom prst="rect">
            <a:avLst/>
          </a:prstGeom>
          <a:noFill/>
        </p:spPr>
        <p:txBody>
          <a:bodyPr wrap="square" rtlCol="0">
            <a:spAutoFit/>
          </a:bodyPr>
          <a:lstStyle/>
          <a:p>
            <a:pPr algn="ctr"/>
            <a:r>
              <a:rPr lang="fr-FR" sz="1300" b="1" dirty="0">
                <a:solidFill>
                  <a:srgbClr val="C00000"/>
                </a:solidFill>
              </a:rPr>
              <a:t>7</a:t>
            </a:r>
          </a:p>
        </p:txBody>
      </p:sp>
      <p:sp>
        <p:nvSpPr>
          <p:cNvPr id="25" name="ZoneTexte 24">
            <a:extLst>
              <a:ext uri="{FF2B5EF4-FFF2-40B4-BE49-F238E27FC236}">
                <a16:creationId xmlns:a16="http://schemas.microsoft.com/office/drawing/2014/main" id="{8C84DA6C-BBCB-4DD5-AA1B-4ED59687222C}"/>
              </a:ext>
            </a:extLst>
          </p:cNvPr>
          <p:cNvSpPr txBox="1"/>
          <p:nvPr/>
        </p:nvSpPr>
        <p:spPr>
          <a:xfrm>
            <a:off x="5624204" y="2064725"/>
            <a:ext cx="271395" cy="292388"/>
          </a:xfrm>
          <a:prstGeom prst="rect">
            <a:avLst/>
          </a:prstGeom>
          <a:noFill/>
        </p:spPr>
        <p:txBody>
          <a:bodyPr wrap="square" rtlCol="0">
            <a:spAutoFit/>
          </a:bodyPr>
          <a:lstStyle/>
          <a:p>
            <a:pPr algn="ctr"/>
            <a:r>
              <a:rPr lang="fr-FR" sz="1300" b="1" dirty="0">
                <a:solidFill>
                  <a:srgbClr val="C00000"/>
                </a:solidFill>
              </a:rPr>
              <a:t>8</a:t>
            </a:r>
          </a:p>
        </p:txBody>
      </p:sp>
      <p:sp>
        <p:nvSpPr>
          <p:cNvPr id="26" name="ZoneTexte 25">
            <a:extLst>
              <a:ext uri="{FF2B5EF4-FFF2-40B4-BE49-F238E27FC236}">
                <a16:creationId xmlns:a16="http://schemas.microsoft.com/office/drawing/2014/main" id="{69FC58A1-0766-4A0F-962B-5B67E81BFD8A}"/>
              </a:ext>
            </a:extLst>
          </p:cNvPr>
          <p:cNvSpPr txBox="1"/>
          <p:nvPr/>
        </p:nvSpPr>
        <p:spPr>
          <a:xfrm>
            <a:off x="3598683" y="1145923"/>
            <a:ext cx="486030" cy="292388"/>
          </a:xfrm>
          <a:prstGeom prst="rect">
            <a:avLst/>
          </a:prstGeom>
          <a:noFill/>
        </p:spPr>
        <p:txBody>
          <a:bodyPr wrap="square" rtlCol="0">
            <a:spAutoFit/>
          </a:bodyPr>
          <a:lstStyle/>
          <a:p>
            <a:pPr algn="ctr"/>
            <a:r>
              <a:rPr lang="fr-FR" sz="1300" b="1" dirty="0">
                <a:solidFill>
                  <a:srgbClr val="C00000"/>
                </a:solidFill>
              </a:rPr>
              <a:t>10</a:t>
            </a:r>
          </a:p>
        </p:txBody>
      </p:sp>
      <p:sp>
        <p:nvSpPr>
          <p:cNvPr id="27" name="ZoneTexte 26">
            <a:extLst>
              <a:ext uri="{FF2B5EF4-FFF2-40B4-BE49-F238E27FC236}">
                <a16:creationId xmlns:a16="http://schemas.microsoft.com/office/drawing/2014/main" id="{63D63CD2-2EB0-4338-A513-87F1A6DBD08B}"/>
              </a:ext>
            </a:extLst>
          </p:cNvPr>
          <p:cNvSpPr txBox="1"/>
          <p:nvPr/>
        </p:nvSpPr>
        <p:spPr>
          <a:xfrm>
            <a:off x="4618519" y="3658928"/>
            <a:ext cx="248153" cy="292388"/>
          </a:xfrm>
          <a:prstGeom prst="rect">
            <a:avLst/>
          </a:prstGeom>
          <a:noFill/>
        </p:spPr>
        <p:txBody>
          <a:bodyPr wrap="square" rtlCol="0">
            <a:spAutoFit/>
          </a:bodyPr>
          <a:lstStyle/>
          <a:p>
            <a:pPr algn="ctr"/>
            <a:r>
              <a:rPr lang="fr-FR" sz="1300" b="1" dirty="0">
                <a:solidFill>
                  <a:srgbClr val="C00000"/>
                </a:solidFill>
              </a:rPr>
              <a:t>3</a:t>
            </a:r>
          </a:p>
        </p:txBody>
      </p:sp>
      <p:sp>
        <p:nvSpPr>
          <p:cNvPr id="28" name="ZoneTexte 27">
            <a:extLst>
              <a:ext uri="{FF2B5EF4-FFF2-40B4-BE49-F238E27FC236}">
                <a16:creationId xmlns:a16="http://schemas.microsoft.com/office/drawing/2014/main" id="{84599695-23DF-48AA-937D-DE9D5094053C}"/>
              </a:ext>
            </a:extLst>
          </p:cNvPr>
          <p:cNvSpPr txBox="1"/>
          <p:nvPr/>
        </p:nvSpPr>
        <p:spPr>
          <a:xfrm>
            <a:off x="5468445" y="4898692"/>
            <a:ext cx="280851" cy="292388"/>
          </a:xfrm>
          <a:prstGeom prst="rect">
            <a:avLst/>
          </a:prstGeom>
          <a:noFill/>
        </p:spPr>
        <p:txBody>
          <a:bodyPr wrap="square" rtlCol="0">
            <a:spAutoFit/>
          </a:bodyPr>
          <a:lstStyle/>
          <a:p>
            <a:pPr algn="ctr"/>
            <a:r>
              <a:rPr lang="fr-FR" sz="1300" b="1" dirty="0">
                <a:solidFill>
                  <a:srgbClr val="C00000"/>
                </a:solidFill>
              </a:rPr>
              <a:t>5</a:t>
            </a:r>
          </a:p>
        </p:txBody>
      </p:sp>
      <p:sp>
        <p:nvSpPr>
          <p:cNvPr id="29" name="ZoneTexte 28">
            <a:extLst>
              <a:ext uri="{FF2B5EF4-FFF2-40B4-BE49-F238E27FC236}">
                <a16:creationId xmlns:a16="http://schemas.microsoft.com/office/drawing/2014/main" id="{D23F1A42-17E6-4522-8045-AD1BF10BE776}"/>
              </a:ext>
            </a:extLst>
          </p:cNvPr>
          <p:cNvSpPr txBox="1"/>
          <p:nvPr/>
        </p:nvSpPr>
        <p:spPr>
          <a:xfrm>
            <a:off x="1911045" y="2492470"/>
            <a:ext cx="467665" cy="292388"/>
          </a:xfrm>
          <a:prstGeom prst="rect">
            <a:avLst/>
          </a:prstGeom>
          <a:noFill/>
        </p:spPr>
        <p:txBody>
          <a:bodyPr wrap="square" rtlCol="0">
            <a:spAutoFit/>
          </a:bodyPr>
          <a:lstStyle/>
          <a:p>
            <a:pPr algn="ctr"/>
            <a:r>
              <a:rPr lang="fr-FR" sz="1300" b="1" dirty="0">
                <a:solidFill>
                  <a:srgbClr val="C00000"/>
                </a:solidFill>
              </a:rPr>
              <a:t>11</a:t>
            </a:r>
          </a:p>
        </p:txBody>
      </p:sp>
      <p:sp>
        <p:nvSpPr>
          <p:cNvPr id="31" name="ZoneTexte 30">
            <a:extLst>
              <a:ext uri="{FF2B5EF4-FFF2-40B4-BE49-F238E27FC236}">
                <a16:creationId xmlns:a16="http://schemas.microsoft.com/office/drawing/2014/main" id="{705FA6A2-F56A-4340-A44F-17CDA5500D59}"/>
              </a:ext>
            </a:extLst>
          </p:cNvPr>
          <p:cNvSpPr txBox="1"/>
          <p:nvPr/>
        </p:nvSpPr>
        <p:spPr>
          <a:xfrm>
            <a:off x="4206685" y="4014525"/>
            <a:ext cx="448493" cy="292388"/>
          </a:xfrm>
          <a:prstGeom prst="rect">
            <a:avLst/>
          </a:prstGeom>
          <a:noFill/>
        </p:spPr>
        <p:txBody>
          <a:bodyPr wrap="square" rtlCol="0">
            <a:spAutoFit/>
          </a:bodyPr>
          <a:lstStyle/>
          <a:p>
            <a:pPr algn="ctr"/>
            <a:r>
              <a:rPr lang="fr-FR" sz="1300" b="1" dirty="0">
                <a:solidFill>
                  <a:srgbClr val="C00000"/>
                </a:solidFill>
              </a:rPr>
              <a:t>13</a:t>
            </a:r>
          </a:p>
        </p:txBody>
      </p:sp>
      <p:graphicFrame>
        <p:nvGraphicFramePr>
          <p:cNvPr id="35" name="Tableau 81">
            <a:extLst>
              <a:ext uri="{FF2B5EF4-FFF2-40B4-BE49-F238E27FC236}">
                <a16:creationId xmlns:a16="http://schemas.microsoft.com/office/drawing/2014/main" id="{94E53DBB-EA35-47AC-8F04-CDE3DEFD19E3}"/>
              </a:ext>
            </a:extLst>
          </p:cNvPr>
          <p:cNvGraphicFramePr>
            <a:graphicFrameLocks noGrp="1"/>
          </p:cNvGraphicFramePr>
          <p:nvPr>
            <p:extLst>
              <p:ext uri="{D42A27DB-BD31-4B8C-83A1-F6EECF244321}">
                <p14:modId xmlns:p14="http://schemas.microsoft.com/office/powerpoint/2010/main" val="3129965140"/>
              </p:ext>
            </p:extLst>
          </p:nvPr>
        </p:nvGraphicFramePr>
        <p:xfrm>
          <a:off x="6196949" y="2226155"/>
          <a:ext cx="2541672" cy="4511040"/>
        </p:xfrm>
        <a:graphic>
          <a:graphicData uri="http://schemas.openxmlformats.org/drawingml/2006/table">
            <a:tbl>
              <a:tblPr firstRow="1" bandRow="1">
                <a:tableStyleId>{5940675A-B579-460E-94D1-54222C63F5DA}</a:tableStyleId>
              </a:tblPr>
              <a:tblGrid>
                <a:gridCol w="358405">
                  <a:extLst>
                    <a:ext uri="{9D8B030D-6E8A-4147-A177-3AD203B41FA5}">
                      <a16:colId xmlns:a16="http://schemas.microsoft.com/office/drawing/2014/main" val="1076046746"/>
                    </a:ext>
                  </a:extLst>
                </a:gridCol>
                <a:gridCol w="1356756">
                  <a:extLst>
                    <a:ext uri="{9D8B030D-6E8A-4147-A177-3AD203B41FA5}">
                      <a16:colId xmlns:a16="http://schemas.microsoft.com/office/drawing/2014/main" val="3366300885"/>
                    </a:ext>
                  </a:extLst>
                </a:gridCol>
                <a:gridCol w="826511">
                  <a:extLst>
                    <a:ext uri="{9D8B030D-6E8A-4147-A177-3AD203B41FA5}">
                      <a16:colId xmlns:a16="http://schemas.microsoft.com/office/drawing/2014/main" val="4048096674"/>
                    </a:ext>
                  </a:extLst>
                </a:gridCol>
              </a:tblGrid>
              <a:tr h="0">
                <a:tc>
                  <a:txBody>
                    <a:bodyPr/>
                    <a:lstStyle/>
                    <a:p>
                      <a:pPr algn="ctr"/>
                      <a:endParaRPr lang="fr-FR" sz="1100" b="1" dirty="0">
                        <a:latin typeface="Calibri" panose="020F0502020204030204" pitchFamily="34" charset="0"/>
                        <a:cs typeface="Calibri" panose="020F0502020204030204" pitchFamily="34" charset="0"/>
                      </a:endParaRPr>
                    </a:p>
                  </a:txBody>
                  <a:tcPr anchor="ctr"/>
                </a:tc>
                <a:tc>
                  <a:txBody>
                    <a:bodyPr/>
                    <a:lstStyle/>
                    <a:p>
                      <a:pPr algn="ctr"/>
                      <a:r>
                        <a:rPr lang="fr-FR" sz="1200" b="1" dirty="0">
                          <a:latin typeface="Calibri" panose="020F0502020204030204" pitchFamily="34" charset="0"/>
                          <a:cs typeface="Calibri" panose="020F0502020204030204" pitchFamily="34" charset="0"/>
                        </a:rPr>
                        <a:t>VILLES</a:t>
                      </a:r>
                    </a:p>
                  </a:txBody>
                  <a:tcPr anchor="ctr"/>
                </a:tc>
                <a:tc>
                  <a:txBody>
                    <a:bodyPr/>
                    <a:lstStyle/>
                    <a:p>
                      <a:pPr marL="0" algn="ctr" defTabSz="457200" rtl="0" eaLnBrk="1" latinLnBrk="0" hangingPunct="1"/>
                      <a:r>
                        <a:rPr lang="fr-FR" sz="1200" b="0" i="1" kern="1200" dirty="0">
                          <a:solidFill>
                            <a:schemeClr val="tx1"/>
                          </a:solidFill>
                          <a:latin typeface="Calibri" panose="020F0502020204030204" pitchFamily="34" charset="0"/>
                          <a:ea typeface="+mn-ea"/>
                          <a:cs typeface="Calibri" panose="020F0502020204030204" pitchFamily="34" charset="0"/>
                        </a:rPr>
                        <a:t>Habitants</a:t>
                      </a:r>
                    </a:p>
                    <a:p>
                      <a:pPr marL="0" algn="ctr" defTabSz="457200" rtl="0" eaLnBrk="1" latinLnBrk="0" hangingPunct="1"/>
                      <a:r>
                        <a:rPr lang="fr-FR" sz="800" b="0" i="1" kern="1200" dirty="0">
                          <a:solidFill>
                            <a:schemeClr val="tx1"/>
                          </a:solidFill>
                          <a:latin typeface="Calibri" panose="020F0502020204030204" pitchFamily="34" charset="0"/>
                          <a:ea typeface="+mn-ea"/>
                          <a:cs typeface="Calibri" panose="020F0502020204030204" pitchFamily="34" charset="0"/>
                        </a:rPr>
                        <a:t>(INSEE 2017)</a:t>
                      </a:r>
                    </a:p>
                  </a:txBody>
                  <a:tcPr anchor="ctr"/>
                </a:tc>
                <a:extLst>
                  <a:ext uri="{0D108BD9-81ED-4DB2-BD59-A6C34878D82A}">
                    <a16:rowId xmlns:a16="http://schemas.microsoft.com/office/drawing/2014/main" val="2775305881"/>
                  </a:ext>
                </a:extLst>
              </a:tr>
              <a:tr h="0">
                <a:tc>
                  <a:txBody>
                    <a:bodyPr/>
                    <a:lstStyle/>
                    <a:p>
                      <a:pPr algn="ctr"/>
                      <a:r>
                        <a:rPr lang="fr-FR" sz="1100" b="1" dirty="0">
                          <a:latin typeface="Calibri" panose="020F0502020204030204" pitchFamily="34" charset="0"/>
                          <a:cs typeface="Calibri" panose="020F0502020204030204" pitchFamily="34" charset="0"/>
                        </a:rPr>
                        <a:t>1</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2 200 000</a:t>
                      </a:r>
                    </a:p>
                  </a:txBody>
                  <a:tcPr anchor="ctr"/>
                </a:tc>
                <a:extLst>
                  <a:ext uri="{0D108BD9-81ED-4DB2-BD59-A6C34878D82A}">
                    <a16:rowId xmlns:a16="http://schemas.microsoft.com/office/drawing/2014/main" val="4039537400"/>
                  </a:ext>
                </a:extLst>
              </a:tr>
              <a:tr h="0">
                <a:tc>
                  <a:txBody>
                    <a:bodyPr/>
                    <a:lstStyle/>
                    <a:p>
                      <a:pPr algn="ctr"/>
                      <a:r>
                        <a:rPr lang="fr-FR" sz="1100" b="1" dirty="0">
                          <a:latin typeface="Calibri" panose="020F0502020204030204" pitchFamily="34" charset="0"/>
                          <a:cs typeface="Calibri" panose="020F0502020204030204" pitchFamily="34" charset="0"/>
                        </a:rPr>
                        <a:t>2</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860 000</a:t>
                      </a:r>
                    </a:p>
                  </a:txBody>
                  <a:tcPr anchor="ctr"/>
                </a:tc>
                <a:extLst>
                  <a:ext uri="{0D108BD9-81ED-4DB2-BD59-A6C34878D82A}">
                    <a16:rowId xmlns:a16="http://schemas.microsoft.com/office/drawing/2014/main" val="1532734454"/>
                  </a:ext>
                </a:extLst>
              </a:tr>
              <a:tr h="0">
                <a:tc>
                  <a:txBody>
                    <a:bodyPr/>
                    <a:lstStyle/>
                    <a:p>
                      <a:pPr algn="ctr"/>
                      <a:r>
                        <a:rPr lang="fr-FR" sz="1100" b="1" dirty="0">
                          <a:latin typeface="Calibri" panose="020F0502020204030204" pitchFamily="34" charset="0"/>
                          <a:cs typeface="Calibri" panose="020F0502020204030204" pitchFamily="34" charset="0"/>
                        </a:rPr>
                        <a:t>3</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520 000</a:t>
                      </a:r>
                    </a:p>
                  </a:txBody>
                  <a:tcPr anchor="ctr"/>
                </a:tc>
                <a:extLst>
                  <a:ext uri="{0D108BD9-81ED-4DB2-BD59-A6C34878D82A}">
                    <a16:rowId xmlns:a16="http://schemas.microsoft.com/office/drawing/2014/main" val="2763170668"/>
                  </a:ext>
                </a:extLst>
              </a:tr>
              <a:tr h="0">
                <a:tc>
                  <a:txBody>
                    <a:bodyPr/>
                    <a:lstStyle/>
                    <a:p>
                      <a:pPr algn="ctr"/>
                      <a:r>
                        <a:rPr lang="fr-FR" sz="1100" b="1" dirty="0">
                          <a:latin typeface="Calibri" panose="020F0502020204030204" pitchFamily="34" charset="0"/>
                          <a:cs typeface="Calibri" panose="020F0502020204030204" pitchFamily="34" charset="0"/>
                        </a:rPr>
                        <a:t>4</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480 000</a:t>
                      </a:r>
                    </a:p>
                  </a:txBody>
                  <a:tcPr anchor="ctr"/>
                </a:tc>
                <a:extLst>
                  <a:ext uri="{0D108BD9-81ED-4DB2-BD59-A6C34878D82A}">
                    <a16:rowId xmlns:a16="http://schemas.microsoft.com/office/drawing/2014/main" val="2657595539"/>
                  </a:ext>
                </a:extLst>
              </a:tr>
              <a:tr h="0">
                <a:tc>
                  <a:txBody>
                    <a:bodyPr/>
                    <a:lstStyle/>
                    <a:p>
                      <a:pPr algn="ctr"/>
                      <a:r>
                        <a:rPr lang="fr-FR" sz="1100" b="1" dirty="0">
                          <a:latin typeface="Calibri" panose="020F0502020204030204" pitchFamily="34" charset="0"/>
                          <a:cs typeface="Calibri" panose="020F0502020204030204" pitchFamily="34" charset="0"/>
                        </a:rPr>
                        <a:t>5</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340 000</a:t>
                      </a:r>
                    </a:p>
                  </a:txBody>
                  <a:tcPr anchor="ctr"/>
                </a:tc>
                <a:extLst>
                  <a:ext uri="{0D108BD9-81ED-4DB2-BD59-A6C34878D82A}">
                    <a16:rowId xmlns:a16="http://schemas.microsoft.com/office/drawing/2014/main" val="4208118040"/>
                  </a:ext>
                </a:extLst>
              </a:tr>
              <a:tr h="0">
                <a:tc>
                  <a:txBody>
                    <a:bodyPr/>
                    <a:lstStyle/>
                    <a:p>
                      <a:pPr algn="ctr"/>
                      <a:r>
                        <a:rPr lang="fr-FR" sz="1100" b="1" dirty="0">
                          <a:latin typeface="Calibri" panose="020F0502020204030204" pitchFamily="34" charset="0"/>
                          <a:cs typeface="Calibri" panose="020F0502020204030204" pitchFamily="34" charset="0"/>
                        </a:rPr>
                        <a:t>6</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1100" dirty="0">
                        <a:latin typeface="Calibri" panose="020F0502020204030204" pitchFamily="34" charset="0"/>
                        <a:cs typeface="Calibri" panose="020F0502020204030204" pitchFamily="34" charset="0"/>
                      </a:endParaRPr>
                    </a:p>
                  </a:txBody>
                  <a:tcPr anchor="ct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200" i="1" dirty="0">
                          <a:latin typeface="Calibri" panose="020F0502020204030204" pitchFamily="34" charset="0"/>
                          <a:cs typeface="Calibri" panose="020F0502020204030204" pitchFamily="34" charset="0"/>
                        </a:rPr>
                        <a:t>310 000</a:t>
                      </a:r>
                    </a:p>
                  </a:txBody>
                  <a:tcPr anchor="ctr"/>
                </a:tc>
                <a:extLst>
                  <a:ext uri="{0D108BD9-81ED-4DB2-BD59-A6C34878D82A}">
                    <a16:rowId xmlns:a16="http://schemas.microsoft.com/office/drawing/2014/main" val="1001302799"/>
                  </a:ext>
                </a:extLst>
              </a:tr>
              <a:tr h="0">
                <a:tc>
                  <a:txBody>
                    <a:bodyPr/>
                    <a:lstStyle/>
                    <a:p>
                      <a:pPr algn="ctr"/>
                      <a:r>
                        <a:rPr lang="fr-FR" sz="1100" b="1" dirty="0">
                          <a:latin typeface="Calibri" panose="020F0502020204030204" pitchFamily="34" charset="0"/>
                          <a:cs typeface="Calibri" panose="020F0502020204030204" pitchFamily="34" charset="0"/>
                        </a:rPr>
                        <a:t>7</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285 000</a:t>
                      </a:r>
                    </a:p>
                  </a:txBody>
                  <a:tcPr anchor="ctr"/>
                </a:tc>
                <a:extLst>
                  <a:ext uri="{0D108BD9-81ED-4DB2-BD59-A6C34878D82A}">
                    <a16:rowId xmlns:a16="http://schemas.microsoft.com/office/drawing/2014/main" val="808981847"/>
                  </a:ext>
                </a:extLst>
              </a:tr>
              <a:tr h="0">
                <a:tc>
                  <a:txBody>
                    <a:bodyPr/>
                    <a:lstStyle/>
                    <a:p>
                      <a:pPr algn="ctr"/>
                      <a:r>
                        <a:rPr lang="fr-FR" sz="1100" b="1" dirty="0">
                          <a:latin typeface="Calibri" panose="020F0502020204030204" pitchFamily="34" charset="0"/>
                          <a:cs typeface="Calibri" panose="020F0502020204030204" pitchFamily="34" charset="0"/>
                        </a:rPr>
                        <a:t>8</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280 000</a:t>
                      </a:r>
                    </a:p>
                  </a:txBody>
                  <a:tcPr anchor="ctr"/>
                </a:tc>
                <a:extLst>
                  <a:ext uri="{0D108BD9-81ED-4DB2-BD59-A6C34878D82A}">
                    <a16:rowId xmlns:a16="http://schemas.microsoft.com/office/drawing/2014/main" val="670613707"/>
                  </a:ext>
                </a:extLst>
              </a:tr>
              <a:tr h="0">
                <a:tc>
                  <a:txBody>
                    <a:bodyPr/>
                    <a:lstStyle/>
                    <a:p>
                      <a:pPr algn="ctr"/>
                      <a:r>
                        <a:rPr lang="fr-FR" sz="1100" b="1" dirty="0">
                          <a:latin typeface="Calibri" panose="020F0502020204030204" pitchFamily="34" charset="0"/>
                          <a:cs typeface="Calibri" panose="020F0502020204030204" pitchFamily="34" charset="0"/>
                        </a:rPr>
                        <a:t>9</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255 000</a:t>
                      </a:r>
                    </a:p>
                  </a:txBody>
                  <a:tcPr anchor="ctr"/>
                </a:tc>
                <a:extLst>
                  <a:ext uri="{0D108BD9-81ED-4DB2-BD59-A6C34878D82A}">
                    <a16:rowId xmlns:a16="http://schemas.microsoft.com/office/drawing/2014/main" val="2282131520"/>
                  </a:ext>
                </a:extLst>
              </a:tr>
              <a:tr h="0">
                <a:tc>
                  <a:txBody>
                    <a:bodyPr/>
                    <a:lstStyle/>
                    <a:p>
                      <a:pPr algn="ctr"/>
                      <a:r>
                        <a:rPr lang="fr-FR" sz="1100" b="1" dirty="0">
                          <a:latin typeface="Calibri" panose="020F0502020204030204" pitchFamily="34" charset="0"/>
                          <a:cs typeface="Calibri" panose="020F0502020204030204" pitchFamily="34" charset="0"/>
                        </a:rPr>
                        <a:t>10</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230 000</a:t>
                      </a:r>
                    </a:p>
                  </a:txBody>
                  <a:tcPr anchor="ctr"/>
                </a:tc>
                <a:extLst>
                  <a:ext uri="{0D108BD9-81ED-4DB2-BD59-A6C34878D82A}">
                    <a16:rowId xmlns:a16="http://schemas.microsoft.com/office/drawing/2014/main" val="3091710413"/>
                  </a:ext>
                </a:extLst>
              </a:tr>
              <a:tr h="0">
                <a:tc>
                  <a:txBody>
                    <a:bodyPr/>
                    <a:lstStyle/>
                    <a:p>
                      <a:pPr algn="ctr"/>
                      <a:r>
                        <a:rPr lang="fr-FR" sz="1100" b="1" dirty="0">
                          <a:latin typeface="Calibri" panose="020F0502020204030204" pitchFamily="34" charset="0"/>
                          <a:cs typeface="Calibri" panose="020F0502020204030204" pitchFamily="34" charset="0"/>
                        </a:rPr>
                        <a:t>11</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215 000</a:t>
                      </a:r>
                    </a:p>
                  </a:txBody>
                  <a:tcPr anchor="ctr"/>
                </a:tc>
                <a:extLst>
                  <a:ext uri="{0D108BD9-81ED-4DB2-BD59-A6C34878D82A}">
                    <a16:rowId xmlns:a16="http://schemas.microsoft.com/office/drawing/2014/main" val="3191597713"/>
                  </a:ext>
                </a:extLst>
              </a:tr>
              <a:tr h="0">
                <a:tc>
                  <a:txBody>
                    <a:bodyPr/>
                    <a:lstStyle/>
                    <a:p>
                      <a:pPr algn="ctr"/>
                      <a:r>
                        <a:rPr lang="fr-FR" sz="1100" b="1" dirty="0">
                          <a:latin typeface="Calibri" panose="020F0502020204030204" pitchFamily="34" charset="0"/>
                          <a:cs typeface="Calibri" panose="020F0502020204030204" pitchFamily="34" charset="0"/>
                        </a:rPr>
                        <a:t>12</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180 000</a:t>
                      </a:r>
                    </a:p>
                  </a:txBody>
                  <a:tcPr anchor="ctr"/>
                </a:tc>
                <a:extLst>
                  <a:ext uri="{0D108BD9-81ED-4DB2-BD59-A6C34878D82A}">
                    <a16:rowId xmlns:a16="http://schemas.microsoft.com/office/drawing/2014/main" val="2781043329"/>
                  </a:ext>
                </a:extLst>
              </a:tr>
              <a:tr h="0">
                <a:tc>
                  <a:txBody>
                    <a:bodyPr/>
                    <a:lstStyle/>
                    <a:p>
                      <a:pPr algn="ctr"/>
                      <a:r>
                        <a:rPr lang="fr-FR" sz="1100" b="1" dirty="0">
                          <a:latin typeface="Calibri" panose="020F0502020204030204" pitchFamily="34" charset="0"/>
                          <a:cs typeface="Calibri" panose="020F0502020204030204" pitchFamily="34" charset="0"/>
                        </a:rPr>
                        <a:t>13</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175 000</a:t>
                      </a:r>
                    </a:p>
                  </a:txBody>
                  <a:tcPr anchor="ctr"/>
                </a:tc>
                <a:extLst>
                  <a:ext uri="{0D108BD9-81ED-4DB2-BD59-A6C34878D82A}">
                    <a16:rowId xmlns:a16="http://schemas.microsoft.com/office/drawing/2014/main" val="2035629677"/>
                  </a:ext>
                </a:extLst>
              </a:tr>
              <a:tr h="0">
                <a:tc>
                  <a:txBody>
                    <a:bodyPr/>
                    <a:lstStyle/>
                    <a:p>
                      <a:pPr algn="ctr"/>
                      <a:r>
                        <a:rPr lang="fr-FR" sz="1100" b="1" dirty="0">
                          <a:latin typeface="Calibri" panose="020F0502020204030204" pitchFamily="34" charset="0"/>
                          <a:cs typeface="Calibri" panose="020F0502020204030204" pitchFamily="34" charset="0"/>
                        </a:rPr>
                        <a:t>14</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170 000</a:t>
                      </a:r>
                    </a:p>
                  </a:txBody>
                  <a:tcPr anchor="ctr"/>
                </a:tc>
                <a:extLst>
                  <a:ext uri="{0D108BD9-81ED-4DB2-BD59-A6C34878D82A}">
                    <a16:rowId xmlns:a16="http://schemas.microsoft.com/office/drawing/2014/main" val="1719436305"/>
                  </a:ext>
                </a:extLst>
              </a:tr>
              <a:tr h="0">
                <a:tc>
                  <a:txBody>
                    <a:bodyPr/>
                    <a:lstStyle/>
                    <a:p>
                      <a:pPr algn="ctr"/>
                      <a:r>
                        <a:rPr lang="fr-FR" sz="1100" b="1" dirty="0">
                          <a:latin typeface="Calibri" panose="020F0502020204030204" pitchFamily="34" charset="0"/>
                          <a:cs typeface="Calibri" panose="020F0502020204030204" pitchFamily="34" charset="0"/>
                        </a:rPr>
                        <a:t>15</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170 000</a:t>
                      </a:r>
                    </a:p>
                  </a:txBody>
                  <a:tcPr anchor="ctr"/>
                </a:tc>
                <a:extLst>
                  <a:ext uri="{0D108BD9-81ED-4DB2-BD59-A6C34878D82A}">
                    <a16:rowId xmlns:a16="http://schemas.microsoft.com/office/drawing/2014/main" val="3703029897"/>
                  </a:ext>
                </a:extLst>
              </a:tr>
            </a:tbl>
          </a:graphicData>
        </a:graphic>
      </p:graphicFrame>
      <p:sp>
        <p:nvSpPr>
          <p:cNvPr id="36" name="ZoneTexte 35">
            <a:extLst>
              <a:ext uri="{FF2B5EF4-FFF2-40B4-BE49-F238E27FC236}">
                <a16:creationId xmlns:a16="http://schemas.microsoft.com/office/drawing/2014/main" id="{4DA35FDE-B38A-4507-BC59-1ACA7DD747E5}"/>
              </a:ext>
            </a:extLst>
          </p:cNvPr>
          <p:cNvSpPr txBox="1"/>
          <p:nvPr/>
        </p:nvSpPr>
        <p:spPr>
          <a:xfrm>
            <a:off x="6535316" y="2615134"/>
            <a:ext cx="630301" cy="292388"/>
          </a:xfrm>
          <a:prstGeom prst="rect">
            <a:avLst/>
          </a:prstGeom>
          <a:noFill/>
        </p:spPr>
        <p:txBody>
          <a:bodyPr wrap="none" rtlCol="0">
            <a:spAutoFit/>
          </a:bodyPr>
          <a:lstStyle/>
          <a:p>
            <a:r>
              <a:rPr lang="fr-FR" sz="1300" b="1" dirty="0">
                <a:solidFill>
                  <a:srgbClr val="C00000"/>
                </a:solidFill>
              </a:rPr>
              <a:t>PARIS</a:t>
            </a:r>
          </a:p>
        </p:txBody>
      </p:sp>
      <p:sp>
        <p:nvSpPr>
          <p:cNvPr id="37" name="ZoneTexte 36">
            <a:extLst>
              <a:ext uri="{FF2B5EF4-FFF2-40B4-BE49-F238E27FC236}">
                <a16:creationId xmlns:a16="http://schemas.microsoft.com/office/drawing/2014/main" id="{30FDF471-7D78-4D88-A04D-50E438C276B0}"/>
              </a:ext>
            </a:extLst>
          </p:cNvPr>
          <p:cNvSpPr txBox="1"/>
          <p:nvPr/>
        </p:nvSpPr>
        <p:spPr>
          <a:xfrm>
            <a:off x="6535315" y="2886124"/>
            <a:ext cx="907621" cy="292388"/>
          </a:xfrm>
          <a:prstGeom prst="rect">
            <a:avLst/>
          </a:prstGeom>
          <a:noFill/>
        </p:spPr>
        <p:txBody>
          <a:bodyPr wrap="none" rtlCol="0">
            <a:spAutoFit/>
          </a:bodyPr>
          <a:lstStyle/>
          <a:p>
            <a:r>
              <a:rPr lang="fr-FR" sz="1300" b="1" dirty="0">
                <a:solidFill>
                  <a:srgbClr val="C00000"/>
                </a:solidFill>
              </a:rPr>
              <a:t>Marseille</a:t>
            </a:r>
          </a:p>
        </p:txBody>
      </p:sp>
      <p:sp>
        <p:nvSpPr>
          <p:cNvPr id="38" name="ZoneTexte 37">
            <a:extLst>
              <a:ext uri="{FF2B5EF4-FFF2-40B4-BE49-F238E27FC236}">
                <a16:creationId xmlns:a16="http://schemas.microsoft.com/office/drawing/2014/main" id="{2802D854-03E2-4641-8EFB-4BB9482CA668}"/>
              </a:ext>
            </a:extLst>
          </p:cNvPr>
          <p:cNvSpPr txBox="1"/>
          <p:nvPr/>
        </p:nvSpPr>
        <p:spPr>
          <a:xfrm>
            <a:off x="6525482" y="3157114"/>
            <a:ext cx="561372" cy="292388"/>
          </a:xfrm>
          <a:prstGeom prst="rect">
            <a:avLst/>
          </a:prstGeom>
          <a:noFill/>
        </p:spPr>
        <p:txBody>
          <a:bodyPr wrap="none" rtlCol="0">
            <a:spAutoFit/>
          </a:bodyPr>
          <a:lstStyle/>
          <a:p>
            <a:r>
              <a:rPr lang="fr-FR" sz="1300" b="1" dirty="0">
                <a:solidFill>
                  <a:srgbClr val="C00000"/>
                </a:solidFill>
              </a:rPr>
              <a:t>Lyon</a:t>
            </a:r>
          </a:p>
        </p:txBody>
      </p:sp>
      <p:sp>
        <p:nvSpPr>
          <p:cNvPr id="39" name="ZoneTexte 38">
            <a:extLst>
              <a:ext uri="{FF2B5EF4-FFF2-40B4-BE49-F238E27FC236}">
                <a16:creationId xmlns:a16="http://schemas.microsoft.com/office/drawing/2014/main" id="{2CD9B5C6-E167-4B43-BBBB-DDB26E1CBAF8}"/>
              </a:ext>
            </a:extLst>
          </p:cNvPr>
          <p:cNvSpPr txBox="1"/>
          <p:nvPr/>
        </p:nvSpPr>
        <p:spPr>
          <a:xfrm>
            <a:off x="6528255" y="3451539"/>
            <a:ext cx="889987" cy="292388"/>
          </a:xfrm>
          <a:prstGeom prst="rect">
            <a:avLst/>
          </a:prstGeom>
          <a:noFill/>
        </p:spPr>
        <p:txBody>
          <a:bodyPr wrap="none" rtlCol="0">
            <a:spAutoFit/>
          </a:bodyPr>
          <a:lstStyle/>
          <a:p>
            <a:r>
              <a:rPr lang="fr-FR" sz="1300" b="1" dirty="0">
                <a:solidFill>
                  <a:srgbClr val="C00000"/>
                </a:solidFill>
              </a:rPr>
              <a:t>Toulouse</a:t>
            </a:r>
          </a:p>
        </p:txBody>
      </p:sp>
      <p:sp>
        <p:nvSpPr>
          <p:cNvPr id="40" name="ZoneTexte 39">
            <a:extLst>
              <a:ext uri="{FF2B5EF4-FFF2-40B4-BE49-F238E27FC236}">
                <a16:creationId xmlns:a16="http://schemas.microsoft.com/office/drawing/2014/main" id="{698D77AA-B442-4B1A-B36C-F84CB1ADE18B}"/>
              </a:ext>
            </a:extLst>
          </p:cNvPr>
          <p:cNvSpPr txBox="1"/>
          <p:nvPr/>
        </p:nvSpPr>
        <p:spPr>
          <a:xfrm>
            <a:off x="6525481" y="3735946"/>
            <a:ext cx="562975" cy="292388"/>
          </a:xfrm>
          <a:prstGeom prst="rect">
            <a:avLst/>
          </a:prstGeom>
          <a:noFill/>
        </p:spPr>
        <p:txBody>
          <a:bodyPr wrap="none" rtlCol="0">
            <a:spAutoFit/>
          </a:bodyPr>
          <a:lstStyle/>
          <a:p>
            <a:r>
              <a:rPr lang="fr-FR" sz="1300" b="1" dirty="0">
                <a:solidFill>
                  <a:srgbClr val="C00000"/>
                </a:solidFill>
              </a:rPr>
              <a:t>Nice</a:t>
            </a:r>
          </a:p>
        </p:txBody>
      </p:sp>
      <p:sp>
        <p:nvSpPr>
          <p:cNvPr id="41" name="ZoneTexte 40">
            <a:extLst>
              <a:ext uri="{FF2B5EF4-FFF2-40B4-BE49-F238E27FC236}">
                <a16:creationId xmlns:a16="http://schemas.microsoft.com/office/drawing/2014/main" id="{3402AB10-7BD5-4BF7-8E0C-9CBB3F3BA150}"/>
              </a:ext>
            </a:extLst>
          </p:cNvPr>
          <p:cNvSpPr txBox="1"/>
          <p:nvPr/>
        </p:nvSpPr>
        <p:spPr>
          <a:xfrm>
            <a:off x="6524549" y="3986712"/>
            <a:ext cx="748923" cy="292388"/>
          </a:xfrm>
          <a:prstGeom prst="rect">
            <a:avLst/>
          </a:prstGeom>
          <a:noFill/>
        </p:spPr>
        <p:txBody>
          <a:bodyPr wrap="none" rtlCol="0">
            <a:spAutoFit/>
          </a:bodyPr>
          <a:lstStyle/>
          <a:p>
            <a:r>
              <a:rPr lang="fr-FR" sz="1300" b="1" dirty="0">
                <a:solidFill>
                  <a:srgbClr val="C00000"/>
                </a:solidFill>
              </a:rPr>
              <a:t>Nantes</a:t>
            </a:r>
          </a:p>
        </p:txBody>
      </p:sp>
      <p:sp>
        <p:nvSpPr>
          <p:cNvPr id="42" name="ZoneTexte 41">
            <a:extLst>
              <a:ext uri="{FF2B5EF4-FFF2-40B4-BE49-F238E27FC236}">
                <a16:creationId xmlns:a16="http://schemas.microsoft.com/office/drawing/2014/main" id="{761798EB-16AA-405B-AFF6-133739C25A01}"/>
              </a:ext>
            </a:extLst>
          </p:cNvPr>
          <p:cNvSpPr txBox="1"/>
          <p:nvPr/>
        </p:nvSpPr>
        <p:spPr>
          <a:xfrm>
            <a:off x="6524373" y="4265617"/>
            <a:ext cx="1090363" cy="292388"/>
          </a:xfrm>
          <a:prstGeom prst="rect">
            <a:avLst/>
          </a:prstGeom>
          <a:noFill/>
        </p:spPr>
        <p:txBody>
          <a:bodyPr wrap="none" rtlCol="0">
            <a:spAutoFit/>
          </a:bodyPr>
          <a:lstStyle/>
          <a:p>
            <a:r>
              <a:rPr lang="fr-FR" sz="1300" b="1" dirty="0">
                <a:solidFill>
                  <a:srgbClr val="C00000"/>
                </a:solidFill>
              </a:rPr>
              <a:t>Montpellier</a:t>
            </a:r>
          </a:p>
        </p:txBody>
      </p:sp>
      <p:sp>
        <p:nvSpPr>
          <p:cNvPr id="43" name="ZoneTexte 42">
            <a:extLst>
              <a:ext uri="{FF2B5EF4-FFF2-40B4-BE49-F238E27FC236}">
                <a16:creationId xmlns:a16="http://schemas.microsoft.com/office/drawing/2014/main" id="{927980EB-E99F-428C-A8C4-B9141A748A75}"/>
              </a:ext>
            </a:extLst>
          </p:cNvPr>
          <p:cNvSpPr txBox="1"/>
          <p:nvPr/>
        </p:nvSpPr>
        <p:spPr>
          <a:xfrm>
            <a:off x="6512518" y="4540681"/>
            <a:ext cx="1039067" cy="292388"/>
          </a:xfrm>
          <a:prstGeom prst="rect">
            <a:avLst/>
          </a:prstGeom>
          <a:noFill/>
        </p:spPr>
        <p:txBody>
          <a:bodyPr wrap="none" rtlCol="0">
            <a:spAutoFit/>
          </a:bodyPr>
          <a:lstStyle/>
          <a:p>
            <a:r>
              <a:rPr lang="fr-FR" sz="1300" b="1" dirty="0">
                <a:solidFill>
                  <a:srgbClr val="C00000"/>
                </a:solidFill>
              </a:rPr>
              <a:t>Strasbourg</a:t>
            </a:r>
          </a:p>
        </p:txBody>
      </p:sp>
      <p:sp>
        <p:nvSpPr>
          <p:cNvPr id="44" name="ZoneTexte 43">
            <a:extLst>
              <a:ext uri="{FF2B5EF4-FFF2-40B4-BE49-F238E27FC236}">
                <a16:creationId xmlns:a16="http://schemas.microsoft.com/office/drawing/2014/main" id="{DE3E448D-DB39-4126-8C9E-13190B7A987E}"/>
              </a:ext>
            </a:extLst>
          </p:cNvPr>
          <p:cNvSpPr txBox="1"/>
          <p:nvPr/>
        </p:nvSpPr>
        <p:spPr>
          <a:xfrm>
            <a:off x="6512515" y="4819586"/>
            <a:ext cx="962123" cy="292388"/>
          </a:xfrm>
          <a:prstGeom prst="rect">
            <a:avLst/>
          </a:prstGeom>
          <a:noFill/>
        </p:spPr>
        <p:txBody>
          <a:bodyPr wrap="none" rtlCol="0">
            <a:spAutoFit/>
          </a:bodyPr>
          <a:lstStyle/>
          <a:p>
            <a:r>
              <a:rPr lang="fr-FR" sz="1300" b="1" dirty="0">
                <a:solidFill>
                  <a:srgbClr val="C00000"/>
                </a:solidFill>
              </a:rPr>
              <a:t>Bordeaux</a:t>
            </a:r>
          </a:p>
        </p:txBody>
      </p:sp>
      <p:sp>
        <p:nvSpPr>
          <p:cNvPr id="45" name="ZoneTexte 44">
            <a:extLst>
              <a:ext uri="{FF2B5EF4-FFF2-40B4-BE49-F238E27FC236}">
                <a16:creationId xmlns:a16="http://schemas.microsoft.com/office/drawing/2014/main" id="{CD343572-7E14-4635-BD49-15E0727258EF}"/>
              </a:ext>
            </a:extLst>
          </p:cNvPr>
          <p:cNvSpPr txBox="1"/>
          <p:nvPr/>
        </p:nvSpPr>
        <p:spPr>
          <a:xfrm>
            <a:off x="6518298" y="5095775"/>
            <a:ext cx="486030" cy="292388"/>
          </a:xfrm>
          <a:prstGeom prst="rect">
            <a:avLst/>
          </a:prstGeom>
          <a:noFill/>
        </p:spPr>
        <p:txBody>
          <a:bodyPr wrap="none" rtlCol="0">
            <a:spAutoFit/>
          </a:bodyPr>
          <a:lstStyle/>
          <a:p>
            <a:r>
              <a:rPr lang="fr-FR" sz="1300" b="1" dirty="0">
                <a:solidFill>
                  <a:srgbClr val="C00000"/>
                </a:solidFill>
              </a:rPr>
              <a:t>Lille</a:t>
            </a:r>
          </a:p>
        </p:txBody>
      </p:sp>
      <p:sp>
        <p:nvSpPr>
          <p:cNvPr id="46" name="ZoneTexte 45">
            <a:extLst>
              <a:ext uri="{FF2B5EF4-FFF2-40B4-BE49-F238E27FC236}">
                <a16:creationId xmlns:a16="http://schemas.microsoft.com/office/drawing/2014/main" id="{7E52D07B-E044-4A0B-A765-3FD7D14FB23C}"/>
              </a:ext>
            </a:extLst>
          </p:cNvPr>
          <p:cNvSpPr txBox="1"/>
          <p:nvPr/>
        </p:nvSpPr>
        <p:spPr>
          <a:xfrm>
            <a:off x="6510491" y="5370924"/>
            <a:ext cx="768159" cy="292388"/>
          </a:xfrm>
          <a:prstGeom prst="rect">
            <a:avLst/>
          </a:prstGeom>
          <a:noFill/>
        </p:spPr>
        <p:txBody>
          <a:bodyPr wrap="none" rtlCol="0">
            <a:spAutoFit/>
          </a:bodyPr>
          <a:lstStyle/>
          <a:p>
            <a:r>
              <a:rPr lang="fr-FR" sz="1300" b="1" dirty="0">
                <a:solidFill>
                  <a:srgbClr val="C00000"/>
                </a:solidFill>
              </a:rPr>
              <a:t>Rennes</a:t>
            </a:r>
          </a:p>
        </p:txBody>
      </p:sp>
      <p:sp>
        <p:nvSpPr>
          <p:cNvPr id="48" name="ZoneTexte 47">
            <a:extLst>
              <a:ext uri="{FF2B5EF4-FFF2-40B4-BE49-F238E27FC236}">
                <a16:creationId xmlns:a16="http://schemas.microsoft.com/office/drawing/2014/main" id="{3D31B1FA-47C9-4429-AC51-E8C626672F7A}"/>
              </a:ext>
            </a:extLst>
          </p:cNvPr>
          <p:cNvSpPr txBox="1"/>
          <p:nvPr/>
        </p:nvSpPr>
        <p:spPr>
          <a:xfrm>
            <a:off x="6504334" y="5639467"/>
            <a:ext cx="659155" cy="292388"/>
          </a:xfrm>
          <a:prstGeom prst="rect">
            <a:avLst/>
          </a:prstGeom>
          <a:noFill/>
        </p:spPr>
        <p:txBody>
          <a:bodyPr wrap="none" rtlCol="0">
            <a:spAutoFit/>
          </a:bodyPr>
          <a:lstStyle/>
          <a:p>
            <a:r>
              <a:rPr lang="fr-FR" sz="1300" b="1" dirty="0">
                <a:solidFill>
                  <a:srgbClr val="C00000"/>
                </a:solidFill>
              </a:rPr>
              <a:t>Reims</a:t>
            </a:r>
          </a:p>
        </p:txBody>
      </p:sp>
      <p:sp>
        <p:nvSpPr>
          <p:cNvPr id="49" name="ZoneTexte 48">
            <a:extLst>
              <a:ext uri="{FF2B5EF4-FFF2-40B4-BE49-F238E27FC236}">
                <a16:creationId xmlns:a16="http://schemas.microsoft.com/office/drawing/2014/main" id="{127304D4-864D-4006-9D2C-1C33FA50587D}"/>
              </a:ext>
            </a:extLst>
          </p:cNvPr>
          <p:cNvSpPr txBox="1"/>
          <p:nvPr/>
        </p:nvSpPr>
        <p:spPr>
          <a:xfrm>
            <a:off x="6510491" y="5907789"/>
            <a:ext cx="1231427" cy="292388"/>
          </a:xfrm>
          <a:prstGeom prst="rect">
            <a:avLst/>
          </a:prstGeom>
          <a:noFill/>
        </p:spPr>
        <p:txBody>
          <a:bodyPr wrap="none" rtlCol="0">
            <a:spAutoFit/>
          </a:bodyPr>
          <a:lstStyle/>
          <a:p>
            <a:r>
              <a:rPr lang="fr-FR" sz="1300" b="1" dirty="0">
                <a:solidFill>
                  <a:srgbClr val="C00000"/>
                </a:solidFill>
              </a:rPr>
              <a:t>Saint-Étienne</a:t>
            </a:r>
          </a:p>
        </p:txBody>
      </p:sp>
      <p:sp>
        <p:nvSpPr>
          <p:cNvPr id="50" name="ZoneTexte 49">
            <a:extLst>
              <a:ext uri="{FF2B5EF4-FFF2-40B4-BE49-F238E27FC236}">
                <a16:creationId xmlns:a16="http://schemas.microsoft.com/office/drawing/2014/main" id="{EE1CA212-CB52-4116-8319-032CF2110659}"/>
              </a:ext>
            </a:extLst>
          </p:cNvPr>
          <p:cNvSpPr txBox="1"/>
          <p:nvPr/>
        </p:nvSpPr>
        <p:spPr>
          <a:xfrm>
            <a:off x="6510491" y="6187389"/>
            <a:ext cx="889987" cy="292388"/>
          </a:xfrm>
          <a:prstGeom prst="rect">
            <a:avLst/>
          </a:prstGeom>
          <a:noFill/>
        </p:spPr>
        <p:txBody>
          <a:bodyPr wrap="none" rtlCol="0">
            <a:spAutoFit/>
          </a:bodyPr>
          <a:lstStyle/>
          <a:p>
            <a:r>
              <a:rPr lang="fr-FR" sz="1300" b="1" dirty="0">
                <a:solidFill>
                  <a:srgbClr val="C00000"/>
                </a:solidFill>
              </a:rPr>
              <a:t>Le Havre</a:t>
            </a:r>
          </a:p>
        </p:txBody>
      </p:sp>
      <p:sp>
        <p:nvSpPr>
          <p:cNvPr id="51" name="ZoneTexte 50">
            <a:extLst>
              <a:ext uri="{FF2B5EF4-FFF2-40B4-BE49-F238E27FC236}">
                <a16:creationId xmlns:a16="http://schemas.microsoft.com/office/drawing/2014/main" id="{884DE664-E8E1-4647-89EF-0BAC7DEF83AD}"/>
              </a:ext>
            </a:extLst>
          </p:cNvPr>
          <p:cNvSpPr txBox="1"/>
          <p:nvPr/>
        </p:nvSpPr>
        <p:spPr>
          <a:xfrm>
            <a:off x="6508745" y="6456259"/>
            <a:ext cx="708848" cy="292388"/>
          </a:xfrm>
          <a:prstGeom prst="rect">
            <a:avLst/>
          </a:prstGeom>
          <a:noFill/>
        </p:spPr>
        <p:txBody>
          <a:bodyPr wrap="none" rtlCol="0">
            <a:spAutoFit/>
          </a:bodyPr>
          <a:lstStyle/>
          <a:p>
            <a:r>
              <a:rPr lang="fr-FR" sz="1300" b="1" dirty="0">
                <a:solidFill>
                  <a:srgbClr val="C00000"/>
                </a:solidFill>
              </a:rPr>
              <a:t>Toulon</a:t>
            </a:r>
          </a:p>
        </p:txBody>
      </p:sp>
      <p:sp>
        <p:nvSpPr>
          <p:cNvPr id="59" name="ZoneTexte 58">
            <a:extLst>
              <a:ext uri="{FF2B5EF4-FFF2-40B4-BE49-F238E27FC236}">
                <a16:creationId xmlns:a16="http://schemas.microsoft.com/office/drawing/2014/main" id="{8B24B841-78FD-4F2A-BB14-7251C2BFB3C7}"/>
              </a:ext>
            </a:extLst>
          </p:cNvPr>
          <p:cNvSpPr txBox="1"/>
          <p:nvPr/>
        </p:nvSpPr>
        <p:spPr>
          <a:xfrm>
            <a:off x="4866543" y="5383999"/>
            <a:ext cx="391928" cy="292388"/>
          </a:xfrm>
          <a:prstGeom prst="rect">
            <a:avLst/>
          </a:prstGeom>
          <a:noFill/>
        </p:spPr>
        <p:txBody>
          <a:bodyPr wrap="square" rtlCol="0">
            <a:spAutoFit/>
          </a:bodyPr>
          <a:lstStyle/>
          <a:p>
            <a:pPr algn="ctr"/>
            <a:r>
              <a:rPr lang="fr-FR" sz="1300" b="1" dirty="0">
                <a:solidFill>
                  <a:srgbClr val="C00000"/>
                </a:solidFill>
              </a:rPr>
              <a:t>15</a:t>
            </a:r>
          </a:p>
        </p:txBody>
      </p:sp>
      <p:sp>
        <p:nvSpPr>
          <p:cNvPr id="61" name="ZoneTexte 60">
            <a:extLst>
              <a:ext uri="{FF2B5EF4-FFF2-40B4-BE49-F238E27FC236}">
                <a16:creationId xmlns:a16="http://schemas.microsoft.com/office/drawing/2014/main" id="{0E0E6DAE-4D4C-474C-B68F-4AC73B62740A}"/>
              </a:ext>
            </a:extLst>
          </p:cNvPr>
          <p:cNvSpPr txBox="1"/>
          <p:nvPr/>
        </p:nvSpPr>
        <p:spPr>
          <a:xfrm>
            <a:off x="2617226" y="1754409"/>
            <a:ext cx="389294" cy="292388"/>
          </a:xfrm>
          <a:prstGeom prst="rect">
            <a:avLst/>
          </a:prstGeom>
          <a:noFill/>
        </p:spPr>
        <p:txBody>
          <a:bodyPr wrap="square" rtlCol="0">
            <a:spAutoFit/>
          </a:bodyPr>
          <a:lstStyle/>
          <a:p>
            <a:r>
              <a:rPr lang="fr-FR" sz="1300" b="1" dirty="0">
                <a:solidFill>
                  <a:srgbClr val="C00000"/>
                </a:solidFill>
              </a:rPr>
              <a:t>14</a:t>
            </a:r>
          </a:p>
        </p:txBody>
      </p:sp>
      <p:sp>
        <p:nvSpPr>
          <p:cNvPr id="62" name="ZoneTexte 61">
            <a:extLst>
              <a:ext uri="{FF2B5EF4-FFF2-40B4-BE49-F238E27FC236}">
                <a16:creationId xmlns:a16="http://schemas.microsoft.com/office/drawing/2014/main" id="{31C185FE-2B36-421E-AC29-A4A2EADE8C1F}"/>
              </a:ext>
            </a:extLst>
          </p:cNvPr>
          <p:cNvSpPr txBox="1"/>
          <p:nvPr/>
        </p:nvSpPr>
        <p:spPr>
          <a:xfrm rot="20319265">
            <a:off x="3939993" y="2189773"/>
            <a:ext cx="614271" cy="292388"/>
          </a:xfrm>
          <a:prstGeom prst="rect">
            <a:avLst/>
          </a:prstGeom>
          <a:noFill/>
        </p:spPr>
        <p:txBody>
          <a:bodyPr wrap="square" rtlCol="0">
            <a:spAutoFit/>
          </a:bodyPr>
          <a:lstStyle/>
          <a:p>
            <a:r>
              <a:rPr lang="fr-FR" sz="1300" b="1" i="1" dirty="0">
                <a:solidFill>
                  <a:srgbClr val="00B0F0"/>
                </a:solidFill>
              </a:rPr>
              <a:t>SEINE</a:t>
            </a:r>
          </a:p>
        </p:txBody>
      </p:sp>
      <p:sp>
        <p:nvSpPr>
          <p:cNvPr id="63" name="ZoneTexte 62">
            <a:extLst>
              <a:ext uri="{FF2B5EF4-FFF2-40B4-BE49-F238E27FC236}">
                <a16:creationId xmlns:a16="http://schemas.microsoft.com/office/drawing/2014/main" id="{BB883D07-8A5E-424D-9F14-98309DEC197F}"/>
              </a:ext>
            </a:extLst>
          </p:cNvPr>
          <p:cNvSpPr txBox="1"/>
          <p:nvPr/>
        </p:nvSpPr>
        <p:spPr>
          <a:xfrm rot="19655726">
            <a:off x="3225917" y="2643758"/>
            <a:ext cx="627095" cy="292388"/>
          </a:xfrm>
          <a:prstGeom prst="rect">
            <a:avLst/>
          </a:prstGeom>
          <a:noFill/>
        </p:spPr>
        <p:txBody>
          <a:bodyPr wrap="square" rtlCol="0">
            <a:spAutoFit/>
          </a:bodyPr>
          <a:lstStyle/>
          <a:p>
            <a:r>
              <a:rPr lang="fr-FR" sz="1300" b="1" i="1" dirty="0">
                <a:solidFill>
                  <a:srgbClr val="00B0F0"/>
                </a:solidFill>
              </a:rPr>
              <a:t>LOIRE</a:t>
            </a:r>
          </a:p>
        </p:txBody>
      </p:sp>
      <p:sp>
        <p:nvSpPr>
          <p:cNvPr id="64" name="ZoneTexte 63">
            <a:extLst>
              <a:ext uri="{FF2B5EF4-FFF2-40B4-BE49-F238E27FC236}">
                <a16:creationId xmlns:a16="http://schemas.microsoft.com/office/drawing/2014/main" id="{74937714-DE50-484D-94AF-3C67A2ACF45C}"/>
              </a:ext>
            </a:extLst>
          </p:cNvPr>
          <p:cNvSpPr txBox="1"/>
          <p:nvPr/>
        </p:nvSpPr>
        <p:spPr>
          <a:xfrm rot="16506349">
            <a:off x="4604153" y="4391704"/>
            <a:ext cx="744114" cy="292388"/>
          </a:xfrm>
          <a:prstGeom prst="rect">
            <a:avLst/>
          </a:prstGeom>
          <a:noFill/>
        </p:spPr>
        <p:txBody>
          <a:bodyPr wrap="square" rtlCol="0">
            <a:spAutoFit/>
          </a:bodyPr>
          <a:lstStyle/>
          <a:p>
            <a:r>
              <a:rPr lang="fr-FR" sz="1300" b="1" i="1" dirty="0">
                <a:solidFill>
                  <a:srgbClr val="00B0F0"/>
                </a:solidFill>
              </a:rPr>
              <a:t>RHÔNE</a:t>
            </a:r>
          </a:p>
        </p:txBody>
      </p:sp>
      <p:sp>
        <p:nvSpPr>
          <p:cNvPr id="65" name="ZoneTexte 64">
            <a:extLst>
              <a:ext uri="{FF2B5EF4-FFF2-40B4-BE49-F238E27FC236}">
                <a16:creationId xmlns:a16="http://schemas.microsoft.com/office/drawing/2014/main" id="{252999BF-04A4-4541-B3C8-5D15DF2CD525}"/>
              </a:ext>
            </a:extLst>
          </p:cNvPr>
          <p:cNvSpPr txBox="1"/>
          <p:nvPr/>
        </p:nvSpPr>
        <p:spPr>
          <a:xfrm rot="3144620">
            <a:off x="5354321" y="975127"/>
            <a:ext cx="564578" cy="292388"/>
          </a:xfrm>
          <a:prstGeom prst="rect">
            <a:avLst/>
          </a:prstGeom>
          <a:noFill/>
        </p:spPr>
        <p:txBody>
          <a:bodyPr wrap="square" rtlCol="0">
            <a:spAutoFit/>
          </a:bodyPr>
          <a:lstStyle/>
          <a:p>
            <a:r>
              <a:rPr lang="fr-FR" sz="1300" b="1" i="1" dirty="0">
                <a:solidFill>
                  <a:srgbClr val="00B0F0"/>
                </a:solidFill>
              </a:rPr>
              <a:t>RHIN</a:t>
            </a:r>
          </a:p>
        </p:txBody>
      </p:sp>
      <p:sp>
        <p:nvSpPr>
          <p:cNvPr id="66" name="ZoneTexte 65">
            <a:extLst>
              <a:ext uri="{FF2B5EF4-FFF2-40B4-BE49-F238E27FC236}">
                <a16:creationId xmlns:a16="http://schemas.microsoft.com/office/drawing/2014/main" id="{2C982D32-9DA9-4BB9-9480-6E7C318937BF}"/>
              </a:ext>
            </a:extLst>
          </p:cNvPr>
          <p:cNvSpPr txBox="1"/>
          <p:nvPr/>
        </p:nvSpPr>
        <p:spPr>
          <a:xfrm rot="2226541">
            <a:off x="2443522" y="4719278"/>
            <a:ext cx="1016625" cy="292388"/>
          </a:xfrm>
          <a:prstGeom prst="rect">
            <a:avLst/>
          </a:prstGeom>
          <a:noFill/>
        </p:spPr>
        <p:txBody>
          <a:bodyPr wrap="square" rtlCol="0">
            <a:spAutoFit/>
          </a:bodyPr>
          <a:lstStyle/>
          <a:p>
            <a:r>
              <a:rPr lang="fr-FR" sz="1300" b="1" i="1" dirty="0">
                <a:solidFill>
                  <a:srgbClr val="00B0F0"/>
                </a:solidFill>
              </a:rPr>
              <a:t>GARONNE</a:t>
            </a:r>
          </a:p>
        </p:txBody>
      </p:sp>
      <p:sp>
        <p:nvSpPr>
          <p:cNvPr id="68" name="ZoneTexte 67">
            <a:extLst>
              <a:ext uri="{FF2B5EF4-FFF2-40B4-BE49-F238E27FC236}">
                <a16:creationId xmlns:a16="http://schemas.microsoft.com/office/drawing/2014/main" id="{2A5227EE-366B-4193-B8F8-BD375833FFCB}"/>
              </a:ext>
            </a:extLst>
          </p:cNvPr>
          <p:cNvSpPr txBox="1"/>
          <p:nvPr/>
        </p:nvSpPr>
        <p:spPr>
          <a:xfrm>
            <a:off x="4969165" y="4402947"/>
            <a:ext cx="723419" cy="292388"/>
          </a:xfrm>
          <a:prstGeom prst="rect">
            <a:avLst/>
          </a:prstGeom>
          <a:noFill/>
        </p:spPr>
        <p:txBody>
          <a:bodyPr wrap="square" rtlCol="0">
            <a:spAutoFit/>
          </a:bodyPr>
          <a:lstStyle/>
          <a:p>
            <a:pPr algn="ctr"/>
            <a:r>
              <a:rPr lang="fr-FR" sz="1300" b="1" dirty="0">
                <a:solidFill>
                  <a:srgbClr val="00B050"/>
                </a:solidFill>
              </a:rPr>
              <a:t>ALPES</a:t>
            </a:r>
          </a:p>
        </p:txBody>
      </p:sp>
      <p:sp>
        <p:nvSpPr>
          <p:cNvPr id="69" name="ZoneTexte 68">
            <a:extLst>
              <a:ext uri="{FF2B5EF4-FFF2-40B4-BE49-F238E27FC236}">
                <a16:creationId xmlns:a16="http://schemas.microsoft.com/office/drawing/2014/main" id="{B33F9496-CC9A-4D74-9C97-1E2D83A54FAE}"/>
              </a:ext>
            </a:extLst>
          </p:cNvPr>
          <p:cNvSpPr txBox="1"/>
          <p:nvPr/>
        </p:nvSpPr>
        <p:spPr>
          <a:xfrm rot="17865987">
            <a:off x="4945271" y="3083780"/>
            <a:ext cx="723419" cy="292388"/>
          </a:xfrm>
          <a:prstGeom prst="rect">
            <a:avLst/>
          </a:prstGeom>
          <a:noFill/>
        </p:spPr>
        <p:txBody>
          <a:bodyPr wrap="square" rtlCol="0">
            <a:spAutoFit/>
          </a:bodyPr>
          <a:lstStyle/>
          <a:p>
            <a:pPr algn="ctr"/>
            <a:r>
              <a:rPr lang="fr-FR" sz="1300" b="1" dirty="0">
                <a:solidFill>
                  <a:srgbClr val="00B050"/>
                </a:solidFill>
              </a:rPr>
              <a:t>JURA</a:t>
            </a:r>
          </a:p>
        </p:txBody>
      </p:sp>
      <p:sp>
        <p:nvSpPr>
          <p:cNvPr id="70" name="ZoneTexte 69">
            <a:extLst>
              <a:ext uri="{FF2B5EF4-FFF2-40B4-BE49-F238E27FC236}">
                <a16:creationId xmlns:a16="http://schemas.microsoft.com/office/drawing/2014/main" id="{BD991A16-7403-48D7-A395-4D0A31982E28}"/>
              </a:ext>
            </a:extLst>
          </p:cNvPr>
          <p:cNvSpPr txBox="1"/>
          <p:nvPr/>
        </p:nvSpPr>
        <p:spPr>
          <a:xfrm rot="17865987">
            <a:off x="5041319" y="2302581"/>
            <a:ext cx="857695" cy="292388"/>
          </a:xfrm>
          <a:prstGeom prst="rect">
            <a:avLst/>
          </a:prstGeom>
          <a:noFill/>
        </p:spPr>
        <p:txBody>
          <a:bodyPr wrap="square" rtlCol="0">
            <a:spAutoFit/>
          </a:bodyPr>
          <a:lstStyle/>
          <a:p>
            <a:pPr algn="ctr"/>
            <a:r>
              <a:rPr lang="fr-FR" sz="1300" b="1" dirty="0">
                <a:solidFill>
                  <a:srgbClr val="00B050"/>
                </a:solidFill>
              </a:rPr>
              <a:t>VOSGES</a:t>
            </a:r>
          </a:p>
        </p:txBody>
      </p:sp>
      <p:sp>
        <p:nvSpPr>
          <p:cNvPr id="71" name="ZoneTexte 70">
            <a:extLst>
              <a:ext uri="{FF2B5EF4-FFF2-40B4-BE49-F238E27FC236}">
                <a16:creationId xmlns:a16="http://schemas.microsoft.com/office/drawing/2014/main" id="{6F0EEDC2-9B97-4F2B-B08B-AEC63BBBDCEF}"/>
              </a:ext>
            </a:extLst>
          </p:cNvPr>
          <p:cNvSpPr txBox="1"/>
          <p:nvPr/>
        </p:nvSpPr>
        <p:spPr>
          <a:xfrm>
            <a:off x="3681346" y="4266614"/>
            <a:ext cx="902586" cy="492443"/>
          </a:xfrm>
          <a:prstGeom prst="rect">
            <a:avLst/>
          </a:prstGeom>
          <a:noFill/>
        </p:spPr>
        <p:txBody>
          <a:bodyPr wrap="square" rtlCol="0">
            <a:spAutoFit/>
          </a:bodyPr>
          <a:lstStyle/>
          <a:p>
            <a:pPr algn="ctr"/>
            <a:r>
              <a:rPr lang="fr-FR" sz="1300" b="1" dirty="0">
                <a:solidFill>
                  <a:srgbClr val="00B050"/>
                </a:solidFill>
              </a:rPr>
              <a:t>MASSIF CENTRAL</a:t>
            </a:r>
          </a:p>
        </p:txBody>
      </p:sp>
      <p:sp>
        <p:nvSpPr>
          <p:cNvPr id="73" name="ZoneTexte 72">
            <a:extLst>
              <a:ext uri="{FF2B5EF4-FFF2-40B4-BE49-F238E27FC236}">
                <a16:creationId xmlns:a16="http://schemas.microsoft.com/office/drawing/2014/main" id="{4E91A6F9-3A83-4E41-A6E8-53F2C1A398CA}"/>
              </a:ext>
            </a:extLst>
          </p:cNvPr>
          <p:cNvSpPr txBox="1"/>
          <p:nvPr/>
        </p:nvSpPr>
        <p:spPr>
          <a:xfrm rot="1137641">
            <a:off x="2132623" y="5293709"/>
            <a:ext cx="1111339" cy="292388"/>
          </a:xfrm>
          <a:prstGeom prst="rect">
            <a:avLst/>
          </a:prstGeom>
          <a:noFill/>
        </p:spPr>
        <p:txBody>
          <a:bodyPr wrap="square" rtlCol="0">
            <a:spAutoFit/>
          </a:bodyPr>
          <a:lstStyle/>
          <a:p>
            <a:pPr algn="ctr"/>
            <a:r>
              <a:rPr lang="fr-FR" sz="1300" b="1" dirty="0">
                <a:solidFill>
                  <a:srgbClr val="00B050"/>
                </a:solidFill>
              </a:rPr>
              <a:t>PYRÉNÉES</a:t>
            </a:r>
          </a:p>
        </p:txBody>
      </p:sp>
      <p:sp>
        <p:nvSpPr>
          <p:cNvPr id="74" name="ZoneTexte 73">
            <a:extLst>
              <a:ext uri="{FF2B5EF4-FFF2-40B4-BE49-F238E27FC236}">
                <a16:creationId xmlns:a16="http://schemas.microsoft.com/office/drawing/2014/main" id="{94FEDB03-F33A-46D5-A246-95B81A0541F9}"/>
              </a:ext>
            </a:extLst>
          </p:cNvPr>
          <p:cNvSpPr txBox="1"/>
          <p:nvPr/>
        </p:nvSpPr>
        <p:spPr>
          <a:xfrm>
            <a:off x="1865319" y="902775"/>
            <a:ext cx="1503814" cy="292388"/>
          </a:xfrm>
          <a:prstGeom prst="rect">
            <a:avLst/>
          </a:prstGeom>
          <a:noFill/>
        </p:spPr>
        <p:txBody>
          <a:bodyPr wrap="square" rtlCol="0">
            <a:spAutoFit/>
          </a:bodyPr>
          <a:lstStyle/>
          <a:p>
            <a:r>
              <a:rPr lang="fr-FR" sz="1300" b="1" dirty="0">
                <a:solidFill>
                  <a:srgbClr val="002060"/>
                </a:solidFill>
              </a:rPr>
              <a:t>ROYAUME-UNI</a:t>
            </a:r>
          </a:p>
        </p:txBody>
      </p:sp>
      <p:sp>
        <p:nvSpPr>
          <p:cNvPr id="75" name="ZoneTexte 74">
            <a:extLst>
              <a:ext uri="{FF2B5EF4-FFF2-40B4-BE49-F238E27FC236}">
                <a16:creationId xmlns:a16="http://schemas.microsoft.com/office/drawing/2014/main" id="{3405F8DD-D307-48EE-B886-2869648D8920}"/>
              </a:ext>
            </a:extLst>
          </p:cNvPr>
          <p:cNvSpPr txBox="1"/>
          <p:nvPr/>
        </p:nvSpPr>
        <p:spPr>
          <a:xfrm rot="1823624">
            <a:off x="4102053" y="1139964"/>
            <a:ext cx="968893" cy="292388"/>
          </a:xfrm>
          <a:prstGeom prst="rect">
            <a:avLst/>
          </a:prstGeom>
          <a:noFill/>
        </p:spPr>
        <p:txBody>
          <a:bodyPr wrap="square" rtlCol="0">
            <a:spAutoFit/>
          </a:bodyPr>
          <a:lstStyle/>
          <a:p>
            <a:r>
              <a:rPr lang="fr-FR" sz="1300" b="1" dirty="0">
                <a:solidFill>
                  <a:srgbClr val="002060"/>
                </a:solidFill>
              </a:rPr>
              <a:t>BELGIQUE</a:t>
            </a:r>
          </a:p>
        </p:txBody>
      </p:sp>
      <p:sp>
        <p:nvSpPr>
          <p:cNvPr id="76" name="ZoneTexte 75">
            <a:extLst>
              <a:ext uri="{FF2B5EF4-FFF2-40B4-BE49-F238E27FC236}">
                <a16:creationId xmlns:a16="http://schemas.microsoft.com/office/drawing/2014/main" id="{021F3CFF-0C92-4228-98B5-107E6F034222}"/>
              </a:ext>
            </a:extLst>
          </p:cNvPr>
          <p:cNvSpPr txBox="1"/>
          <p:nvPr/>
        </p:nvSpPr>
        <p:spPr>
          <a:xfrm>
            <a:off x="4900595" y="1693879"/>
            <a:ext cx="561372" cy="292388"/>
          </a:xfrm>
          <a:prstGeom prst="rect">
            <a:avLst/>
          </a:prstGeom>
          <a:noFill/>
        </p:spPr>
        <p:txBody>
          <a:bodyPr wrap="square" rtlCol="0">
            <a:spAutoFit/>
          </a:bodyPr>
          <a:lstStyle/>
          <a:p>
            <a:r>
              <a:rPr lang="fr-FR" sz="1300" b="1" dirty="0">
                <a:solidFill>
                  <a:srgbClr val="002060"/>
                </a:solidFill>
              </a:rPr>
              <a:t>LUX.</a:t>
            </a:r>
          </a:p>
        </p:txBody>
      </p:sp>
      <p:sp>
        <p:nvSpPr>
          <p:cNvPr id="77" name="ZoneTexte 76">
            <a:extLst>
              <a:ext uri="{FF2B5EF4-FFF2-40B4-BE49-F238E27FC236}">
                <a16:creationId xmlns:a16="http://schemas.microsoft.com/office/drawing/2014/main" id="{F485CE56-A8DC-46C0-9EA9-9D119F901B6E}"/>
              </a:ext>
            </a:extLst>
          </p:cNvPr>
          <p:cNvSpPr txBox="1"/>
          <p:nvPr/>
        </p:nvSpPr>
        <p:spPr>
          <a:xfrm>
            <a:off x="5162031" y="1399282"/>
            <a:ext cx="1174529" cy="292388"/>
          </a:xfrm>
          <a:prstGeom prst="rect">
            <a:avLst/>
          </a:prstGeom>
          <a:noFill/>
        </p:spPr>
        <p:txBody>
          <a:bodyPr wrap="square" rtlCol="0">
            <a:spAutoFit/>
          </a:bodyPr>
          <a:lstStyle/>
          <a:p>
            <a:r>
              <a:rPr lang="fr-FR" sz="1300" b="1" dirty="0">
                <a:solidFill>
                  <a:srgbClr val="002060"/>
                </a:solidFill>
              </a:rPr>
              <a:t>ALLEMAGNE</a:t>
            </a:r>
          </a:p>
        </p:txBody>
      </p:sp>
      <p:sp>
        <p:nvSpPr>
          <p:cNvPr id="78" name="ZoneTexte 77">
            <a:extLst>
              <a:ext uri="{FF2B5EF4-FFF2-40B4-BE49-F238E27FC236}">
                <a16:creationId xmlns:a16="http://schemas.microsoft.com/office/drawing/2014/main" id="{98CD4318-2432-4CD8-ACFD-EBE149E2E898}"/>
              </a:ext>
            </a:extLst>
          </p:cNvPr>
          <p:cNvSpPr txBox="1"/>
          <p:nvPr/>
        </p:nvSpPr>
        <p:spPr>
          <a:xfrm>
            <a:off x="5416750" y="3261248"/>
            <a:ext cx="715670" cy="292388"/>
          </a:xfrm>
          <a:prstGeom prst="rect">
            <a:avLst/>
          </a:prstGeom>
          <a:noFill/>
        </p:spPr>
        <p:txBody>
          <a:bodyPr wrap="square" rtlCol="0">
            <a:spAutoFit/>
          </a:bodyPr>
          <a:lstStyle/>
          <a:p>
            <a:r>
              <a:rPr lang="fr-FR" sz="1300" b="1" dirty="0">
                <a:solidFill>
                  <a:srgbClr val="002060"/>
                </a:solidFill>
              </a:rPr>
              <a:t>SUISSE</a:t>
            </a:r>
          </a:p>
        </p:txBody>
      </p:sp>
      <p:sp>
        <p:nvSpPr>
          <p:cNvPr id="79" name="ZoneTexte 78">
            <a:extLst>
              <a:ext uri="{FF2B5EF4-FFF2-40B4-BE49-F238E27FC236}">
                <a16:creationId xmlns:a16="http://schemas.microsoft.com/office/drawing/2014/main" id="{8794433C-7D6C-48D2-9FC8-A7BBC062CAE9}"/>
              </a:ext>
            </a:extLst>
          </p:cNvPr>
          <p:cNvSpPr txBox="1"/>
          <p:nvPr/>
        </p:nvSpPr>
        <p:spPr>
          <a:xfrm>
            <a:off x="5583952" y="4135420"/>
            <a:ext cx="784233" cy="292388"/>
          </a:xfrm>
          <a:prstGeom prst="rect">
            <a:avLst/>
          </a:prstGeom>
          <a:noFill/>
        </p:spPr>
        <p:txBody>
          <a:bodyPr wrap="square" rtlCol="0">
            <a:spAutoFit/>
          </a:bodyPr>
          <a:lstStyle/>
          <a:p>
            <a:r>
              <a:rPr lang="fr-FR" sz="1300" b="1" dirty="0">
                <a:solidFill>
                  <a:srgbClr val="002060"/>
                </a:solidFill>
              </a:rPr>
              <a:t>ITALIE</a:t>
            </a:r>
          </a:p>
        </p:txBody>
      </p:sp>
      <p:sp>
        <p:nvSpPr>
          <p:cNvPr id="80" name="ZoneTexte 79">
            <a:extLst>
              <a:ext uri="{FF2B5EF4-FFF2-40B4-BE49-F238E27FC236}">
                <a16:creationId xmlns:a16="http://schemas.microsoft.com/office/drawing/2014/main" id="{DEAC968A-AEEA-45B1-A428-5AE56050D94A}"/>
              </a:ext>
            </a:extLst>
          </p:cNvPr>
          <p:cNvSpPr txBox="1"/>
          <p:nvPr/>
        </p:nvSpPr>
        <p:spPr>
          <a:xfrm>
            <a:off x="1167301" y="5490642"/>
            <a:ext cx="1146043" cy="292388"/>
          </a:xfrm>
          <a:prstGeom prst="rect">
            <a:avLst/>
          </a:prstGeom>
          <a:noFill/>
        </p:spPr>
        <p:txBody>
          <a:bodyPr wrap="square" rtlCol="0">
            <a:spAutoFit/>
          </a:bodyPr>
          <a:lstStyle/>
          <a:p>
            <a:r>
              <a:rPr lang="fr-FR" sz="1300" b="1" dirty="0">
                <a:solidFill>
                  <a:srgbClr val="002060"/>
                </a:solidFill>
              </a:rPr>
              <a:t>ESPAGNE</a:t>
            </a:r>
          </a:p>
        </p:txBody>
      </p:sp>
      <p:pic>
        <p:nvPicPr>
          <p:cNvPr id="4" name="Image 3">
            <a:extLst>
              <a:ext uri="{FF2B5EF4-FFF2-40B4-BE49-F238E27FC236}">
                <a16:creationId xmlns:a16="http://schemas.microsoft.com/office/drawing/2014/main" id="{CDAAD531-C0C6-40AF-B0B6-677C1AE608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39700" y="3632700"/>
            <a:ext cx="3051188" cy="3051188"/>
          </a:xfrm>
          <a:prstGeom prst="rect">
            <a:avLst/>
          </a:prstGeom>
        </p:spPr>
      </p:pic>
      <p:sp>
        <p:nvSpPr>
          <p:cNvPr id="90" name="ZoneTexte 89">
            <a:extLst>
              <a:ext uri="{FF2B5EF4-FFF2-40B4-BE49-F238E27FC236}">
                <a16:creationId xmlns:a16="http://schemas.microsoft.com/office/drawing/2014/main" id="{97B67FE2-F364-47CF-834F-FDA6BB27F2CC}"/>
              </a:ext>
            </a:extLst>
          </p:cNvPr>
          <p:cNvSpPr txBox="1"/>
          <p:nvPr/>
        </p:nvSpPr>
        <p:spPr>
          <a:xfrm>
            <a:off x="8894852" y="3330349"/>
            <a:ext cx="3141244" cy="338554"/>
          </a:xfrm>
          <a:prstGeom prst="rect">
            <a:avLst/>
          </a:prstGeom>
          <a:noFill/>
        </p:spPr>
        <p:txBody>
          <a:bodyPr wrap="square">
            <a:spAutoFit/>
          </a:bodyPr>
          <a:lstStyle/>
          <a:p>
            <a:pPr algn="ctr"/>
            <a:r>
              <a:rPr lang="fr-FR" sz="1600" b="1" dirty="0">
                <a:solidFill>
                  <a:srgbClr val="FFC000"/>
                </a:solidFill>
                <a:latin typeface="Calibri" panose="020F0502020204030204" pitchFamily="34" charset="0"/>
                <a:cs typeface="Calibri" panose="020F0502020204030204" pitchFamily="34" charset="0"/>
              </a:rPr>
              <a:t>LES RÉGIONS FRANÇAISES</a:t>
            </a:r>
          </a:p>
        </p:txBody>
      </p:sp>
      <p:grpSp>
        <p:nvGrpSpPr>
          <p:cNvPr id="9" name="Groupe 8">
            <a:extLst>
              <a:ext uri="{FF2B5EF4-FFF2-40B4-BE49-F238E27FC236}">
                <a16:creationId xmlns:a16="http://schemas.microsoft.com/office/drawing/2014/main" id="{C5EA7EA7-1301-6C10-26DA-8F12A1A53D9A}"/>
              </a:ext>
            </a:extLst>
          </p:cNvPr>
          <p:cNvGrpSpPr/>
          <p:nvPr/>
        </p:nvGrpSpPr>
        <p:grpSpPr>
          <a:xfrm>
            <a:off x="9076987" y="573742"/>
            <a:ext cx="2839405" cy="2839405"/>
            <a:chOff x="9076987" y="573742"/>
            <a:chExt cx="2839405" cy="2839405"/>
          </a:xfrm>
        </p:grpSpPr>
        <p:pic>
          <p:nvPicPr>
            <p:cNvPr id="8" name="Image 7">
              <a:extLst>
                <a:ext uri="{FF2B5EF4-FFF2-40B4-BE49-F238E27FC236}">
                  <a16:creationId xmlns:a16="http://schemas.microsoft.com/office/drawing/2014/main" id="{27CB3F17-93EC-40C2-8974-806629F0B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987" y="573742"/>
              <a:ext cx="2839405" cy="2839405"/>
            </a:xfrm>
            <a:prstGeom prst="rect">
              <a:avLst/>
            </a:prstGeom>
          </p:spPr>
        </p:pic>
        <p:sp>
          <p:nvSpPr>
            <p:cNvPr id="91" name="ZoneTexte 90">
              <a:extLst>
                <a:ext uri="{FF2B5EF4-FFF2-40B4-BE49-F238E27FC236}">
                  <a16:creationId xmlns:a16="http://schemas.microsoft.com/office/drawing/2014/main" id="{847BF324-7E43-4187-BE13-7A5318695124}"/>
                </a:ext>
              </a:extLst>
            </p:cNvPr>
            <p:cNvSpPr txBox="1"/>
            <p:nvPr/>
          </p:nvSpPr>
          <p:spPr>
            <a:xfrm>
              <a:off x="9378152" y="1409391"/>
              <a:ext cx="2451963" cy="892552"/>
            </a:xfrm>
            <a:prstGeom prst="rect">
              <a:avLst/>
            </a:prstGeom>
            <a:noFill/>
          </p:spPr>
          <p:txBody>
            <a:bodyPr wrap="square">
              <a:spAutoFit/>
            </a:bodyPr>
            <a:lstStyle/>
            <a:p>
              <a:pPr algn="just"/>
              <a:r>
                <a:rPr lang="fr-FR" sz="1400" dirty="0">
                  <a:latin typeface="Calibri" panose="020F0502020204030204" pitchFamily="34" charset="0"/>
                  <a:cs typeface="Calibri" panose="020F0502020204030204" pitchFamily="34" charset="0"/>
                </a:rPr>
                <a:t>POPULATION </a:t>
              </a:r>
              <a:r>
                <a:rPr lang="fr-FR" sz="1000" b="1" dirty="0">
                  <a:latin typeface="Calibri" panose="020F0502020204030204" pitchFamily="34" charset="0"/>
                  <a:cs typeface="Calibri" panose="020F0502020204030204" pitchFamily="34" charset="0"/>
                </a:rPr>
                <a:t>(2020)</a:t>
              </a:r>
              <a:r>
                <a:rPr lang="fr-FR" sz="1200" b="1"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 68 Millions</a:t>
              </a:r>
            </a:p>
            <a:p>
              <a:pPr algn="just"/>
              <a:r>
                <a:rPr lang="fr-FR" sz="1400" dirty="0">
                  <a:latin typeface="Calibri" panose="020F0502020204030204" pitchFamily="34" charset="0"/>
                  <a:cs typeface="Calibri" panose="020F0502020204030204" pitchFamily="34" charset="0"/>
                </a:rPr>
                <a:t>Densité </a:t>
              </a:r>
              <a:r>
                <a:rPr lang="fr-FR" sz="1400" dirty="0" err="1">
                  <a:latin typeface="Calibri" panose="020F0502020204030204" pitchFamily="34" charset="0"/>
                  <a:cs typeface="Calibri" panose="020F0502020204030204" pitchFamily="34" charset="0"/>
                </a:rPr>
                <a:t>moy</a:t>
              </a:r>
              <a:r>
                <a:rPr lang="fr-FR" sz="1400" dirty="0">
                  <a:latin typeface="Calibri" panose="020F0502020204030204" pitchFamily="34" charset="0"/>
                  <a:cs typeface="Calibri" panose="020F0502020204030204" pitchFamily="34" charset="0"/>
                </a:rPr>
                <a:t>. : </a:t>
              </a:r>
              <a:r>
                <a:rPr lang="fr-FR" sz="1400" b="1" dirty="0">
                  <a:latin typeface="Calibri" panose="020F0502020204030204" pitchFamily="34" charset="0"/>
                  <a:cs typeface="Calibri" panose="020F0502020204030204" pitchFamily="34" charset="0"/>
                </a:rPr>
                <a:t>107 hab. /km²</a:t>
              </a:r>
              <a:endParaRPr lang="fr-FR" sz="1400" dirty="0">
                <a:latin typeface="Calibri" panose="020F0502020204030204" pitchFamily="34" charset="0"/>
                <a:cs typeface="Calibri" panose="020F0502020204030204" pitchFamily="34" charset="0"/>
              </a:endParaRPr>
            </a:p>
            <a:p>
              <a:pPr marL="180975" indent="-180975" algn="just">
                <a:buFont typeface="Arial" panose="020B0604020202020204" pitchFamily="34" charset="0"/>
                <a:buChar char="•"/>
              </a:pPr>
              <a:endParaRPr lang="fr-FR" sz="1200" dirty="0">
                <a:latin typeface="Calibri" panose="020F0502020204030204" pitchFamily="34" charset="0"/>
                <a:cs typeface="Calibri" panose="020F0502020204030204" pitchFamily="34" charset="0"/>
              </a:endParaRPr>
            </a:p>
            <a:p>
              <a:pPr marL="180975" indent="-180975" algn="just">
                <a:buFont typeface="Arial" panose="020B0604020202020204" pitchFamily="34" charset="0"/>
                <a:buChar char="•"/>
              </a:pPr>
              <a:endParaRPr lang="fr-FR" sz="1200" dirty="0">
                <a:latin typeface="Calibri" panose="020F0502020204030204" pitchFamily="34" charset="0"/>
                <a:cs typeface="Calibri" panose="020F0502020204030204" pitchFamily="34" charset="0"/>
              </a:endParaRPr>
            </a:p>
          </p:txBody>
        </p:sp>
      </p:grpSp>
      <p:grpSp>
        <p:nvGrpSpPr>
          <p:cNvPr id="3" name="Groupe 2">
            <a:extLst>
              <a:ext uri="{FF2B5EF4-FFF2-40B4-BE49-F238E27FC236}">
                <a16:creationId xmlns:a16="http://schemas.microsoft.com/office/drawing/2014/main" id="{4B9B99F2-2CA7-30DD-35B0-88E834794688}"/>
              </a:ext>
            </a:extLst>
          </p:cNvPr>
          <p:cNvGrpSpPr/>
          <p:nvPr/>
        </p:nvGrpSpPr>
        <p:grpSpPr>
          <a:xfrm>
            <a:off x="8895560" y="103987"/>
            <a:ext cx="3224508" cy="6631404"/>
            <a:chOff x="8895560" y="103987"/>
            <a:chExt cx="3224508" cy="6631404"/>
          </a:xfrm>
        </p:grpSpPr>
        <p:sp>
          <p:nvSpPr>
            <p:cNvPr id="84" name="Rectangle 83">
              <a:extLst>
                <a:ext uri="{FF2B5EF4-FFF2-40B4-BE49-F238E27FC236}">
                  <a16:creationId xmlns:a16="http://schemas.microsoft.com/office/drawing/2014/main" id="{E979A927-C9B1-4CDD-8433-DBFF627CA130}"/>
                </a:ext>
              </a:extLst>
            </p:cNvPr>
            <p:cNvSpPr/>
            <p:nvPr/>
          </p:nvSpPr>
          <p:spPr>
            <a:xfrm>
              <a:off x="8895560" y="103987"/>
              <a:ext cx="3224508" cy="663140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dirty="0"/>
            </a:p>
          </p:txBody>
        </p:sp>
        <p:pic>
          <p:nvPicPr>
            <p:cNvPr id="87" name="Image 86">
              <a:extLst>
                <a:ext uri="{FF2B5EF4-FFF2-40B4-BE49-F238E27FC236}">
                  <a16:creationId xmlns:a16="http://schemas.microsoft.com/office/drawing/2014/main" id="{6B7A1C22-5E96-481C-93EF-8BA17CC7C8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338" y="196858"/>
              <a:ext cx="246696" cy="368175"/>
            </a:xfrm>
            <a:prstGeom prst="rect">
              <a:avLst/>
            </a:prstGeom>
          </p:spPr>
        </p:pic>
        <p:sp>
          <p:nvSpPr>
            <p:cNvPr id="89" name="ZoneTexte 88">
              <a:extLst>
                <a:ext uri="{FF2B5EF4-FFF2-40B4-BE49-F238E27FC236}">
                  <a16:creationId xmlns:a16="http://schemas.microsoft.com/office/drawing/2014/main" id="{D5067F94-2470-4780-B233-081E3406BBAE}"/>
                </a:ext>
              </a:extLst>
            </p:cNvPr>
            <p:cNvSpPr txBox="1"/>
            <p:nvPr/>
          </p:nvSpPr>
          <p:spPr>
            <a:xfrm>
              <a:off x="9043979" y="103987"/>
              <a:ext cx="1634904" cy="584775"/>
            </a:xfrm>
            <a:prstGeom prst="rect">
              <a:avLst/>
            </a:prstGeom>
            <a:noFill/>
          </p:spPr>
          <p:txBody>
            <a:bodyPr wrap="square">
              <a:spAutoFit/>
            </a:bodyPr>
            <a:lstStyle/>
            <a:p>
              <a:pPr algn="ctr"/>
              <a:r>
                <a:rPr lang="fr-FR" sz="1600" b="1" dirty="0">
                  <a:solidFill>
                    <a:srgbClr val="FFC000"/>
                  </a:solidFill>
                  <a:latin typeface="Calibri" panose="020F0502020204030204" pitchFamily="34" charset="0"/>
                  <a:cs typeface="Calibri" panose="020F0502020204030204" pitchFamily="34" charset="0"/>
                </a:rPr>
                <a:t>La FRANCE en quelques chiffres</a:t>
              </a:r>
            </a:p>
          </p:txBody>
        </p:sp>
        <p:pic>
          <p:nvPicPr>
            <p:cNvPr id="2" name="Image 1">
              <a:extLst>
                <a:ext uri="{FF2B5EF4-FFF2-40B4-BE49-F238E27FC236}">
                  <a16:creationId xmlns:a16="http://schemas.microsoft.com/office/drawing/2014/main" id="{7EE0B32F-ED59-44FD-E12E-051680379B8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592648" y="115847"/>
              <a:ext cx="527420" cy="527420"/>
            </a:xfrm>
            <a:prstGeom prst="rect">
              <a:avLst/>
            </a:prstGeom>
          </p:spPr>
        </p:pic>
        <p:pic>
          <p:nvPicPr>
            <p:cNvPr id="5" name="Image 4">
              <a:hlinkClick r:id="rId7" action="ppaction://hlinksldjump"/>
              <a:extLst>
                <a:ext uri="{FF2B5EF4-FFF2-40B4-BE49-F238E27FC236}">
                  <a16:creationId xmlns:a16="http://schemas.microsoft.com/office/drawing/2014/main" id="{508CFB96-56EE-4A2E-3A46-E6B952A5EAA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881595" y="181055"/>
              <a:ext cx="677008" cy="471274"/>
            </a:xfrm>
            <a:prstGeom prst="rect">
              <a:avLst/>
            </a:prstGeom>
          </p:spPr>
        </p:pic>
      </p:grpSp>
      <p:sp>
        <p:nvSpPr>
          <p:cNvPr id="15" name="ZoneTexte 14">
            <a:extLst>
              <a:ext uri="{FF2B5EF4-FFF2-40B4-BE49-F238E27FC236}">
                <a16:creationId xmlns:a16="http://schemas.microsoft.com/office/drawing/2014/main" id="{D6642501-02A5-5BE3-63B1-C9C851175270}"/>
              </a:ext>
            </a:extLst>
          </p:cNvPr>
          <p:cNvSpPr txBox="1"/>
          <p:nvPr/>
        </p:nvSpPr>
        <p:spPr>
          <a:xfrm>
            <a:off x="6240154" y="883758"/>
            <a:ext cx="2339903" cy="292388"/>
          </a:xfrm>
          <a:prstGeom prst="rect">
            <a:avLst/>
          </a:prstGeom>
          <a:noFill/>
        </p:spPr>
        <p:txBody>
          <a:bodyPr wrap="square" rtlCol="0">
            <a:spAutoFit/>
          </a:bodyPr>
          <a:lstStyle/>
          <a:p>
            <a:r>
              <a:rPr lang="fr-FR" sz="1300" b="1" dirty="0">
                <a:solidFill>
                  <a:srgbClr val="002060"/>
                </a:solidFill>
              </a:rPr>
              <a:t>9 PAYS FRONTALIERS (A à I)</a:t>
            </a:r>
          </a:p>
        </p:txBody>
      </p:sp>
      <p:sp>
        <p:nvSpPr>
          <p:cNvPr id="16" name="ZoneTexte 15">
            <a:extLst>
              <a:ext uri="{FF2B5EF4-FFF2-40B4-BE49-F238E27FC236}">
                <a16:creationId xmlns:a16="http://schemas.microsoft.com/office/drawing/2014/main" id="{25F43CCF-93A5-61A7-83E8-5C93DF9CBEB4}"/>
              </a:ext>
            </a:extLst>
          </p:cNvPr>
          <p:cNvSpPr txBox="1"/>
          <p:nvPr/>
        </p:nvSpPr>
        <p:spPr>
          <a:xfrm>
            <a:off x="3907848" y="936295"/>
            <a:ext cx="301213" cy="292388"/>
          </a:xfrm>
          <a:prstGeom prst="rect">
            <a:avLst/>
          </a:prstGeom>
          <a:noFill/>
        </p:spPr>
        <p:txBody>
          <a:bodyPr wrap="square" rtlCol="0">
            <a:spAutoFit/>
          </a:bodyPr>
          <a:lstStyle/>
          <a:p>
            <a:pPr algn="ctr"/>
            <a:r>
              <a:rPr lang="fr-FR" sz="1300" b="1" dirty="0">
                <a:solidFill>
                  <a:srgbClr val="FF0000"/>
                </a:solidFill>
              </a:rPr>
              <a:t>B</a:t>
            </a:r>
          </a:p>
        </p:txBody>
      </p:sp>
      <p:sp>
        <p:nvSpPr>
          <p:cNvPr id="17" name="ZoneTexte 16">
            <a:extLst>
              <a:ext uri="{FF2B5EF4-FFF2-40B4-BE49-F238E27FC236}">
                <a16:creationId xmlns:a16="http://schemas.microsoft.com/office/drawing/2014/main" id="{5411E3CE-D2CA-039C-71D8-F35E40C6DE49}"/>
              </a:ext>
            </a:extLst>
          </p:cNvPr>
          <p:cNvSpPr txBox="1"/>
          <p:nvPr/>
        </p:nvSpPr>
        <p:spPr>
          <a:xfrm>
            <a:off x="1656174" y="914955"/>
            <a:ext cx="250254" cy="292388"/>
          </a:xfrm>
          <a:prstGeom prst="rect">
            <a:avLst/>
          </a:prstGeom>
          <a:noFill/>
        </p:spPr>
        <p:txBody>
          <a:bodyPr wrap="square" rtlCol="0">
            <a:spAutoFit/>
          </a:bodyPr>
          <a:lstStyle/>
          <a:p>
            <a:pPr algn="ctr"/>
            <a:r>
              <a:rPr lang="fr-FR" sz="1300" b="1" dirty="0">
                <a:solidFill>
                  <a:srgbClr val="FF0000"/>
                </a:solidFill>
              </a:rPr>
              <a:t>A</a:t>
            </a:r>
          </a:p>
        </p:txBody>
      </p:sp>
      <p:sp>
        <p:nvSpPr>
          <p:cNvPr id="30" name="ZoneTexte 29">
            <a:extLst>
              <a:ext uri="{FF2B5EF4-FFF2-40B4-BE49-F238E27FC236}">
                <a16:creationId xmlns:a16="http://schemas.microsoft.com/office/drawing/2014/main" id="{A7B5C2ED-594F-EFD3-B942-758504DAEF0B}"/>
              </a:ext>
            </a:extLst>
          </p:cNvPr>
          <p:cNvSpPr txBox="1"/>
          <p:nvPr/>
        </p:nvSpPr>
        <p:spPr>
          <a:xfrm>
            <a:off x="4920666" y="1539236"/>
            <a:ext cx="333920" cy="292388"/>
          </a:xfrm>
          <a:prstGeom prst="rect">
            <a:avLst/>
          </a:prstGeom>
          <a:noFill/>
        </p:spPr>
        <p:txBody>
          <a:bodyPr wrap="square" rtlCol="0">
            <a:spAutoFit/>
          </a:bodyPr>
          <a:lstStyle/>
          <a:p>
            <a:pPr algn="ctr"/>
            <a:r>
              <a:rPr lang="fr-FR" sz="1300" b="1" dirty="0">
                <a:solidFill>
                  <a:srgbClr val="FF0000"/>
                </a:solidFill>
              </a:rPr>
              <a:t>C</a:t>
            </a:r>
          </a:p>
        </p:txBody>
      </p:sp>
      <p:sp>
        <p:nvSpPr>
          <p:cNvPr id="32" name="ZoneTexte 31">
            <a:extLst>
              <a:ext uri="{FF2B5EF4-FFF2-40B4-BE49-F238E27FC236}">
                <a16:creationId xmlns:a16="http://schemas.microsoft.com/office/drawing/2014/main" id="{F8677A89-6C7B-7D9A-DC3A-56EF4118B380}"/>
              </a:ext>
            </a:extLst>
          </p:cNvPr>
          <p:cNvSpPr txBox="1"/>
          <p:nvPr/>
        </p:nvSpPr>
        <p:spPr>
          <a:xfrm>
            <a:off x="5605355" y="3045329"/>
            <a:ext cx="387917" cy="292388"/>
          </a:xfrm>
          <a:prstGeom prst="rect">
            <a:avLst/>
          </a:prstGeom>
          <a:noFill/>
        </p:spPr>
        <p:txBody>
          <a:bodyPr wrap="square" rtlCol="0">
            <a:spAutoFit/>
          </a:bodyPr>
          <a:lstStyle/>
          <a:p>
            <a:pPr algn="ctr"/>
            <a:r>
              <a:rPr lang="fr-FR" sz="1300" b="1" dirty="0">
                <a:solidFill>
                  <a:srgbClr val="FF0000"/>
                </a:solidFill>
              </a:rPr>
              <a:t>E</a:t>
            </a:r>
          </a:p>
        </p:txBody>
      </p:sp>
      <p:sp>
        <p:nvSpPr>
          <p:cNvPr id="33" name="ZoneTexte 32">
            <a:extLst>
              <a:ext uri="{FF2B5EF4-FFF2-40B4-BE49-F238E27FC236}">
                <a16:creationId xmlns:a16="http://schemas.microsoft.com/office/drawing/2014/main" id="{910ABF8F-7868-1114-D127-5D8FBA629D7F}"/>
              </a:ext>
            </a:extLst>
          </p:cNvPr>
          <p:cNvSpPr txBox="1"/>
          <p:nvPr/>
        </p:nvSpPr>
        <p:spPr>
          <a:xfrm>
            <a:off x="5235241" y="1203353"/>
            <a:ext cx="387917" cy="292388"/>
          </a:xfrm>
          <a:prstGeom prst="rect">
            <a:avLst/>
          </a:prstGeom>
          <a:noFill/>
        </p:spPr>
        <p:txBody>
          <a:bodyPr wrap="square" rtlCol="0">
            <a:spAutoFit/>
          </a:bodyPr>
          <a:lstStyle/>
          <a:p>
            <a:pPr algn="ctr"/>
            <a:r>
              <a:rPr lang="fr-FR" sz="1300" b="1" dirty="0">
                <a:solidFill>
                  <a:srgbClr val="FF0000"/>
                </a:solidFill>
              </a:rPr>
              <a:t>D</a:t>
            </a:r>
          </a:p>
        </p:txBody>
      </p:sp>
      <p:sp>
        <p:nvSpPr>
          <p:cNvPr id="34" name="ZoneTexte 33">
            <a:extLst>
              <a:ext uri="{FF2B5EF4-FFF2-40B4-BE49-F238E27FC236}">
                <a16:creationId xmlns:a16="http://schemas.microsoft.com/office/drawing/2014/main" id="{D02E5A43-25BC-C11F-3529-21D18CBC5344}"/>
              </a:ext>
            </a:extLst>
          </p:cNvPr>
          <p:cNvSpPr txBox="1"/>
          <p:nvPr/>
        </p:nvSpPr>
        <p:spPr>
          <a:xfrm>
            <a:off x="5679852" y="3894640"/>
            <a:ext cx="387917" cy="292388"/>
          </a:xfrm>
          <a:prstGeom prst="rect">
            <a:avLst/>
          </a:prstGeom>
          <a:noFill/>
        </p:spPr>
        <p:txBody>
          <a:bodyPr wrap="square" rtlCol="0">
            <a:spAutoFit/>
          </a:bodyPr>
          <a:lstStyle/>
          <a:p>
            <a:pPr algn="ctr"/>
            <a:r>
              <a:rPr lang="fr-FR" sz="1300" b="1" dirty="0">
                <a:solidFill>
                  <a:srgbClr val="FF0000"/>
                </a:solidFill>
              </a:rPr>
              <a:t>F</a:t>
            </a:r>
          </a:p>
        </p:txBody>
      </p:sp>
      <p:sp>
        <p:nvSpPr>
          <p:cNvPr id="47" name="ZoneTexte 46">
            <a:extLst>
              <a:ext uri="{FF2B5EF4-FFF2-40B4-BE49-F238E27FC236}">
                <a16:creationId xmlns:a16="http://schemas.microsoft.com/office/drawing/2014/main" id="{767E9725-37FE-F20A-99C5-9DC4D204B240}"/>
              </a:ext>
            </a:extLst>
          </p:cNvPr>
          <p:cNvSpPr txBox="1"/>
          <p:nvPr/>
        </p:nvSpPr>
        <p:spPr>
          <a:xfrm>
            <a:off x="1269611" y="5293709"/>
            <a:ext cx="470711" cy="307777"/>
          </a:xfrm>
          <a:prstGeom prst="rect">
            <a:avLst/>
          </a:prstGeom>
          <a:noFill/>
        </p:spPr>
        <p:txBody>
          <a:bodyPr wrap="square" rtlCol="0">
            <a:spAutoFit/>
          </a:bodyPr>
          <a:lstStyle/>
          <a:p>
            <a:pPr algn="ctr"/>
            <a:r>
              <a:rPr lang="fr-FR" sz="1400" b="1" dirty="0">
                <a:solidFill>
                  <a:srgbClr val="FF0000"/>
                </a:solidFill>
              </a:rPr>
              <a:t>G</a:t>
            </a:r>
          </a:p>
        </p:txBody>
      </p:sp>
      <p:sp>
        <p:nvSpPr>
          <p:cNvPr id="52" name="ZoneTexte 51">
            <a:extLst>
              <a:ext uri="{FF2B5EF4-FFF2-40B4-BE49-F238E27FC236}">
                <a16:creationId xmlns:a16="http://schemas.microsoft.com/office/drawing/2014/main" id="{866DE7D4-5F80-9B81-7628-A17BB076C09E}"/>
              </a:ext>
            </a:extLst>
          </p:cNvPr>
          <p:cNvSpPr txBox="1"/>
          <p:nvPr/>
        </p:nvSpPr>
        <p:spPr>
          <a:xfrm>
            <a:off x="118669" y="3045329"/>
            <a:ext cx="470711" cy="261610"/>
          </a:xfrm>
          <a:prstGeom prst="rect">
            <a:avLst/>
          </a:prstGeom>
          <a:noFill/>
        </p:spPr>
        <p:txBody>
          <a:bodyPr wrap="square" rtlCol="0">
            <a:spAutoFit/>
          </a:bodyPr>
          <a:lstStyle/>
          <a:p>
            <a:pPr algn="ctr"/>
            <a:r>
              <a:rPr lang="fr-FR" sz="1100" b="1" dirty="0">
                <a:solidFill>
                  <a:srgbClr val="FF0000"/>
                </a:solidFill>
              </a:rPr>
              <a:t>H</a:t>
            </a:r>
          </a:p>
        </p:txBody>
      </p:sp>
      <p:sp>
        <p:nvSpPr>
          <p:cNvPr id="53" name="ZoneTexte 52">
            <a:extLst>
              <a:ext uri="{FF2B5EF4-FFF2-40B4-BE49-F238E27FC236}">
                <a16:creationId xmlns:a16="http://schemas.microsoft.com/office/drawing/2014/main" id="{8215ED6C-9991-10FE-D85A-25CB36154594}"/>
              </a:ext>
            </a:extLst>
          </p:cNvPr>
          <p:cNvSpPr txBox="1"/>
          <p:nvPr/>
        </p:nvSpPr>
        <p:spPr>
          <a:xfrm>
            <a:off x="851504" y="3429614"/>
            <a:ext cx="470711" cy="261610"/>
          </a:xfrm>
          <a:prstGeom prst="rect">
            <a:avLst/>
          </a:prstGeom>
          <a:noFill/>
        </p:spPr>
        <p:txBody>
          <a:bodyPr wrap="square" rtlCol="0">
            <a:spAutoFit/>
          </a:bodyPr>
          <a:lstStyle/>
          <a:p>
            <a:pPr algn="ctr"/>
            <a:r>
              <a:rPr lang="fr-FR" sz="1100" b="1" dirty="0">
                <a:solidFill>
                  <a:srgbClr val="FF0000"/>
                </a:solidFill>
              </a:rPr>
              <a:t>I</a:t>
            </a:r>
          </a:p>
        </p:txBody>
      </p:sp>
      <p:sp>
        <p:nvSpPr>
          <p:cNvPr id="54" name="ZoneTexte 53">
            <a:extLst>
              <a:ext uri="{FF2B5EF4-FFF2-40B4-BE49-F238E27FC236}">
                <a16:creationId xmlns:a16="http://schemas.microsoft.com/office/drawing/2014/main" id="{EA568B56-CCC3-680F-9E84-84281CE3C6E5}"/>
              </a:ext>
            </a:extLst>
          </p:cNvPr>
          <p:cNvSpPr txBox="1"/>
          <p:nvPr/>
        </p:nvSpPr>
        <p:spPr>
          <a:xfrm>
            <a:off x="754549" y="3658886"/>
            <a:ext cx="664620" cy="261610"/>
          </a:xfrm>
          <a:prstGeom prst="rect">
            <a:avLst/>
          </a:prstGeom>
          <a:noFill/>
        </p:spPr>
        <p:txBody>
          <a:bodyPr wrap="square" rtlCol="0">
            <a:spAutoFit/>
          </a:bodyPr>
          <a:lstStyle/>
          <a:p>
            <a:r>
              <a:rPr lang="fr-FR" sz="1100" b="1" dirty="0">
                <a:solidFill>
                  <a:srgbClr val="002060"/>
                </a:solidFill>
              </a:rPr>
              <a:t>BRÉSIL</a:t>
            </a:r>
          </a:p>
        </p:txBody>
      </p:sp>
      <p:sp>
        <p:nvSpPr>
          <p:cNvPr id="55" name="ZoneTexte 54">
            <a:extLst>
              <a:ext uri="{FF2B5EF4-FFF2-40B4-BE49-F238E27FC236}">
                <a16:creationId xmlns:a16="http://schemas.microsoft.com/office/drawing/2014/main" id="{31CBDD65-CC63-AC74-E6EA-83986D900103}"/>
              </a:ext>
            </a:extLst>
          </p:cNvPr>
          <p:cNvSpPr txBox="1"/>
          <p:nvPr/>
        </p:nvSpPr>
        <p:spPr>
          <a:xfrm>
            <a:off x="117425" y="3223598"/>
            <a:ext cx="924410" cy="261610"/>
          </a:xfrm>
          <a:prstGeom prst="rect">
            <a:avLst/>
          </a:prstGeom>
          <a:noFill/>
        </p:spPr>
        <p:txBody>
          <a:bodyPr wrap="square" rtlCol="0">
            <a:spAutoFit/>
          </a:bodyPr>
          <a:lstStyle/>
          <a:p>
            <a:r>
              <a:rPr lang="fr-FR" sz="1100" b="1" dirty="0">
                <a:solidFill>
                  <a:srgbClr val="002060"/>
                </a:solidFill>
              </a:rPr>
              <a:t>SURINAME</a:t>
            </a:r>
          </a:p>
        </p:txBody>
      </p:sp>
      <p:sp>
        <p:nvSpPr>
          <p:cNvPr id="56" name="ZoneTexte 55">
            <a:extLst>
              <a:ext uri="{FF2B5EF4-FFF2-40B4-BE49-F238E27FC236}">
                <a16:creationId xmlns:a16="http://schemas.microsoft.com/office/drawing/2014/main" id="{DE288129-B8FD-3CAB-89DD-07039C4F5B40}"/>
              </a:ext>
            </a:extLst>
          </p:cNvPr>
          <p:cNvSpPr txBox="1"/>
          <p:nvPr/>
        </p:nvSpPr>
        <p:spPr>
          <a:xfrm>
            <a:off x="6217494" y="1210861"/>
            <a:ext cx="2647494" cy="292388"/>
          </a:xfrm>
          <a:prstGeom prst="rect">
            <a:avLst/>
          </a:prstGeom>
          <a:noFill/>
        </p:spPr>
        <p:txBody>
          <a:bodyPr wrap="square" rtlCol="0">
            <a:spAutoFit/>
          </a:bodyPr>
          <a:lstStyle/>
          <a:p>
            <a:r>
              <a:rPr lang="fr-FR" sz="1300" b="1" i="1" dirty="0">
                <a:solidFill>
                  <a:srgbClr val="00B0F0"/>
                </a:solidFill>
              </a:rPr>
              <a:t>5 PLUS GRANDS FLEUVES (I à V)</a:t>
            </a:r>
          </a:p>
        </p:txBody>
      </p:sp>
      <p:sp>
        <p:nvSpPr>
          <p:cNvPr id="57" name="ZoneTexte 56">
            <a:extLst>
              <a:ext uri="{FF2B5EF4-FFF2-40B4-BE49-F238E27FC236}">
                <a16:creationId xmlns:a16="http://schemas.microsoft.com/office/drawing/2014/main" id="{26F2A87C-5F87-412C-F0AC-E100A6C2F151}"/>
              </a:ext>
            </a:extLst>
          </p:cNvPr>
          <p:cNvSpPr txBox="1"/>
          <p:nvPr/>
        </p:nvSpPr>
        <p:spPr>
          <a:xfrm>
            <a:off x="5733198" y="875410"/>
            <a:ext cx="283474" cy="292388"/>
          </a:xfrm>
          <a:prstGeom prst="rect">
            <a:avLst/>
          </a:prstGeom>
          <a:noFill/>
        </p:spPr>
        <p:txBody>
          <a:bodyPr wrap="square" rtlCol="0">
            <a:spAutoFit/>
          </a:bodyPr>
          <a:lstStyle/>
          <a:p>
            <a:pPr algn="ctr"/>
            <a:r>
              <a:rPr lang="fr-FR" sz="1300" b="1" i="1" dirty="0">
                <a:solidFill>
                  <a:srgbClr val="00B0F0"/>
                </a:solidFill>
              </a:rPr>
              <a:t>I</a:t>
            </a:r>
          </a:p>
        </p:txBody>
      </p:sp>
      <p:sp>
        <p:nvSpPr>
          <p:cNvPr id="60" name="ZoneTexte 59">
            <a:extLst>
              <a:ext uri="{FF2B5EF4-FFF2-40B4-BE49-F238E27FC236}">
                <a16:creationId xmlns:a16="http://schemas.microsoft.com/office/drawing/2014/main" id="{7BF64EBD-34E8-891E-FF47-52AF6B79D3E4}"/>
              </a:ext>
            </a:extLst>
          </p:cNvPr>
          <p:cNvSpPr txBox="1"/>
          <p:nvPr/>
        </p:nvSpPr>
        <p:spPr>
          <a:xfrm>
            <a:off x="3984400" y="1993444"/>
            <a:ext cx="283474" cy="292388"/>
          </a:xfrm>
          <a:prstGeom prst="rect">
            <a:avLst/>
          </a:prstGeom>
          <a:noFill/>
        </p:spPr>
        <p:txBody>
          <a:bodyPr wrap="square" rtlCol="0">
            <a:spAutoFit/>
          </a:bodyPr>
          <a:lstStyle/>
          <a:p>
            <a:pPr algn="ctr"/>
            <a:r>
              <a:rPr lang="fr-FR" sz="1300" b="1" i="1" dirty="0">
                <a:solidFill>
                  <a:srgbClr val="00B0F0"/>
                </a:solidFill>
              </a:rPr>
              <a:t>II</a:t>
            </a:r>
          </a:p>
        </p:txBody>
      </p:sp>
      <p:sp>
        <p:nvSpPr>
          <p:cNvPr id="81" name="ZoneTexte 80">
            <a:extLst>
              <a:ext uri="{FF2B5EF4-FFF2-40B4-BE49-F238E27FC236}">
                <a16:creationId xmlns:a16="http://schemas.microsoft.com/office/drawing/2014/main" id="{B0A59D03-E9D2-3CBD-B2E7-A5D88F1F8822}"/>
              </a:ext>
            </a:extLst>
          </p:cNvPr>
          <p:cNvSpPr txBox="1"/>
          <p:nvPr/>
        </p:nvSpPr>
        <p:spPr>
          <a:xfrm>
            <a:off x="3196396" y="2510051"/>
            <a:ext cx="424944" cy="292388"/>
          </a:xfrm>
          <a:prstGeom prst="rect">
            <a:avLst/>
          </a:prstGeom>
          <a:noFill/>
        </p:spPr>
        <p:txBody>
          <a:bodyPr wrap="square" rtlCol="0">
            <a:spAutoFit/>
          </a:bodyPr>
          <a:lstStyle/>
          <a:p>
            <a:pPr algn="ctr"/>
            <a:r>
              <a:rPr lang="fr-FR" sz="1300" b="1" i="1" dirty="0">
                <a:solidFill>
                  <a:srgbClr val="00B0F0"/>
                </a:solidFill>
              </a:rPr>
              <a:t>III</a:t>
            </a:r>
          </a:p>
        </p:txBody>
      </p:sp>
      <p:sp>
        <p:nvSpPr>
          <p:cNvPr id="86" name="ZoneTexte 85">
            <a:extLst>
              <a:ext uri="{FF2B5EF4-FFF2-40B4-BE49-F238E27FC236}">
                <a16:creationId xmlns:a16="http://schemas.microsoft.com/office/drawing/2014/main" id="{A55567D5-1F27-9BAC-5421-AD1D59E20324}"/>
              </a:ext>
            </a:extLst>
          </p:cNvPr>
          <p:cNvSpPr txBox="1"/>
          <p:nvPr/>
        </p:nvSpPr>
        <p:spPr>
          <a:xfrm>
            <a:off x="3012254" y="4589268"/>
            <a:ext cx="355583" cy="292388"/>
          </a:xfrm>
          <a:prstGeom prst="rect">
            <a:avLst/>
          </a:prstGeom>
          <a:noFill/>
        </p:spPr>
        <p:txBody>
          <a:bodyPr wrap="square" rtlCol="0">
            <a:spAutoFit/>
          </a:bodyPr>
          <a:lstStyle/>
          <a:p>
            <a:pPr algn="ctr"/>
            <a:r>
              <a:rPr lang="fr-FR" sz="1300" b="1" i="1" dirty="0">
                <a:solidFill>
                  <a:srgbClr val="00B0F0"/>
                </a:solidFill>
              </a:rPr>
              <a:t>IV</a:t>
            </a:r>
          </a:p>
        </p:txBody>
      </p:sp>
      <p:sp>
        <p:nvSpPr>
          <p:cNvPr id="88" name="ZoneTexte 87">
            <a:extLst>
              <a:ext uri="{FF2B5EF4-FFF2-40B4-BE49-F238E27FC236}">
                <a16:creationId xmlns:a16="http://schemas.microsoft.com/office/drawing/2014/main" id="{843A134E-DCDE-00A3-6FC5-724C3A64A886}"/>
              </a:ext>
            </a:extLst>
          </p:cNvPr>
          <p:cNvSpPr txBox="1"/>
          <p:nvPr/>
        </p:nvSpPr>
        <p:spPr>
          <a:xfrm>
            <a:off x="4789581" y="4006728"/>
            <a:ext cx="283474" cy="292388"/>
          </a:xfrm>
          <a:prstGeom prst="rect">
            <a:avLst/>
          </a:prstGeom>
          <a:noFill/>
        </p:spPr>
        <p:txBody>
          <a:bodyPr wrap="square" rtlCol="0">
            <a:spAutoFit/>
          </a:bodyPr>
          <a:lstStyle/>
          <a:p>
            <a:pPr algn="ctr"/>
            <a:r>
              <a:rPr lang="fr-FR" sz="1300" b="1" i="1" dirty="0">
                <a:solidFill>
                  <a:srgbClr val="00B0F0"/>
                </a:solidFill>
              </a:rPr>
              <a:t>V</a:t>
            </a:r>
          </a:p>
        </p:txBody>
      </p:sp>
      <p:sp>
        <p:nvSpPr>
          <p:cNvPr id="92" name="ZoneTexte 91">
            <a:extLst>
              <a:ext uri="{FF2B5EF4-FFF2-40B4-BE49-F238E27FC236}">
                <a16:creationId xmlns:a16="http://schemas.microsoft.com/office/drawing/2014/main" id="{4ED4DB7F-5402-E0BF-E2ED-5FD28FC98AAB}"/>
              </a:ext>
            </a:extLst>
          </p:cNvPr>
          <p:cNvSpPr txBox="1"/>
          <p:nvPr/>
        </p:nvSpPr>
        <p:spPr>
          <a:xfrm rot="20271153">
            <a:off x="4070979" y="2890657"/>
            <a:ext cx="936953" cy="276999"/>
          </a:xfrm>
          <a:prstGeom prst="rect">
            <a:avLst/>
          </a:prstGeom>
          <a:noFill/>
        </p:spPr>
        <p:txBody>
          <a:bodyPr wrap="square" rtlCol="0">
            <a:spAutoFit/>
          </a:bodyPr>
          <a:lstStyle/>
          <a:p>
            <a:pPr algn="ctr"/>
            <a:r>
              <a:rPr lang="fr-FR" sz="1200" b="1" dirty="0">
                <a:solidFill>
                  <a:srgbClr val="00B050"/>
                </a:solidFill>
              </a:rPr>
              <a:t>MORVAN</a:t>
            </a:r>
          </a:p>
        </p:txBody>
      </p:sp>
      <p:sp>
        <p:nvSpPr>
          <p:cNvPr id="93" name="ZoneTexte 92">
            <a:extLst>
              <a:ext uri="{FF2B5EF4-FFF2-40B4-BE49-F238E27FC236}">
                <a16:creationId xmlns:a16="http://schemas.microsoft.com/office/drawing/2014/main" id="{887DBC36-CC67-7D5E-6717-33990C971A3D}"/>
              </a:ext>
            </a:extLst>
          </p:cNvPr>
          <p:cNvSpPr txBox="1"/>
          <p:nvPr/>
        </p:nvSpPr>
        <p:spPr>
          <a:xfrm>
            <a:off x="6203771" y="1500913"/>
            <a:ext cx="2753512" cy="292388"/>
          </a:xfrm>
          <a:prstGeom prst="rect">
            <a:avLst/>
          </a:prstGeom>
          <a:noFill/>
        </p:spPr>
        <p:txBody>
          <a:bodyPr wrap="square" rtlCol="0">
            <a:spAutoFit/>
          </a:bodyPr>
          <a:lstStyle/>
          <a:p>
            <a:r>
              <a:rPr lang="fr-FR" sz="1300" b="1" dirty="0">
                <a:solidFill>
                  <a:srgbClr val="00B050"/>
                </a:solidFill>
              </a:rPr>
              <a:t>6 MASSIFS MONTAGNEUX (1 à 6)</a:t>
            </a:r>
          </a:p>
        </p:txBody>
      </p:sp>
      <p:sp>
        <p:nvSpPr>
          <p:cNvPr id="94" name="ZoneTexte 93">
            <a:extLst>
              <a:ext uri="{FF2B5EF4-FFF2-40B4-BE49-F238E27FC236}">
                <a16:creationId xmlns:a16="http://schemas.microsoft.com/office/drawing/2014/main" id="{7AA69B7F-CBA4-2CA7-8FBA-A0296D1FDA69}"/>
              </a:ext>
            </a:extLst>
          </p:cNvPr>
          <p:cNvSpPr txBox="1"/>
          <p:nvPr/>
        </p:nvSpPr>
        <p:spPr>
          <a:xfrm>
            <a:off x="5972542" y="1934741"/>
            <a:ext cx="2976422" cy="307777"/>
          </a:xfrm>
          <a:prstGeom prst="rect">
            <a:avLst/>
          </a:prstGeom>
          <a:noFill/>
        </p:spPr>
        <p:txBody>
          <a:bodyPr wrap="square">
            <a:spAutoFit/>
          </a:bodyPr>
          <a:lstStyle/>
          <a:p>
            <a:r>
              <a:rPr lang="fr-FR" sz="1400" b="1" dirty="0">
                <a:latin typeface="Calibri" panose="020F0502020204030204" pitchFamily="34" charset="0"/>
                <a:cs typeface="Calibri" panose="020F0502020204030204" pitchFamily="34" charset="0"/>
              </a:rPr>
              <a:t>Les 15 plus grandes communes - 2021</a:t>
            </a:r>
          </a:p>
        </p:txBody>
      </p:sp>
      <p:sp>
        <p:nvSpPr>
          <p:cNvPr id="95" name="ZoneTexte 94">
            <a:extLst>
              <a:ext uri="{FF2B5EF4-FFF2-40B4-BE49-F238E27FC236}">
                <a16:creationId xmlns:a16="http://schemas.microsoft.com/office/drawing/2014/main" id="{69458142-6018-CC6B-80C8-F7BBBD0F5A9F}"/>
              </a:ext>
            </a:extLst>
          </p:cNvPr>
          <p:cNvSpPr txBox="1"/>
          <p:nvPr/>
        </p:nvSpPr>
        <p:spPr>
          <a:xfrm>
            <a:off x="3972658" y="4101135"/>
            <a:ext cx="286262" cy="292388"/>
          </a:xfrm>
          <a:prstGeom prst="rect">
            <a:avLst/>
          </a:prstGeom>
          <a:noFill/>
        </p:spPr>
        <p:txBody>
          <a:bodyPr wrap="square" rtlCol="0">
            <a:spAutoFit/>
          </a:bodyPr>
          <a:lstStyle/>
          <a:p>
            <a:pPr algn="ctr"/>
            <a:r>
              <a:rPr lang="fr-FR" sz="1300" b="1" dirty="0">
                <a:solidFill>
                  <a:srgbClr val="00B050"/>
                </a:solidFill>
              </a:rPr>
              <a:t>1</a:t>
            </a:r>
          </a:p>
        </p:txBody>
      </p:sp>
      <p:sp>
        <p:nvSpPr>
          <p:cNvPr id="96" name="ZoneTexte 95">
            <a:extLst>
              <a:ext uri="{FF2B5EF4-FFF2-40B4-BE49-F238E27FC236}">
                <a16:creationId xmlns:a16="http://schemas.microsoft.com/office/drawing/2014/main" id="{D49A1394-1FC3-2A91-2E15-18F0E3F7CC33}"/>
              </a:ext>
            </a:extLst>
          </p:cNvPr>
          <p:cNvSpPr txBox="1"/>
          <p:nvPr/>
        </p:nvSpPr>
        <p:spPr>
          <a:xfrm>
            <a:off x="2863389" y="5220120"/>
            <a:ext cx="286262" cy="292388"/>
          </a:xfrm>
          <a:prstGeom prst="rect">
            <a:avLst/>
          </a:prstGeom>
          <a:noFill/>
        </p:spPr>
        <p:txBody>
          <a:bodyPr wrap="square" rtlCol="0">
            <a:spAutoFit/>
          </a:bodyPr>
          <a:lstStyle/>
          <a:p>
            <a:pPr algn="ctr"/>
            <a:r>
              <a:rPr lang="fr-FR" sz="1300" b="1" dirty="0">
                <a:solidFill>
                  <a:srgbClr val="00B050"/>
                </a:solidFill>
              </a:rPr>
              <a:t>2</a:t>
            </a:r>
          </a:p>
        </p:txBody>
      </p:sp>
      <p:sp>
        <p:nvSpPr>
          <p:cNvPr id="97" name="ZoneTexte 96">
            <a:extLst>
              <a:ext uri="{FF2B5EF4-FFF2-40B4-BE49-F238E27FC236}">
                <a16:creationId xmlns:a16="http://schemas.microsoft.com/office/drawing/2014/main" id="{74247F7B-4EBA-1506-83D3-11DB3D31963C}"/>
              </a:ext>
            </a:extLst>
          </p:cNvPr>
          <p:cNvSpPr txBox="1"/>
          <p:nvPr/>
        </p:nvSpPr>
        <p:spPr>
          <a:xfrm>
            <a:off x="5205437" y="4199590"/>
            <a:ext cx="286262" cy="292388"/>
          </a:xfrm>
          <a:prstGeom prst="rect">
            <a:avLst/>
          </a:prstGeom>
          <a:noFill/>
        </p:spPr>
        <p:txBody>
          <a:bodyPr wrap="square" rtlCol="0">
            <a:spAutoFit/>
          </a:bodyPr>
          <a:lstStyle/>
          <a:p>
            <a:pPr algn="ctr"/>
            <a:r>
              <a:rPr lang="fr-FR" sz="1300" b="1" dirty="0">
                <a:solidFill>
                  <a:srgbClr val="00B050"/>
                </a:solidFill>
              </a:rPr>
              <a:t>3</a:t>
            </a:r>
          </a:p>
        </p:txBody>
      </p:sp>
      <p:sp>
        <p:nvSpPr>
          <p:cNvPr id="98" name="ZoneTexte 97">
            <a:extLst>
              <a:ext uri="{FF2B5EF4-FFF2-40B4-BE49-F238E27FC236}">
                <a16:creationId xmlns:a16="http://schemas.microsoft.com/office/drawing/2014/main" id="{93DD9B0B-2B92-D0E1-23DB-F560A939B99A}"/>
              </a:ext>
            </a:extLst>
          </p:cNvPr>
          <p:cNvSpPr txBox="1"/>
          <p:nvPr/>
        </p:nvSpPr>
        <p:spPr>
          <a:xfrm>
            <a:off x="4976210" y="3305345"/>
            <a:ext cx="286262" cy="292388"/>
          </a:xfrm>
          <a:prstGeom prst="rect">
            <a:avLst/>
          </a:prstGeom>
          <a:noFill/>
        </p:spPr>
        <p:txBody>
          <a:bodyPr wrap="square" rtlCol="0">
            <a:spAutoFit/>
          </a:bodyPr>
          <a:lstStyle/>
          <a:p>
            <a:pPr algn="ctr"/>
            <a:r>
              <a:rPr lang="fr-FR" sz="1300" b="1" dirty="0">
                <a:solidFill>
                  <a:srgbClr val="00B050"/>
                </a:solidFill>
              </a:rPr>
              <a:t>4</a:t>
            </a:r>
          </a:p>
        </p:txBody>
      </p:sp>
      <p:sp>
        <p:nvSpPr>
          <p:cNvPr id="185" name="ZoneTexte 184">
            <a:extLst>
              <a:ext uri="{FF2B5EF4-FFF2-40B4-BE49-F238E27FC236}">
                <a16:creationId xmlns:a16="http://schemas.microsoft.com/office/drawing/2014/main" id="{45232A2D-F0A5-CF4F-B652-C7A376855EA2}"/>
              </a:ext>
            </a:extLst>
          </p:cNvPr>
          <p:cNvSpPr txBox="1"/>
          <p:nvPr/>
        </p:nvSpPr>
        <p:spPr>
          <a:xfrm>
            <a:off x="5434199" y="2512663"/>
            <a:ext cx="286262" cy="292388"/>
          </a:xfrm>
          <a:prstGeom prst="rect">
            <a:avLst/>
          </a:prstGeom>
          <a:noFill/>
        </p:spPr>
        <p:txBody>
          <a:bodyPr wrap="square" rtlCol="0">
            <a:spAutoFit/>
          </a:bodyPr>
          <a:lstStyle/>
          <a:p>
            <a:pPr algn="ctr"/>
            <a:r>
              <a:rPr lang="fr-FR" sz="1300" b="1" dirty="0">
                <a:solidFill>
                  <a:srgbClr val="00B050"/>
                </a:solidFill>
              </a:rPr>
              <a:t>5</a:t>
            </a:r>
          </a:p>
        </p:txBody>
      </p:sp>
      <p:sp>
        <p:nvSpPr>
          <p:cNvPr id="186" name="ZoneTexte 185">
            <a:extLst>
              <a:ext uri="{FF2B5EF4-FFF2-40B4-BE49-F238E27FC236}">
                <a16:creationId xmlns:a16="http://schemas.microsoft.com/office/drawing/2014/main" id="{02DFE544-AB44-D706-9D2A-40775F3A713E}"/>
              </a:ext>
            </a:extLst>
          </p:cNvPr>
          <p:cNvSpPr txBox="1"/>
          <p:nvPr/>
        </p:nvSpPr>
        <p:spPr>
          <a:xfrm>
            <a:off x="4534244" y="3003989"/>
            <a:ext cx="286262" cy="292388"/>
          </a:xfrm>
          <a:prstGeom prst="rect">
            <a:avLst/>
          </a:prstGeom>
          <a:noFill/>
        </p:spPr>
        <p:txBody>
          <a:bodyPr wrap="square" rtlCol="0">
            <a:spAutoFit/>
          </a:bodyPr>
          <a:lstStyle/>
          <a:p>
            <a:pPr algn="ctr"/>
            <a:r>
              <a:rPr lang="fr-FR" sz="1300" b="1" dirty="0">
                <a:solidFill>
                  <a:srgbClr val="00B050"/>
                </a:solidFill>
              </a:rPr>
              <a:t>6</a:t>
            </a:r>
          </a:p>
        </p:txBody>
      </p:sp>
      <p:grpSp>
        <p:nvGrpSpPr>
          <p:cNvPr id="13" name="Groupe 12">
            <a:extLst>
              <a:ext uri="{FF2B5EF4-FFF2-40B4-BE49-F238E27FC236}">
                <a16:creationId xmlns:a16="http://schemas.microsoft.com/office/drawing/2014/main" id="{CCE329B6-D3F0-CE5B-092C-1221FB53BF2D}"/>
              </a:ext>
            </a:extLst>
          </p:cNvPr>
          <p:cNvGrpSpPr/>
          <p:nvPr/>
        </p:nvGrpSpPr>
        <p:grpSpPr>
          <a:xfrm>
            <a:off x="7917414" y="95521"/>
            <a:ext cx="931922" cy="795075"/>
            <a:chOff x="7917414" y="95521"/>
            <a:chExt cx="931922" cy="795075"/>
          </a:xfrm>
        </p:grpSpPr>
        <p:pic>
          <p:nvPicPr>
            <p:cNvPr id="11" name="Image 10">
              <a:hlinkClick r:id="rId9" action="ppaction://hlinksldjump"/>
              <a:extLst>
                <a:ext uri="{FF2B5EF4-FFF2-40B4-BE49-F238E27FC236}">
                  <a16:creationId xmlns:a16="http://schemas.microsoft.com/office/drawing/2014/main" id="{CD6BB735-0385-94D0-E7F4-7137607C63F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8165399" y="95521"/>
              <a:ext cx="385464" cy="542403"/>
            </a:xfrm>
            <a:prstGeom prst="rect">
              <a:avLst/>
            </a:prstGeom>
          </p:spPr>
        </p:pic>
        <p:sp>
          <p:nvSpPr>
            <p:cNvPr id="12" name="ZoneTexte 11">
              <a:extLst>
                <a:ext uri="{FF2B5EF4-FFF2-40B4-BE49-F238E27FC236}">
                  <a16:creationId xmlns:a16="http://schemas.microsoft.com/office/drawing/2014/main" id="{963F80A1-B06B-4F02-C5D2-AAF13AE0CA08}"/>
                </a:ext>
              </a:extLst>
            </p:cNvPr>
            <p:cNvSpPr txBox="1"/>
            <p:nvPr/>
          </p:nvSpPr>
          <p:spPr>
            <a:xfrm>
              <a:off x="7917414" y="613597"/>
              <a:ext cx="931922"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QUESTIONS</a:t>
              </a:r>
            </a:p>
          </p:txBody>
        </p:sp>
      </p:grpSp>
      <p:sp>
        <p:nvSpPr>
          <p:cNvPr id="58" name="ZoneTexte 57">
            <a:extLst>
              <a:ext uri="{FF2B5EF4-FFF2-40B4-BE49-F238E27FC236}">
                <a16:creationId xmlns:a16="http://schemas.microsoft.com/office/drawing/2014/main" id="{6006505D-CDB6-A57B-C036-1C7EB6DFAFA8}"/>
              </a:ext>
            </a:extLst>
          </p:cNvPr>
          <p:cNvSpPr txBox="1"/>
          <p:nvPr/>
        </p:nvSpPr>
        <p:spPr>
          <a:xfrm>
            <a:off x="220360" y="109398"/>
            <a:ext cx="5667816"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 </a:t>
            </a:r>
            <a:r>
              <a:rPr lang="fr-FR" sz="1600" b="1" dirty="0">
                <a:solidFill>
                  <a:srgbClr val="00B0F0"/>
                </a:solidFill>
                <a:latin typeface="Calibri" panose="020F0502020204030204" pitchFamily="34" charset="0"/>
                <a:cs typeface="Calibri" panose="020F0502020204030204" pitchFamily="34" charset="0"/>
              </a:rPr>
              <a:t>Se repérer en France et dans le Monde</a:t>
            </a:r>
          </a:p>
        </p:txBody>
      </p:sp>
    </p:spTree>
    <p:extLst>
      <p:ext uri="{BB962C8B-B14F-4D97-AF65-F5344CB8AC3E}">
        <p14:creationId xmlns:p14="http://schemas.microsoft.com/office/powerpoint/2010/main" val="140474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barn(inVertical)">
                                      <p:cBhvr>
                                        <p:cTn id="23" dur="500"/>
                                        <p:tgtEl>
                                          <p:spTgt spid="7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barn(inVertical)">
                                      <p:cBhvr>
                                        <p:cTn id="33" dur="500"/>
                                        <p:tgtEl>
                                          <p:spTgt spid="7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inVertical)">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barn(inVertical)">
                                      <p:cBhvr>
                                        <p:cTn id="43" dur="500"/>
                                        <p:tgtEl>
                                          <p:spTgt spid="76"/>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arn(inVertical)">
                                      <p:cBhvr>
                                        <p:cTn id="48" dur="500"/>
                                        <p:tgtEl>
                                          <p:spTgt spid="33"/>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barn(inVertical)">
                                      <p:cBhvr>
                                        <p:cTn id="53" dur="500"/>
                                        <p:tgtEl>
                                          <p:spTgt spid="77"/>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barn(inVertical)">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barn(inVertical)">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barn(inVertical)">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barn(inVertical)">
                                      <p:cBhvr>
                                        <p:cTn id="73" dur="500"/>
                                        <p:tgtEl>
                                          <p:spTgt spid="79"/>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barn(inVertical)">
                                      <p:cBhvr>
                                        <p:cTn id="78" dur="500"/>
                                        <p:tgtEl>
                                          <p:spTgt spid="47"/>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barn(inVertical)">
                                      <p:cBhvr>
                                        <p:cTn id="83" dur="500"/>
                                        <p:tgtEl>
                                          <p:spTgt spid="80"/>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barn(inVertical)">
                                      <p:cBhvr>
                                        <p:cTn id="88" dur="500"/>
                                        <p:tgtEl>
                                          <p:spTgt spid="52"/>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barn(inVertical)">
                                      <p:cBhvr>
                                        <p:cTn id="93" dur="500"/>
                                        <p:tgtEl>
                                          <p:spTgt spid="55"/>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barn(inVertical)">
                                      <p:cBhvr>
                                        <p:cTn id="98" dur="500"/>
                                        <p:tgtEl>
                                          <p:spTgt spid="53"/>
                                        </p:tgtEl>
                                      </p:cBhvr>
                                    </p:animEffect>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grpId="0" nodeType="click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barn(inVertical)">
                                      <p:cBhvr>
                                        <p:cTn id="103" dur="500"/>
                                        <p:tgtEl>
                                          <p:spTgt spid="54"/>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grpId="0" nodeType="click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barn(inVertical)">
                                      <p:cBhvr>
                                        <p:cTn id="115" dur="500"/>
                                        <p:tgtEl>
                                          <p:spTgt spid="57"/>
                                        </p:tgtEl>
                                      </p:cBhvr>
                                    </p:animEffect>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65"/>
                                        </p:tgtEl>
                                        <p:attrNameLst>
                                          <p:attrName>style.visibility</p:attrName>
                                        </p:attrNameLst>
                                      </p:cBhvr>
                                      <p:to>
                                        <p:strVal val="visible"/>
                                      </p:to>
                                    </p:set>
                                    <p:anim calcmode="lin" valueType="num">
                                      <p:cBhvr additive="base">
                                        <p:cTn id="120" dur="500" fill="hold"/>
                                        <p:tgtEl>
                                          <p:spTgt spid="65"/>
                                        </p:tgtEl>
                                        <p:attrNameLst>
                                          <p:attrName>ppt_x</p:attrName>
                                        </p:attrNameLst>
                                      </p:cBhvr>
                                      <p:tavLst>
                                        <p:tav tm="0">
                                          <p:val>
                                            <p:strVal val="#ppt_x"/>
                                          </p:val>
                                        </p:tav>
                                        <p:tav tm="100000">
                                          <p:val>
                                            <p:strVal val="#ppt_x"/>
                                          </p:val>
                                        </p:tav>
                                      </p:tavLst>
                                    </p:anim>
                                    <p:anim calcmode="lin" valueType="num">
                                      <p:cBhvr additive="base">
                                        <p:cTn id="12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barn(inVertical)">
                                      <p:cBhvr>
                                        <p:cTn id="126" dur="500"/>
                                        <p:tgtEl>
                                          <p:spTgt spid="60"/>
                                        </p:tgtEl>
                                      </p:cBhvr>
                                    </p:animEffect>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62"/>
                                        </p:tgtEl>
                                        <p:attrNameLst>
                                          <p:attrName>style.visibility</p:attrName>
                                        </p:attrNameLst>
                                      </p:cBhvr>
                                      <p:to>
                                        <p:strVal val="visible"/>
                                      </p:to>
                                    </p:set>
                                    <p:anim calcmode="lin" valueType="num">
                                      <p:cBhvr additive="base">
                                        <p:cTn id="131" dur="500" fill="hold"/>
                                        <p:tgtEl>
                                          <p:spTgt spid="62"/>
                                        </p:tgtEl>
                                        <p:attrNameLst>
                                          <p:attrName>ppt_x</p:attrName>
                                        </p:attrNameLst>
                                      </p:cBhvr>
                                      <p:tavLst>
                                        <p:tav tm="0">
                                          <p:val>
                                            <p:strVal val="#ppt_x"/>
                                          </p:val>
                                        </p:tav>
                                        <p:tav tm="100000">
                                          <p:val>
                                            <p:strVal val="#ppt_x"/>
                                          </p:val>
                                        </p:tav>
                                      </p:tavLst>
                                    </p:anim>
                                    <p:anim calcmode="lin" valueType="num">
                                      <p:cBhvr additive="base">
                                        <p:cTn id="13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16" presetClass="entr" presetSubtype="21" fill="hold" grpId="0" nodeType="clickEffect">
                                  <p:stCondLst>
                                    <p:cond delay="0"/>
                                  </p:stCondLst>
                                  <p:childTnLst>
                                    <p:set>
                                      <p:cBhvr>
                                        <p:cTn id="136" dur="1" fill="hold">
                                          <p:stCondLst>
                                            <p:cond delay="0"/>
                                          </p:stCondLst>
                                        </p:cTn>
                                        <p:tgtEl>
                                          <p:spTgt spid="81"/>
                                        </p:tgtEl>
                                        <p:attrNameLst>
                                          <p:attrName>style.visibility</p:attrName>
                                        </p:attrNameLst>
                                      </p:cBhvr>
                                      <p:to>
                                        <p:strVal val="visible"/>
                                      </p:to>
                                    </p:set>
                                    <p:animEffect transition="in" filter="barn(inVertical)">
                                      <p:cBhvr>
                                        <p:cTn id="137" dur="500"/>
                                        <p:tgtEl>
                                          <p:spTgt spid="81"/>
                                        </p:tgtEl>
                                      </p:cBhvr>
                                    </p:animEffect>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grpId="0" nodeType="clickEffect">
                                  <p:stCondLst>
                                    <p:cond delay="0"/>
                                  </p:stCondLst>
                                  <p:childTnLst>
                                    <p:set>
                                      <p:cBhvr>
                                        <p:cTn id="141" dur="1" fill="hold">
                                          <p:stCondLst>
                                            <p:cond delay="0"/>
                                          </p:stCondLst>
                                        </p:cTn>
                                        <p:tgtEl>
                                          <p:spTgt spid="63"/>
                                        </p:tgtEl>
                                        <p:attrNameLst>
                                          <p:attrName>style.visibility</p:attrName>
                                        </p:attrNameLst>
                                      </p:cBhvr>
                                      <p:to>
                                        <p:strVal val="visible"/>
                                      </p:to>
                                    </p:set>
                                    <p:anim calcmode="lin" valueType="num">
                                      <p:cBhvr additive="base">
                                        <p:cTn id="142" dur="500" fill="hold"/>
                                        <p:tgtEl>
                                          <p:spTgt spid="63"/>
                                        </p:tgtEl>
                                        <p:attrNameLst>
                                          <p:attrName>ppt_x</p:attrName>
                                        </p:attrNameLst>
                                      </p:cBhvr>
                                      <p:tavLst>
                                        <p:tav tm="0">
                                          <p:val>
                                            <p:strVal val="#ppt_x"/>
                                          </p:val>
                                        </p:tav>
                                        <p:tav tm="100000">
                                          <p:val>
                                            <p:strVal val="#ppt_x"/>
                                          </p:val>
                                        </p:tav>
                                      </p:tavLst>
                                    </p:anim>
                                    <p:anim calcmode="lin" valueType="num">
                                      <p:cBhvr additive="base">
                                        <p:cTn id="143"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16" presetClass="entr" presetSubtype="21" fill="hold" grpId="0" nodeType="click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barn(inVertical)">
                                      <p:cBhvr>
                                        <p:cTn id="148" dur="500"/>
                                        <p:tgtEl>
                                          <p:spTgt spid="86"/>
                                        </p:tgtEl>
                                      </p:cBhvr>
                                    </p:animEffect>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66"/>
                                        </p:tgtEl>
                                        <p:attrNameLst>
                                          <p:attrName>style.visibility</p:attrName>
                                        </p:attrNameLst>
                                      </p:cBhvr>
                                      <p:to>
                                        <p:strVal val="visible"/>
                                      </p:to>
                                    </p:set>
                                    <p:anim calcmode="lin" valueType="num">
                                      <p:cBhvr additive="base">
                                        <p:cTn id="153" dur="500" fill="hold"/>
                                        <p:tgtEl>
                                          <p:spTgt spid="66"/>
                                        </p:tgtEl>
                                        <p:attrNameLst>
                                          <p:attrName>ppt_x</p:attrName>
                                        </p:attrNameLst>
                                      </p:cBhvr>
                                      <p:tavLst>
                                        <p:tav tm="0">
                                          <p:val>
                                            <p:strVal val="#ppt_x"/>
                                          </p:val>
                                        </p:tav>
                                        <p:tav tm="100000">
                                          <p:val>
                                            <p:strVal val="#ppt_x"/>
                                          </p:val>
                                        </p:tav>
                                      </p:tavLst>
                                    </p:anim>
                                    <p:anim calcmode="lin" valueType="num">
                                      <p:cBhvr additive="base">
                                        <p:cTn id="15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16" presetClass="entr" presetSubtype="21" fill="hold" grpId="0" nodeType="clickEffect">
                                  <p:stCondLst>
                                    <p:cond delay="0"/>
                                  </p:stCondLst>
                                  <p:childTnLst>
                                    <p:set>
                                      <p:cBhvr>
                                        <p:cTn id="158" dur="1" fill="hold">
                                          <p:stCondLst>
                                            <p:cond delay="0"/>
                                          </p:stCondLst>
                                        </p:cTn>
                                        <p:tgtEl>
                                          <p:spTgt spid="88"/>
                                        </p:tgtEl>
                                        <p:attrNameLst>
                                          <p:attrName>style.visibility</p:attrName>
                                        </p:attrNameLst>
                                      </p:cBhvr>
                                      <p:to>
                                        <p:strVal val="visible"/>
                                      </p:to>
                                    </p:set>
                                    <p:animEffect transition="in" filter="barn(inVertical)">
                                      <p:cBhvr>
                                        <p:cTn id="159" dur="500"/>
                                        <p:tgtEl>
                                          <p:spTgt spid="88"/>
                                        </p:tgtEl>
                                      </p:cBhvr>
                                    </p:animEffect>
                                  </p:childTnLst>
                                </p:cTn>
                              </p:par>
                            </p:childTnLst>
                          </p:cTn>
                        </p:par>
                      </p:childTnLst>
                    </p:cTn>
                  </p:par>
                  <p:par>
                    <p:cTn id="160" fill="hold">
                      <p:stCondLst>
                        <p:cond delay="indefinite"/>
                      </p:stCondLst>
                      <p:childTnLst>
                        <p:par>
                          <p:cTn id="161" fill="hold">
                            <p:stCondLst>
                              <p:cond delay="0"/>
                            </p:stCondLst>
                            <p:childTnLst>
                              <p:par>
                                <p:cTn id="162" presetID="2" presetClass="entr" presetSubtype="4" fill="hold" grpId="0" nodeType="clickEffect">
                                  <p:stCondLst>
                                    <p:cond delay="0"/>
                                  </p:stCondLst>
                                  <p:childTnLst>
                                    <p:set>
                                      <p:cBhvr>
                                        <p:cTn id="163" dur="1" fill="hold">
                                          <p:stCondLst>
                                            <p:cond delay="0"/>
                                          </p:stCondLst>
                                        </p:cTn>
                                        <p:tgtEl>
                                          <p:spTgt spid="64"/>
                                        </p:tgtEl>
                                        <p:attrNameLst>
                                          <p:attrName>style.visibility</p:attrName>
                                        </p:attrNameLst>
                                      </p:cBhvr>
                                      <p:to>
                                        <p:strVal val="visible"/>
                                      </p:to>
                                    </p:set>
                                    <p:anim calcmode="lin" valueType="num">
                                      <p:cBhvr additive="base">
                                        <p:cTn id="164" dur="500" fill="hold"/>
                                        <p:tgtEl>
                                          <p:spTgt spid="64"/>
                                        </p:tgtEl>
                                        <p:attrNameLst>
                                          <p:attrName>ppt_x</p:attrName>
                                        </p:attrNameLst>
                                      </p:cBhvr>
                                      <p:tavLst>
                                        <p:tav tm="0">
                                          <p:val>
                                            <p:strVal val="#ppt_x"/>
                                          </p:val>
                                        </p:tav>
                                        <p:tav tm="100000">
                                          <p:val>
                                            <p:strVal val="#ppt_x"/>
                                          </p:val>
                                        </p:tav>
                                      </p:tavLst>
                                    </p:anim>
                                    <p:anim calcmode="lin" valueType="num">
                                      <p:cBhvr additive="base">
                                        <p:cTn id="165"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42" presetClass="entr" presetSubtype="0" fill="hold" grpId="0" nodeType="clickEffect">
                                  <p:stCondLst>
                                    <p:cond delay="0"/>
                                  </p:stCondLst>
                                  <p:childTnLst>
                                    <p:set>
                                      <p:cBhvr>
                                        <p:cTn id="169" dur="1" fill="hold">
                                          <p:stCondLst>
                                            <p:cond delay="0"/>
                                          </p:stCondLst>
                                        </p:cTn>
                                        <p:tgtEl>
                                          <p:spTgt spid="93"/>
                                        </p:tgtEl>
                                        <p:attrNameLst>
                                          <p:attrName>style.visibility</p:attrName>
                                        </p:attrNameLst>
                                      </p:cBhvr>
                                      <p:to>
                                        <p:strVal val="visible"/>
                                      </p:to>
                                    </p:set>
                                    <p:animEffect transition="in" filter="fade">
                                      <p:cBhvr>
                                        <p:cTn id="170" dur="1000"/>
                                        <p:tgtEl>
                                          <p:spTgt spid="93"/>
                                        </p:tgtEl>
                                      </p:cBhvr>
                                    </p:animEffect>
                                    <p:anim calcmode="lin" valueType="num">
                                      <p:cBhvr>
                                        <p:cTn id="171" dur="1000" fill="hold"/>
                                        <p:tgtEl>
                                          <p:spTgt spid="93"/>
                                        </p:tgtEl>
                                        <p:attrNameLst>
                                          <p:attrName>ppt_x</p:attrName>
                                        </p:attrNameLst>
                                      </p:cBhvr>
                                      <p:tavLst>
                                        <p:tav tm="0">
                                          <p:val>
                                            <p:strVal val="#ppt_x"/>
                                          </p:val>
                                        </p:tav>
                                        <p:tav tm="100000">
                                          <p:val>
                                            <p:strVal val="#ppt_x"/>
                                          </p:val>
                                        </p:tav>
                                      </p:tavLst>
                                    </p:anim>
                                    <p:anim calcmode="lin" valueType="num">
                                      <p:cBhvr>
                                        <p:cTn id="172"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16" presetClass="entr" presetSubtype="21" fill="hold" grpId="0" nodeType="clickEffect">
                                  <p:stCondLst>
                                    <p:cond delay="0"/>
                                  </p:stCondLst>
                                  <p:childTnLst>
                                    <p:set>
                                      <p:cBhvr>
                                        <p:cTn id="176" dur="1" fill="hold">
                                          <p:stCondLst>
                                            <p:cond delay="0"/>
                                          </p:stCondLst>
                                        </p:cTn>
                                        <p:tgtEl>
                                          <p:spTgt spid="95"/>
                                        </p:tgtEl>
                                        <p:attrNameLst>
                                          <p:attrName>style.visibility</p:attrName>
                                        </p:attrNameLst>
                                      </p:cBhvr>
                                      <p:to>
                                        <p:strVal val="visible"/>
                                      </p:to>
                                    </p:set>
                                    <p:animEffect transition="in" filter="barn(inVertical)">
                                      <p:cBhvr>
                                        <p:cTn id="177" dur="500"/>
                                        <p:tgtEl>
                                          <p:spTgt spid="95"/>
                                        </p:tgtEl>
                                      </p:cBhvr>
                                    </p:animEffect>
                                  </p:childTnLst>
                                </p:cTn>
                              </p:par>
                            </p:childTnLst>
                          </p:cTn>
                        </p:par>
                      </p:childTnLst>
                    </p:cTn>
                  </p:par>
                  <p:par>
                    <p:cTn id="178" fill="hold">
                      <p:stCondLst>
                        <p:cond delay="indefinite"/>
                      </p:stCondLst>
                      <p:childTnLst>
                        <p:par>
                          <p:cTn id="179" fill="hold">
                            <p:stCondLst>
                              <p:cond delay="0"/>
                            </p:stCondLst>
                            <p:childTnLst>
                              <p:par>
                                <p:cTn id="180" presetID="26" presetClass="entr" presetSubtype="0" fill="hold" grpId="0" nodeType="clickEffect">
                                  <p:stCondLst>
                                    <p:cond delay="0"/>
                                  </p:stCondLst>
                                  <p:childTnLst>
                                    <p:set>
                                      <p:cBhvr>
                                        <p:cTn id="181" dur="1" fill="hold">
                                          <p:stCondLst>
                                            <p:cond delay="0"/>
                                          </p:stCondLst>
                                        </p:cTn>
                                        <p:tgtEl>
                                          <p:spTgt spid="71"/>
                                        </p:tgtEl>
                                        <p:attrNameLst>
                                          <p:attrName>style.visibility</p:attrName>
                                        </p:attrNameLst>
                                      </p:cBhvr>
                                      <p:to>
                                        <p:strVal val="visible"/>
                                      </p:to>
                                    </p:set>
                                    <p:animEffect transition="in" filter="wipe(down)">
                                      <p:cBhvr>
                                        <p:cTn id="182" dur="580">
                                          <p:stCondLst>
                                            <p:cond delay="0"/>
                                          </p:stCondLst>
                                        </p:cTn>
                                        <p:tgtEl>
                                          <p:spTgt spid="71"/>
                                        </p:tgtEl>
                                      </p:cBhvr>
                                    </p:animEffect>
                                    <p:anim calcmode="lin" valueType="num">
                                      <p:cBhvr>
                                        <p:cTn id="183" dur="1822"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184" dur="664"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185" dur="664" tmFilter="0, 0; 0.125,0.2665; 0.25,0.4; 0.375,0.465; 0.5,0.5;  0.625,0.535; 0.75,0.6; 0.875,0.7335; 1,1">
                                          <p:stCondLst>
                                            <p:cond delay="664"/>
                                          </p:stCondLst>
                                        </p:cTn>
                                        <p:tgtEl>
                                          <p:spTgt spid="71"/>
                                        </p:tgtEl>
                                        <p:attrNameLst>
                                          <p:attrName>ppt_y</p:attrName>
                                        </p:attrNameLst>
                                      </p:cBhvr>
                                      <p:tavLst>
                                        <p:tav tm="0" fmla="#ppt_y-sin(pi*$)/9">
                                          <p:val>
                                            <p:fltVal val="0"/>
                                          </p:val>
                                        </p:tav>
                                        <p:tav tm="100000">
                                          <p:val>
                                            <p:fltVal val="1"/>
                                          </p:val>
                                        </p:tav>
                                      </p:tavLst>
                                    </p:anim>
                                    <p:anim calcmode="lin" valueType="num">
                                      <p:cBhvr>
                                        <p:cTn id="186" dur="332" tmFilter="0, 0; 0.125,0.2665; 0.25,0.4; 0.375,0.465; 0.5,0.5;  0.625,0.535; 0.75,0.6; 0.875,0.7335; 1,1">
                                          <p:stCondLst>
                                            <p:cond delay="1324"/>
                                          </p:stCondLst>
                                        </p:cTn>
                                        <p:tgtEl>
                                          <p:spTgt spid="71"/>
                                        </p:tgtEl>
                                        <p:attrNameLst>
                                          <p:attrName>ppt_y</p:attrName>
                                        </p:attrNameLst>
                                      </p:cBhvr>
                                      <p:tavLst>
                                        <p:tav tm="0" fmla="#ppt_y-sin(pi*$)/27">
                                          <p:val>
                                            <p:fltVal val="0"/>
                                          </p:val>
                                        </p:tav>
                                        <p:tav tm="100000">
                                          <p:val>
                                            <p:fltVal val="1"/>
                                          </p:val>
                                        </p:tav>
                                      </p:tavLst>
                                    </p:anim>
                                    <p:anim calcmode="lin" valueType="num">
                                      <p:cBhvr>
                                        <p:cTn id="187" dur="164" tmFilter="0, 0; 0.125,0.2665; 0.25,0.4; 0.375,0.465; 0.5,0.5;  0.625,0.535; 0.75,0.6; 0.875,0.7335; 1,1">
                                          <p:stCondLst>
                                            <p:cond delay="1656"/>
                                          </p:stCondLst>
                                        </p:cTn>
                                        <p:tgtEl>
                                          <p:spTgt spid="71"/>
                                        </p:tgtEl>
                                        <p:attrNameLst>
                                          <p:attrName>ppt_y</p:attrName>
                                        </p:attrNameLst>
                                      </p:cBhvr>
                                      <p:tavLst>
                                        <p:tav tm="0" fmla="#ppt_y-sin(pi*$)/81">
                                          <p:val>
                                            <p:fltVal val="0"/>
                                          </p:val>
                                        </p:tav>
                                        <p:tav tm="100000">
                                          <p:val>
                                            <p:fltVal val="1"/>
                                          </p:val>
                                        </p:tav>
                                      </p:tavLst>
                                    </p:anim>
                                    <p:animScale>
                                      <p:cBhvr>
                                        <p:cTn id="188" dur="26">
                                          <p:stCondLst>
                                            <p:cond delay="650"/>
                                          </p:stCondLst>
                                        </p:cTn>
                                        <p:tgtEl>
                                          <p:spTgt spid="71"/>
                                        </p:tgtEl>
                                      </p:cBhvr>
                                      <p:to x="100000" y="60000"/>
                                    </p:animScale>
                                    <p:animScale>
                                      <p:cBhvr>
                                        <p:cTn id="189" dur="166" decel="50000">
                                          <p:stCondLst>
                                            <p:cond delay="676"/>
                                          </p:stCondLst>
                                        </p:cTn>
                                        <p:tgtEl>
                                          <p:spTgt spid="71"/>
                                        </p:tgtEl>
                                      </p:cBhvr>
                                      <p:to x="100000" y="100000"/>
                                    </p:animScale>
                                    <p:animScale>
                                      <p:cBhvr>
                                        <p:cTn id="190" dur="26">
                                          <p:stCondLst>
                                            <p:cond delay="1312"/>
                                          </p:stCondLst>
                                        </p:cTn>
                                        <p:tgtEl>
                                          <p:spTgt spid="71"/>
                                        </p:tgtEl>
                                      </p:cBhvr>
                                      <p:to x="100000" y="80000"/>
                                    </p:animScale>
                                    <p:animScale>
                                      <p:cBhvr>
                                        <p:cTn id="191" dur="166" decel="50000">
                                          <p:stCondLst>
                                            <p:cond delay="1338"/>
                                          </p:stCondLst>
                                        </p:cTn>
                                        <p:tgtEl>
                                          <p:spTgt spid="71"/>
                                        </p:tgtEl>
                                      </p:cBhvr>
                                      <p:to x="100000" y="100000"/>
                                    </p:animScale>
                                    <p:animScale>
                                      <p:cBhvr>
                                        <p:cTn id="192" dur="26">
                                          <p:stCondLst>
                                            <p:cond delay="1642"/>
                                          </p:stCondLst>
                                        </p:cTn>
                                        <p:tgtEl>
                                          <p:spTgt spid="71"/>
                                        </p:tgtEl>
                                      </p:cBhvr>
                                      <p:to x="100000" y="90000"/>
                                    </p:animScale>
                                    <p:animScale>
                                      <p:cBhvr>
                                        <p:cTn id="193" dur="166" decel="50000">
                                          <p:stCondLst>
                                            <p:cond delay="1668"/>
                                          </p:stCondLst>
                                        </p:cTn>
                                        <p:tgtEl>
                                          <p:spTgt spid="71"/>
                                        </p:tgtEl>
                                      </p:cBhvr>
                                      <p:to x="100000" y="100000"/>
                                    </p:animScale>
                                    <p:animScale>
                                      <p:cBhvr>
                                        <p:cTn id="194" dur="26">
                                          <p:stCondLst>
                                            <p:cond delay="1808"/>
                                          </p:stCondLst>
                                        </p:cTn>
                                        <p:tgtEl>
                                          <p:spTgt spid="71"/>
                                        </p:tgtEl>
                                      </p:cBhvr>
                                      <p:to x="100000" y="95000"/>
                                    </p:animScale>
                                    <p:animScale>
                                      <p:cBhvr>
                                        <p:cTn id="195" dur="166" decel="50000">
                                          <p:stCondLst>
                                            <p:cond delay="1834"/>
                                          </p:stCondLst>
                                        </p:cTn>
                                        <p:tgtEl>
                                          <p:spTgt spid="71"/>
                                        </p:tgtEl>
                                      </p:cBhvr>
                                      <p:to x="100000" y="100000"/>
                                    </p:animScale>
                                  </p:childTnLst>
                                </p:cTn>
                              </p:par>
                            </p:childTnLst>
                          </p:cTn>
                        </p:par>
                      </p:childTnLst>
                    </p:cTn>
                  </p:par>
                  <p:par>
                    <p:cTn id="196" fill="hold">
                      <p:stCondLst>
                        <p:cond delay="indefinite"/>
                      </p:stCondLst>
                      <p:childTnLst>
                        <p:par>
                          <p:cTn id="197" fill="hold">
                            <p:stCondLst>
                              <p:cond delay="0"/>
                            </p:stCondLst>
                            <p:childTnLst>
                              <p:par>
                                <p:cTn id="198" presetID="16" presetClass="entr" presetSubtype="21" fill="hold" grpId="0" nodeType="clickEffect">
                                  <p:stCondLst>
                                    <p:cond delay="0"/>
                                  </p:stCondLst>
                                  <p:childTnLst>
                                    <p:set>
                                      <p:cBhvr>
                                        <p:cTn id="199" dur="1" fill="hold">
                                          <p:stCondLst>
                                            <p:cond delay="0"/>
                                          </p:stCondLst>
                                        </p:cTn>
                                        <p:tgtEl>
                                          <p:spTgt spid="96"/>
                                        </p:tgtEl>
                                        <p:attrNameLst>
                                          <p:attrName>style.visibility</p:attrName>
                                        </p:attrNameLst>
                                      </p:cBhvr>
                                      <p:to>
                                        <p:strVal val="visible"/>
                                      </p:to>
                                    </p:set>
                                    <p:animEffect transition="in" filter="barn(inVertical)">
                                      <p:cBhvr>
                                        <p:cTn id="200" dur="500"/>
                                        <p:tgtEl>
                                          <p:spTgt spid="96"/>
                                        </p:tgtEl>
                                      </p:cBhvr>
                                    </p:animEffect>
                                  </p:childTnLst>
                                </p:cTn>
                              </p:par>
                            </p:childTnLst>
                          </p:cTn>
                        </p:par>
                      </p:childTnLst>
                    </p:cTn>
                  </p:par>
                  <p:par>
                    <p:cTn id="201" fill="hold">
                      <p:stCondLst>
                        <p:cond delay="indefinite"/>
                      </p:stCondLst>
                      <p:childTnLst>
                        <p:par>
                          <p:cTn id="202" fill="hold">
                            <p:stCondLst>
                              <p:cond delay="0"/>
                            </p:stCondLst>
                            <p:childTnLst>
                              <p:par>
                                <p:cTn id="203" presetID="26" presetClass="entr" presetSubtype="0" fill="hold" grpId="0" nodeType="clickEffect">
                                  <p:stCondLst>
                                    <p:cond delay="0"/>
                                  </p:stCondLst>
                                  <p:childTnLst>
                                    <p:set>
                                      <p:cBhvr>
                                        <p:cTn id="204" dur="1" fill="hold">
                                          <p:stCondLst>
                                            <p:cond delay="0"/>
                                          </p:stCondLst>
                                        </p:cTn>
                                        <p:tgtEl>
                                          <p:spTgt spid="73"/>
                                        </p:tgtEl>
                                        <p:attrNameLst>
                                          <p:attrName>style.visibility</p:attrName>
                                        </p:attrNameLst>
                                      </p:cBhvr>
                                      <p:to>
                                        <p:strVal val="visible"/>
                                      </p:to>
                                    </p:set>
                                    <p:animEffect transition="in" filter="wipe(down)">
                                      <p:cBhvr>
                                        <p:cTn id="205" dur="580">
                                          <p:stCondLst>
                                            <p:cond delay="0"/>
                                          </p:stCondLst>
                                        </p:cTn>
                                        <p:tgtEl>
                                          <p:spTgt spid="73"/>
                                        </p:tgtEl>
                                      </p:cBhvr>
                                    </p:animEffect>
                                    <p:anim calcmode="lin" valueType="num">
                                      <p:cBhvr>
                                        <p:cTn id="206"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211" dur="26">
                                          <p:stCondLst>
                                            <p:cond delay="650"/>
                                          </p:stCondLst>
                                        </p:cTn>
                                        <p:tgtEl>
                                          <p:spTgt spid="73"/>
                                        </p:tgtEl>
                                      </p:cBhvr>
                                      <p:to x="100000" y="60000"/>
                                    </p:animScale>
                                    <p:animScale>
                                      <p:cBhvr>
                                        <p:cTn id="212" dur="166" decel="50000">
                                          <p:stCondLst>
                                            <p:cond delay="676"/>
                                          </p:stCondLst>
                                        </p:cTn>
                                        <p:tgtEl>
                                          <p:spTgt spid="73"/>
                                        </p:tgtEl>
                                      </p:cBhvr>
                                      <p:to x="100000" y="100000"/>
                                    </p:animScale>
                                    <p:animScale>
                                      <p:cBhvr>
                                        <p:cTn id="213" dur="26">
                                          <p:stCondLst>
                                            <p:cond delay="1312"/>
                                          </p:stCondLst>
                                        </p:cTn>
                                        <p:tgtEl>
                                          <p:spTgt spid="73"/>
                                        </p:tgtEl>
                                      </p:cBhvr>
                                      <p:to x="100000" y="80000"/>
                                    </p:animScale>
                                    <p:animScale>
                                      <p:cBhvr>
                                        <p:cTn id="214" dur="166" decel="50000">
                                          <p:stCondLst>
                                            <p:cond delay="1338"/>
                                          </p:stCondLst>
                                        </p:cTn>
                                        <p:tgtEl>
                                          <p:spTgt spid="73"/>
                                        </p:tgtEl>
                                      </p:cBhvr>
                                      <p:to x="100000" y="100000"/>
                                    </p:animScale>
                                    <p:animScale>
                                      <p:cBhvr>
                                        <p:cTn id="215" dur="26">
                                          <p:stCondLst>
                                            <p:cond delay="1642"/>
                                          </p:stCondLst>
                                        </p:cTn>
                                        <p:tgtEl>
                                          <p:spTgt spid="73"/>
                                        </p:tgtEl>
                                      </p:cBhvr>
                                      <p:to x="100000" y="90000"/>
                                    </p:animScale>
                                    <p:animScale>
                                      <p:cBhvr>
                                        <p:cTn id="216" dur="166" decel="50000">
                                          <p:stCondLst>
                                            <p:cond delay="1668"/>
                                          </p:stCondLst>
                                        </p:cTn>
                                        <p:tgtEl>
                                          <p:spTgt spid="73"/>
                                        </p:tgtEl>
                                      </p:cBhvr>
                                      <p:to x="100000" y="100000"/>
                                    </p:animScale>
                                    <p:animScale>
                                      <p:cBhvr>
                                        <p:cTn id="217" dur="26">
                                          <p:stCondLst>
                                            <p:cond delay="1808"/>
                                          </p:stCondLst>
                                        </p:cTn>
                                        <p:tgtEl>
                                          <p:spTgt spid="73"/>
                                        </p:tgtEl>
                                      </p:cBhvr>
                                      <p:to x="100000" y="95000"/>
                                    </p:animScale>
                                    <p:animScale>
                                      <p:cBhvr>
                                        <p:cTn id="218" dur="166" decel="50000">
                                          <p:stCondLst>
                                            <p:cond delay="1834"/>
                                          </p:stCondLst>
                                        </p:cTn>
                                        <p:tgtEl>
                                          <p:spTgt spid="73"/>
                                        </p:tgtEl>
                                      </p:cBhvr>
                                      <p:to x="100000" y="100000"/>
                                    </p:animScale>
                                  </p:childTnLst>
                                </p:cTn>
                              </p:par>
                            </p:childTnLst>
                          </p:cTn>
                        </p:par>
                      </p:childTnLst>
                    </p:cTn>
                  </p:par>
                  <p:par>
                    <p:cTn id="219" fill="hold">
                      <p:stCondLst>
                        <p:cond delay="indefinite"/>
                      </p:stCondLst>
                      <p:childTnLst>
                        <p:par>
                          <p:cTn id="220" fill="hold">
                            <p:stCondLst>
                              <p:cond delay="0"/>
                            </p:stCondLst>
                            <p:childTnLst>
                              <p:par>
                                <p:cTn id="221" presetID="16" presetClass="entr" presetSubtype="21" fill="hold" grpId="0" nodeType="clickEffect">
                                  <p:stCondLst>
                                    <p:cond delay="0"/>
                                  </p:stCondLst>
                                  <p:childTnLst>
                                    <p:set>
                                      <p:cBhvr>
                                        <p:cTn id="222" dur="1" fill="hold">
                                          <p:stCondLst>
                                            <p:cond delay="0"/>
                                          </p:stCondLst>
                                        </p:cTn>
                                        <p:tgtEl>
                                          <p:spTgt spid="97"/>
                                        </p:tgtEl>
                                        <p:attrNameLst>
                                          <p:attrName>style.visibility</p:attrName>
                                        </p:attrNameLst>
                                      </p:cBhvr>
                                      <p:to>
                                        <p:strVal val="visible"/>
                                      </p:to>
                                    </p:set>
                                    <p:animEffect transition="in" filter="barn(inVertical)">
                                      <p:cBhvr>
                                        <p:cTn id="223" dur="500"/>
                                        <p:tgtEl>
                                          <p:spTgt spid="97"/>
                                        </p:tgtEl>
                                      </p:cBhvr>
                                    </p:animEffect>
                                  </p:childTnLst>
                                </p:cTn>
                              </p:par>
                            </p:childTnLst>
                          </p:cTn>
                        </p:par>
                      </p:childTnLst>
                    </p:cTn>
                  </p:par>
                  <p:par>
                    <p:cTn id="224" fill="hold">
                      <p:stCondLst>
                        <p:cond delay="indefinite"/>
                      </p:stCondLst>
                      <p:childTnLst>
                        <p:par>
                          <p:cTn id="225" fill="hold">
                            <p:stCondLst>
                              <p:cond delay="0"/>
                            </p:stCondLst>
                            <p:childTnLst>
                              <p:par>
                                <p:cTn id="226" presetID="26" presetClass="entr" presetSubtype="0" fill="hold" grpId="0" nodeType="clickEffect">
                                  <p:stCondLst>
                                    <p:cond delay="0"/>
                                  </p:stCondLst>
                                  <p:childTnLst>
                                    <p:set>
                                      <p:cBhvr>
                                        <p:cTn id="227" dur="1" fill="hold">
                                          <p:stCondLst>
                                            <p:cond delay="0"/>
                                          </p:stCondLst>
                                        </p:cTn>
                                        <p:tgtEl>
                                          <p:spTgt spid="68"/>
                                        </p:tgtEl>
                                        <p:attrNameLst>
                                          <p:attrName>style.visibility</p:attrName>
                                        </p:attrNameLst>
                                      </p:cBhvr>
                                      <p:to>
                                        <p:strVal val="visible"/>
                                      </p:to>
                                    </p:set>
                                    <p:animEffect transition="in" filter="wipe(down)">
                                      <p:cBhvr>
                                        <p:cTn id="228" dur="580">
                                          <p:stCondLst>
                                            <p:cond delay="0"/>
                                          </p:stCondLst>
                                        </p:cTn>
                                        <p:tgtEl>
                                          <p:spTgt spid="68"/>
                                        </p:tgtEl>
                                      </p:cBhvr>
                                    </p:animEffect>
                                    <p:anim calcmode="lin" valueType="num">
                                      <p:cBhvr>
                                        <p:cTn id="229" dur="1822" tmFilter="0,0; 0.14,0.36; 0.43,0.73; 0.71,0.91; 1.0,1.0">
                                          <p:stCondLst>
                                            <p:cond delay="0"/>
                                          </p:stCondLst>
                                        </p:cTn>
                                        <p:tgtEl>
                                          <p:spTgt spid="68"/>
                                        </p:tgtEl>
                                        <p:attrNameLst>
                                          <p:attrName>ppt_x</p:attrName>
                                        </p:attrNameLst>
                                      </p:cBhvr>
                                      <p:tavLst>
                                        <p:tav tm="0">
                                          <p:val>
                                            <p:strVal val="#ppt_x-0.25"/>
                                          </p:val>
                                        </p:tav>
                                        <p:tav tm="100000">
                                          <p:val>
                                            <p:strVal val="#ppt_x"/>
                                          </p:val>
                                        </p:tav>
                                      </p:tavLst>
                                    </p:anim>
                                    <p:anim calcmode="lin" valueType="num">
                                      <p:cBhvr>
                                        <p:cTn id="230" dur="664" tmFilter="0.0,0.0; 0.25,0.07; 0.50,0.2; 0.75,0.467; 1.0,1.0">
                                          <p:stCondLst>
                                            <p:cond delay="0"/>
                                          </p:stCondLst>
                                        </p:cTn>
                                        <p:tgtEl>
                                          <p:spTgt spid="68"/>
                                        </p:tgtEl>
                                        <p:attrNameLst>
                                          <p:attrName>ppt_y</p:attrName>
                                        </p:attrNameLst>
                                      </p:cBhvr>
                                      <p:tavLst>
                                        <p:tav tm="0" fmla="#ppt_y-sin(pi*$)/3">
                                          <p:val>
                                            <p:fltVal val="0.5"/>
                                          </p:val>
                                        </p:tav>
                                        <p:tav tm="100000">
                                          <p:val>
                                            <p:fltVal val="1"/>
                                          </p:val>
                                        </p:tav>
                                      </p:tavLst>
                                    </p:anim>
                                    <p:anim calcmode="lin" valueType="num">
                                      <p:cBhvr>
                                        <p:cTn id="231" dur="664" tmFilter="0, 0; 0.125,0.2665; 0.25,0.4; 0.375,0.465; 0.5,0.5;  0.625,0.535; 0.75,0.6; 0.875,0.7335; 1,1">
                                          <p:stCondLst>
                                            <p:cond delay="664"/>
                                          </p:stCondLst>
                                        </p:cTn>
                                        <p:tgtEl>
                                          <p:spTgt spid="68"/>
                                        </p:tgtEl>
                                        <p:attrNameLst>
                                          <p:attrName>ppt_y</p:attrName>
                                        </p:attrNameLst>
                                      </p:cBhvr>
                                      <p:tavLst>
                                        <p:tav tm="0" fmla="#ppt_y-sin(pi*$)/9">
                                          <p:val>
                                            <p:fltVal val="0"/>
                                          </p:val>
                                        </p:tav>
                                        <p:tav tm="100000">
                                          <p:val>
                                            <p:fltVal val="1"/>
                                          </p:val>
                                        </p:tav>
                                      </p:tavLst>
                                    </p:anim>
                                    <p:anim calcmode="lin" valueType="num">
                                      <p:cBhvr>
                                        <p:cTn id="232" dur="332" tmFilter="0, 0; 0.125,0.2665; 0.25,0.4; 0.375,0.465; 0.5,0.5;  0.625,0.535; 0.75,0.6; 0.875,0.7335; 1,1">
                                          <p:stCondLst>
                                            <p:cond delay="1324"/>
                                          </p:stCondLst>
                                        </p:cTn>
                                        <p:tgtEl>
                                          <p:spTgt spid="68"/>
                                        </p:tgtEl>
                                        <p:attrNameLst>
                                          <p:attrName>ppt_y</p:attrName>
                                        </p:attrNameLst>
                                      </p:cBhvr>
                                      <p:tavLst>
                                        <p:tav tm="0" fmla="#ppt_y-sin(pi*$)/27">
                                          <p:val>
                                            <p:fltVal val="0"/>
                                          </p:val>
                                        </p:tav>
                                        <p:tav tm="100000">
                                          <p:val>
                                            <p:fltVal val="1"/>
                                          </p:val>
                                        </p:tav>
                                      </p:tavLst>
                                    </p:anim>
                                    <p:anim calcmode="lin" valueType="num">
                                      <p:cBhvr>
                                        <p:cTn id="233" dur="164" tmFilter="0, 0; 0.125,0.2665; 0.25,0.4; 0.375,0.465; 0.5,0.5;  0.625,0.535; 0.75,0.6; 0.875,0.7335; 1,1">
                                          <p:stCondLst>
                                            <p:cond delay="1656"/>
                                          </p:stCondLst>
                                        </p:cTn>
                                        <p:tgtEl>
                                          <p:spTgt spid="68"/>
                                        </p:tgtEl>
                                        <p:attrNameLst>
                                          <p:attrName>ppt_y</p:attrName>
                                        </p:attrNameLst>
                                      </p:cBhvr>
                                      <p:tavLst>
                                        <p:tav tm="0" fmla="#ppt_y-sin(pi*$)/81">
                                          <p:val>
                                            <p:fltVal val="0"/>
                                          </p:val>
                                        </p:tav>
                                        <p:tav tm="100000">
                                          <p:val>
                                            <p:fltVal val="1"/>
                                          </p:val>
                                        </p:tav>
                                      </p:tavLst>
                                    </p:anim>
                                    <p:animScale>
                                      <p:cBhvr>
                                        <p:cTn id="234" dur="26">
                                          <p:stCondLst>
                                            <p:cond delay="650"/>
                                          </p:stCondLst>
                                        </p:cTn>
                                        <p:tgtEl>
                                          <p:spTgt spid="68"/>
                                        </p:tgtEl>
                                      </p:cBhvr>
                                      <p:to x="100000" y="60000"/>
                                    </p:animScale>
                                    <p:animScale>
                                      <p:cBhvr>
                                        <p:cTn id="235" dur="166" decel="50000">
                                          <p:stCondLst>
                                            <p:cond delay="676"/>
                                          </p:stCondLst>
                                        </p:cTn>
                                        <p:tgtEl>
                                          <p:spTgt spid="68"/>
                                        </p:tgtEl>
                                      </p:cBhvr>
                                      <p:to x="100000" y="100000"/>
                                    </p:animScale>
                                    <p:animScale>
                                      <p:cBhvr>
                                        <p:cTn id="236" dur="26">
                                          <p:stCondLst>
                                            <p:cond delay="1312"/>
                                          </p:stCondLst>
                                        </p:cTn>
                                        <p:tgtEl>
                                          <p:spTgt spid="68"/>
                                        </p:tgtEl>
                                      </p:cBhvr>
                                      <p:to x="100000" y="80000"/>
                                    </p:animScale>
                                    <p:animScale>
                                      <p:cBhvr>
                                        <p:cTn id="237" dur="166" decel="50000">
                                          <p:stCondLst>
                                            <p:cond delay="1338"/>
                                          </p:stCondLst>
                                        </p:cTn>
                                        <p:tgtEl>
                                          <p:spTgt spid="68"/>
                                        </p:tgtEl>
                                      </p:cBhvr>
                                      <p:to x="100000" y="100000"/>
                                    </p:animScale>
                                    <p:animScale>
                                      <p:cBhvr>
                                        <p:cTn id="238" dur="26">
                                          <p:stCondLst>
                                            <p:cond delay="1642"/>
                                          </p:stCondLst>
                                        </p:cTn>
                                        <p:tgtEl>
                                          <p:spTgt spid="68"/>
                                        </p:tgtEl>
                                      </p:cBhvr>
                                      <p:to x="100000" y="90000"/>
                                    </p:animScale>
                                    <p:animScale>
                                      <p:cBhvr>
                                        <p:cTn id="239" dur="166" decel="50000">
                                          <p:stCondLst>
                                            <p:cond delay="1668"/>
                                          </p:stCondLst>
                                        </p:cTn>
                                        <p:tgtEl>
                                          <p:spTgt spid="68"/>
                                        </p:tgtEl>
                                      </p:cBhvr>
                                      <p:to x="100000" y="100000"/>
                                    </p:animScale>
                                    <p:animScale>
                                      <p:cBhvr>
                                        <p:cTn id="240" dur="26">
                                          <p:stCondLst>
                                            <p:cond delay="1808"/>
                                          </p:stCondLst>
                                        </p:cTn>
                                        <p:tgtEl>
                                          <p:spTgt spid="68"/>
                                        </p:tgtEl>
                                      </p:cBhvr>
                                      <p:to x="100000" y="95000"/>
                                    </p:animScale>
                                    <p:animScale>
                                      <p:cBhvr>
                                        <p:cTn id="241" dur="166" decel="50000">
                                          <p:stCondLst>
                                            <p:cond delay="1834"/>
                                          </p:stCondLst>
                                        </p:cTn>
                                        <p:tgtEl>
                                          <p:spTgt spid="68"/>
                                        </p:tgtEl>
                                      </p:cBhvr>
                                      <p:to x="100000" y="100000"/>
                                    </p:animScale>
                                  </p:childTnLst>
                                </p:cTn>
                              </p:par>
                            </p:childTnLst>
                          </p:cTn>
                        </p:par>
                      </p:childTnLst>
                    </p:cTn>
                  </p:par>
                  <p:par>
                    <p:cTn id="242" fill="hold">
                      <p:stCondLst>
                        <p:cond delay="indefinite"/>
                      </p:stCondLst>
                      <p:childTnLst>
                        <p:par>
                          <p:cTn id="243" fill="hold">
                            <p:stCondLst>
                              <p:cond delay="0"/>
                            </p:stCondLst>
                            <p:childTnLst>
                              <p:par>
                                <p:cTn id="244" presetID="16" presetClass="entr" presetSubtype="21" fill="hold" grpId="0" nodeType="clickEffect">
                                  <p:stCondLst>
                                    <p:cond delay="0"/>
                                  </p:stCondLst>
                                  <p:childTnLst>
                                    <p:set>
                                      <p:cBhvr>
                                        <p:cTn id="245" dur="1" fill="hold">
                                          <p:stCondLst>
                                            <p:cond delay="0"/>
                                          </p:stCondLst>
                                        </p:cTn>
                                        <p:tgtEl>
                                          <p:spTgt spid="98"/>
                                        </p:tgtEl>
                                        <p:attrNameLst>
                                          <p:attrName>style.visibility</p:attrName>
                                        </p:attrNameLst>
                                      </p:cBhvr>
                                      <p:to>
                                        <p:strVal val="visible"/>
                                      </p:to>
                                    </p:set>
                                    <p:animEffect transition="in" filter="barn(inVertical)">
                                      <p:cBhvr>
                                        <p:cTn id="246" dur="500"/>
                                        <p:tgtEl>
                                          <p:spTgt spid="98"/>
                                        </p:tgtEl>
                                      </p:cBhvr>
                                    </p:animEffect>
                                  </p:childTnLst>
                                </p:cTn>
                              </p:par>
                            </p:childTnLst>
                          </p:cTn>
                        </p:par>
                      </p:childTnLst>
                    </p:cTn>
                  </p:par>
                  <p:par>
                    <p:cTn id="247" fill="hold">
                      <p:stCondLst>
                        <p:cond delay="indefinite"/>
                      </p:stCondLst>
                      <p:childTnLst>
                        <p:par>
                          <p:cTn id="248" fill="hold">
                            <p:stCondLst>
                              <p:cond delay="0"/>
                            </p:stCondLst>
                            <p:childTnLst>
                              <p:par>
                                <p:cTn id="249" presetID="26" presetClass="entr" presetSubtype="0" fill="hold" grpId="0" nodeType="clickEffect">
                                  <p:stCondLst>
                                    <p:cond delay="0"/>
                                  </p:stCondLst>
                                  <p:childTnLst>
                                    <p:set>
                                      <p:cBhvr>
                                        <p:cTn id="250" dur="1" fill="hold">
                                          <p:stCondLst>
                                            <p:cond delay="0"/>
                                          </p:stCondLst>
                                        </p:cTn>
                                        <p:tgtEl>
                                          <p:spTgt spid="69"/>
                                        </p:tgtEl>
                                        <p:attrNameLst>
                                          <p:attrName>style.visibility</p:attrName>
                                        </p:attrNameLst>
                                      </p:cBhvr>
                                      <p:to>
                                        <p:strVal val="visible"/>
                                      </p:to>
                                    </p:set>
                                    <p:animEffect transition="in" filter="wipe(down)">
                                      <p:cBhvr>
                                        <p:cTn id="251" dur="580">
                                          <p:stCondLst>
                                            <p:cond delay="0"/>
                                          </p:stCondLst>
                                        </p:cTn>
                                        <p:tgtEl>
                                          <p:spTgt spid="69"/>
                                        </p:tgtEl>
                                      </p:cBhvr>
                                    </p:animEffect>
                                    <p:anim calcmode="lin" valueType="num">
                                      <p:cBhvr>
                                        <p:cTn id="252" dur="1822" tmFilter="0,0; 0.14,0.36; 0.43,0.73; 0.71,0.91; 1.0,1.0">
                                          <p:stCondLst>
                                            <p:cond delay="0"/>
                                          </p:stCondLst>
                                        </p:cTn>
                                        <p:tgtEl>
                                          <p:spTgt spid="69"/>
                                        </p:tgtEl>
                                        <p:attrNameLst>
                                          <p:attrName>ppt_x</p:attrName>
                                        </p:attrNameLst>
                                      </p:cBhvr>
                                      <p:tavLst>
                                        <p:tav tm="0">
                                          <p:val>
                                            <p:strVal val="#ppt_x-0.25"/>
                                          </p:val>
                                        </p:tav>
                                        <p:tav tm="100000">
                                          <p:val>
                                            <p:strVal val="#ppt_x"/>
                                          </p:val>
                                        </p:tav>
                                      </p:tavLst>
                                    </p:anim>
                                    <p:anim calcmode="lin" valueType="num">
                                      <p:cBhvr>
                                        <p:cTn id="253" dur="664" tmFilter="0.0,0.0; 0.25,0.07; 0.50,0.2; 0.75,0.467; 1.0,1.0">
                                          <p:stCondLst>
                                            <p:cond delay="0"/>
                                          </p:stCondLst>
                                        </p:cTn>
                                        <p:tgtEl>
                                          <p:spTgt spid="69"/>
                                        </p:tgtEl>
                                        <p:attrNameLst>
                                          <p:attrName>ppt_y</p:attrName>
                                        </p:attrNameLst>
                                      </p:cBhvr>
                                      <p:tavLst>
                                        <p:tav tm="0" fmla="#ppt_y-sin(pi*$)/3">
                                          <p:val>
                                            <p:fltVal val="0.5"/>
                                          </p:val>
                                        </p:tav>
                                        <p:tav tm="100000">
                                          <p:val>
                                            <p:fltVal val="1"/>
                                          </p:val>
                                        </p:tav>
                                      </p:tavLst>
                                    </p:anim>
                                    <p:anim calcmode="lin" valueType="num">
                                      <p:cBhvr>
                                        <p:cTn id="254" dur="664" tmFilter="0, 0; 0.125,0.2665; 0.25,0.4; 0.375,0.465; 0.5,0.5;  0.625,0.535; 0.75,0.6; 0.875,0.7335; 1,1">
                                          <p:stCondLst>
                                            <p:cond delay="664"/>
                                          </p:stCondLst>
                                        </p:cTn>
                                        <p:tgtEl>
                                          <p:spTgt spid="69"/>
                                        </p:tgtEl>
                                        <p:attrNameLst>
                                          <p:attrName>ppt_y</p:attrName>
                                        </p:attrNameLst>
                                      </p:cBhvr>
                                      <p:tavLst>
                                        <p:tav tm="0" fmla="#ppt_y-sin(pi*$)/9">
                                          <p:val>
                                            <p:fltVal val="0"/>
                                          </p:val>
                                        </p:tav>
                                        <p:tav tm="100000">
                                          <p:val>
                                            <p:fltVal val="1"/>
                                          </p:val>
                                        </p:tav>
                                      </p:tavLst>
                                    </p:anim>
                                    <p:anim calcmode="lin" valueType="num">
                                      <p:cBhvr>
                                        <p:cTn id="255" dur="332" tmFilter="0, 0; 0.125,0.2665; 0.25,0.4; 0.375,0.465; 0.5,0.5;  0.625,0.535; 0.75,0.6; 0.875,0.7335; 1,1">
                                          <p:stCondLst>
                                            <p:cond delay="1324"/>
                                          </p:stCondLst>
                                        </p:cTn>
                                        <p:tgtEl>
                                          <p:spTgt spid="69"/>
                                        </p:tgtEl>
                                        <p:attrNameLst>
                                          <p:attrName>ppt_y</p:attrName>
                                        </p:attrNameLst>
                                      </p:cBhvr>
                                      <p:tavLst>
                                        <p:tav tm="0" fmla="#ppt_y-sin(pi*$)/27">
                                          <p:val>
                                            <p:fltVal val="0"/>
                                          </p:val>
                                        </p:tav>
                                        <p:tav tm="100000">
                                          <p:val>
                                            <p:fltVal val="1"/>
                                          </p:val>
                                        </p:tav>
                                      </p:tavLst>
                                    </p:anim>
                                    <p:anim calcmode="lin" valueType="num">
                                      <p:cBhvr>
                                        <p:cTn id="256" dur="164" tmFilter="0, 0; 0.125,0.2665; 0.25,0.4; 0.375,0.465; 0.5,0.5;  0.625,0.535; 0.75,0.6; 0.875,0.7335; 1,1">
                                          <p:stCondLst>
                                            <p:cond delay="1656"/>
                                          </p:stCondLst>
                                        </p:cTn>
                                        <p:tgtEl>
                                          <p:spTgt spid="69"/>
                                        </p:tgtEl>
                                        <p:attrNameLst>
                                          <p:attrName>ppt_y</p:attrName>
                                        </p:attrNameLst>
                                      </p:cBhvr>
                                      <p:tavLst>
                                        <p:tav tm="0" fmla="#ppt_y-sin(pi*$)/81">
                                          <p:val>
                                            <p:fltVal val="0"/>
                                          </p:val>
                                        </p:tav>
                                        <p:tav tm="100000">
                                          <p:val>
                                            <p:fltVal val="1"/>
                                          </p:val>
                                        </p:tav>
                                      </p:tavLst>
                                    </p:anim>
                                    <p:animScale>
                                      <p:cBhvr>
                                        <p:cTn id="257" dur="26">
                                          <p:stCondLst>
                                            <p:cond delay="650"/>
                                          </p:stCondLst>
                                        </p:cTn>
                                        <p:tgtEl>
                                          <p:spTgt spid="69"/>
                                        </p:tgtEl>
                                      </p:cBhvr>
                                      <p:to x="100000" y="60000"/>
                                    </p:animScale>
                                    <p:animScale>
                                      <p:cBhvr>
                                        <p:cTn id="258" dur="166" decel="50000">
                                          <p:stCondLst>
                                            <p:cond delay="676"/>
                                          </p:stCondLst>
                                        </p:cTn>
                                        <p:tgtEl>
                                          <p:spTgt spid="69"/>
                                        </p:tgtEl>
                                      </p:cBhvr>
                                      <p:to x="100000" y="100000"/>
                                    </p:animScale>
                                    <p:animScale>
                                      <p:cBhvr>
                                        <p:cTn id="259" dur="26">
                                          <p:stCondLst>
                                            <p:cond delay="1312"/>
                                          </p:stCondLst>
                                        </p:cTn>
                                        <p:tgtEl>
                                          <p:spTgt spid="69"/>
                                        </p:tgtEl>
                                      </p:cBhvr>
                                      <p:to x="100000" y="80000"/>
                                    </p:animScale>
                                    <p:animScale>
                                      <p:cBhvr>
                                        <p:cTn id="260" dur="166" decel="50000">
                                          <p:stCondLst>
                                            <p:cond delay="1338"/>
                                          </p:stCondLst>
                                        </p:cTn>
                                        <p:tgtEl>
                                          <p:spTgt spid="69"/>
                                        </p:tgtEl>
                                      </p:cBhvr>
                                      <p:to x="100000" y="100000"/>
                                    </p:animScale>
                                    <p:animScale>
                                      <p:cBhvr>
                                        <p:cTn id="261" dur="26">
                                          <p:stCondLst>
                                            <p:cond delay="1642"/>
                                          </p:stCondLst>
                                        </p:cTn>
                                        <p:tgtEl>
                                          <p:spTgt spid="69"/>
                                        </p:tgtEl>
                                      </p:cBhvr>
                                      <p:to x="100000" y="90000"/>
                                    </p:animScale>
                                    <p:animScale>
                                      <p:cBhvr>
                                        <p:cTn id="262" dur="166" decel="50000">
                                          <p:stCondLst>
                                            <p:cond delay="1668"/>
                                          </p:stCondLst>
                                        </p:cTn>
                                        <p:tgtEl>
                                          <p:spTgt spid="69"/>
                                        </p:tgtEl>
                                      </p:cBhvr>
                                      <p:to x="100000" y="100000"/>
                                    </p:animScale>
                                    <p:animScale>
                                      <p:cBhvr>
                                        <p:cTn id="263" dur="26">
                                          <p:stCondLst>
                                            <p:cond delay="1808"/>
                                          </p:stCondLst>
                                        </p:cTn>
                                        <p:tgtEl>
                                          <p:spTgt spid="69"/>
                                        </p:tgtEl>
                                      </p:cBhvr>
                                      <p:to x="100000" y="95000"/>
                                    </p:animScale>
                                    <p:animScale>
                                      <p:cBhvr>
                                        <p:cTn id="264" dur="166" decel="50000">
                                          <p:stCondLst>
                                            <p:cond delay="1834"/>
                                          </p:stCondLst>
                                        </p:cTn>
                                        <p:tgtEl>
                                          <p:spTgt spid="69"/>
                                        </p:tgtEl>
                                      </p:cBhvr>
                                      <p:to x="100000" y="100000"/>
                                    </p:animScale>
                                  </p:childTnLst>
                                </p:cTn>
                              </p:par>
                            </p:childTnLst>
                          </p:cTn>
                        </p:par>
                      </p:childTnLst>
                    </p:cTn>
                  </p:par>
                  <p:par>
                    <p:cTn id="265" fill="hold">
                      <p:stCondLst>
                        <p:cond delay="indefinite"/>
                      </p:stCondLst>
                      <p:childTnLst>
                        <p:par>
                          <p:cTn id="266" fill="hold">
                            <p:stCondLst>
                              <p:cond delay="0"/>
                            </p:stCondLst>
                            <p:childTnLst>
                              <p:par>
                                <p:cTn id="267" presetID="16" presetClass="entr" presetSubtype="21" fill="hold" grpId="0" nodeType="clickEffect">
                                  <p:stCondLst>
                                    <p:cond delay="0"/>
                                  </p:stCondLst>
                                  <p:childTnLst>
                                    <p:set>
                                      <p:cBhvr>
                                        <p:cTn id="268" dur="1" fill="hold">
                                          <p:stCondLst>
                                            <p:cond delay="0"/>
                                          </p:stCondLst>
                                        </p:cTn>
                                        <p:tgtEl>
                                          <p:spTgt spid="185"/>
                                        </p:tgtEl>
                                        <p:attrNameLst>
                                          <p:attrName>style.visibility</p:attrName>
                                        </p:attrNameLst>
                                      </p:cBhvr>
                                      <p:to>
                                        <p:strVal val="visible"/>
                                      </p:to>
                                    </p:set>
                                    <p:animEffect transition="in" filter="barn(inVertical)">
                                      <p:cBhvr>
                                        <p:cTn id="269" dur="500"/>
                                        <p:tgtEl>
                                          <p:spTgt spid="185"/>
                                        </p:tgtEl>
                                      </p:cBhvr>
                                    </p:animEffect>
                                  </p:childTnLst>
                                </p:cTn>
                              </p:par>
                            </p:childTnLst>
                          </p:cTn>
                        </p:par>
                      </p:childTnLst>
                    </p:cTn>
                  </p:par>
                  <p:par>
                    <p:cTn id="270" fill="hold">
                      <p:stCondLst>
                        <p:cond delay="indefinite"/>
                      </p:stCondLst>
                      <p:childTnLst>
                        <p:par>
                          <p:cTn id="271" fill="hold">
                            <p:stCondLst>
                              <p:cond delay="0"/>
                            </p:stCondLst>
                            <p:childTnLst>
                              <p:par>
                                <p:cTn id="272" presetID="26" presetClass="entr" presetSubtype="0" fill="hold" grpId="0" nodeType="clickEffect">
                                  <p:stCondLst>
                                    <p:cond delay="0"/>
                                  </p:stCondLst>
                                  <p:childTnLst>
                                    <p:set>
                                      <p:cBhvr>
                                        <p:cTn id="273" dur="1" fill="hold">
                                          <p:stCondLst>
                                            <p:cond delay="0"/>
                                          </p:stCondLst>
                                        </p:cTn>
                                        <p:tgtEl>
                                          <p:spTgt spid="70"/>
                                        </p:tgtEl>
                                        <p:attrNameLst>
                                          <p:attrName>style.visibility</p:attrName>
                                        </p:attrNameLst>
                                      </p:cBhvr>
                                      <p:to>
                                        <p:strVal val="visible"/>
                                      </p:to>
                                    </p:set>
                                    <p:animEffect transition="in" filter="wipe(down)">
                                      <p:cBhvr>
                                        <p:cTn id="274" dur="580">
                                          <p:stCondLst>
                                            <p:cond delay="0"/>
                                          </p:stCondLst>
                                        </p:cTn>
                                        <p:tgtEl>
                                          <p:spTgt spid="70"/>
                                        </p:tgtEl>
                                      </p:cBhvr>
                                    </p:animEffect>
                                    <p:anim calcmode="lin" valueType="num">
                                      <p:cBhvr>
                                        <p:cTn id="275"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276"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277"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278"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279"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280" dur="26">
                                          <p:stCondLst>
                                            <p:cond delay="650"/>
                                          </p:stCondLst>
                                        </p:cTn>
                                        <p:tgtEl>
                                          <p:spTgt spid="70"/>
                                        </p:tgtEl>
                                      </p:cBhvr>
                                      <p:to x="100000" y="60000"/>
                                    </p:animScale>
                                    <p:animScale>
                                      <p:cBhvr>
                                        <p:cTn id="281" dur="166" decel="50000">
                                          <p:stCondLst>
                                            <p:cond delay="676"/>
                                          </p:stCondLst>
                                        </p:cTn>
                                        <p:tgtEl>
                                          <p:spTgt spid="70"/>
                                        </p:tgtEl>
                                      </p:cBhvr>
                                      <p:to x="100000" y="100000"/>
                                    </p:animScale>
                                    <p:animScale>
                                      <p:cBhvr>
                                        <p:cTn id="282" dur="26">
                                          <p:stCondLst>
                                            <p:cond delay="1312"/>
                                          </p:stCondLst>
                                        </p:cTn>
                                        <p:tgtEl>
                                          <p:spTgt spid="70"/>
                                        </p:tgtEl>
                                      </p:cBhvr>
                                      <p:to x="100000" y="80000"/>
                                    </p:animScale>
                                    <p:animScale>
                                      <p:cBhvr>
                                        <p:cTn id="283" dur="166" decel="50000">
                                          <p:stCondLst>
                                            <p:cond delay="1338"/>
                                          </p:stCondLst>
                                        </p:cTn>
                                        <p:tgtEl>
                                          <p:spTgt spid="70"/>
                                        </p:tgtEl>
                                      </p:cBhvr>
                                      <p:to x="100000" y="100000"/>
                                    </p:animScale>
                                    <p:animScale>
                                      <p:cBhvr>
                                        <p:cTn id="284" dur="26">
                                          <p:stCondLst>
                                            <p:cond delay="1642"/>
                                          </p:stCondLst>
                                        </p:cTn>
                                        <p:tgtEl>
                                          <p:spTgt spid="70"/>
                                        </p:tgtEl>
                                      </p:cBhvr>
                                      <p:to x="100000" y="90000"/>
                                    </p:animScale>
                                    <p:animScale>
                                      <p:cBhvr>
                                        <p:cTn id="285" dur="166" decel="50000">
                                          <p:stCondLst>
                                            <p:cond delay="1668"/>
                                          </p:stCondLst>
                                        </p:cTn>
                                        <p:tgtEl>
                                          <p:spTgt spid="70"/>
                                        </p:tgtEl>
                                      </p:cBhvr>
                                      <p:to x="100000" y="100000"/>
                                    </p:animScale>
                                    <p:animScale>
                                      <p:cBhvr>
                                        <p:cTn id="286" dur="26">
                                          <p:stCondLst>
                                            <p:cond delay="1808"/>
                                          </p:stCondLst>
                                        </p:cTn>
                                        <p:tgtEl>
                                          <p:spTgt spid="70"/>
                                        </p:tgtEl>
                                      </p:cBhvr>
                                      <p:to x="100000" y="95000"/>
                                    </p:animScale>
                                    <p:animScale>
                                      <p:cBhvr>
                                        <p:cTn id="287" dur="166" decel="50000">
                                          <p:stCondLst>
                                            <p:cond delay="1834"/>
                                          </p:stCondLst>
                                        </p:cTn>
                                        <p:tgtEl>
                                          <p:spTgt spid="70"/>
                                        </p:tgtEl>
                                      </p:cBhvr>
                                      <p:to x="100000" y="100000"/>
                                    </p:animScale>
                                  </p:childTnLst>
                                </p:cTn>
                              </p:par>
                            </p:childTnLst>
                          </p:cTn>
                        </p:par>
                      </p:childTnLst>
                    </p:cTn>
                  </p:par>
                  <p:par>
                    <p:cTn id="288" fill="hold">
                      <p:stCondLst>
                        <p:cond delay="indefinite"/>
                      </p:stCondLst>
                      <p:childTnLst>
                        <p:par>
                          <p:cTn id="289" fill="hold">
                            <p:stCondLst>
                              <p:cond delay="0"/>
                            </p:stCondLst>
                            <p:childTnLst>
                              <p:par>
                                <p:cTn id="290" presetID="16" presetClass="entr" presetSubtype="21" fill="hold" grpId="0" nodeType="clickEffect">
                                  <p:stCondLst>
                                    <p:cond delay="0"/>
                                  </p:stCondLst>
                                  <p:childTnLst>
                                    <p:set>
                                      <p:cBhvr>
                                        <p:cTn id="291" dur="1" fill="hold">
                                          <p:stCondLst>
                                            <p:cond delay="0"/>
                                          </p:stCondLst>
                                        </p:cTn>
                                        <p:tgtEl>
                                          <p:spTgt spid="186"/>
                                        </p:tgtEl>
                                        <p:attrNameLst>
                                          <p:attrName>style.visibility</p:attrName>
                                        </p:attrNameLst>
                                      </p:cBhvr>
                                      <p:to>
                                        <p:strVal val="visible"/>
                                      </p:to>
                                    </p:set>
                                    <p:animEffect transition="in" filter="barn(inVertical)">
                                      <p:cBhvr>
                                        <p:cTn id="292" dur="500"/>
                                        <p:tgtEl>
                                          <p:spTgt spid="186"/>
                                        </p:tgtEl>
                                      </p:cBhvr>
                                    </p:animEffect>
                                  </p:childTnLst>
                                </p:cTn>
                              </p:par>
                            </p:childTnLst>
                          </p:cTn>
                        </p:par>
                      </p:childTnLst>
                    </p:cTn>
                  </p:par>
                  <p:par>
                    <p:cTn id="293" fill="hold">
                      <p:stCondLst>
                        <p:cond delay="indefinite"/>
                      </p:stCondLst>
                      <p:childTnLst>
                        <p:par>
                          <p:cTn id="294" fill="hold">
                            <p:stCondLst>
                              <p:cond delay="0"/>
                            </p:stCondLst>
                            <p:childTnLst>
                              <p:par>
                                <p:cTn id="295" presetID="26" presetClass="entr" presetSubtype="0" fill="hold" grpId="0" nodeType="clickEffect">
                                  <p:stCondLst>
                                    <p:cond delay="0"/>
                                  </p:stCondLst>
                                  <p:childTnLst>
                                    <p:set>
                                      <p:cBhvr>
                                        <p:cTn id="296" dur="1" fill="hold">
                                          <p:stCondLst>
                                            <p:cond delay="0"/>
                                          </p:stCondLst>
                                        </p:cTn>
                                        <p:tgtEl>
                                          <p:spTgt spid="92"/>
                                        </p:tgtEl>
                                        <p:attrNameLst>
                                          <p:attrName>style.visibility</p:attrName>
                                        </p:attrNameLst>
                                      </p:cBhvr>
                                      <p:to>
                                        <p:strVal val="visible"/>
                                      </p:to>
                                    </p:set>
                                    <p:animEffect transition="in" filter="wipe(down)">
                                      <p:cBhvr>
                                        <p:cTn id="297" dur="580">
                                          <p:stCondLst>
                                            <p:cond delay="0"/>
                                          </p:stCondLst>
                                        </p:cTn>
                                        <p:tgtEl>
                                          <p:spTgt spid="92"/>
                                        </p:tgtEl>
                                      </p:cBhvr>
                                    </p:animEffect>
                                    <p:anim calcmode="lin" valueType="num">
                                      <p:cBhvr>
                                        <p:cTn id="298" dur="1822"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299" dur="664"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300" dur="664" tmFilter="0, 0; 0.125,0.2665; 0.25,0.4; 0.375,0.465; 0.5,0.5;  0.625,0.535; 0.75,0.6; 0.875,0.7335; 1,1">
                                          <p:stCondLst>
                                            <p:cond delay="664"/>
                                          </p:stCondLst>
                                        </p:cTn>
                                        <p:tgtEl>
                                          <p:spTgt spid="92"/>
                                        </p:tgtEl>
                                        <p:attrNameLst>
                                          <p:attrName>ppt_y</p:attrName>
                                        </p:attrNameLst>
                                      </p:cBhvr>
                                      <p:tavLst>
                                        <p:tav tm="0" fmla="#ppt_y-sin(pi*$)/9">
                                          <p:val>
                                            <p:fltVal val="0"/>
                                          </p:val>
                                        </p:tav>
                                        <p:tav tm="100000">
                                          <p:val>
                                            <p:fltVal val="1"/>
                                          </p:val>
                                        </p:tav>
                                      </p:tavLst>
                                    </p:anim>
                                    <p:anim calcmode="lin" valueType="num">
                                      <p:cBhvr>
                                        <p:cTn id="301" dur="332" tmFilter="0, 0; 0.125,0.2665; 0.25,0.4; 0.375,0.465; 0.5,0.5;  0.625,0.535; 0.75,0.6; 0.875,0.7335; 1,1">
                                          <p:stCondLst>
                                            <p:cond delay="1324"/>
                                          </p:stCondLst>
                                        </p:cTn>
                                        <p:tgtEl>
                                          <p:spTgt spid="92"/>
                                        </p:tgtEl>
                                        <p:attrNameLst>
                                          <p:attrName>ppt_y</p:attrName>
                                        </p:attrNameLst>
                                      </p:cBhvr>
                                      <p:tavLst>
                                        <p:tav tm="0" fmla="#ppt_y-sin(pi*$)/27">
                                          <p:val>
                                            <p:fltVal val="0"/>
                                          </p:val>
                                        </p:tav>
                                        <p:tav tm="100000">
                                          <p:val>
                                            <p:fltVal val="1"/>
                                          </p:val>
                                        </p:tav>
                                      </p:tavLst>
                                    </p:anim>
                                    <p:anim calcmode="lin" valueType="num">
                                      <p:cBhvr>
                                        <p:cTn id="302" dur="164" tmFilter="0, 0; 0.125,0.2665; 0.25,0.4; 0.375,0.465; 0.5,0.5;  0.625,0.535; 0.75,0.6; 0.875,0.7335; 1,1">
                                          <p:stCondLst>
                                            <p:cond delay="1656"/>
                                          </p:stCondLst>
                                        </p:cTn>
                                        <p:tgtEl>
                                          <p:spTgt spid="92"/>
                                        </p:tgtEl>
                                        <p:attrNameLst>
                                          <p:attrName>ppt_y</p:attrName>
                                        </p:attrNameLst>
                                      </p:cBhvr>
                                      <p:tavLst>
                                        <p:tav tm="0" fmla="#ppt_y-sin(pi*$)/81">
                                          <p:val>
                                            <p:fltVal val="0"/>
                                          </p:val>
                                        </p:tav>
                                        <p:tav tm="100000">
                                          <p:val>
                                            <p:fltVal val="1"/>
                                          </p:val>
                                        </p:tav>
                                      </p:tavLst>
                                    </p:anim>
                                    <p:animScale>
                                      <p:cBhvr>
                                        <p:cTn id="303" dur="26">
                                          <p:stCondLst>
                                            <p:cond delay="650"/>
                                          </p:stCondLst>
                                        </p:cTn>
                                        <p:tgtEl>
                                          <p:spTgt spid="92"/>
                                        </p:tgtEl>
                                      </p:cBhvr>
                                      <p:to x="100000" y="60000"/>
                                    </p:animScale>
                                    <p:animScale>
                                      <p:cBhvr>
                                        <p:cTn id="304" dur="166" decel="50000">
                                          <p:stCondLst>
                                            <p:cond delay="676"/>
                                          </p:stCondLst>
                                        </p:cTn>
                                        <p:tgtEl>
                                          <p:spTgt spid="92"/>
                                        </p:tgtEl>
                                      </p:cBhvr>
                                      <p:to x="100000" y="100000"/>
                                    </p:animScale>
                                    <p:animScale>
                                      <p:cBhvr>
                                        <p:cTn id="305" dur="26">
                                          <p:stCondLst>
                                            <p:cond delay="1312"/>
                                          </p:stCondLst>
                                        </p:cTn>
                                        <p:tgtEl>
                                          <p:spTgt spid="92"/>
                                        </p:tgtEl>
                                      </p:cBhvr>
                                      <p:to x="100000" y="80000"/>
                                    </p:animScale>
                                    <p:animScale>
                                      <p:cBhvr>
                                        <p:cTn id="306" dur="166" decel="50000">
                                          <p:stCondLst>
                                            <p:cond delay="1338"/>
                                          </p:stCondLst>
                                        </p:cTn>
                                        <p:tgtEl>
                                          <p:spTgt spid="92"/>
                                        </p:tgtEl>
                                      </p:cBhvr>
                                      <p:to x="100000" y="100000"/>
                                    </p:animScale>
                                    <p:animScale>
                                      <p:cBhvr>
                                        <p:cTn id="307" dur="26">
                                          <p:stCondLst>
                                            <p:cond delay="1642"/>
                                          </p:stCondLst>
                                        </p:cTn>
                                        <p:tgtEl>
                                          <p:spTgt spid="92"/>
                                        </p:tgtEl>
                                      </p:cBhvr>
                                      <p:to x="100000" y="90000"/>
                                    </p:animScale>
                                    <p:animScale>
                                      <p:cBhvr>
                                        <p:cTn id="308" dur="166" decel="50000">
                                          <p:stCondLst>
                                            <p:cond delay="1668"/>
                                          </p:stCondLst>
                                        </p:cTn>
                                        <p:tgtEl>
                                          <p:spTgt spid="92"/>
                                        </p:tgtEl>
                                      </p:cBhvr>
                                      <p:to x="100000" y="100000"/>
                                    </p:animScale>
                                    <p:animScale>
                                      <p:cBhvr>
                                        <p:cTn id="309" dur="26">
                                          <p:stCondLst>
                                            <p:cond delay="1808"/>
                                          </p:stCondLst>
                                        </p:cTn>
                                        <p:tgtEl>
                                          <p:spTgt spid="92"/>
                                        </p:tgtEl>
                                      </p:cBhvr>
                                      <p:to x="100000" y="95000"/>
                                    </p:animScale>
                                    <p:animScale>
                                      <p:cBhvr>
                                        <p:cTn id="310" dur="166" decel="50000">
                                          <p:stCondLst>
                                            <p:cond delay="1834"/>
                                          </p:stCondLst>
                                        </p:cTn>
                                        <p:tgtEl>
                                          <p:spTgt spid="92"/>
                                        </p:tgtEl>
                                      </p:cBhvr>
                                      <p:to x="100000" y="100000"/>
                                    </p:animScale>
                                  </p:childTnLst>
                                </p:cTn>
                              </p:par>
                            </p:childTnLst>
                          </p:cTn>
                        </p:par>
                      </p:childTnLst>
                    </p:cTn>
                  </p:par>
                  <p:par>
                    <p:cTn id="311" fill="hold">
                      <p:stCondLst>
                        <p:cond delay="indefinite"/>
                      </p:stCondLst>
                      <p:childTnLst>
                        <p:par>
                          <p:cTn id="312" fill="hold">
                            <p:stCondLst>
                              <p:cond delay="0"/>
                            </p:stCondLst>
                            <p:childTnLst>
                              <p:par>
                                <p:cTn id="313" presetID="42" presetClass="entr" presetSubtype="0" fill="hold" grpId="0" nodeType="clickEffect">
                                  <p:stCondLst>
                                    <p:cond delay="0"/>
                                  </p:stCondLst>
                                  <p:childTnLst>
                                    <p:set>
                                      <p:cBhvr>
                                        <p:cTn id="314" dur="1" fill="hold">
                                          <p:stCondLst>
                                            <p:cond delay="0"/>
                                          </p:stCondLst>
                                        </p:cTn>
                                        <p:tgtEl>
                                          <p:spTgt spid="94"/>
                                        </p:tgtEl>
                                        <p:attrNameLst>
                                          <p:attrName>style.visibility</p:attrName>
                                        </p:attrNameLst>
                                      </p:cBhvr>
                                      <p:to>
                                        <p:strVal val="visible"/>
                                      </p:to>
                                    </p:set>
                                    <p:animEffect transition="in" filter="fade">
                                      <p:cBhvr>
                                        <p:cTn id="315" dur="1000"/>
                                        <p:tgtEl>
                                          <p:spTgt spid="94"/>
                                        </p:tgtEl>
                                      </p:cBhvr>
                                    </p:animEffect>
                                    <p:anim calcmode="lin" valueType="num">
                                      <p:cBhvr>
                                        <p:cTn id="316" dur="1000" fill="hold"/>
                                        <p:tgtEl>
                                          <p:spTgt spid="94"/>
                                        </p:tgtEl>
                                        <p:attrNameLst>
                                          <p:attrName>ppt_x</p:attrName>
                                        </p:attrNameLst>
                                      </p:cBhvr>
                                      <p:tavLst>
                                        <p:tav tm="0">
                                          <p:val>
                                            <p:strVal val="#ppt_x"/>
                                          </p:val>
                                        </p:tav>
                                        <p:tav tm="100000">
                                          <p:val>
                                            <p:strVal val="#ppt_x"/>
                                          </p:val>
                                        </p:tav>
                                      </p:tavLst>
                                    </p:anim>
                                    <p:anim calcmode="lin" valueType="num">
                                      <p:cBhvr>
                                        <p:cTn id="317"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318" fill="hold">
                      <p:stCondLst>
                        <p:cond delay="indefinite"/>
                      </p:stCondLst>
                      <p:childTnLst>
                        <p:par>
                          <p:cTn id="319" fill="hold">
                            <p:stCondLst>
                              <p:cond delay="0"/>
                            </p:stCondLst>
                            <p:childTnLst>
                              <p:par>
                                <p:cTn id="320" presetID="1" presetClass="entr" presetSubtype="0" fill="hold" nodeType="clickEffect">
                                  <p:stCondLst>
                                    <p:cond delay="0"/>
                                  </p:stCondLst>
                                  <p:childTnLst>
                                    <p:set>
                                      <p:cBhvr>
                                        <p:cTn id="321" dur="1" fill="hold">
                                          <p:stCondLst>
                                            <p:cond delay="0"/>
                                          </p:stCondLst>
                                        </p:cTn>
                                        <p:tgtEl>
                                          <p:spTgt spid="35"/>
                                        </p:tgtEl>
                                        <p:attrNameLst>
                                          <p:attrName>style.visibility</p:attrName>
                                        </p:attrNameLst>
                                      </p:cBhvr>
                                      <p:to>
                                        <p:strVal val="visible"/>
                                      </p:to>
                                    </p:set>
                                  </p:childTnLst>
                                </p:cTn>
                              </p:par>
                            </p:childTnLst>
                          </p:cTn>
                        </p:par>
                      </p:childTnLst>
                    </p:cTn>
                  </p:par>
                  <p:par>
                    <p:cTn id="322" fill="hold">
                      <p:stCondLst>
                        <p:cond delay="indefinite"/>
                      </p:stCondLst>
                      <p:childTnLst>
                        <p:par>
                          <p:cTn id="323" fill="hold">
                            <p:stCondLst>
                              <p:cond delay="0"/>
                            </p:stCondLst>
                            <p:childTnLst>
                              <p:par>
                                <p:cTn id="324" presetID="42" presetClass="entr" presetSubtype="0" fill="hold" grpId="0" nodeType="clickEffect">
                                  <p:stCondLst>
                                    <p:cond delay="0"/>
                                  </p:stCondLst>
                                  <p:childTnLst>
                                    <p:set>
                                      <p:cBhvr>
                                        <p:cTn id="325" dur="1" fill="hold">
                                          <p:stCondLst>
                                            <p:cond delay="0"/>
                                          </p:stCondLst>
                                        </p:cTn>
                                        <p:tgtEl>
                                          <p:spTgt spid="19"/>
                                        </p:tgtEl>
                                        <p:attrNameLst>
                                          <p:attrName>style.visibility</p:attrName>
                                        </p:attrNameLst>
                                      </p:cBhvr>
                                      <p:to>
                                        <p:strVal val="visible"/>
                                      </p:to>
                                    </p:set>
                                    <p:animEffect transition="in" filter="fade">
                                      <p:cBhvr>
                                        <p:cTn id="326" dur="1000"/>
                                        <p:tgtEl>
                                          <p:spTgt spid="19"/>
                                        </p:tgtEl>
                                      </p:cBhvr>
                                    </p:animEffect>
                                    <p:anim calcmode="lin" valueType="num">
                                      <p:cBhvr>
                                        <p:cTn id="327" dur="1000" fill="hold"/>
                                        <p:tgtEl>
                                          <p:spTgt spid="19"/>
                                        </p:tgtEl>
                                        <p:attrNameLst>
                                          <p:attrName>ppt_x</p:attrName>
                                        </p:attrNameLst>
                                      </p:cBhvr>
                                      <p:tavLst>
                                        <p:tav tm="0">
                                          <p:val>
                                            <p:strVal val="#ppt_x"/>
                                          </p:val>
                                        </p:tav>
                                        <p:tav tm="100000">
                                          <p:val>
                                            <p:strVal val="#ppt_x"/>
                                          </p:val>
                                        </p:tav>
                                      </p:tavLst>
                                    </p:anim>
                                    <p:anim calcmode="lin" valueType="num">
                                      <p:cBhvr>
                                        <p:cTn id="3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42" presetClass="entr" presetSubtype="0" fill="hold" grpId="0" nodeType="clickEffect">
                                  <p:stCondLst>
                                    <p:cond delay="0"/>
                                  </p:stCondLst>
                                  <p:childTnLst>
                                    <p:set>
                                      <p:cBhvr>
                                        <p:cTn id="332" dur="1" fill="hold">
                                          <p:stCondLst>
                                            <p:cond delay="0"/>
                                          </p:stCondLst>
                                        </p:cTn>
                                        <p:tgtEl>
                                          <p:spTgt spid="36"/>
                                        </p:tgtEl>
                                        <p:attrNameLst>
                                          <p:attrName>style.visibility</p:attrName>
                                        </p:attrNameLst>
                                      </p:cBhvr>
                                      <p:to>
                                        <p:strVal val="visible"/>
                                      </p:to>
                                    </p:set>
                                    <p:animEffect transition="in" filter="fade">
                                      <p:cBhvr>
                                        <p:cTn id="333" dur="1000"/>
                                        <p:tgtEl>
                                          <p:spTgt spid="36"/>
                                        </p:tgtEl>
                                      </p:cBhvr>
                                    </p:animEffect>
                                    <p:anim calcmode="lin" valueType="num">
                                      <p:cBhvr>
                                        <p:cTn id="334" dur="1000" fill="hold"/>
                                        <p:tgtEl>
                                          <p:spTgt spid="36"/>
                                        </p:tgtEl>
                                        <p:attrNameLst>
                                          <p:attrName>ppt_x</p:attrName>
                                        </p:attrNameLst>
                                      </p:cBhvr>
                                      <p:tavLst>
                                        <p:tav tm="0">
                                          <p:val>
                                            <p:strVal val="#ppt_x"/>
                                          </p:val>
                                        </p:tav>
                                        <p:tav tm="100000">
                                          <p:val>
                                            <p:strVal val="#ppt_x"/>
                                          </p:val>
                                        </p:tav>
                                      </p:tavLst>
                                    </p:anim>
                                    <p:anim calcmode="lin" valueType="num">
                                      <p:cBhvr>
                                        <p:cTn id="33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36" fill="hold">
                      <p:stCondLst>
                        <p:cond delay="indefinite"/>
                      </p:stCondLst>
                      <p:childTnLst>
                        <p:par>
                          <p:cTn id="337" fill="hold">
                            <p:stCondLst>
                              <p:cond delay="0"/>
                            </p:stCondLst>
                            <p:childTnLst>
                              <p:par>
                                <p:cTn id="338" presetID="42" presetClass="entr" presetSubtype="0" fill="hold" grpId="0" nodeType="clickEffect">
                                  <p:stCondLst>
                                    <p:cond delay="0"/>
                                  </p:stCondLst>
                                  <p:childTnLst>
                                    <p:set>
                                      <p:cBhvr>
                                        <p:cTn id="339" dur="1" fill="hold">
                                          <p:stCondLst>
                                            <p:cond delay="0"/>
                                          </p:stCondLst>
                                        </p:cTn>
                                        <p:tgtEl>
                                          <p:spTgt spid="23"/>
                                        </p:tgtEl>
                                        <p:attrNameLst>
                                          <p:attrName>style.visibility</p:attrName>
                                        </p:attrNameLst>
                                      </p:cBhvr>
                                      <p:to>
                                        <p:strVal val="visible"/>
                                      </p:to>
                                    </p:set>
                                    <p:animEffect transition="in" filter="fade">
                                      <p:cBhvr>
                                        <p:cTn id="340" dur="1000"/>
                                        <p:tgtEl>
                                          <p:spTgt spid="23"/>
                                        </p:tgtEl>
                                      </p:cBhvr>
                                    </p:animEffect>
                                    <p:anim calcmode="lin" valueType="num">
                                      <p:cBhvr>
                                        <p:cTn id="341" dur="1000" fill="hold"/>
                                        <p:tgtEl>
                                          <p:spTgt spid="23"/>
                                        </p:tgtEl>
                                        <p:attrNameLst>
                                          <p:attrName>ppt_x</p:attrName>
                                        </p:attrNameLst>
                                      </p:cBhvr>
                                      <p:tavLst>
                                        <p:tav tm="0">
                                          <p:val>
                                            <p:strVal val="#ppt_x"/>
                                          </p:val>
                                        </p:tav>
                                        <p:tav tm="100000">
                                          <p:val>
                                            <p:strVal val="#ppt_x"/>
                                          </p:val>
                                        </p:tav>
                                      </p:tavLst>
                                    </p:anim>
                                    <p:anim calcmode="lin" valueType="num">
                                      <p:cBhvr>
                                        <p:cTn id="34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3" fill="hold">
                      <p:stCondLst>
                        <p:cond delay="indefinite"/>
                      </p:stCondLst>
                      <p:childTnLst>
                        <p:par>
                          <p:cTn id="344" fill="hold">
                            <p:stCondLst>
                              <p:cond delay="0"/>
                            </p:stCondLst>
                            <p:childTnLst>
                              <p:par>
                                <p:cTn id="345" presetID="42" presetClass="entr" presetSubtype="0" fill="hold" grpId="0" nodeType="clickEffect">
                                  <p:stCondLst>
                                    <p:cond delay="0"/>
                                  </p:stCondLst>
                                  <p:childTnLst>
                                    <p:set>
                                      <p:cBhvr>
                                        <p:cTn id="346" dur="1" fill="hold">
                                          <p:stCondLst>
                                            <p:cond delay="0"/>
                                          </p:stCondLst>
                                        </p:cTn>
                                        <p:tgtEl>
                                          <p:spTgt spid="37"/>
                                        </p:tgtEl>
                                        <p:attrNameLst>
                                          <p:attrName>style.visibility</p:attrName>
                                        </p:attrNameLst>
                                      </p:cBhvr>
                                      <p:to>
                                        <p:strVal val="visible"/>
                                      </p:to>
                                    </p:set>
                                    <p:animEffect transition="in" filter="fade">
                                      <p:cBhvr>
                                        <p:cTn id="347" dur="1000"/>
                                        <p:tgtEl>
                                          <p:spTgt spid="37"/>
                                        </p:tgtEl>
                                      </p:cBhvr>
                                    </p:animEffect>
                                    <p:anim calcmode="lin" valueType="num">
                                      <p:cBhvr>
                                        <p:cTn id="348" dur="1000" fill="hold"/>
                                        <p:tgtEl>
                                          <p:spTgt spid="37"/>
                                        </p:tgtEl>
                                        <p:attrNameLst>
                                          <p:attrName>ppt_x</p:attrName>
                                        </p:attrNameLst>
                                      </p:cBhvr>
                                      <p:tavLst>
                                        <p:tav tm="0">
                                          <p:val>
                                            <p:strVal val="#ppt_x"/>
                                          </p:val>
                                        </p:tav>
                                        <p:tav tm="100000">
                                          <p:val>
                                            <p:strVal val="#ppt_x"/>
                                          </p:val>
                                        </p:tav>
                                      </p:tavLst>
                                    </p:anim>
                                    <p:anim calcmode="lin" valueType="num">
                                      <p:cBhvr>
                                        <p:cTn id="34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50" fill="hold">
                      <p:stCondLst>
                        <p:cond delay="indefinite"/>
                      </p:stCondLst>
                      <p:childTnLst>
                        <p:par>
                          <p:cTn id="351" fill="hold">
                            <p:stCondLst>
                              <p:cond delay="0"/>
                            </p:stCondLst>
                            <p:childTnLst>
                              <p:par>
                                <p:cTn id="352" presetID="42" presetClass="entr" presetSubtype="0" fill="hold" grpId="0" nodeType="clickEffect">
                                  <p:stCondLst>
                                    <p:cond delay="0"/>
                                  </p:stCondLst>
                                  <p:childTnLst>
                                    <p:set>
                                      <p:cBhvr>
                                        <p:cTn id="353" dur="1" fill="hold">
                                          <p:stCondLst>
                                            <p:cond delay="0"/>
                                          </p:stCondLst>
                                        </p:cTn>
                                        <p:tgtEl>
                                          <p:spTgt spid="27"/>
                                        </p:tgtEl>
                                        <p:attrNameLst>
                                          <p:attrName>style.visibility</p:attrName>
                                        </p:attrNameLst>
                                      </p:cBhvr>
                                      <p:to>
                                        <p:strVal val="visible"/>
                                      </p:to>
                                    </p:set>
                                    <p:animEffect transition="in" filter="fade">
                                      <p:cBhvr>
                                        <p:cTn id="354" dur="1000"/>
                                        <p:tgtEl>
                                          <p:spTgt spid="27"/>
                                        </p:tgtEl>
                                      </p:cBhvr>
                                    </p:animEffect>
                                    <p:anim calcmode="lin" valueType="num">
                                      <p:cBhvr>
                                        <p:cTn id="355" dur="1000" fill="hold"/>
                                        <p:tgtEl>
                                          <p:spTgt spid="27"/>
                                        </p:tgtEl>
                                        <p:attrNameLst>
                                          <p:attrName>ppt_x</p:attrName>
                                        </p:attrNameLst>
                                      </p:cBhvr>
                                      <p:tavLst>
                                        <p:tav tm="0">
                                          <p:val>
                                            <p:strVal val="#ppt_x"/>
                                          </p:val>
                                        </p:tav>
                                        <p:tav tm="100000">
                                          <p:val>
                                            <p:strVal val="#ppt_x"/>
                                          </p:val>
                                        </p:tav>
                                      </p:tavLst>
                                    </p:anim>
                                    <p:anim calcmode="lin" valueType="num">
                                      <p:cBhvr>
                                        <p:cTn id="35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57" fill="hold">
                      <p:stCondLst>
                        <p:cond delay="indefinite"/>
                      </p:stCondLst>
                      <p:childTnLst>
                        <p:par>
                          <p:cTn id="358" fill="hold">
                            <p:stCondLst>
                              <p:cond delay="0"/>
                            </p:stCondLst>
                            <p:childTnLst>
                              <p:par>
                                <p:cTn id="359" presetID="42" presetClass="entr" presetSubtype="0" fill="hold" grpId="0" nodeType="clickEffect">
                                  <p:stCondLst>
                                    <p:cond delay="0"/>
                                  </p:stCondLst>
                                  <p:childTnLst>
                                    <p:set>
                                      <p:cBhvr>
                                        <p:cTn id="360" dur="1" fill="hold">
                                          <p:stCondLst>
                                            <p:cond delay="0"/>
                                          </p:stCondLst>
                                        </p:cTn>
                                        <p:tgtEl>
                                          <p:spTgt spid="38"/>
                                        </p:tgtEl>
                                        <p:attrNameLst>
                                          <p:attrName>style.visibility</p:attrName>
                                        </p:attrNameLst>
                                      </p:cBhvr>
                                      <p:to>
                                        <p:strVal val="visible"/>
                                      </p:to>
                                    </p:set>
                                    <p:animEffect transition="in" filter="fade">
                                      <p:cBhvr>
                                        <p:cTn id="361" dur="1000"/>
                                        <p:tgtEl>
                                          <p:spTgt spid="38"/>
                                        </p:tgtEl>
                                      </p:cBhvr>
                                    </p:animEffect>
                                    <p:anim calcmode="lin" valueType="num">
                                      <p:cBhvr>
                                        <p:cTn id="362" dur="1000" fill="hold"/>
                                        <p:tgtEl>
                                          <p:spTgt spid="38"/>
                                        </p:tgtEl>
                                        <p:attrNameLst>
                                          <p:attrName>ppt_x</p:attrName>
                                        </p:attrNameLst>
                                      </p:cBhvr>
                                      <p:tavLst>
                                        <p:tav tm="0">
                                          <p:val>
                                            <p:strVal val="#ppt_x"/>
                                          </p:val>
                                        </p:tav>
                                        <p:tav tm="100000">
                                          <p:val>
                                            <p:strVal val="#ppt_x"/>
                                          </p:val>
                                        </p:tav>
                                      </p:tavLst>
                                    </p:anim>
                                    <p:anim calcmode="lin" valueType="num">
                                      <p:cBhvr>
                                        <p:cTn id="36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64" fill="hold">
                      <p:stCondLst>
                        <p:cond delay="indefinite"/>
                      </p:stCondLst>
                      <p:childTnLst>
                        <p:par>
                          <p:cTn id="365" fill="hold">
                            <p:stCondLst>
                              <p:cond delay="0"/>
                            </p:stCondLst>
                            <p:childTnLst>
                              <p:par>
                                <p:cTn id="366" presetID="42" presetClass="entr" presetSubtype="0" fill="hold" grpId="0" nodeType="clickEffect">
                                  <p:stCondLst>
                                    <p:cond delay="0"/>
                                  </p:stCondLst>
                                  <p:childTnLst>
                                    <p:set>
                                      <p:cBhvr>
                                        <p:cTn id="367" dur="1" fill="hold">
                                          <p:stCondLst>
                                            <p:cond delay="0"/>
                                          </p:stCondLst>
                                        </p:cTn>
                                        <p:tgtEl>
                                          <p:spTgt spid="22"/>
                                        </p:tgtEl>
                                        <p:attrNameLst>
                                          <p:attrName>style.visibility</p:attrName>
                                        </p:attrNameLst>
                                      </p:cBhvr>
                                      <p:to>
                                        <p:strVal val="visible"/>
                                      </p:to>
                                    </p:set>
                                    <p:animEffect transition="in" filter="fade">
                                      <p:cBhvr>
                                        <p:cTn id="368" dur="1000"/>
                                        <p:tgtEl>
                                          <p:spTgt spid="22"/>
                                        </p:tgtEl>
                                      </p:cBhvr>
                                    </p:animEffect>
                                    <p:anim calcmode="lin" valueType="num">
                                      <p:cBhvr>
                                        <p:cTn id="369" dur="1000" fill="hold"/>
                                        <p:tgtEl>
                                          <p:spTgt spid="22"/>
                                        </p:tgtEl>
                                        <p:attrNameLst>
                                          <p:attrName>ppt_x</p:attrName>
                                        </p:attrNameLst>
                                      </p:cBhvr>
                                      <p:tavLst>
                                        <p:tav tm="0">
                                          <p:val>
                                            <p:strVal val="#ppt_x"/>
                                          </p:val>
                                        </p:tav>
                                        <p:tav tm="100000">
                                          <p:val>
                                            <p:strVal val="#ppt_x"/>
                                          </p:val>
                                        </p:tav>
                                      </p:tavLst>
                                    </p:anim>
                                    <p:anim calcmode="lin" valueType="num">
                                      <p:cBhvr>
                                        <p:cTn id="37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71" fill="hold">
                      <p:stCondLst>
                        <p:cond delay="indefinite"/>
                      </p:stCondLst>
                      <p:childTnLst>
                        <p:par>
                          <p:cTn id="372" fill="hold">
                            <p:stCondLst>
                              <p:cond delay="0"/>
                            </p:stCondLst>
                            <p:childTnLst>
                              <p:par>
                                <p:cTn id="373" presetID="42" presetClass="entr" presetSubtype="0" fill="hold" grpId="0" nodeType="clickEffect">
                                  <p:stCondLst>
                                    <p:cond delay="0"/>
                                  </p:stCondLst>
                                  <p:childTnLst>
                                    <p:set>
                                      <p:cBhvr>
                                        <p:cTn id="374" dur="1" fill="hold">
                                          <p:stCondLst>
                                            <p:cond delay="0"/>
                                          </p:stCondLst>
                                        </p:cTn>
                                        <p:tgtEl>
                                          <p:spTgt spid="39"/>
                                        </p:tgtEl>
                                        <p:attrNameLst>
                                          <p:attrName>style.visibility</p:attrName>
                                        </p:attrNameLst>
                                      </p:cBhvr>
                                      <p:to>
                                        <p:strVal val="visible"/>
                                      </p:to>
                                    </p:set>
                                    <p:animEffect transition="in" filter="fade">
                                      <p:cBhvr>
                                        <p:cTn id="375" dur="1000"/>
                                        <p:tgtEl>
                                          <p:spTgt spid="39"/>
                                        </p:tgtEl>
                                      </p:cBhvr>
                                    </p:animEffect>
                                    <p:anim calcmode="lin" valueType="num">
                                      <p:cBhvr>
                                        <p:cTn id="376" dur="1000" fill="hold"/>
                                        <p:tgtEl>
                                          <p:spTgt spid="39"/>
                                        </p:tgtEl>
                                        <p:attrNameLst>
                                          <p:attrName>ppt_x</p:attrName>
                                        </p:attrNameLst>
                                      </p:cBhvr>
                                      <p:tavLst>
                                        <p:tav tm="0">
                                          <p:val>
                                            <p:strVal val="#ppt_x"/>
                                          </p:val>
                                        </p:tav>
                                        <p:tav tm="100000">
                                          <p:val>
                                            <p:strVal val="#ppt_x"/>
                                          </p:val>
                                        </p:tav>
                                      </p:tavLst>
                                    </p:anim>
                                    <p:anim calcmode="lin" valueType="num">
                                      <p:cBhvr>
                                        <p:cTn id="37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78" fill="hold">
                      <p:stCondLst>
                        <p:cond delay="indefinite"/>
                      </p:stCondLst>
                      <p:childTnLst>
                        <p:par>
                          <p:cTn id="379" fill="hold">
                            <p:stCondLst>
                              <p:cond delay="0"/>
                            </p:stCondLst>
                            <p:childTnLst>
                              <p:par>
                                <p:cTn id="380" presetID="42" presetClass="entr" presetSubtype="0" fill="hold" grpId="0" nodeType="clickEffect">
                                  <p:stCondLst>
                                    <p:cond delay="0"/>
                                  </p:stCondLst>
                                  <p:childTnLst>
                                    <p:set>
                                      <p:cBhvr>
                                        <p:cTn id="381" dur="1" fill="hold">
                                          <p:stCondLst>
                                            <p:cond delay="0"/>
                                          </p:stCondLst>
                                        </p:cTn>
                                        <p:tgtEl>
                                          <p:spTgt spid="28"/>
                                        </p:tgtEl>
                                        <p:attrNameLst>
                                          <p:attrName>style.visibility</p:attrName>
                                        </p:attrNameLst>
                                      </p:cBhvr>
                                      <p:to>
                                        <p:strVal val="visible"/>
                                      </p:to>
                                    </p:set>
                                    <p:animEffect transition="in" filter="fade">
                                      <p:cBhvr>
                                        <p:cTn id="382" dur="1000"/>
                                        <p:tgtEl>
                                          <p:spTgt spid="28"/>
                                        </p:tgtEl>
                                      </p:cBhvr>
                                    </p:animEffect>
                                    <p:anim calcmode="lin" valueType="num">
                                      <p:cBhvr>
                                        <p:cTn id="383" dur="1000" fill="hold"/>
                                        <p:tgtEl>
                                          <p:spTgt spid="28"/>
                                        </p:tgtEl>
                                        <p:attrNameLst>
                                          <p:attrName>ppt_x</p:attrName>
                                        </p:attrNameLst>
                                      </p:cBhvr>
                                      <p:tavLst>
                                        <p:tav tm="0">
                                          <p:val>
                                            <p:strVal val="#ppt_x"/>
                                          </p:val>
                                        </p:tav>
                                        <p:tav tm="100000">
                                          <p:val>
                                            <p:strVal val="#ppt_x"/>
                                          </p:val>
                                        </p:tav>
                                      </p:tavLst>
                                    </p:anim>
                                    <p:anim calcmode="lin" valueType="num">
                                      <p:cBhvr>
                                        <p:cTn id="38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85" fill="hold">
                      <p:stCondLst>
                        <p:cond delay="indefinite"/>
                      </p:stCondLst>
                      <p:childTnLst>
                        <p:par>
                          <p:cTn id="386" fill="hold">
                            <p:stCondLst>
                              <p:cond delay="0"/>
                            </p:stCondLst>
                            <p:childTnLst>
                              <p:par>
                                <p:cTn id="387" presetID="42" presetClass="entr" presetSubtype="0" fill="hold" grpId="0" nodeType="clickEffect">
                                  <p:stCondLst>
                                    <p:cond delay="0"/>
                                  </p:stCondLst>
                                  <p:childTnLst>
                                    <p:set>
                                      <p:cBhvr>
                                        <p:cTn id="388" dur="1" fill="hold">
                                          <p:stCondLst>
                                            <p:cond delay="0"/>
                                          </p:stCondLst>
                                        </p:cTn>
                                        <p:tgtEl>
                                          <p:spTgt spid="40"/>
                                        </p:tgtEl>
                                        <p:attrNameLst>
                                          <p:attrName>style.visibility</p:attrName>
                                        </p:attrNameLst>
                                      </p:cBhvr>
                                      <p:to>
                                        <p:strVal val="visible"/>
                                      </p:to>
                                    </p:set>
                                    <p:animEffect transition="in" filter="fade">
                                      <p:cBhvr>
                                        <p:cTn id="389" dur="1000"/>
                                        <p:tgtEl>
                                          <p:spTgt spid="40"/>
                                        </p:tgtEl>
                                      </p:cBhvr>
                                    </p:animEffect>
                                    <p:anim calcmode="lin" valueType="num">
                                      <p:cBhvr>
                                        <p:cTn id="390" dur="1000" fill="hold"/>
                                        <p:tgtEl>
                                          <p:spTgt spid="40"/>
                                        </p:tgtEl>
                                        <p:attrNameLst>
                                          <p:attrName>ppt_x</p:attrName>
                                        </p:attrNameLst>
                                      </p:cBhvr>
                                      <p:tavLst>
                                        <p:tav tm="0">
                                          <p:val>
                                            <p:strVal val="#ppt_x"/>
                                          </p:val>
                                        </p:tav>
                                        <p:tav tm="100000">
                                          <p:val>
                                            <p:strVal val="#ppt_x"/>
                                          </p:val>
                                        </p:tav>
                                      </p:tavLst>
                                    </p:anim>
                                    <p:anim calcmode="lin" valueType="num">
                                      <p:cBhvr>
                                        <p:cTn id="39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92" fill="hold">
                      <p:stCondLst>
                        <p:cond delay="indefinite"/>
                      </p:stCondLst>
                      <p:childTnLst>
                        <p:par>
                          <p:cTn id="393" fill="hold">
                            <p:stCondLst>
                              <p:cond delay="0"/>
                            </p:stCondLst>
                            <p:childTnLst>
                              <p:par>
                                <p:cTn id="394" presetID="42" presetClass="entr" presetSubtype="0" fill="hold" grpId="0" nodeType="clickEffect">
                                  <p:stCondLst>
                                    <p:cond delay="0"/>
                                  </p:stCondLst>
                                  <p:childTnLst>
                                    <p:set>
                                      <p:cBhvr>
                                        <p:cTn id="395" dur="1" fill="hold">
                                          <p:stCondLst>
                                            <p:cond delay="0"/>
                                          </p:stCondLst>
                                        </p:cTn>
                                        <p:tgtEl>
                                          <p:spTgt spid="20"/>
                                        </p:tgtEl>
                                        <p:attrNameLst>
                                          <p:attrName>style.visibility</p:attrName>
                                        </p:attrNameLst>
                                      </p:cBhvr>
                                      <p:to>
                                        <p:strVal val="visible"/>
                                      </p:to>
                                    </p:set>
                                    <p:animEffect transition="in" filter="fade">
                                      <p:cBhvr>
                                        <p:cTn id="396" dur="1000"/>
                                        <p:tgtEl>
                                          <p:spTgt spid="20"/>
                                        </p:tgtEl>
                                      </p:cBhvr>
                                    </p:animEffect>
                                    <p:anim calcmode="lin" valueType="num">
                                      <p:cBhvr>
                                        <p:cTn id="397" dur="1000" fill="hold"/>
                                        <p:tgtEl>
                                          <p:spTgt spid="20"/>
                                        </p:tgtEl>
                                        <p:attrNameLst>
                                          <p:attrName>ppt_x</p:attrName>
                                        </p:attrNameLst>
                                      </p:cBhvr>
                                      <p:tavLst>
                                        <p:tav tm="0">
                                          <p:val>
                                            <p:strVal val="#ppt_x"/>
                                          </p:val>
                                        </p:tav>
                                        <p:tav tm="100000">
                                          <p:val>
                                            <p:strVal val="#ppt_x"/>
                                          </p:val>
                                        </p:tav>
                                      </p:tavLst>
                                    </p:anim>
                                    <p:anim calcmode="lin" valueType="num">
                                      <p:cBhvr>
                                        <p:cTn id="39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99" fill="hold">
                      <p:stCondLst>
                        <p:cond delay="indefinite"/>
                      </p:stCondLst>
                      <p:childTnLst>
                        <p:par>
                          <p:cTn id="400" fill="hold">
                            <p:stCondLst>
                              <p:cond delay="0"/>
                            </p:stCondLst>
                            <p:childTnLst>
                              <p:par>
                                <p:cTn id="401" presetID="42" presetClass="entr" presetSubtype="0" fill="hold" grpId="0" nodeType="clickEffect">
                                  <p:stCondLst>
                                    <p:cond delay="0"/>
                                  </p:stCondLst>
                                  <p:childTnLst>
                                    <p:set>
                                      <p:cBhvr>
                                        <p:cTn id="402" dur="1" fill="hold">
                                          <p:stCondLst>
                                            <p:cond delay="0"/>
                                          </p:stCondLst>
                                        </p:cTn>
                                        <p:tgtEl>
                                          <p:spTgt spid="41"/>
                                        </p:tgtEl>
                                        <p:attrNameLst>
                                          <p:attrName>style.visibility</p:attrName>
                                        </p:attrNameLst>
                                      </p:cBhvr>
                                      <p:to>
                                        <p:strVal val="visible"/>
                                      </p:to>
                                    </p:set>
                                    <p:animEffect transition="in" filter="fade">
                                      <p:cBhvr>
                                        <p:cTn id="403" dur="1000"/>
                                        <p:tgtEl>
                                          <p:spTgt spid="41"/>
                                        </p:tgtEl>
                                      </p:cBhvr>
                                    </p:animEffect>
                                    <p:anim calcmode="lin" valueType="num">
                                      <p:cBhvr>
                                        <p:cTn id="404" dur="1000" fill="hold"/>
                                        <p:tgtEl>
                                          <p:spTgt spid="41"/>
                                        </p:tgtEl>
                                        <p:attrNameLst>
                                          <p:attrName>ppt_x</p:attrName>
                                        </p:attrNameLst>
                                      </p:cBhvr>
                                      <p:tavLst>
                                        <p:tav tm="0">
                                          <p:val>
                                            <p:strVal val="#ppt_x"/>
                                          </p:val>
                                        </p:tav>
                                        <p:tav tm="100000">
                                          <p:val>
                                            <p:strVal val="#ppt_x"/>
                                          </p:val>
                                        </p:tav>
                                      </p:tavLst>
                                    </p:anim>
                                    <p:anim calcmode="lin" valueType="num">
                                      <p:cBhvr>
                                        <p:cTn id="405"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06" fill="hold">
                      <p:stCondLst>
                        <p:cond delay="indefinite"/>
                      </p:stCondLst>
                      <p:childTnLst>
                        <p:par>
                          <p:cTn id="407" fill="hold">
                            <p:stCondLst>
                              <p:cond delay="0"/>
                            </p:stCondLst>
                            <p:childTnLst>
                              <p:par>
                                <p:cTn id="408" presetID="42" presetClass="entr" presetSubtype="0" fill="hold" grpId="0" nodeType="clickEffect">
                                  <p:stCondLst>
                                    <p:cond delay="0"/>
                                  </p:stCondLst>
                                  <p:childTnLst>
                                    <p:set>
                                      <p:cBhvr>
                                        <p:cTn id="409" dur="1" fill="hold">
                                          <p:stCondLst>
                                            <p:cond delay="0"/>
                                          </p:stCondLst>
                                        </p:cTn>
                                        <p:tgtEl>
                                          <p:spTgt spid="24"/>
                                        </p:tgtEl>
                                        <p:attrNameLst>
                                          <p:attrName>style.visibility</p:attrName>
                                        </p:attrNameLst>
                                      </p:cBhvr>
                                      <p:to>
                                        <p:strVal val="visible"/>
                                      </p:to>
                                    </p:set>
                                    <p:animEffect transition="in" filter="fade">
                                      <p:cBhvr>
                                        <p:cTn id="410" dur="1000"/>
                                        <p:tgtEl>
                                          <p:spTgt spid="24"/>
                                        </p:tgtEl>
                                      </p:cBhvr>
                                    </p:animEffect>
                                    <p:anim calcmode="lin" valueType="num">
                                      <p:cBhvr>
                                        <p:cTn id="411" dur="1000" fill="hold"/>
                                        <p:tgtEl>
                                          <p:spTgt spid="24"/>
                                        </p:tgtEl>
                                        <p:attrNameLst>
                                          <p:attrName>ppt_x</p:attrName>
                                        </p:attrNameLst>
                                      </p:cBhvr>
                                      <p:tavLst>
                                        <p:tav tm="0">
                                          <p:val>
                                            <p:strVal val="#ppt_x"/>
                                          </p:val>
                                        </p:tav>
                                        <p:tav tm="100000">
                                          <p:val>
                                            <p:strVal val="#ppt_x"/>
                                          </p:val>
                                        </p:tav>
                                      </p:tavLst>
                                    </p:anim>
                                    <p:anim calcmode="lin" valueType="num">
                                      <p:cBhvr>
                                        <p:cTn id="41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3" fill="hold">
                      <p:stCondLst>
                        <p:cond delay="indefinite"/>
                      </p:stCondLst>
                      <p:childTnLst>
                        <p:par>
                          <p:cTn id="414" fill="hold">
                            <p:stCondLst>
                              <p:cond delay="0"/>
                            </p:stCondLst>
                            <p:childTnLst>
                              <p:par>
                                <p:cTn id="415" presetID="42" presetClass="entr" presetSubtype="0" fill="hold" grpId="0" nodeType="clickEffect">
                                  <p:stCondLst>
                                    <p:cond delay="0"/>
                                  </p:stCondLst>
                                  <p:childTnLst>
                                    <p:set>
                                      <p:cBhvr>
                                        <p:cTn id="416" dur="1" fill="hold">
                                          <p:stCondLst>
                                            <p:cond delay="0"/>
                                          </p:stCondLst>
                                        </p:cTn>
                                        <p:tgtEl>
                                          <p:spTgt spid="42"/>
                                        </p:tgtEl>
                                        <p:attrNameLst>
                                          <p:attrName>style.visibility</p:attrName>
                                        </p:attrNameLst>
                                      </p:cBhvr>
                                      <p:to>
                                        <p:strVal val="visible"/>
                                      </p:to>
                                    </p:set>
                                    <p:animEffect transition="in" filter="fade">
                                      <p:cBhvr>
                                        <p:cTn id="417" dur="1000"/>
                                        <p:tgtEl>
                                          <p:spTgt spid="42"/>
                                        </p:tgtEl>
                                      </p:cBhvr>
                                    </p:animEffect>
                                    <p:anim calcmode="lin" valueType="num">
                                      <p:cBhvr>
                                        <p:cTn id="418" dur="1000" fill="hold"/>
                                        <p:tgtEl>
                                          <p:spTgt spid="42"/>
                                        </p:tgtEl>
                                        <p:attrNameLst>
                                          <p:attrName>ppt_x</p:attrName>
                                        </p:attrNameLst>
                                      </p:cBhvr>
                                      <p:tavLst>
                                        <p:tav tm="0">
                                          <p:val>
                                            <p:strVal val="#ppt_x"/>
                                          </p:val>
                                        </p:tav>
                                        <p:tav tm="100000">
                                          <p:val>
                                            <p:strVal val="#ppt_x"/>
                                          </p:val>
                                        </p:tav>
                                      </p:tavLst>
                                    </p:anim>
                                    <p:anim calcmode="lin" valueType="num">
                                      <p:cBhvr>
                                        <p:cTn id="4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20" fill="hold">
                      <p:stCondLst>
                        <p:cond delay="indefinite"/>
                      </p:stCondLst>
                      <p:childTnLst>
                        <p:par>
                          <p:cTn id="421" fill="hold">
                            <p:stCondLst>
                              <p:cond delay="0"/>
                            </p:stCondLst>
                            <p:childTnLst>
                              <p:par>
                                <p:cTn id="422" presetID="42" presetClass="entr" presetSubtype="0" fill="hold" grpId="0" nodeType="clickEffect">
                                  <p:stCondLst>
                                    <p:cond delay="0"/>
                                  </p:stCondLst>
                                  <p:childTnLst>
                                    <p:set>
                                      <p:cBhvr>
                                        <p:cTn id="423" dur="1" fill="hold">
                                          <p:stCondLst>
                                            <p:cond delay="0"/>
                                          </p:stCondLst>
                                        </p:cTn>
                                        <p:tgtEl>
                                          <p:spTgt spid="25"/>
                                        </p:tgtEl>
                                        <p:attrNameLst>
                                          <p:attrName>style.visibility</p:attrName>
                                        </p:attrNameLst>
                                      </p:cBhvr>
                                      <p:to>
                                        <p:strVal val="visible"/>
                                      </p:to>
                                    </p:set>
                                    <p:animEffect transition="in" filter="fade">
                                      <p:cBhvr>
                                        <p:cTn id="424" dur="1000"/>
                                        <p:tgtEl>
                                          <p:spTgt spid="25"/>
                                        </p:tgtEl>
                                      </p:cBhvr>
                                    </p:animEffect>
                                    <p:anim calcmode="lin" valueType="num">
                                      <p:cBhvr>
                                        <p:cTn id="425" dur="1000" fill="hold"/>
                                        <p:tgtEl>
                                          <p:spTgt spid="25"/>
                                        </p:tgtEl>
                                        <p:attrNameLst>
                                          <p:attrName>ppt_x</p:attrName>
                                        </p:attrNameLst>
                                      </p:cBhvr>
                                      <p:tavLst>
                                        <p:tav tm="0">
                                          <p:val>
                                            <p:strVal val="#ppt_x"/>
                                          </p:val>
                                        </p:tav>
                                        <p:tav tm="100000">
                                          <p:val>
                                            <p:strVal val="#ppt_x"/>
                                          </p:val>
                                        </p:tav>
                                      </p:tavLst>
                                    </p:anim>
                                    <p:anim calcmode="lin" valueType="num">
                                      <p:cBhvr>
                                        <p:cTn id="42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27" fill="hold">
                      <p:stCondLst>
                        <p:cond delay="indefinite"/>
                      </p:stCondLst>
                      <p:childTnLst>
                        <p:par>
                          <p:cTn id="428" fill="hold">
                            <p:stCondLst>
                              <p:cond delay="0"/>
                            </p:stCondLst>
                            <p:childTnLst>
                              <p:par>
                                <p:cTn id="429" presetID="42" presetClass="entr" presetSubtype="0" fill="hold" grpId="0" nodeType="clickEffect">
                                  <p:stCondLst>
                                    <p:cond delay="0"/>
                                  </p:stCondLst>
                                  <p:childTnLst>
                                    <p:set>
                                      <p:cBhvr>
                                        <p:cTn id="430" dur="1" fill="hold">
                                          <p:stCondLst>
                                            <p:cond delay="0"/>
                                          </p:stCondLst>
                                        </p:cTn>
                                        <p:tgtEl>
                                          <p:spTgt spid="43"/>
                                        </p:tgtEl>
                                        <p:attrNameLst>
                                          <p:attrName>style.visibility</p:attrName>
                                        </p:attrNameLst>
                                      </p:cBhvr>
                                      <p:to>
                                        <p:strVal val="visible"/>
                                      </p:to>
                                    </p:set>
                                    <p:animEffect transition="in" filter="fade">
                                      <p:cBhvr>
                                        <p:cTn id="431" dur="1000"/>
                                        <p:tgtEl>
                                          <p:spTgt spid="43"/>
                                        </p:tgtEl>
                                      </p:cBhvr>
                                    </p:animEffect>
                                    <p:anim calcmode="lin" valueType="num">
                                      <p:cBhvr>
                                        <p:cTn id="432" dur="1000" fill="hold"/>
                                        <p:tgtEl>
                                          <p:spTgt spid="43"/>
                                        </p:tgtEl>
                                        <p:attrNameLst>
                                          <p:attrName>ppt_x</p:attrName>
                                        </p:attrNameLst>
                                      </p:cBhvr>
                                      <p:tavLst>
                                        <p:tav tm="0">
                                          <p:val>
                                            <p:strVal val="#ppt_x"/>
                                          </p:val>
                                        </p:tav>
                                        <p:tav tm="100000">
                                          <p:val>
                                            <p:strVal val="#ppt_x"/>
                                          </p:val>
                                        </p:tav>
                                      </p:tavLst>
                                    </p:anim>
                                    <p:anim calcmode="lin" valueType="num">
                                      <p:cBhvr>
                                        <p:cTn id="43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434" fill="hold">
                      <p:stCondLst>
                        <p:cond delay="indefinite"/>
                      </p:stCondLst>
                      <p:childTnLst>
                        <p:par>
                          <p:cTn id="435" fill="hold">
                            <p:stCondLst>
                              <p:cond delay="0"/>
                            </p:stCondLst>
                            <p:childTnLst>
                              <p:par>
                                <p:cTn id="436" presetID="42" presetClass="entr" presetSubtype="0" fill="hold" grpId="0" nodeType="clickEffect">
                                  <p:stCondLst>
                                    <p:cond delay="0"/>
                                  </p:stCondLst>
                                  <p:childTnLst>
                                    <p:set>
                                      <p:cBhvr>
                                        <p:cTn id="437" dur="1" fill="hold">
                                          <p:stCondLst>
                                            <p:cond delay="0"/>
                                          </p:stCondLst>
                                        </p:cTn>
                                        <p:tgtEl>
                                          <p:spTgt spid="21"/>
                                        </p:tgtEl>
                                        <p:attrNameLst>
                                          <p:attrName>style.visibility</p:attrName>
                                        </p:attrNameLst>
                                      </p:cBhvr>
                                      <p:to>
                                        <p:strVal val="visible"/>
                                      </p:to>
                                    </p:set>
                                    <p:animEffect transition="in" filter="fade">
                                      <p:cBhvr>
                                        <p:cTn id="438" dur="1000"/>
                                        <p:tgtEl>
                                          <p:spTgt spid="21"/>
                                        </p:tgtEl>
                                      </p:cBhvr>
                                    </p:animEffect>
                                    <p:anim calcmode="lin" valueType="num">
                                      <p:cBhvr>
                                        <p:cTn id="439" dur="1000" fill="hold"/>
                                        <p:tgtEl>
                                          <p:spTgt spid="21"/>
                                        </p:tgtEl>
                                        <p:attrNameLst>
                                          <p:attrName>ppt_x</p:attrName>
                                        </p:attrNameLst>
                                      </p:cBhvr>
                                      <p:tavLst>
                                        <p:tav tm="0">
                                          <p:val>
                                            <p:strVal val="#ppt_x"/>
                                          </p:val>
                                        </p:tav>
                                        <p:tav tm="100000">
                                          <p:val>
                                            <p:strVal val="#ppt_x"/>
                                          </p:val>
                                        </p:tav>
                                      </p:tavLst>
                                    </p:anim>
                                    <p:anim calcmode="lin" valueType="num">
                                      <p:cBhvr>
                                        <p:cTn id="44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41" fill="hold">
                      <p:stCondLst>
                        <p:cond delay="indefinite"/>
                      </p:stCondLst>
                      <p:childTnLst>
                        <p:par>
                          <p:cTn id="442" fill="hold">
                            <p:stCondLst>
                              <p:cond delay="0"/>
                            </p:stCondLst>
                            <p:childTnLst>
                              <p:par>
                                <p:cTn id="443" presetID="42" presetClass="entr" presetSubtype="0" fill="hold" grpId="0" nodeType="clickEffect">
                                  <p:stCondLst>
                                    <p:cond delay="0"/>
                                  </p:stCondLst>
                                  <p:childTnLst>
                                    <p:set>
                                      <p:cBhvr>
                                        <p:cTn id="444" dur="1" fill="hold">
                                          <p:stCondLst>
                                            <p:cond delay="0"/>
                                          </p:stCondLst>
                                        </p:cTn>
                                        <p:tgtEl>
                                          <p:spTgt spid="44"/>
                                        </p:tgtEl>
                                        <p:attrNameLst>
                                          <p:attrName>style.visibility</p:attrName>
                                        </p:attrNameLst>
                                      </p:cBhvr>
                                      <p:to>
                                        <p:strVal val="visible"/>
                                      </p:to>
                                    </p:set>
                                    <p:animEffect transition="in" filter="fade">
                                      <p:cBhvr>
                                        <p:cTn id="445" dur="1000"/>
                                        <p:tgtEl>
                                          <p:spTgt spid="44"/>
                                        </p:tgtEl>
                                      </p:cBhvr>
                                    </p:animEffect>
                                    <p:anim calcmode="lin" valueType="num">
                                      <p:cBhvr>
                                        <p:cTn id="446" dur="1000" fill="hold"/>
                                        <p:tgtEl>
                                          <p:spTgt spid="44"/>
                                        </p:tgtEl>
                                        <p:attrNameLst>
                                          <p:attrName>ppt_x</p:attrName>
                                        </p:attrNameLst>
                                      </p:cBhvr>
                                      <p:tavLst>
                                        <p:tav tm="0">
                                          <p:val>
                                            <p:strVal val="#ppt_x"/>
                                          </p:val>
                                        </p:tav>
                                        <p:tav tm="100000">
                                          <p:val>
                                            <p:strVal val="#ppt_x"/>
                                          </p:val>
                                        </p:tav>
                                      </p:tavLst>
                                    </p:anim>
                                    <p:anim calcmode="lin" valueType="num">
                                      <p:cBhvr>
                                        <p:cTn id="44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48" fill="hold">
                      <p:stCondLst>
                        <p:cond delay="indefinite"/>
                      </p:stCondLst>
                      <p:childTnLst>
                        <p:par>
                          <p:cTn id="449" fill="hold">
                            <p:stCondLst>
                              <p:cond delay="0"/>
                            </p:stCondLst>
                            <p:childTnLst>
                              <p:par>
                                <p:cTn id="450" presetID="42" presetClass="entr" presetSubtype="0" fill="hold" grpId="0" nodeType="clickEffect">
                                  <p:stCondLst>
                                    <p:cond delay="0"/>
                                  </p:stCondLst>
                                  <p:childTnLst>
                                    <p:set>
                                      <p:cBhvr>
                                        <p:cTn id="451" dur="1" fill="hold">
                                          <p:stCondLst>
                                            <p:cond delay="0"/>
                                          </p:stCondLst>
                                        </p:cTn>
                                        <p:tgtEl>
                                          <p:spTgt spid="26"/>
                                        </p:tgtEl>
                                        <p:attrNameLst>
                                          <p:attrName>style.visibility</p:attrName>
                                        </p:attrNameLst>
                                      </p:cBhvr>
                                      <p:to>
                                        <p:strVal val="visible"/>
                                      </p:to>
                                    </p:set>
                                    <p:animEffect transition="in" filter="fade">
                                      <p:cBhvr>
                                        <p:cTn id="452" dur="1000"/>
                                        <p:tgtEl>
                                          <p:spTgt spid="26"/>
                                        </p:tgtEl>
                                      </p:cBhvr>
                                    </p:animEffect>
                                    <p:anim calcmode="lin" valueType="num">
                                      <p:cBhvr>
                                        <p:cTn id="453" dur="1000" fill="hold"/>
                                        <p:tgtEl>
                                          <p:spTgt spid="26"/>
                                        </p:tgtEl>
                                        <p:attrNameLst>
                                          <p:attrName>ppt_x</p:attrName>
                                        </p:attrNameLst>
                                      </p:cBhvr>
                                      <p:tavLst>
                                        <p:tav tm="0">
                                          <p:val>
                                            <p:strVal val="#ppt_x"/>
                                          </p:val>
                                        </p:tav>
                                        <p:tav tm="100000">
                                          <p:val>
                                            <p:strVal val="#ppt_x"/>
                                          </p:val>
                                        </p:tav>
                                      </p:tavLst>
                                    </p:anim>
                                    <p:anim calcmode="lin" valueType="num">
                                      <p:cBhvr>
                                        <p:cTn id="4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55" fill="hold">
                      <p:stCondLst>
                        <p:cond delay="indefinite"/>
                      </p:stCondLst>
                      <p:childTnLst>
                        <p:par>
                          <p:cTn id="456" fill="hold">
                            <p:stCondLst>
                              <p:cond delay="0"/>
                            </p:stCondLst>
                            <p:childTnLst>
                              <p:par>
                                <p:cTn id="457" presetID="42" presetClass="entr" presetSubtype="0" fill="hold" grpId="0" nodeType="clickEffect">
                                  <p:stCondLst>
                                    <p:cond delay="0"/>
                                  </p:stCondLst>
                                  <p:childTnLst>
                                    <p:set>
                                      <p:cBhvr>
                                        <p:cTn id="458" dur="1" fill="hold">
                                          <p:stCondLst>
                                            <p:cond delay="0"/>
                                          </p:stCondLst>
                                        </p:cTn>
                                        <p:tgtEl>
                                          <p:spTgt spid="45"/>
                                        </p:tgtEl>
                                        <p:attrNameLst>
                                          <p:attrName>style.visibility</p:attrName>
                                        </p:attrNameLst>
                                      </p:cBhvr>
                                      <p:to>
                                        <p:strVal val="visible"/>
                                      </p:to>
                                    </p:set>
                                    <p:animEffect transition="in" filter="fade">
                                      <p:cBhvr>
                                        <p:cTn id="459" dur="1000"/>
                                        <p:tgtEl>
                                          <p:spTgt spid="45"/>
                                        </p:tgtEl>
                                      </p:cBhvr>
                                    </p:animEffect>
                                    <p:anim calcmode="lin" valueType="num">
                                      <p:cBhvr>
                                        <p:cTn id="460" dur="1000" fill="hold"/>
                                        <p:tgtEl>
                                          <p:spTgt spid="45"/>
                                        </p:tgtEl>
                                        <p:attrNameLst>
                                          <p:attrName>ppt_x</p:attrName>
                                        </p:attrNameLst>
                                      </p:cBhvr>
                                      <p:tavLst>
                                        <p:tav tm="0">
                                          <p:val>
                                            <p:strVal val="#ppt_x"/>
                                          </p:val>
                                        </p:tav>
                                        <p:tav tm="100000">
                                          <p:val>
                                            <p:strVal val="#ppt_x"/>
                                          </p:val>
                                        </p:tav>
                                      </p:tavLst>
                                    </p:anim>
                                    <p:anim calcmode="lin" valueType="num">
                                      <p:cBhvr>
                                        <p:cTn id="4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462" fill="hold">
                      <p:stCondLst>
                        <p:cond delay="indefinite"/>
                      </p:stCondLst>
                      <p:childTnLst>
                        <p:par>
                          <p:cTn id="463" fill="hold">
                            <p:stCondLst>
                              <p:cond delay="0"/>
                            </p:stCondLst>
                            <p:childTnLst>
                              <p:par>
                                <p:cTn id="464" presetID="42" presetClass="entr" presetSubtype="0" fill="hold" grpId="0" nodeType="clickEffect">
                                  <p:stCondLst>
                                    <p:cond delay="0"/>
                                  </p:stCondLst>
                                  <p:childTnLst>
                                    <p:set>
                                      <p:cBhvr>
                                        <p:cTn id="465" dur="1" fill="hold">
                                          <p:stCondLst>
                                            <p:cond delay="0"/>
                                          </p:stCondLst>
                                        </p:cTn>
                                        <p:tgtEl>
                                          <p:spTgt spid="29"/>
                                        </p:tgtEl>
                                        <p:attrNameLst>
                                          <p:attrName>style.visibility</p:attrName>
                                        </p:attrNameLst>
                                      </p:cBhvr>
                                      <p:to>
                                        <p:strVal val="visible"/>
                                      </p:to>
                                    </p:set>
                                    <p:animEffect transition="in" filter="fade">
                                      <p:cBhvr>
                                        <p:cTn id="466" dur="1000"/>
                                        <p:tgtEl>
                                          <p:spTgt spid="29"/>
                                        </p:tgtEl>
                                      </p:cBhvr>
                                    </p:animEffect>
                                    <p:anim calcmode="lin" valueType="num">
                                      <p:cBhvr>
                                        <p:cTn id="467" dur="1000" fill="hold"/>
                                        <p:tgtEl>
                                          <p:spTgt spid="29"/>
                                        </p:tgtEl>
                                        <p:attrNameLst>
                                          <p:attrName>ppt_x</p:attrName>
                                        </p:attrNameLst>
                                      </p:cBhvr>
                                      <p:tavLst>
                                        <p:tav tm="0">
                                          <p:val>
                                            <p:strVal val="#ppt_x"/>
                                          </p:val>
                                        </p:tav>
                                        <p:tav tm="100000">
                                          <p:val>
                                            <p:strVal val="#ppt_x"/>
                                          </p:val>
                                        </p:tav>
                                      </p:tavLst>
                                    </p:anim>
                                    <p:anim calcmode="lin" valueType="num">
                                      <p:cBhvr>
                                        <p:cTn id="4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69" fill="hold">
                      <p:stCondLst>
                        <p:cond delay="indefinite"/>
                      </p:stCondLst>
                      <p:childTnLst>
                        <p:par>
                          <p:cTn id="470" fill="hold">
                            <p:stCondLst>
                              <p:cond delay="0"/>
                            </p:stCondLst>
                            <p:childTnLst>
                              <p:par>
                                <p:cTn id="471" presetID="42" presetClass="entr" presetSubtype="0" fill="hold" grpId="0" nodeType="clickEffect">
                                  <p:stCondLst>
                                    <p:cond delay="0"/>
                                  </p:stCondLst>
                                  <p:childTnLst>
                                    <p:set>
                                      <p:cBhvr>
                                        <p:cTn id="472" dur="1" fill="hold">
                                          <p:stCondLst>
                                            <p:cond delay="0"/>
                                          </p:stCondLst>
                                        </p:cTn>
                                        <p:tgtEl>
                                          <p:spTgt spid="46"/>
                                        </p:tgtEl>
                                        <p:attrNameLst>
                                          <p:attrName>style.visibility</p:attrName>
                                        </p:attrNameLst>
                                      </p:cBhvr>
                                      <p:to>
                                        <p:strVal val="visible"/>
                                      </p:to>
                                    </p:set>
                                    <p:animEffect transition="in" filter="fade">
                                      <p:cBhvr>
                                        <p:cTn id="473" dur="1000"/>
                                        <p:tgtEl>
                                          <p:spTgt spid="46"/>
                                        </p:tgtEl>
                                      </p:cBhvr>
                                    </p:animEffect>
                                    <p:anim calcmode="lin" valueType="num">
                                      <p:cBhvr>
                                        <p:cTn id="474" dur="1000" fill="hold"/>
                                        <p:tgtEl>
                                          <p:spTgt spid="46"/>
                                        </p:tgtEl>
                                        <p:attrNameLst>
                                          <p:attrName>ppt_x</p:attrName>
                                        </p:attrNameLst>
                                      </p:cBhvr>
                                      <p:tavLst>
                                        <p:tav tm="0">
                                          <p:val>
                                            <p:strVal val="#ppt_x"/>
                                          </p:val>
                                        </p:tav>
                                        <p:tav tm="100000">
                                          <p:val>
                                            <p:strVal val="#ppt_x"/>
                                          </p:val>
                                        </p:tav>
                                      </p:tavLst>
                                    </p:anim>
                                    <p:anim calcmode="lin" valueType="num">
                                      <p:cBhvr>
                                        <p:cTn id="47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476" fill="hold">
                      <p:stCondLst>
                        <p:cond delay="indefinite"/>
                      </p:stCondLst>
                      <p:childTnLst>
                        <p:par>
                          <p:cTn id="477" fill="hold">
                            <p:stCondLst>
                              <p:cond delay="0"/>
                            </p:stCondLst>
                            <p:childTnLst>
                              <p:par>
                                <p:cTn id="478" presetID="42" presetClass="entr" presetSubtype="0" fill="hold" grpId="0" nodeType="clickEffect">
                                  <p:stCondLst>
                                    <p:cond delay="0"/>
                                  </p:stCondLst>
                                  <p:childTnLst>
                                    <p:set>
                                      <p:cBhvr>
                                        <p:cTn id="479" dur="1" fill="hold">
                                          <p:stCondLst>
                                            <p:cond delay="0"/>
                                          </p:stCondLst>
                                        </p:cTn>
                                        <p:tgtEl>
                                          <p:spTgt spid="18"/>
                                        </p:tgtEl>
                                        <p:attrNameLst>
                                          <p:attrName>style.visibility</p:attrName>
                                        </p:attrNameLst>
                                      </p:cBhvr>
                                      <p:to>
                                        <p:strVal val="visible"/>
                                      </p:to>
                                    </p:set>
                                    <p:animEffect transition="in" filter="fade">
                                      <p:cBhvr>
                                        <p:cTn id="480" dur="1000"/>
                                        <p:tgtEl>
                                          <p:spTgt spid="18"/>
                                        </p:tgtEl>
                                      </p:cBhvr>
                                    </p:animEffect>
                                    <p:anim calcmode="lin" valueType="num">
                                      <p:cBhvr>
                                        <p:cTn id="481" dur="1000" fill="hold"/>
                                        <p:tgtEl>
                                          <p:spTgt spid="18"/>
                                        </p:tgtEl>
                                        <p:attrNameLst>
                                          <p:attrName>ppt_x</p:attrName>
                                        </p:attrNameLst>
                                      </p:cBhvr>
                                      <p:tavLst>
                                        <p:tav tm="0">
                                          <p:val>
                                            <p:strVal val="#ppt_x"/>
                                          </p:val>
                                        </p:tav>
                                        <p:tav tm="100000">
                                          <p:val>
                                            <p:strVal val="#ppt_x"/>
                                          </p:val>
                                        </p:tav>
                                      </p:tavLst>
                                    </p:anim>
                                    <p:anim calcmode="lin" valueType="num">
                                      <p:cBhvr>
                                        <p:cTn id="48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83" fill="hold">
                      <p:stCondLst>
                        <p:cond delay="indefinite"/>
                      </p:stCondLst>
                      <p:childTnLst>
                        <p:par>
                          <p:cTn id="484" fill="hold">
                            <p:stCondLst>
                              <p:cond delay="0"/>
                            </p:stCondLst>
                            <p:childTnLst>
                              <p:par>
                                <p:cTn id="485" presetID="42" presetClass="entr" presetSubtype="0" fill="hold" grpId="0" nodeType="clickEffect">
                                  <p:stCondLst>
                                    <p:cond delay="0"/>
                                  </p:stCondLst>
                                  <p:childTnLst>
                                    <p:set>
                                      <p:cBhvr>
                                        <p:cTn id="486" dur="1" fill="hold">
                                          <p:stCondLst>
                                            <p:cond delay="0"/>
                                          </p:stCondLst>
                                        </p:cTn>
                                        <p:tgtEl>
                                          <p:spTgt spid="48"/>
                                        </p:tgtEl>
                                        <p:attrNameLst>
                                          <p:attrName>style.visibility</p:attrName>
                                        </p:attrNameLst>
                                      </p:cBhvr>
                                      <p:to>
                                        <p:strVal val="visible"/>
                                      </p:to>
                                    </p:set>
                                    <p:animEffect transition="in" filter="fade">
                                      <p:cBhvr>
                                        <p:cTn id="487" dur="1000"/>
                                        <p:tgtEl>
                                          <p:spTgt spid="48"/>
                                        </p:tgtEl>
                                      </p:cBhvr>
                                    </p:animEffect>
                                    <p:anim calcmode="lin" valueType="num">
                                      <p:cBhvr>
                                        <p:cTn id="488" dur="1000" fill="hold"/>
                                        <p:tgtEl>
                                          <p:spTgt spid="48"/>
                                        </p:tgtEl>
                                        <p:attrNameLst>
                                          <p:attrName>ppt_x</p:attrName>
                                        </p:attrNameLst>
                                      </p:cBhvr>
                                      <p:tavLst>
                                        <p:tav tm="0">
                                          <p:val>
                                            <p:strVal val="#ppt_x"/>
                                          </p:val>
                                        </p:tav>
                                        <p:tav tm="100000">
                                          <p:val>
                                            <p:strVal val="#ppt_x"/>
                                          </p:val>
                                        </p:tav>
                                      </p:tavLst>
                                    </p:anim>
                                    <p:anim calcmode="lin" valueType="num">
                                      <p:cBhvr>
                                        <p:cTn id="48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490" fill="hold">
                      <p:stCondLst>
                        <p:cond delay="indefinite"/>
                      </p:stCondLst>
                      <p:childTnLst>
                        <p:par>
                          <p:cTn id="491" fill="hold">
                            <p:stCondLst>
                              <p:cond delay="0"/>
                            </p:stCondLst>
                            <p:childTnLst>
                              <p:par>
                                <p:cTn id="492" presetID="42" presetClass="entr" presetSubtype="0" fill="hold" grpId="0" nodeType="clickEffect">
                                  <p:stCondLst>
                                    <p:cond delay="0"/>
                                  </p:stCondLst>
                                  <p:childTnLst>
                                    <p:set>
                                      <p:cBhvr>
                                        <p:cTn id="493" dur="1" fill="hold">
                                          <p:stCondLst>
                                            <p:cond delay="0"/>
                                          </p:stCondLst>
                                        </p:cTn>
                                        <p:tgtEl>
                                          <p:spTgt spid="31"/>
                                        </p:tgtEl>
                                        <p:attrNameLst>
                                          <p:attrName>style.visibility</p:attrName>
                                        </p:attrNameLst>
                                      </p:cBhvr>
                                      <p:to>
                                        <p:strVal val="visible"/>
                                      </p:to>
                                    </p:set>
                                    <p:animEffect transition="in" filter="fade">
                                      <p:cBhvr>
                                        <p:cTn id="494" dur="1000"/>
                                        <p:tgtEl>
                                          <p:spTgt spid="31"/>
                                        </p:tgtEl>
                                      </p:cBhvr>
                                    </p:animEffect>
                                    <p:anim calcmode="lin" valueType="num">
                                      <p:cBhvr>
                                        <p:cTn id="495" dur="1000" fill="hold"/>
                                        <p:tgtEl>
                                          <p:spTgt spid="31"/>
                                        </p:tgtEl>
                                        <p:attrNameLst>
                                          <p:attrName>ppt_x</p:attrName>
                                        </p:attrNameLst>
                                      </p:cBhvr>
                                      <p:tavLst>
                                        <p:tav tm="0">
                                          <p:val>
                                            <p:strVal val="#ppt_x"/>
                                          </p:val>
                                        </p:tav>
                                        <p:tav tm="100000">
                                          <p:val>
                                            <p:strVal val="#ppt_x"/>
                                          </p:val>
                                        </p:tav>
                                      </p:tavLst>
                                    </p:anim>
                                    <p:anim calcmode="lin" valueType="num">
                                      <p:cBhvr>
                                        <p:cTn id="49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97" fill="hold">
                      <p:stCondLst>
                        <p:cond delay="indefinite"/>
                      </p:stCondLst>
                      <p:childTnLst>
                        <p:par>
                          <p:cTn id="498" fill="hold">
                            <p:stCondLst>
                              <p:cond delay="0"/>
                            </p:stCondLst>
                            <p:childTnLst>
                              <p:par>
                                <p:cTn id="499" presetID="42" presetClass="entr" presetSubtype="0" fill="hold" grpId="0" nodeType="clickEffect">
                                  <p:stCondLst>
                                    <p:cond delay="0"/>
                                  </p:stCondLst>
                                  <p:childTnLst>
                                    <p:set>
                                      <p:cBhvr>
                                        <p:cTn id="500" dur="1" fill="hold">
                                          <p:stCondLst>
                                            <p:cond delay="0"/>
                                          </p:stCondLst>
                                        </p:cTn>
                                        <p:tgtEl>
                                          <p:spTgt spid="49"/>
                                        </p:tgtEl>
                                        <p:attrNameLst>
                                          <p:attrName>style.visibility</p:attrName>
                                        </p:attrNameLst>
                                      </p:cBhvr>
                                      <p:to>
                                        <p:strVal val="visible"/>
                                      </p:to>
                                    </p:set>
                                    <p:animEffect transition="in" filter="fade">
                                      <p:cBhvr>
                                        <p:cTn id="501" dur="1000"/>
                                        <p:tgtEl>
                                          <p:spTgt spid="49"/>
                                        </p:tgtEl>
                                      </p:cBhvr>
                                    </p:animEffect>
                                    <p:anim calcmode="lin" valueType="num">
                                      <p:cBhvr>
                                        <p:cTn id="502" dur="1000" fill="hold"/>
                                        <p:tgtEl>
                                          <p:spTgt spid="49"/>
                                        </p:tgtEl>
                                        <p:attrNameLst>
                                          <p:attrName>ppt_x</p:attrName>
                                        </p:attrNameLst>
                                      </p:cBhvr>
                                      <p:tavLst>
                                        <p:tav tm="0">
                                          <p:val>
                                            <p:strVal val="#ppt_x"/>
                                          </p:val>
                                        </p:tav>
                                        <p:tav tm="100000">
                                          <p:val>
                                            <p:strVal val="#ppt_x"/>
                                          </p:val>
                                        </p:tav>
                                      </p:tavLst>
                                    </p:anim>
                                    <p:anim calcmode="lin" valueType="num">
                                      <p:cBhvr>
                                        <p:cTn id="50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04" fill="hold">
                      <p:stCondLst>
                        <p:cond delay="indefinite"/>
                      </p:stCondLst>
                      <p:childTnLst>
                        <p:par>
                          <p:cTn id="505" fill="hold">
                            <p:stCondLst>
                              <p:cond delay="0"/>
                            </p:stCondLst>
                            <p:childTnLst>
                              <p:par>
                                <p:cTn id="506" presetID="42" presetClass="entr" presetSubtype="0" fill="hold" grpId="0" nodeType="clickEffect">
                                  <p:stCondLst>
                                    <p:cond delay="0"/>
                                  </p:stCondLst>
                                  <p:childTnLst>
                                    <p:set>
                                      <p:cBhvr>
                                        <p:cTn id="507" dur="1" fill="hold">
                                          <p:stCondLst>
                                            <p:cond delay="0"/>
                                          </p:stCondLst>
                                        </p:cTn>
                                        <p:tgtEl>
                                          <p:spTgt spid="61"/>
                                        </p:tgtEl>
                                        <p:attrNameLst>
                                          <p:attrName>style.visibility</p:attrName>
                                        </p:attrNameLst>
                                      </p:cBhvr>
                                      <p:to>
                                        <p:strVal val="visible"/>
                                      </p:to>
                                    </p:set>
                                    <p:animEffect transition="in" filter="fade">
                                      <p:cBhvr>
                                        <p:cTn id="508" dur="1000"/>
                                        <p:tgtEl>
                                          <p:spTgt spid="61"/>
                                        </p:tgtEl>
                                      </p:cBhvr>
                                    </p:animEffect>
                                    <p:anim calcmode="lin" valueType="num">
                                      <p:cBhvr>
                                        <p:cTn id="509" dur="1000" fill="hold"/>
                                        <p:tgtEl>
                                          <p:spTgt spid="61"/>
                                        </p:tgtEl>
                                        <p:attrNameLst>
                                          <p:attrName>ppt_x</p:attrName>
                                        </p:attrNameLst>
                                      </p:cBhvr>
                                      <p:tavLst>
                                        <p:tav tm="0">
                                          <p:val>
                                            <p:strVal val="#ppt_x"/>
                                          </p:val>
                                        </p:tav>
                                        <p:tav tm="100000">
                                          <p:val>
                                            <p:strVal val="#ppt_x"/>
                                          </p:val>
                                        </p:tav>
                                      </p:tavLst>
                                    </p:anim>
                                    <p:anim calcmode="lin" valueType="num">
                                      <p:cBhvr>
                                        <p:cTn id="510"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511" fill="hold">
                      <p:stCondLst>
                        <p:cond delay="indefinite"/>
                      </p:stCondLst>
                      <p:childTnLst>
                        <p:par>
                          <p:cTn id="512" fill="hold">
                            <p:stCondLst>
                              <p:cond delay="0"/>
                            </p:stCondLst>
                            <p:childTnLst>
                              <p:par>
                                <p:cTn id="513" presetID="42" presetClass="entr" presetSubtype="0" fill="hold" grpId="0" nodeType="clickEffect">
                                  <p:stCondLst>
                                    <p:cond delay="0"/>
                                  </p:stCondLst>
                                  <p:childTnLst>
                                    <p:set>
                                      <p:cBhvr>
                                        <p:cTn id="514" dur="1" fill="hold">
                                          <p:stCondLst>
                                            <p:cond delay="0"/>
                                          </p:stCondLst>
                                        </p:cTn>
                                        <p:tgtEl>
                                          <p:spTgt spid="50"/>
                                        </p:tgtEl>
                                        <p:attrNameLst>
                                          <p:attrName>style.visibility</p:attrName>
                                        </p:attrNameLst>
                                      </p:cBhvr>
                                      <p:to>
                                        <p:strVal val="visible"/>
                                      </p:to>
                                    </p:set>
                                    <p:animEffect transition="in" filter="fade">
                                      <p:cBhvr>
                                        <p:cTn id="515" dur="1000"/>
                                        <p:tgtEl>
                                          <p:spTgt spid="50"/>
                                        </p:tgtEl>
                                      </p:cBhvr>
                                    </p:animEffect>
                                    <p:anim calcmode="lin" valueType="num">
                                      <p:cBhvr>
                                        <p:cTn id="516" dur="1000" fill="hold"/>
                                        <p:tgtEl>
                                          <p:spTgt spid="50"/>
                                        </p:tgtEl>
                                        <p:attrNameLst>
                                          <p:attrName>ppt_x</p:attrName>
                                        </p:attrNameLst>
                                      </p:cBhvr>
                                      <p:tavLst>
                                        <p:tav tm="0">
                                          <p:val>
                                            <p:strVal val="#ppt_x"/>
                                          </p:val>
                                        </p:tav>
                                        <p:tav tm="100000">
                                          <p:val>
                                            <p:strVal val="#ppt_x"/>
                                          </p:val>
                                        </p:tav>
                                      </p:tavLst>
                                    </p:anim>
                                    <p:anim calcmode="lin" valueType="num">
                                      <p:cBhvr>
                                        <p:cTn id="51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518" fill="hold">
                      <p:stCondLst>
                        <p:cond delay="indefinite"/>
                      </p:stCondLst>
                      <p:childTnLst>
                        <p:par>
                          <p:cTn id="519" fill="hold">
                            <p:stCondLst>
                              <p:cond delay="0"/>
                            </p:stCondLst>
                            <p:childTnLst>
                              <p:par>
                                <p:cTn id="520" presetID="42" presetClass="entr" presetSubtype="0" fill="hold" grpId="0" nodeType="clickEffect">
                                  <p:stCondLst>
                                    <p:cond delay="0"/>
                                  </p:stCondLst>
                                  <p:childTnLst>
                                    <p:set>
                                      <p:cBhvr>
                                        <p:cTn id="521" dur="1" fill="hold">
                                          <p:stCondLst>
                                            <p:cond delay="0"/>
                                          </p:stCondLst>
                                        </p:cTn>
                                        <p:tgtEl>
                                          <p:spTgt spid="59"/>
                                        </p:tgtEl>
                                        <p:attrNameLst>
                                          <p:attrName>style.visibility</p:attrName>
                                        </p:attrNameLst>
                                      </p:cBhvr>
                                      <p:to>
                                        <p:strVal val="visible"/>
                                      </p:to>
                                    </p:set>
                                    <p:animEffect transition="in" filter="fade">
                                      <p:cBhvr>
                                        <p:cTn id="522" dur="1000"/>
                                        <p:tgtEl>
                                          <p:spTgt spid="59"/>
                                        </p:tgtEl>
                                      </p:cBhvr>
                                    </p:animEffect>
                                    <p:anim calcmode="lin" valueType="num">
                                      <p:cBhvr>
                                        <p:cTn id="523" dur="1000" fill="hold"/>
                                        <p:tgtEl>
                                          <p:spTgt spid="59"/>
                                        </p:tgtEl>
                                        <p:attrNameLst>
                                          <p:attrName>ppt_x</p:attrName>
                                        </p:attrNameLst>
                                      </p:cBhvr>
                                      <p:tavLst>
                                        <p:tav tm="0">
                                          <p:val>
                                            <p:strVal val="#ppt_x"/>
                                          </p:val>
                                        </p:tav>
                                        <p:tav tm="100000">
                                          <p:val>
                                            <p:strVal val="#ppt_x"/>
                                          </p:val>
                                        </p:tav>
                                      </p:tavLst>
                                    </p:anim>
                                    <p:anim calcmode="lin" valueType="num">
                                      <p:cBhvr>
                                        <p:cTn id="52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25" fill="hold">
                      <p:stCondLst>
                        <p:cond delay="indefinite"/>
                      </p:stCondLst>
                      <p:childTnLst>
                        <p:par>
                          <p:cTn id="526" fill="hold">
                            <p:stCondLst>
                              <p:cond delay="0"/>
                            </p:stCondLst>
                            <p:childTnLst>
                              <p:par>
                                <p:cTn id="527" presetID="42" presetClass="entr" presetSubtype="0" fill="hold" grpId="0" nodeType="clickEffect">
                                  <p:stCondLst>
                                    <p:cond delay="0"/>
                                  </p:stCondLst>
                                  <p:childTnLst>
                                    <p:set>
                                      <p:cBhvr>
                                        <p:cTn id="528" dur="1" fill="hold">
                                          <p:stCondLst>
                                            <p:cond delay="0"/>
                                          </p:stCondLst>
                                        </p:cTn>
                                        <p:tgtEl>
                                          <p:spTgt spid="51"/>
                                        </p:tgtEl>
                                        <p:attrNameLst>
                                          <p:attrName>style.visibility</p:attrName>
                                        </p:attrNameLst>
                                      </p:cBhvr>
                                      <p:to>
                                        <p:strVal val="visible"/>
                                      </p:to>
                                    </p:set>
                                    <p:animEffect transition="in" filter="fade">
                                      <p:cBhvr>
                                        <p:cTn id="529" dur="1000"/>
                                        <p:tgtEl>
                                          <p:spTgt spid="51"/>
                                        </p:tgtEl>
                                      </p:cBhvr>
                                    </p:animEffect>
                                    <p:anim calcmode="lin" valueType="num">
                                      <p:cBhvr>
                                        <p:cTn id="530" dur="1000" fill="hold"/>
                                        <p:tgtEl>
                                          <p:spTgt spid="51"/>
                                        </p:tgtEl>
                                        <p:attrNameLst>
                                          <p:attrName>ppt_x</p:attrName>
                                        </p:attrNameLst>
                                      </p:cBhvr>
                                      <p:tavLst>
                                        <p:tav tm="0">
                                          <p:val>
                                            <p:strVal val="#ppt_x"/>
                                          </p:val>
                                        </p:tav>
                                        <p:tav tm="100000">
                                          <p:val>
                                            <p:strVal val="#ppt_x"/>
                                          </p:val>
                                        </p:tav>
                                      </p:tavLst>
                                    </p:anim>
                                    <p:anim calcmode="lin" valueType="num">
                                      <p:cBhvr>
                                        <p:cTn id="53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532" fill="hold">
                      <p:stCondLst>
                        <p:cond delay="indefinite"/>
                      </p:stCondLst>
                      <p:childTnLst>
                        <p:par>
                          <p:cTn id="533" fill="hold">
                            <p:stCondLst>
                              <p:cond delay="0"/>
                            </p:stCondLst>
                            <p:childTnLst>
                              <p:par>
                                <p:cTn id="534" presetID="42" presetClass="entr" presetSubtype="0" fill="hold" nodeType="clickEffect">
                                  <p:stCondLst>
                                    <p:cond delay="0"/>
                                  </p:stCondLst>
                                  <p:childTnLst>
                                    <p:set>
                                      <p:cBhvr>
                                        <p:cTn id="535" dur="1" fill="hold">
                                          <p:stCondLst>
                                            <p:cond delay="0"/>
                                          </p:stCondLst>
                                        </p:cTn>
                                        <p:tgtEl>
                                          <p:spTgt spid="3"/>
                                        </p:tgtEl>
                                        <p:attrNameLst>
                                          <p:attrName>style.visibility</p:attrName>
                                        </p:attrNameLst>
                                      </p:cBhvr>
                                      <p:to>
                                        <p:strVal val="visible"/>
                                      </p:to>
                                    </p:set>
                                    <p:animEffect transition="in" filter="fade">
                                      <p:cBhvr>
                                        <p:cTn id="536" dur="1000"/>
                                        <p:tgtEl>
                                          <p:spTgt spid="3"/>
                                        </p:tgtEl>
                                      </p:cBhvr>
                                    </p:animEffect>
                                    <p:anim calcmode="lin" valueType="num">
                                      <p:cBhvr>
                                        <p:cTn id="537" dur="1000" fill="hold"/>
                                        <p:tgtEl>
                                          <p:spTgt spid="3"/>
                                        </p:tgtEl>
                                        <p:attrNameLst>
                                          <p:attrName>ppt_x</p:attrName>
                                        </p:attrNameLst>
                                      </p:cBhvr>
                                      <p:tavLst>
                                        <p:tav tm="0">
                                          <p:val>
                                            <p:strVal val="#ppt_x"/>
                                          </p:val>
                                        </p:tav>
                                        <p:tav tm="100000">
                                          <p:val>
                                            <p:strVal val="#ppt_x"/>
                                          </p:val>
                                        </p:tav>
                                      </p:tavLst>
                                    </p:anim>
                                    <p:anim calcmode="lin" valueType="num">
                                      <p:cBhvr>
                                        <p:cTn id="5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39" fill="hold">
                      <p:stCondLst>
                        <p:cond delay="indefinite"/>
                      </p:stCondLst>
                      <p:childTnLst>
                        <p:par>
                          <p:cTn id="540" fill="hold">
                            <p:stCondLst>
                              <p:cond delay="0"/>
                            </p:stCondLst>
                            <p:childTnLst>
                              <p:par>
                                <p:cTn id="541" presetID="42" presetClass="entr" presetSubtype="0" fill="hold" nodeType="clickEffect">
                                  <p:stCondLst>
                                    <p:cond delay="0"/>
                                  </p:stCondLst>
                                  <p:childTnLst>
                                    <p:set>
                                      <p:cBhvr>
                                        <p:cTn id="542" dur="1" fill="hold">
                                          <p:stCondLst>
                                            <p:cond delay="0"/>
                                          </p:stCondLst>
                                        </p:cTn>
                                        <p:tgtEl>
                                          <p:spTgt spid="9"/>
                                        </p:tgtEl>
                                        <p:attrNameLst>
                                          <p:attrName>style.visibility</p:attrName>
                                        </p:attrNameLst>
                                      </p:cBhvr>
                                      <p:to>
                                        <p:strVal val="visible"/>
                                      </p:to>
                                    </p:set>
                                    <p:animEffect transition="in" filter="fade">
                                      <p:cBhvr>
                                        <p:cTn id="543" dur="1000"/>
                                        <p:tgtEl>
                                          <p:spTgt spid="9"/>
                                        </p:tgtEl>
                                      </p:cBhvr>
                                    </p:animEffect>
                                    <p:anim calcmode="lin" valueType="num">
                                      <p:cBhvr>
                                        <p:cTn id="544" dur="1000" fill="hold"/>
                                        <p:tgtEl>
                                          <p:spTgt spid="9"/>
                                        </p:tgtEl>
                                        <p:attrNameLst>
                                          <p:attrName>ppt_x</p:attrName>
                                        </p:attrNameLst>
                                      </p:cBhvr>
                                      <p:tavLst>
                                        <p:tav tm="0">
                                          <p:val>
                                            <p:strVal val="#ppt_x"/>
                                          </p:val>
                                        </p:tav>
                                        <p:tav tm="100000">
                                          <p:val>
                                            <p:strVal val="#ppt_x"/>
                                          </p:val>
                                        </p:tav>
                                      </p:tavLst>
                                    </p:anim>
                                    <p:anim calcmode="lin" valueType="num">
                                      <p:cBhvr>
                                        <p:cTn id="5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46" fill="hold">
                      <p:stCondLst>
                        <p:cond delay="indefinite"/>
                      </p:stCondLst>
                      <p:childTnLst>
                        <p:par>
                          <p:cTn id="547" fill="hold">
                            <p:stCondLst>
                              <p:cond delay="0"/>
                            </p:stCondLst>
                            <p:childTnLst>
                              <p:par>
                                <p:cTn id="548" presetID="42" presetClass="entr" presetSubtype="0" fill="hold" grpId="0" nodeType="clickEffect">
                                  <p:stCondLst>
                                    <p:cond delay="0"/>
                                  </p:stCondLst>
                                  <p:childTnLst>
                                    <p:set>
                                      <p:cBhvr>
                                        <p:cTn id="549" dur="1" fill="hold">
                                          <p:stCondLst>
                                            <p:cond delay="0"/>
                                          </p:stCondLst>
                                        </p:cTn>
                                        <p:tgtEl>
                                          <p:spTgt spid="90"/>
                                        </p:tgtEl>
                                        <p:attrNameLst>
                                          <p:attrName>style.visibility</p:attrName>
                                        </p:attrNameLst>
                                      </p:cBhvr>
                                      <p:to>
                                        <p:strVal val="visible"/>
                                      </p:to>
                                    </p:set>
                                    <p:animEffect transition="in" filter="fade">
                                      <p:cBhvr>
                                        <p:cTn id="550" dur="1000"/>
                                        <p:tgtEl>
                                          <p:spTgt spid="90"/>
                                        </p:tgtEl>
                                      </p:cBhvr>
                                    </p:animEffect>
                                    <p:anim calcmode="lin" valueType="num">
                                      <p:cBhvr>
                                        <p:cTn id="551" dur="1000" fill="hold"/>
                                        <p:tgtEl>
                                          <p:spTgt spid="90"/>
                                        </p:tgtEl>
                                        <p:attrNameLst>
                                          <p:attrName>ppt_x</p:attrName>
                                        </p:attrNameLst>
                                      </p:cBhvr>
                                      <p:tavLst>
                                        <p:tav tm="0">
                                          <p:val>
                                            <p:strVal val="#ppt_x"/>
                                          </p:val>
                                        </p:tav>
                                        <p:tav tm="100000">
                                          <p:val>
                                            <p:strVal val="#ppt_x"/>
                                          </p:val>
                                        </p:tav>
                                      </p:tavLst>
                                    </p:anim>
                                    <p:anim calcmode="lin" valueType="num">
                                      <p:cBhvr>
                                        <p:cTn id="552"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553" fill="hold">
                      <p:stCondLst>
                        <p:cond delay="indefinite"/>
                      </p:stCondLst>
                      <p:childTnLst>
                        <p:par>
                          <p:cTn id="554" fill="hold">
                            <p:stCondLst>
                              <p:cond delay="0"/>
                            </p:stCondLst>
                            <p:childTnLst>
                              <p:par>
                                <p:cTn id="555" presetID="42" presetClass="entr" presetSubtype="0" fill="hold" nodeType="clickEffect">
                                  <p:stCondLst>
                                    <p:cond delay="0"/>
                                  </p:stCondLst>
                                  <p:childTnLst>
                                    <p:set>
                                      <p:cBhvr>
                                        <p:cTn id="556" dur="1" fill="hold">
                                          <p:stCondLst>
                                            <p:cond delay="0"/>
                                          </p:stCondLst>
                                        </p:cTn>
                                        <p:tgtEl>
                                          <p:spTgt spid="4"/>
                                        </p:tgtEl>
                                        <p:attrNameLst>
                                          <p:attrName>style.visibility</p:attrName>
                                        </p:attrNameLst>
                                      </p:cBhvr>
                                      <p:to>
                                        <p:strVal val="visible"/>
                                      </p:to>
                                    </p:set>
                                    <p:animEffect transition="in" filter="fade">
                                      <p:cBhvr>
                                        <p:cTn id="557" dur="1000"/>
                                        <p:tgtEl>
                                          <p:spTgt spid="4"/>
                                        </p:tgtEl>
                                      </p:cBhvr>
                                    </p:animEffect>
                                    <p:anim calcmode="lin" valueType="num">
                                      <p:cBhvr>
                                        <p:cTn id="558" dur="1000" fill="hold"/>
                                        <p:tgtEl>
                                          <p:spTgt spid="4"/>
                                        </p:tgtEl>
                                        <p:attrNameLst>
                                          <p:attrName>ppt_x</p:attrName>
                                        </p:attrNameLst>
                                      </p:cBhvr>
                                      <p:tavLst>
                                        <p:tav tm="0">
                                          <p:val>
                                            <p:strVal val="#ppt_x"/>
                                          </p:val>
                                        </p:tav>
                                        <p:tav tm="100000">
                                          <p:val>
                                            <p:strVal val="#ppt_x"/>
                                          </p:val>
                                        </p:tav>
                                      </p:tavLst>
                                    </p:anim>
                                    <p:anim calcmode="lin" valueType="num">
                                      <p:cBhvr>
                                        <p:cTn id="5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27" grpId="0"/>
      <p:bldP spid="28" grpId="0"/>
      <p:bldP spid="29" grpId="0"/>
      <p:bldP spid="31" grpId="0"/>
      <p:bldP spid="36" grpId="0"/>
      <p:bldP spid="37" grpId="0"/>
      <p:bldP spid="38" grpId="0"/>
      <p:bldP spid="39" grpId="0"/>
      <p:bldP spid="40" grpId="0"/>
      <p:bldP spid="41" grpId="0"/>
      <p:bldP spid="42" grpId="0"/>
      <p:bldP spid="43" grpId="0"/>
      <p:bldP spid="44" grpId="0"/>
      <p:bldP spid="45" grpId="0"/>
      <p:bldP spid="46" grpId="0"/>
      <p:bldP spid="48" grpId="0"/>
      <p:bldP spid="49" grpId="0"/>
      <p:bldP spid="50" grpId="0"/>
      <p:bldP spid="51" grpId="0"/>
      <p:bldP spid="59" grpId="0"/>
      <p:bldP spid="61" grpId="0"/>
      <p:bldP spid="62" grpId="0"/>
      <p:bldP spid="63" grpId="0"/>
      <p:bldP spid="64" grpId="0"/>
      <p:bldP spid="65" grpId="0"/>
      <p:bldP spid="66" grpId="0"/>
      <p:bldP spid="68" grpId="0"/>
      <p:bldP spid="69" grpId="0"/>
      <p:bldP spid="70" grpId="0"/>
      <p:bldP spid="71" grpId="0"/>
      <p:bldP spid="73" grpId="0"/>
      <p:bldP spid="74" grpId="0"/>
      <p:bldP spid="75" grpId="0"/>
      <p:bldP spid="76" grpId="0"/>
      <p:bldP spid="77" grpId="0"/>
      <p:bldP spid="78" grpId="0"/>
      <p:bldP spid="79" grpId="0"/>
      <p:bldP spid="80" grpId="0"/>
      <p:bldP spid="90" grpId="0"/>
      <p:bldP spid="15" grpId="0"/>
      <p:bldP spid="16" grpId="0"/>
      <p:bldP spid="17" grpId="0"/>
      <p:bldP spid="30" grpId="0"/>
      <p:bldP spid="32" grpId="0"/>
      <p:bldP spid="33" grpId="0"/>
      <p:bldP spid="34" grpId="0"/>
      <p:bldP spid="47" grpId="0"/>
      <p:bldP spid="52" grpId="0"/>
      <p:bldP spid="53" grpId="0"/>
      <p:bldP spid="54" grpId="0"/>
      <p:bldP spid="55" grpId="0"/>
      <p:bldP spid="56" grpId="0"/>
      <p:bldP spid="57" grpId="0"/>
      <p:bldP spid="60" grpId="0"/>
      <p:bldP spid="81" grpId="0"/>
      <p:bldP spid="86" grpId="0"/>
      <p:bldP spid="88" grpId="0"/>
      <p:bldP spid="92" grpId="0"/>
      <p:bldP spid="93" grpId="0"/>
      <p:bldP spid="94" grpId="0"/>
      <p:bldP spid="95" grpId="0"/>
      <p:bldP spid="96" grpId="0"/>
      <p:bldP spid="97" grpId="0"/>
      <p:bldP spid="98" grpId="0"/>
      <p:bldP spid="185"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F95F5F8A-EF3D-46E5-A484-86700FEDF273}"/>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02</a:t>
            </a:r>
          </a:p>
        </p:txBody>
      </p:sp>
      <p:sp>
        <p:nvSpPr>
          <p:cNvPr id="78" name="ZoneTexte 77">
            <a:extLst>
              <a:ext uri="{FF2B5EF4-FFF2-40B4-BE49-F238E27FC236}">
                <a16:creationId xmlns:a16="http://schemas.microsoft.com/office/drawing/2014/main" id="{AFEEC99D-44AD-46F8-AD73-00F10C13C9B0}"/>
              </a:ext>
            </a:extLst>
          </p:cNvPr>
          <p:cNvSpPr txBox="1"/>
          <p:nvPr/>
        </p:nvSpPr>
        <p:spPr>
          <a:xfrm>
            <a:off x="665740" y="2327740"/>
            <a:ext cx="5334596"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8 )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02</a:t>
            </a:r>
            <a:r>
              <a:rPr lang="fr-FR" sz="1600" b="1" dirty="0">
                <a:solidFill>
                  <a:srgbClr val="FF0000"/>
                </a:solidFill>
                <a:latin typeface="Calibri" panose="020F0502020204030204" pitchFamily="34" charset="0"/>
                <a:cs typeface="Calibri" panose="020F0502020204030204" pitchFamily="34" charset="0"/>
              </a:rPr>
              <a:t> </a:t>
            </a:r>
            <a:r>
              <a:rPr lang="fr-FR" sz="1600" b="1" i="0" u="none" strike="noStrike" baseline="0" dirty="0">
                <a:solidFill>
                  <a:srgbClr val="0070C0"/>
                </a:solidFill>
                <a:latin typeface="Calibri" panose="020F0502020204030204" pitchFamily="34" charset="0"/>
                <a:cs typeface="Calibri" panose="020F0502020204030204" pitchFamily="34" charset="0"/>
              </a:rPr>
              <a:t>Quelle grande île française</a:t>
            </a:r>
            <a:r>
              <a:rPr lang="fr-FR" sz="1600" b="0" i="0" u="none" strike="noStrike" baseline="0" dirty="0">
                <a:solidFill>
                  <a:srgbClr val="0070C0"/>
                </a:solidFill>
                <a:latin typeface="Calibri" panose="020F0502020204030204" pitchFamily="34" charset="0"/>
                <a:cs typeface="Calibri" panose="020F0502020204030204" pitchFamily="34" charset="0"/>
              </a:rPr>
              <a:t> se situe dans la </a:t>
            </a:r>
            <a:r>
              <a:rPr lang="fr-FR" sz="1600" b="1" i="0" u="none" strike="noStrike" baseline="0" dirty="0">
                <a:solidFill>
                  <a:srgbClr val="0070C0"/>
                </a:solidFill>
                <a:latin typeface="Calibri" panose="020F0502020204030204" pitchFamily="34" charset="0"/>
                <a:cs typeface="Calibri" panose="020F0502020204030204" pitchFamily="34" charset="0"/>
              </a:rPr>
              <a:t>Méditerranée</a:t>
            </a:r>
            <a:r>
              <a:rPr lang="fr-FR" sz="1600" b="0" i="0" u="none" strike="noStrike" baseline="0" dirty="0">
                <a:solidFill>
                  <a:srgbClr val="0070C0"/>
                </a:solidFill>
                <a:latin typeface="Calibri" panose="020F0502020204030204" pitchFamily="34" charset="0"/>
                <a:cs typeface="Calibri" panose="020F0502020204030204" pitchFamily="34" charset="0"/>
              </a:rPr>
              <a:t> à environ 170 km du</a:t>
            </a:r>
            <a:r>
              <a:rPr lang="fr-FR" sz="1600" b="0" i="0" u="none" strike="noStrike" dirty="0">
                <a:solidFill>
                  <a:srgbClr val="0070C0"/>
                </a:solidFill>
                <a:latin typeface="Calibri" panose="020F0502020204030204" pitchFamily="34" charset="0"/>
                <a:cs typeface="Calibri" panose="020F0502020204030204" pitchFamily="34" charset="0"/>
              </a:rPr>
              <a:t> territoire métropolitain</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79" name="ZoneTexte 78">
            <a:extLst>
              <a:ext uri="{FF2B5EF4-FFF2-40B4-BE49-F238E27FC236}">
                <a16:creationId xmlns:a16="http://schemas.microsoft.com/office/drawing/2014/main" id="{1F1DF952-37FD-4072-8BA7-56FB9855CE7B}"/>
              </a:ext>
            </a:extLst>
          </p:cNvPr>
          <p:cNvSpPr txBox="1"/>
          <p:nvPr/>
        </p:nvSpPr>
        <p:spPr>
          <a:xfrm>
            <a:off x="5962310" y="2344832"/>
            <a:ext cx="5429956"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 grande île française de la Méditerranée est la </a:t>
            </a:r>
            <a:r>
              <a:rPr lang="fr-FR" b="1" dirty="0">
                <a:solidFill>
                  <a:schemeClr val="accent4"/>
                </a:solidFill>
                <a:latin typeface="Calibri" panose="020F0502020204030204" pitchFamily="34" charset="0"/>
                <a:cs typeface="Calibri" panose="020F0502020204030204" pitchFamily="34" charset="0"/>
              </a:rPr>
              <a:t>Corse</a:t>
            </a:r>
            <a:r>
              <a:rPr lang="fr-FR" dirty="0">
                <a:solidFill>
                  <a:schemeClr val="accent4"/>
                </a:solidFill>
                <a:latin typeface="Calibri" panose="020F0502020204030204" pitchFamily="34" charset="0"/>
                <a:cs typeface="Calibri" panose="020F0502020204030204" pitchFamily="34" charset="0"/>
              </a:rPr>
              <a:t>, qui est considérée comme territoire métropolitain.</a:t>
            </a:r>
          </a:p>
        </p:txBody>
      </p:sp>
      <p:sp>
        <p:nvSpPr>
          <p:cNvPr id="80" name="ZoneTexte 79">
            <a:extLst>
              <a:ext uri="{FF2B5EF4-FFF2-40B4-BE49-F238E27FC236}">
                <a16:creationId xmlns:a16="http://schemas.microsoft.com/office/drawing/2014/main" id="{8FB4C44C-110F-4B2A-93C9-054A631A24E7}"/>
              </a:ext>
            </a:extLst>
          </p:cNvPr>
          <p:cNvSpPr txBox="1"/>
          <p:nvPr/>
        </p:nvSpPr>
        <p:spPr>
          <a:xfrm>
            <a:off x="656884" y="3091088"/>
            <a:ext cx="425560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9)</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02</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a:t>
            </a:r>
            <a:r>
              <a:rPr lang="fr-FR" sz="1600" b="1" i="0" u="none" strike="noStrike" baseline="0" dirty="0">
                <a:solidFill>
                  <a:srgbClr val="0070C0"/>
                </a:solidFill>
                <a:latin typeface="Calibri" panose="020F0502020204030204" pitchFamily="34" charset="0"/>
                <a:cs typeface="Calibri" panose="020F0502020204030204" pitchFamily="34" charset="0"/>
              </a:rPr>
              <a:t>3 massifs montagneux</a:t>
            </a:r>
            <a:r>
              <a:rPr lang="fr-FR" sz="1600" b="0" i="0" u="none" strike="noStrike" dirty="0">
                <a:solidFill>
                  <a:srgbClr val="0070C0"/>
                </a:solidFill>
                <a:latin typeface="Calibri" panose="020F0502020204030204" pitchFamily="34" charset="0"/>
                <a:cs typeface="Calibri" panose="020F0502020204030204" pitchFamily="34" charset="0"/>
              </a:rPr>
              <a:t> qui se trouvent à l’</a:t>
            </a:r>
            <a:r>
              <a:rPr lang="fr-FR" sz="1600" b="1" i="0" u="none" strike="noStrike" dirty="0">
                <a:solidFill>
                  <a:srgbClr val="0070C0"/>
                </a:solidFill>
                <a:latin typeface="Calibri" panose="020F0502020204030204" pitchFamily="34" charset="0"/>
                <a:cs typeface="Calibri" panose="020F0502020204030204" pitchFamily="34" charset="0"/>
              </a:rPr>
              <a:t>est de la France</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89" name="ZoneTexte 88">
            <a:extLst>
              <a:ext uri="{FF2B5EF4-FFF2-40B4-BE49-F238E27FC236}">
                <a16:creationId xmlns:a16="http://schemas.microsoft.com/office/drawing/2014/main" id="{BEB91BE2-C5A3-43BD-AFDC-A79A18D1D932}"/>
              </a:ext>
            </a:extLst>
          </p:cNvPr>
          <p:cNvSpPr txBox="1"/>
          <p:nvPr/>
        </p:nvSpPr>
        <p:spPr>
          <a:xfrm>
            <a:off x="5509577" y="3136362"/>
            <a:ext cx="5230368"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3 massifs montagneux de l’est de la France sont, du nord, au sud, les </a:t>
            </a:r>
            <a:r>
              <a:rPr lang="fr-FR" b="1" dirty="0">
                <a:solidFill>
                  <a:schemeClr val="accent4"/>
                </a:solidFill>
                <a:latin typeface="Calibri" panose="020F0502020204030204" pitchFamily="34" charset="0"/>
                <a:cs typeface="Calibri" panose="020F0502020204030204" pitchFamily="34" charset="0"/>
              </a:rPr>
              <a:t>VOSGES</a:t>
            </a:r>
            <a:r>
              <a:rPr lang="fr-FR" dirty="0">
                <a:solidFill>
                  <a:schemeClr val="accent4"/>
                </a:solidFill>
                <a:latin typeface="Calibri" panose="020F0502020204030204" pitchFamily="34" charset="0"/>
                <a:cs typeface="Calibri" panose="020F0502020204030204" pitchFamily="34" charset="0"/>
              </a:rPr>
              <a:t>, le </a:t>
            </a:r>
            <a:r>
              <a:rPr lang="fr-FR" b="1" dirty="0">
                <a:solidFill>
                  <a:schemeClr val="accent4"/>
                </a:solidFill>
                <a:latin typeface="Calibri" panose="020F0502020204030204" pitchFamily="34" charset="0"/>
                <a:cs typeface="Calibri" panose="020F0502020204030204" pitchFamily="34" charset="0"/>
              </a:rPr>
              <a:t>JURA</a:t>
            </a:r>
            <a:r>
              <a:rPr lang="fr-FR" dirty="0">
                <a:solidFill>
                  <a:schemeClr val="accent4"/>
                </a:solidFill>
                <a:latin typeface="Calibri" panose="020F0502020204030204" pitchFamily="34" charset="0"/>
                <a:cs typeface="Calibri" panose="020F0502020204030204" pitchFamily="34" charset="0"/>
              </a:rPr>
              <a:t> et les </a:t>
            </a:r>
            <a:r>
              <a:rPr lang="fr-FR" b="1" dirty="0">
                <a:solidFill>
                  <a:schemeClr val="accent4"/>
                </a:solidFill>
                <a:latin typeface="Calibri" panose="020F0502020204030204" pitchFamily="34" charset="0"/>
                <a:cs typeface="Calibri" panose="020F0502020204030204" pitchFamily="34" charset="0"/>
              </a:rPr>
              <a:t>ALPES</a:t>
            </a:r>
            <a:r>
              <a:rPr lang="fr-FR" dirty="0">
                <a:solidFill>
                  <a:schemeClr val="accent4"/>
                </a:solidFill>
                <a:latin typeface="Calibri" panose="020F0502020204030204" pitchFamily="34" charset="0"/>
                <a:cs typeface="Calibri" panose="020F0502020204030204" pitchFamily="34" charset="0"/>
              </a:rPr>
              <a:t>. </a:t>
            </a:r>
          </a:p>
        </p:txBody>
      </p:sp>
      <p:sp>
        <p:nvSpPr>
          <p:cNvPr id="90" name="ZoneTexte 89">
            <a:extLst>
              <a:ext uri="{FF2B5EF4-FFF2-40B4-BE49-F238E27FC236}">
                <a16:creationId xmlns:a16="http://schemas.microsoft.com/office/drawing/2014/main" id="{511A43B0-DE2D-4B5E-8A98-8243B9BB7662}"/>
              </a:ext>
            </a:extLst>
          </p:cNvPr>
          <p:cNvSpPr txBox="1"/>
          <p:nvPr/>
        </p:nvSpPr>
        <p:spPr>
          <a:xfrm>
            <a:off x="526709" y="3930563"/>
            <a:ext cx="546073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10)</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02</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Pourquoi dit-on </a:t>
            </a:r>
            <a:r>
              <a:rPr lang="fr-FR" sz="1600" b="0" i="0" u="none" strike="noStrike" dirty="0">
                <a:solidFill>
                  <a:srgbClr val="0070C0"/>
                </a:solidFill>
                <a:latin typeface="Calibri" panose="020F0502020204030204" pitchFamily="34" charset="0"/>
                <a:cs typeface="Calibri" panose="020F0502020204030204" pitchFamily="34" charset="0"/>
              </a:rPr>
              <a:t>de </a:t>
            </a:r>
            <a:r>
              <a:rPr lang="fr-FR" sz="1600" b="1" i="0" u="none" strike="noStrike" dirty="0">
                <a:solidFill>
                  <a:srgbClr val="0070C0"/>
                </a:solidFill>
                <a:latin typeface="Calibri" panose="020F0502020204030204" pitchFamily="34" charset="0"/>
                <a:cs typeface="Calibri" panose="020F0502020204030204" pitchFamily="34" charset="0"/>
              </a:rPr>
              <a:t>Paris</a:t>
            </a:r>
            <a:r>
              <a:rPr lang="fr-FR" sz="1600" b="0" i="0" u="none" strike="noStrike" dirty="0">
                <a:solidFill>
                  <a:srgbClr val="0070C0"/>
                </a:solidFill>
                <a:latin typeface="Calibri" panose="020F0502020204030204" pitchFamily="34" charset="0"/>
                <a:cs typeface="Calibri" panose="020F0502020204030204" pitchFamily="34" charset="0"/>
              </a:rPr>
              <a:t> qu’elle est </a:t>
            </a:r>
            <a:r>
              <a:rPr lang="fr-FR" sz="1600" b="1" i="0" u="none" strike="noStrike" dirty="0">
                <a:solidFill>
                  <a:srgbClr val="0070C0"/>
                </a:solidFill>
                <a:latin typeface="Calibri" panose="020F0502020204030204" pitchFamily="34" charset="0"/>
                <a:cs typeface="Calibri" panose="020F0502020204030204" pitchFamily="34" charset="0"/>
              </a:rPr>
              <a:t>macrocéphale </a:t>
            </a:r>
            <a:r>
              <a:rPr lang="fr-FR" sz="1600" b="0" i="0" u="none" strike="noStrike" dirty="0">
                <a:solidFill>
                  <a:srgbClr val="0070C0"/>
                </a:solidFill>
                <a:latin typeface="Calibri" panose="020F0502020204030204" pitchFamily="34" charset="0"/>
                <a:cs typeface="Calibri" panose="020F0502020204030204" pitchFamily="34" charset="0"/>
              </a:rPr>
              <a:t>(« grosse tête ») ou qu’elle déséquilibre la hiérarchie des villes </a:t>
            </a:r>
            <a:r>
              <a:rPr lang="fr-FR" sz="1600" b="0" i="0" u="none" strike="noStrike" baseline="0" dirty="0">
                <a:solidFill>
                  <a:srgbClr val="0070C0"/>
                </a:solidFill>
                <a:latin typeface="Calibri" panose="020F0502020204030204" pitchFamily="34" charset="0"/>
                <a:cs typeface="Calibri" panose="020F0502020204030204" pitchFamily="34" charset="0"/>
              </a:rPr>
              <a:t>?</a:t>
            </a:r>
          </a:p>
        </p:txBody>
      </p:sp>
      <p:sp>
        <p:nvSpPr>
          <p:cNvPr id="93" name="ZoneTexte 92">
            <a:extLst>
              <a:ext uri="{FF2B5EF4-FFF2-40B4-BE49-F238E27FC236}">
                <a16:creationId xmlns:a16="http://schemas.microsoft.com/office/drawing/2014/main" id="{31F480B0-D893-4902-A7E1-CADE50831647}"/>
              </a:ext>
            </a:extLst>
          </p:cNvPr>
          <p:cNvSpPr txBox="1"/>
          <p:nvPr/>
        </p:nvSpPr>
        <p:spPr>
          <a:xfrm>
            <a:off x="6204554" y="3959337"/>
            <a:ext cx="5582243" cy="923330"/>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L’importance démographique (nombre d’habitants)  de PARIS est énorme. Elle compte </a:t>
            </a:r>
            <a:r>
              <a:rPr lang="fr-FR" b="1" dirty="0">
                <a:solidFill>
                  <a:schemeClr val="accent4"/>
                </a:solidFill>
                <a:latin typeface="Calibri" panose="020F0502020204030204" pitchFamily="34" charset="0"/>
                <a:cs typeface="Calibri" panose="020F0502020204030204" pitchFamily="34" charset="0"/>
              </a:rPr>
              <a:t>2,5 fois plus d’habitants</a:t>
            </a:r>
            <a:r>
              <a:rPr lang="fr-FR" dirty="0">
                <a:solidFill>
                  <a:schemeClr val="accent4"/>
                </a:solidFill>
                <a:latin typeface="Calibri" panose="020F0502020204030204" pitchFamily="34" charset="0"/>
                <a:cs typeface="Calibri" panose="020F0502020204030204" pitchFamily="34" charset="0"/>
              </a:rPr>
              <a:t> que Marseille qui est à la deuxième place.</a:t>
            </a:r>
          </a:p>
        </p:txBody>
      </p:sp>
      <p:sp>
        <p:nvSpPr>
          <p:cNvPr id="17" name="ZoneTexte 16">
            <a:extLst>
              <a:ext uri="{FF2B5EF4-FFF2-40B4-BE49-F238E27FC236}">
                <a16:creationId xmlns:a16="http://schemas.microsoft.com/office/drawing/2014/main" id="{115F00EE-1E9C-45B0-B209-8290A54E87D9}"/>
              </a:ext>
            </a:extLst>
          </p:cNvPr>
          <p:cNvSpPr txBox="1"/>
          <p:nvPr/>
        </p:nvSpPr>
        <p:spPr>
          <a:xfrm>
            <a:off x="1764504" y="467216"/>
            <a:ext cx="562935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situation et villes - récapitulatif</a:t>
            </a:r>
          </a:p>
        </p:txBody>
      </p:sp>
      <p:sp>
        <p:nvSpPr>
          <p:cNvPr id="18" name="ZoneTexte 17">
            <a:extLst>
              <a:ext uri="{FF2B5EF4-FFF2-40B4-BE49-F238E27FC236}">
                <a16:creationId xmlns:a16="http://schemas.microsoft.com/office/drawing/2014/main" id="{CCA6E00F-2671-42FC-8ACA-A60E8B5846AD}"/>
              </a:ext>
            </a:extLst>
          </p:cNvPr>
          <p:cNvSpPr txBox="1"/>
          <p:nvPr/>
        </p:nvSpPr>
        <p:spPr>
          <a:xfrm>
            <a:off x="293270" y="1552358"/>
            <a:ext cx="5055985"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7 )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02</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Quels</a:t>
            </a:r>
            <a:r>
              <a:rPr lang="fr-FR" sz="1600" b="0" i="0" u="none" strike="noStrike" dirty="0">
                <a:solidFill>
                  <a:srgbClr val="0070C0"/>
                </a:solidFill>
                <a:latin typeface="Calibri" panose="020F0502020204030204" pitchFamily="34" charset="0"/>
                <a:cs typeface="Calibri" panose="020F0502020204030204" pitchFamily="34" charset="0"/>
              </a:rPr>
              <a:t> sont les </a:t>
            </a:r>
            <a:r>
              <a:rPr lang="fr-FR" sz="1600" b="1" i="0" u="none" strike="noStrike" dirty="0">
                <a:solidFill>
                  <a:srgbClr val="0070C0"/>
                </a:solidFill>
                <a:latin typeface="Calibri" panose="020F0502020204030204" pitchFamily="34" charset="0"/>
                <a:cs typeface="Calibri" panose="020F0502020204030204" pitchFamily="34" charset="0"/>
              </a:rPr>
              <a:t>5 plus grands fleuves français</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19" name="ZoneTexte 18">
            <a:extLst>
              <a:ext uri="{FF2B5EF4-FFF2-40B4-BE49-F238E27FC236}">
                <a16:creationId xmlns:a16="http://schemas.microsoft.com/office/drawing/2014/main" id="{19B249F9-288B-42C5-B79F-4A22AF7A3288}"/>
              </a:ext>
            </a:extLst>
          </p:cNvPr>
          <p:cNvSpPr txBox="1"/>
          <p:nvPr/>
        </p:nvSpPr>
        <p:spPr>
          <a:xfrm>
            <a:off x="6044171" y="1603283"/>
            <a:ext cx="5055985"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5 plus grands fleuves français sont la </a:t>
            </a:r>
            <a:r>
              <a:rPr lang="fr-FR" b="1" dirty="0">
                <a:solidFill>
                  <a:schemeClr val="accent4"/>
                </a:solidFill>
                <a:latin typeface="Calibri" panose="020F0502020204030204" pitchFamily="34" charset="0"/>
                <a:cs typeface="Calibri" panose="020F0502020204030204" pitchFamily="34" charset="0"/>
              </a:rPr>
              <a:t>LOIRE</a:t>
            </a:r>
            <a:r>
              <a:rPr lang="fr-FR" dirty="0">
                <a:solidFill>
                  <a:schemeClr val="accent4"/>
                </a:solidFill>
                <a:latin typeface="Calibri" panose="020F0502020204030204" pitchFamily="34" charset="0"/>
                <a:cs typeface="Calibri" panose="020F0502020204030204" pitchFamily="34" charset="0"/>
              </a:rPr>
              <a:t>, la </a:t>
            </a:r>
            <a:r>
              <a:rPr lang="fr-FR" b="1" dirty="0">
                <a:solidFill>
                  <a:schemeClr val="accent4"/>
                </a:solidFill>
                <a:latin typeface="Calibri" panose="020F0502020204030204" pitchFamily="34" charset="0"/>
                <a:cs typeface="Calibri" panose="020F0502020204030204" pitchFamily="34" charset="0"/>
              </a:rPr>
              <a:t>SEINE</a:t>
            </a:r>
            <a:r>
              <a:rPr lang="fr-FR" dirty="0">
                <a:solidFill>
                  <a:schemeClr val="accent4"/>
                </a:solidFill>
                <a:latin typeface="Calibri" panose="020F0502020204030204" pitchFamily="34" charset="0"/>
                <a:cs typeface="Calibri" panose="020F0502020204030204" pitchFamily="34" charset="0"/>
              </a:rPr>
              <a:t>, le </a:t>
            </a:r>
            <a:r>
              <a:rPr lang="fr-FR" b="1" dirty="0">
                <a:solidFill>
                  <a:schemeClr val="accent4"/>
                </a:solidFill>
                <a:latin typeface="Calibri" panose="020F0502020204030204" pitchFamily="34" charset="0"/>
                <a:cs typeface="Calibri" panose="020F0502020204030204" pitchFamily="34" charset="0"/>
              </a:rPr>
              <a:t>RHÔNE</a:t>
            </a:r>
            <a:r>
              <a:rPr lang="fr-FR" dirty="0">
                <a:solidFill>
                  <a:schemeClr val="accent4"/>
                </a:solidFill>
                <a:latin typeface="Calibri" panose="020F0502020204030204" pitchFamily="34" charset="0"/>
                <a:cs typeface="Calibri" panose="020F0502020204030204" pitchFamily="34" charset="0"/>
              </a:rPr>
              <a:t>, la </a:t>
            </a:r>
            <a:r>
              <a:rPr lang="fr-FR" b="1" dirty="0">
                <a:solidFill>
                  <a:schemeClr val="accent4"/>
                </a:solidFill>
                <a:latin typeface="Calibri" panose="020F0502020204030204" pitchFamily="34" charset="0"/>
                <a:cs typeface="Calibri" panose="020F0502020204030204" pitchFamily="34" charset="0"/>
              </a:rPr>
              <a:t>GARONNE</a:t>
            </a:r>
            <a:r>
              <a:rPr lang="fr-FR" dirty="0">
                <a:solidFill>
                  <a:schemeClr val="accent4"/>
                </a:solidFill>
                <a:latin typeface="Calibri" panose="020F0502020204030204" pitchFamily="34" charset="0"/>
                <a:cs typeface="Calibri" panose="020F0502020204030204" pitchFamily="34" charset="0"/>
              </a:rPr>
              <a:t> et le </a:t>
            </a:r>
            <a:r>
              <a:rPr lang="fr-FR" b="1" dirty="0">
                <a:solidFill>
                  <a:schemeClr val="accent4"/>
                </a:solidFill>
                <a:latin typeface="Calibri" panose="020F0502020204030204" pitchFamily="34" charset="0"/>
                <a:cs typeface="Calibri" panose="020F0502020204030204" pitchFamily="34" charset="0"/>
              </a:rPr>
              <a:t>RHIN</a:t>
            </a:r>
            <a:r>
              <a:rPr lang="fr-FR" dirty="0">
                <a:solidFill>
                  <a:schemeClr val="accent4"/>
                </a:solidFill>
                <a:latin typeface="Calibri" panose="020F0502020204030204" pitchFamily="34" charset="0"/>
                <a:cs typeface="Calibri" panose="020F0502020204030204" pitchFamily="34" charset="0"/>
              </a:rPr>
              <a:t>. </a:t>
            </a:r>
          </a:p>
        </p:txBody>
      </p:sp>
      <p:sp>
        <p:nvSpPr>
          <p:cNvPr id="20" name="ZoneTexte 19">
            <a:extLst>
              <a:ext uri="{FF2B5EF4-FFF2-40B4-BE49-F238E27FC236}">
                <a16:creationId xmlns:a16="http://schemas.microsoft.com/office/drawing/2014/main" id="{3A31DA91-B7F4-4353-9C7D-7468B9ABB4EB}"/>
              </a:ext>
            </a:extLst>
          </p:cNvPr>
          <p:cNvSpPr txBox="1"/>
          <p:nvPr/>
        </p:nvSpPr>
        <p:spPr>
          <a:xfrm>
            <a:off x="293270" y="850307"/>
            <a:ext cx="378495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6 )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02</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 </a:t>
            </a:r>
            <a:r>
              <a:rPr lang="fr-FR" sz="1600" b="1" i="0" u="none" strike="noStrike" baseline="0" dirty="0">
                <a:solidFill>
                  <a:srgbClr val="0070C0"/>
                </a:solidFill>
                <a:latin typeface="Calibri" panose="020F0502020204030204" pitchFamily="34" charset="0"/>
                <a:cs typeface="Calibri" panose="020F0502020204030204" pitchFamily="34" charset="0"/>
              </a:rPr>
              <a:t>pays</a:t>
            </a:r>
            <a:r>
              <a:rPr lang="fr-FR" sz="1600" b="0" i="0" u="none" strike="noStrike" baseline="0" dirty="0">
                <a:solidFill>
                  <a:srgbClr val="0070C0"/>
                </a:solidFill>
                <a:latin typeface="Calibri" panose="020F0502020204030204" pitchFamily="34" charset="0"/>
                <a:cs typeface="Calibri" panose="020F0502020204030204" pitchFamily="34" charset="0"/>
              </a:rPr>
              <a:t> est </a:t>
            </a:r>
            <a:r>
              <a:rPr lang="fr-FR" sz="1600" b="1" i="0" u="none" strike="noStrike" baseline="0" dirty="0">
                <a:solidFill>
                  <a:srgbClr val="0070C0"/>
                </a:solidFill>
                <a:latin typeface="Calibri" panose="020F0502020204030204" pitchFamily="34" charset="0"/>
                <a:cs typeface="Calibri" panose="020F0502020204030204" pitchFamily="34" charset="0"/>
              </a:rPr>
              <a:t>frontalier de la France</a:t>
            </a:r>
            <a:r>
              <a:rPr lang="fr-FR" sz="1600" b="0" i="0" u="none" strike="noStrike" baseline="0" dirty="0">
                <a:solidFill>
                  <a:srgbClr val="0070C0"/>
                </a:solidFill>
                <a:latin typeface="Calibri" panose="020F0502020204030204" pitchFamily="34" charset="0"/>
                <a:cs typeface="Calibri" panose="020F0502020204030204" pitchFamily="34" charset="0"/>
              </a:rPr>
              <a:t>, au </a:t>
            </a:r>
            <a:r>
              <a:rPr lang="fr-FR" sz="1600" b="1" i="0" u="none" strike="noStrike" baseline="0" dirty="0">
                <a:solidFill>
                  <a:srgbClr val="0070C0"/>
                </a:solidFill>
                <a:latin typeface="Calibri" panose="020F0502020204030204" pitchFamily="34" charset="0"/>
                <a:cs typeface="Calibri" panose="020F0502020204030204" pitchFamily="34" charset="0"/>
              </a:rPr>
              <a:t>sud des Pyrénées</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21" name="ZoneTexte 20">
            <a:extLst>
              <a:ext uri="{FF2B5EF4-FFF2-40B4-BE49-F238E27FC236}">
                <a16:creationId xmlns:a16="http://schemas.microsoft.com/office/drawing/2014/main" id="{BCA843E5-0341-4832-A7AA-0268A3855C4A}"/>
              </a:ext>
            </a:extLst>
          </p:cNvPr>
          <p:cNvSpPr txBox="1"/>
          <p:nvPr/>
        </p:nvSpPr>
        <p:spPr>
          <a:xfrm>
            <a:off x="6000336" y="1039660"/>
            <a:ext cx="5157229" cy="369332"/>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 Pays frontalier de la France, au sud, est l’</a:t>
            </a:r>
            <a:r>
              <a:rPr lang="fr-FR" b="1" dirty="0">
                <a:solidFill>
                  <a:schemeClr val="accent4"/>
                </a:solidFill>
                <a:latin typeface="Calibri" panose="020F0502020204030204" pitchFamily="34" charset="0"/>
                <a:cs typeface="Calibri" panose="020F0502020204030204" pitchFamily="34" charset="0"/>
              </a:rPr>
              <a:t>Espagne</a:t>
            </a:r>
            <a:r>
              <a:rPr lang="fr-FR" dirty="0">
                <a:solidFill>
                  <a:schemeClr val="accent4"/>
                </a:solidFill>
                <a:latin typeface="Calibri" panose="020F0502020204030204" pitchFamily="34" charset="0"/>
                <a:cs typeface="Calibri" panose="020F0502020204030204" pitchFamily="34" charset="0"/>
              </a:rPr>
              <a:t>.</a:t>
            </a:r>
          </a:p>
        </p:txBody>
      </p:sp>
      <p:pic>
        <p:nvPicPr>
          <p:cNvPr id="2" name="Image 1">
            <a:extLst>
              <a:ext uri="{FF2B5EF4-FFF2-40B4-BE49-F238E27FC236}">
                <a16:creationId xmlns:a16="http://schemas.microsoft.com/office/drawing/2014/main" id="{38D1ADBC-EAF3-A12C-B5A0-41CF7C646E0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592648" y="28757"/>
            <a:ext cx="527420" cy="527420"/>
          </a:xfrm>
          <a:prstGeom prst="rect">
            <a:avLst/>
          </a:prstGeom>
        </p:spPr>
      </p:pic>
      <p:pic>
        <p:nvPicPr>
          <p:cNvPr id="3" name="Image 2">
            <a:hlinkClick r:id="rId3" action="ppaction://hlinksldjump"/>
            <a:extLst>
              <a:ext uri="{FF2B5EF4-FFF2-40B4-BE49-F238E27FC236}">
                <a16:creationId xmlns:a16="http://schemas.microsoft.com/office/drawing/2014/main" id="{63DB2C6A-295B-D4FF-9D27-15D2ED39807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81595" y="102674"/>
            <a:ext cx="677008" cy="471274"/>
          </a:xfrm>
          <a:prstGeom prst="rect">
            <a:avLst/>
          </a:prstGeom>
        </p:spPr>
      </p:pic>
      <p:grpSp>
        <p:nvGrpSpPr>
          <p:cNvPr id="4" name="Groupe 3">
            <a:extLst>
              <a:ext uri="{FF2B5EF4-FFF2-40B4-BE49-F238E27FC236}">
                <a16:creationId xmlns:a16="http://schemas.microsoft.com/office/drawing/2014/main" id="{CE59B869-8FD8-C45C-84AA-5DC471E42CC3}"/>
              </a:ext>
            </a:extLst>
          </p:cNvPr>
          <p:cNvGrpSpPr/>
          <p:nvPr/>
        </p:nvGrpSpPr>
        <p:grpSpPr>
          <a:xfrm>
            <a:off x="10129113" y="88813"/>
            <a:ext cx="596766" cy="798265"/>
            <a:chOff x="10129113" y="88813"/>
            <a:chExt cx="596766" cy="798265"/>
          </a:xfrm>
        </p:grpSpPr>
        <p:pic>
          <p:nvPicPr>
            <p:cNvPr id="5" name="Image 4">
              <a:hlinkClick r:id="rId5" action="ppaction://hlinksldjump"/>
              <a:extLst>
                <a:ext uri="{FF2B5EF4-FFF2-40B4-BE49-F238E27FC236}">
                  <a16:creationId xmlns:a16="http://schemas.microsoft.com/office/drawing/2014/main" id="{FCD8ED0D-F7B8-90D2-2642-8147813FB7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4764" y="88813"/>
              <a:ext cx="385464" cy="542403"/>
            </a:xfrm>
            <a:prstGeom prst="rect">
              <a:avLst/>
            </a:prstGeom>
          </p:spPr>
        </p:pic>
        <p:sp>
          <p:nvSpPr>
            <p:cNvPr id="6" name="ZoneTexte 5">
              <a:extLst>
                <a:ext uri="{FF2B5EF4-FFF2-40B4-BE49-F238E27FC236}">
                  <a16:creationId xmlns:a16="http://schemas.microsoft.com/office/drawing/2014/main" id="{4484ECE0-59AC-83E1-8066-78634C425473}"/>
                </a:ext>
              </a:extLst>
            </p:cNvPr>
            <p:cNvSpPr txBox="1"/>
            <p:nvPr/>
          </p:nvSpPr>
          <p:spPr>
            <a:xfrm>
              <a:off x="10129113" y="610079"/>
              <a:ext cx="596766"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CARTE</a:t>
              </a:r>
            </a:p>
          </p:txBody>
        </p:sp>
      </p:grpSp>
      <p:sp>
        <p:nvSpPr>
          <p:cNvPr id="7" name="ZoneTexte 6">
            <a:extLst>
              <a:ext uri="{FF2B5EF4-FFF2-40B4-BE49-F238E27FC236}">
                <a16:creationId xmlns:a16="http://schemas.microsoft.com/office/drawing/2014/main" id="{6A33BC66-B91B-1C86-D487-862D0DAFCAD2}"/>
              </a:ext>
            </a:extLst>
          </p:cNvPr>
          <p:cNvSpPr txBox="1"/>
          <p:nvPr/>
        </p:nvSpPr>
        <p:spPr>
          <a:xfrm>
            <a:off x="220360" y="109398"/>
            <a:ext cx="5667816"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 </a:t>
            </a:r>
            <a:r>
              <a:rPr lang="fr-FR" sz="1600" b="1" dirty="0">
                <a:solidFill>
                  <a:srgbClr val="00B0F0"/>
                </a:solidFill>
                <a:latin typeface="Calibri" panose="020F0502020204030204" pitchFamily="34" charset="0"/>
                <a:cs typeface="Calibri" panose="020F0502020204030204" pitchFamily="34" charset="0"/>
              </a:rPr>
              <a:t>Se repérer en France et dans le Monde</a:t>
            </a:r>
          </a:p>
        </p:txBody>
      </p:sp>
    </p:spTree>
    <p:extLst>
      <p:ext uri="{BB962C8B-B14F-4D97-AF65-F5344CB8AC3E}">
        <p14:creationId xmlns:p14="http://schemas.microsoft.com/office/powerpoint/2010/main" val="344472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additive="base">
                                        <p:cTn id="25" dur="500" fill="hold"/>
                                        <p:tgtEl>
                                          <p:spTgt spid="89"/>
                                        </p:tgtEl>
                                        <p:attrNameLst>
                                          <p:attrName>ppt_x</p:attrName>
                                        </p:attrNameLst>
                                      </p:cBhvr>
                                      <p:tavLst>
                                        <p:tav tm="0">
                                          <p:val>
                                            <p:strVal val="#ppt_x"/>
                                          </p:val>
                                        </p:tav>
                                        <p:tav tm="100000">
                                          <p:val>
                                            <p:strVal val="#ppt_x"/>
                                          </p:val>
                                        </p:tav>
                                      </p:tavLst>
                                    </p:anim>
                                    <p:anim calcmode="lin" valueType="num">
                                      <p:cBhvr additive="base">
                                        <p:cTn id="26"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ppt_x"/>
                                          </p:val>
                                        </p:tav>
                                        <p:tav tm="100000">
                                          <p:val>
                                            <p:strVal val="#ppt_x"/>
                                          </p:val>
                                        </p:tav>
                                      </p:tavLst>
                                    </p:anim>
                                    <p:anim calcmode="lin" valueType="num">
                                      <p:cBhvr additive="base">
                                        <p:cTn id="32"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9" grpId="0"/>
      <p:bldP spid="93" grpId="0"/>
      <p:bldP spid="19"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105C57A-3460-278A-08FC-86E119394DE7}"/>
              </a:ext>
            </a:extLst>
          </p:cNvPr>
          <p:cNvSpPr txBox="1"/>
          <p:nvPr/>
        </p:nvSpPr>
        <p:spPr>
          <a:xfrm>
            <a:off x="1764504" y="448166"/>
            <a:ext cx="5321945"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régions et départements</a:t>
            </a:r>
          </a:p>
        </p:txBody>
      </p:sp>
      <p:sp>
        <p:nvSpPr>
          <p:cNvPr id="3" name="ZoneTexte 2">
            <a:extLst>
              <a:ext uri="{FF2B5EF4-FFF2-40B4-BE49-F238E27FC236}">
                <a16:creationId xmlns:a16="http://schemas.microsoft.com/office/drawing/2014/main" id="{1CA74B55-7C3A-0B7D-B819-CDB1C6CF3E4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02</a:t>
            </a:r>
          </a:p>
        </p:txBody>
      </p:sp>
      <p:sp>
        <p:nvSpPr>
          <p:cNvPr id="5" name="ZoneTexte 4">
            <a:extLst>
              <a:ext uri="{FF2B5EF4-FFF2-40B4-BE49-F238E27FC236}">
                <a16:creationId xmlns:a16="http://schemas.microsoft.com/office/drawing/2014/main" id="{DDC20962-D893-C007-7368-369B100B9318}"/>
              </a:ext>
            </a:extLst>
          </p:cNvPr>
          <p:cNvSpPr txBox="1"/>
          <p:nvPr/>
        </p:nvSpPr>
        <p:spPr>
          <a:xfrm>
            <a:off x="220360" y="109398"/>
            <a:ext cx="5667816"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Entrée dans le thème : </a:t>
            </a:r>
            <a:r>
              <a:rPr lang="fr-FR" sz="1600" b="1" dirty="0">
                <a:solidFill>
                  <a:srgbClr val="00B0F0"/>
                </a:solidFill>
                <a:latin typeface="Calibri" panose="020F0502020204030204" pitchFamily="34" charset="0"/>
                <a:cs typeface="Calibri" panose="020F0502020204030204" pitchFamily="34" charset="0"/>
              </a:rPr>
              <a:t>Se repérer en France et dans le Monde</a:t>
            </a:r>
          </a:p>
        </p:txBody>
      </p:sp>
      <p:pic>
        <p:nvPicPr>
          <p:cNvPr id="9" name="Image 8">
            <a:extLst>
              <a:ext uri="{FF2B5EF4-FFF2-40B4-BE49-F238E27FC236}">
                <a16:creationId xmlns:a16="http://schemas.microsoft.com/office/drawing/2014/main" id="{880F1688-5281-F3EA-9980-A5F8FB2C72F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4000" y="720000"/>
            <a:ext cx="5098776" cy="6122418"/>
          </a:xfrm>
          <a:prstGeom prst="rect">
            <a:avLst/>
          </a:prstGeom>
        </p:spPr>
      </p:pic>
      <p:pic>
        <p:nvPicPr>
          <p:cNvPr id="37" name="Image 36">
            <a:extLst>
              <a:ext uri="{FF2B5EF4-FFF2-40B4-BE49-F238E27FC236}">
                <a16:creationId xmlns:a16="http://schemas.microsoft.com/office/drawing/2014/main" id="{19242318-2F5F-2D15-B0F6-46B0D4885E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38" name="Image 37">
            <a:extLst>
              <a:ext uri="{FF2B5EF4-FFF2-40B4-BE49-F238E27FC236}">
                <a16:creationId xmlns:a16="http://schemas.microsoft.com/office/drawing/2014/main" id="{55F33D1F-A62E-1734-681E-744FE6F20C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39" name="Image 38">
            <a:extLst>
              <a:ext uri="{FF2B5EF4-FFF2-40B4-BE49-F238E27FC236}">
                <a16:creationId xmlns:a16="http://schemas.microsoft.com/office/drawing/2014/main" id="{03FC5831-047A-BEDA-7AFB-9966D4821BC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0" name="Image 39">
            <a:extLst>
              <a:ext uri="{FF2B5EF4-FFF2-40B4-BE49-F238E27FC236}">
                <a16:creationId xmlns:a16="http://schemas.microsoft.com/office/drawing/2014/main" id="{340E3572-1942-BE0C-5DB8-A5587244336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1" name="Image 40">
            <a:extLst>
              <a:ext uri="{FF2B5EF4-FFF2-40B4-BE49-F238E27FC236}">
                <a16:creationId xmlns:a16="http://schemas.microsoft.com/office/drawing/2014/main" id="{2E4F4ABF-5765-8D50-EC5B-ADDBF6A158F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2" name="Image 41">
            <a:extLst>
              <a:ext uri="{FF2B5EF4-FFF2-40B4-BE49-F238E27FC236}">
                <a16:creationId xmlns:a16="http://schemas.microsoft.com/office/drawing/2014/main" id="{B8F8455C-3FD6-B22A-3D9B-EA826918D96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3" name="Image 42">
            <a:extLst>
              <a:ext uri="{FF2B5EF4-FFF2-40B4-BE49-F238E27FC236}">
                <a16:creationId xmlns:a16="http://schemas.microsoft.com/office/drawing/2014/main" id="{F22A5C71-3F74-2F88-7D57-72597EE2BBB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4" name="Image 43">
            <a:extLst>
              <a:ext uri="{FF2B5EF4-FFF2-40B4-BE49-F238E27FC236}">
                <a16:creationId xmlns:a16="http://schemas.microsoft.com/office/drawing/2014/main" id="{B849DB31-B620-A849-A906-04EED54ABCE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5" name="Image 44">
            <a:extLst>
              <a:ext uri="{FF2B5EF4-FFF2-40B4-BE49-F238E27FC236}">
                <a16:creationId xmlns:a16="http://schemas.microsoft.com/office/drawing/2014/main" id="{1718BEC5-1128-A0CA-084A-AAD69B747566}"/>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24000" y="720000"/>
            <a:ext cx="5098775" cy="6122418"/>
          </a:xfrm>
          <a:prstGeom prst="rect">
            <a:avLst/>
          </a:prstGeom>
        </p:spPr>
      </p:pic>
      <p:pic>
        <p:nvPicPr>
          <p:cNvPr id="46" name="Image 45">
            <a:extLst>
              <a:ext uri="{FF2B5EF4-FFF2-40B4-BE49-F238E27FC236}">
                <a16:creationId xmlns:a16="http://schemas.microsoft.com/office/drawing/2014/main" id="{1E34D5EE-298C-2C6D-0792-50AB0809D7B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23999" y="720000"/>
            <a:ext cx="5098775" cy="6122418"/>
          </a:xfrm>
          <a:prstGeom prst="rect">
            <a:avLst/>
          </a:prstGeom>
        </p:spPr>
      </p:pic>
      <p:pic>
        <p:nvPicPr>
          <p:cNvPr id="47" name="Image 46">
            <a:extLst>
              <a:ext uri="{FF2B5EF4-FFF2-40B4-BE49-F238E27FC236}">
                <a16:creationId xmlns:a16="http://schemas.microsoft.com/office/drawing/2014/main" id="{2A382622-D3B4-004C-7AC0-6504F10DA4C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23998" y="720000"/>
            <a:ext cx="5098775" cy="6122418"/>
          </a:xfrm>
          <a:prstGeom prst="rect">
            <a:avLst/>
          </a:prstGeom>
        </p:spPr>
      </p:pic>
      <p:pic>
        <p:nvPicPr>
          <p:cNvPr id="48" name="Image 47">
            <a:extLst>
              <a:ext uri="{FF2B5EF4-FFF2-40B4-BE49-F238E27FC236}">
                <a16:creationId xmlns:a16="http://schemas.microsoft.com/office/drawing/2014/main" id="{22D0FB3A-5965-6AED-D6B2-BEE0B6913D39}"/>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23997" y="720000"/>
            <a:ext cx="5098775" cy="6122418"/>
          </a:xfrm>
          <a:prstGeom prst="rect">
            <a:avLst/>
          </a:prstGeom>
        </p:spPr>
      </p:pic>
      <p:pic>
        <p:nvPicPr>
          <p:cNvPr id="49" name="Image 48">
            <a:extLst>
              <a:ext uri="{FF2B5EF4-FFF2-40B4-BE49-F238E27FC236}">
                <a16:creationId xmlns:a16="http://schemas.microsoft.com/office/drawing/2014/main" id="{CFFDCB29-9DC2-772B-5A08-969131D273F2}"/>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23996" y="720000"/>
            <a:ext cx="5098775" cy="6122418"/>
          </a:xfrm>
          <a:prstGeom prst="rect">
            <a:avLst/>
          </a:prstGeom>
        </p:spPr>
      </p:pic>
      <p:pic>
        <p:nvPicPr>
          <p:cNvPr id="50" name="Image 49">
            <a:extLst>
              <a:ext uri="{FF2B5EF4-FFF2-40B4-BE49-F238E27FC236}">
                <a16:creationId xmlns:a16="http://schemas.microsoft.com/office/drawing/2014/main" id="{4A2160AF-794B-0D82-4A62-74BF1000C0B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323995" y="720000"/>
            <a:ext cx="5098775" cy="6122418"/>
          </a:xfrm>
          <a:prstGeom prst="rect">
            <a:avLst/>
          </a:prstGeom>
        </p:spPr>
      </p:pic>
      <p:pic>
        <p:nvPicPr>
          <p:cNvPr id="51" name="Image 50">
            <a:extLst>
              <a:ext uri="{FF2B5EF4-FFF2-40B4-BE49-F238E27FC236}">
                <a16:creationId xmlns:a16="http://schemas.microsoft.com/office/drawing/2014/main" id="{7B32CED8-057B-A310-1577-303167BA8321}"/>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323994" y="720000"/>
            <a:ext cx="5098775" cy="6122418"/>
          </a:xfrm>
          <a:prstGeom prst="rect">
            <a:avLst/>
          </a:prstGeom>
        </p:spPr>
      </p:pic>
      <p:pic>
        <p:nvPicPr>
          <p:cNvPr id="52" name="Image 51">
            <a:extLst>
              <a:ext uri="{FF2B5EF4-FFF2-40B4-BE49-F238E27FC236}">
                <a16:creationId xmlns:a16="http://schemas.microsoft.com/office/drawing/2014/main" id="{BB0E8EF7-D4DC-A541-5626-CC532A441825}"/>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323993" y="720000"/>
            <a:ext cx="5098775" cy="6122418"/>
          </a:xfrm>
          <a:prstGeom prst="rect">
            <a:avLst/>
          </a:prstGeom>
        </p:spPr>
      </p:pic>
      <p:pic>
        <p:nvPicPr>
          <p:cNvPr id="53" name="Image 52">
            <a:extLst>
              <a:ext uri="{FF2B5EF4-FFF2-40B4-BE49-F238E27FC236}">
                <a16:creationId xmlns:a16="http://schemas.microsoft.com/office/drawing/2014/main" id="{9EB66906-768F-C0CE-F0FC-E2FC50A866AC}"/>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323992" y="720000"/>
            <a:ext cx="5098775" cy="6122418"/>
          </a:xfrm>
          <a:prstGeom prst="rect">
            <a:avLst/>
          </a:prstGeom>
        </p:spPr>
      </p:pic>
      <p:pic>
        <p:nvPicPr>
          <p:cNvPr id="54" name="Image 53">
            <a:extLst>
              <a:ext uri="{FF2B5EF4-FFF2-40B4-BE49-F238E27FC236}">
                <a16:creationId xmlns:a16="http://schemas.microsoft.com/office/drawing/2014/main" id="{045DF545-00D5-1DA5-4040-7CBA6D4A6881}"/>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323991" y="720000"/>
            <a:ext cx="5098775" cy="6122418"/>
          </a:xfrm>
          <a:prstGeom prst="rect">
            <a:avLst/>
          </a:prstGeom>
        </p:spPr>
      </p:pic>
      <p:pic>
        <p:nvPicPr>
          <p:cNvPr id="55" name="Image 54">
            <a:extLst>
              <a:ext uri="{FF2B5EF4-FFF2-40B4-BE49-F238E27FC236}">
                <a16:creationId xmlns:a16="http://schemas.microsoft.com/office/drawing/2014/main" id="{6EA341F7-D137-FDBC-625D-B4B50AE53B1F}"/>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323990" y="720000"/>
            <a:ext cx="5098775" cy="6122418"/>
          </a:xfrm>
          <a:prstGeom prst="rect">
            <a:avLst/>
          </a:prstGeom>
        </p:spPr>
      </p:pic>
      <p:pic>
        <p:nvPicPr>
          <p:cNvPr id="56" name="Image 55">
            <a:extLst>
              <a:ext uri="{FF2B5EF4-FFF2-40B4-BE49-F238E27FC236}">
                <a16:creationId xmlns:a16="http://schemas.microsoft.com/office/drawing/2014/main" id="{46FE59DE-D72D-C3E8-9AE2-D186D8B78D6C}"/>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323989" y="720000"/>
            <a:ext cx="5098775" cy="6122418"/>
          </a:xfrm>
          <a:prstGeom prst="rect">
            <a:avLst/>
          </a:prstGeom>
        </p:spPr>
      </p:pic>
      <p:pic>
        <p:nvPicPr>
          <p:cNvPr id="57" name="Image 56">
            <a:extLst>
              <a:ext uri="{FF2B5EF4-FFF2-40B4-BE49-F238E27FC236}">
                <a16:creationId xmlns:a16="http://schemas.microsoft.com/office/drawing/2014/main" id="{BFBD4DF8-2A6C-BE3E-4354-712BD67067AD}"/>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323988" y="720000"/>
            <a:ext cx="5098775" cy="6122418"/>
          </a:xfrm>
          <a:prstGeom prst="rect">
            <a:avLst/>
          </a:prstGeom>
        </p:spPr>
      </p:pic>
      <p:pic>
        <p:nvPicPr>
          <p:cNvPr id="58" name="Image 57">
            <a:extLst>
              <a:ext uri="{FF2B5EF4-FFF2-40B4-BE49-F238E27FC236}">
                <a16:creationId xmlns:a16="http://schemas.microsoft.com/office/drawing/2014/main" id="{2A087519-CCB5-12F1-C3D9-AB6378042FE1}"/>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323987" y="720000"/>
            <a:ext cx="5098775" cy="6122418"/>
          </a:xfrm>
          <a:prstGeom prst="rect">
            <a:avLst/>
          </a:prstGeom>
        </p:spPr>
      </p:pic>
      <p:pic>
        <p:nvPicPr>
          <p:cNvPr id="59" name="Image 58">
            <a:extLst>
              <a:ext uri="{FF2B5EF4-FFF2-40B4-BE49-F238E27FC236}">
                <a16:creationId xmlns:a16="http://schemas.microsoft.com/office/drawing/2014/main" id="{61C92DC4-016F-5FC0-3572-39484DCA8D3D}"/>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323986" y="720000"/>
            <a:ext cx="5098775" cy="6122418"/>
          </a:xfrm>
          <a:prstGeom prst="rect">
            <a:avLst/>
          </a:prstGeom>
        </p:spPr>
      </p:pic>
      <p:pic>
        <p:nvPicPr>
          <p:cNvPr id="60" name="Image 59">
            <a:extLst>
              <a:ext uri="{FF2B5EF4-FFF2-40B4-BE49-F238E27FC236}">
                <a16:creationId xmlns:a16="http://schemas.microsoft.com/office/drawing/2014/main" id="{A11E2E06-BA00-1E87-225F-CE919908E53A}"/>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323985" y="720000"/>
            <a:ext cx="5098775" cy="6122418"/>
          </a:xfrm>
          <a:prstGeom prst="rect">
            <a:avLst/>
          </a:prstGeom>
        </p:spPr>
      </p:pic>
      <p:pic>
        <p:nvPicPr>
          <p:cNvPr id="61" name="Image 60">
            <a:extLst>
              <a:ext uri="{FF2B5EF4-FFF2-40B4-BE49-F238E27FC236}">
                <a16:creationId xmlns:a16="http://schemas.microsoft.com/office/drawing/2014/main" id="{51A6C582-E885-EDE7-96FC-7924E930DDA1}"/>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323984" y="720000"/>
            <a:ext cx="5098775" cy="6122418"/>
          </a:xfrm>
          <a:prstGeom prst="rect">
            <a:avLst/>
          </a:prstGeom>
        </p:spPr>
      </p:pic>
      <p:pic>
        <p:nvPicPr>
          <p:cNvPr id="62" name="Image 61">
            <a:extLst>
              <a:ext uri="{FF2B5EF4-FFF2-40B4-BE49-F238E27FC236}">
                <a16:creationId xmlns:a16="http://schemas.microsoft.com/office/drawing/2014/main" id="{AD9B74A8-8D0E-CD60-F576-DCBBCF73D496}"/>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323983" y="720000"/>
            <a:ext cx="5098775" cy="6122418"/>
          </a:xfrm>
          <a:prstGeom prst="rect">
            <a:avLst/>
          </a:prstGeom>
        </p:spPr>
      </p:pic>
      <p:pic>
        <p:nvPicPr>
          <p:cNvPr id="63" name="Image 62">
            <a:extLst>
              <a:ext uri="{FF2B5EF4-FFF2-40B4-BE49-F238E27FC236}">
                <a16:creationId xmlns:a16="http://schemas.microsoft.com/office/drawing/2014/main" id="{BC4F3CF2-5333-59B1-123E-DFECD2C35E91}"/>
              </a:ext>
            </a:extLst>
          </p:cNvPr>
          <p:cNvPicPr>
            <a:picLocks noChangeAspect="1"/>
          </p:cNvPicPr>
          <p:nvPr/>
        </p:nvPicPr>
        <p:blipFill>
          <a:blip r:embed="rId29">
            <a:extLst>
              <a:ext uri="{28A0092B-C50C-407E-A947-70E740481C1C}">
                <a14:useLocalDpi xmlns:a14="http://schemas.microsoft.com/office/drawing/2010/main" val="0"/>
              </a:ext>
            </a:extLst>
          </a:blip>
          <a:srcRect/>
          <a:stretch/>
        </p:blipFill>
        <p:spPr>
          <a:xfrm>
            <a:off x="323982" y="720000"/>
            <a:ext cx="5098775" cy="6122418"/>
          </a:xfrm>
          <a:prstGeom prst="rect">
            <a:avLst/>
          </a:prstGeom>
        </p:spPr>
      </p:pic>
      <p:graphicFrame>
        <p:nvGraphicFramePr>
          <p:cNvPr id="65" name="Tableau 64">
            <a:extLst>
              <a:ext uri="{FF2B5EF4-FFF2-40B4-BE49-F238E27FC236}">
                <a16:creationId xmlns:a16="http://schemas.microsoft.com/office/drawing/2014/main" id="{7B3ADE1E-3DAD-A8D3-5478-C3C92C90BBC0}"/>
              </a:ext>
            </a:extLst>
          </p:cNvPr>
          <p:cNvGraphicFramePr>
            <a:graphicFrameLocks noGrp="1"/>
          </p:cNvGraphicFramePr>
          <p:nvPr>
            <p:extLst>
              <p:ext uri="{D42A27DB-BD31-4B8C-83A1-F6EECF244321}">
                <p14:modId xmlns:p14="http://schemas.microsoft.com/office/powerpoint/2010/main" val="1545564599"/>
              </p:ext>
            </p:extLst>
          </p:nvPr>
        </p:nvGraphicFramePr>
        <p:xfrm>
          <a:off x="5847112" y="205685"/>
          <a:ext cx="5568140" cy="6446630"/>
        </p:xfrm>
        <a:graphic>
          <a:graphicData uri="http://schemas.openxmlformats.org/drawingml/2006/table">
            <a:tbl>
              <a:tblPr/>
              <a:tblGrid>
                <a:gridCol w="296236">
                  <a:extLst>
                    <a:ext uri="{9D8B030D-6E8A-4147-A177-3AD203B41FA5}">
                      <a16:colId xmlns:a16="http://schemas.microsoft.com/office/drawing/2014/main" val="675441030"/>
                    </a:ext>
                  </a:extLst>
                </a:gridCol>
                <a:gridCol w="1793289">
                  <a:extLst>
                    <a:ext uri="{9D8B030D-6E8A-4147-A177-3AD203B41FA5}">
                      <a16:colId xmlns:a16="http://schemas.microsoft.com/office/drawing/2014/main" val="2836665396"/>
                    </a:ext>
                  </a:extLst>
                </a:gridCol>
                <a:gridCol w="310718">
                  <a:extLst>
                    <a:ext uri="{9D8B030D-6E8A-4147-A177-3AD203B41FA5}">
                      <a16:colId xmlns:a16="http://schemas.microsoft.com/office/drawing/2014/main" val="1936945893"/>
                    </a:ext>
                  </a:extLst>
                </a:gridCol>
                <a:gridCol w="1447251">
                  <a:extLst>
                    <a:ext uri="{9D8B030D-6E8A-4147-A177-3AD203B41FA5}">
                      <a16:colId xmlns:a16="http://schemas.microsoft.com/office/drawing/2014/main" val="869450110"/>
                    </a:ext>
                  </a:extLst>
                </a:gridCol>
                <a:gridCol w="304800">
                  <a:extLst>
                    <a:ext uri="{9D8B030D-6E8A-4147-A177-3AD203B41FA5}">
                      <a16:colId xmlns:a16="http://schemas.microsoft.com/office/drawing/2014/main" val="357003439"/>
                    </a:ext>
                  </a:extLst>
                </a:gridCol>
                <a:gridCol w="1415846">
                  <a:extLst>
                    <a:ext uri="{9D8B030D-6E8A-4147-A177-3AD203B41FA5}">
                      <a16:colId xmlns:a16="http://schemas.microsoft.com/office/drawing/2014/main" val="4025659994"/>
                    </a:ext>
                  </a:extLst>
                </a:gridCol>
              </a:tblGrid>
              <a:tr h="245855">
                <a:tc>
                  <a:txBody>
                    <a:bodyPr/>
                    <a:lstStyle/>
                    <a:p>
                      <a:pPr algn="ctr" fontAlgn="ctr"/>
                      <a:r>
                        <a:rPr lang="fr-FR" sz="1100" b="1" i="0" u="none" strike="noStrike" dirty="0">
                          <a:effectLst/>
                          <a:latin typeface="Arial" panose="020B0604020202020204" pitchFamily="34" charset="0"/>
                        </a:rPr>
                        <a:t>N°</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fr-FR" sz="1100" b="1" i="0" u="none" strike="noStrike" dirty="0">
                          <a:effectLst/>
                          <a:latin typeface="Arial" panose="020B0604020202020204" pitchFamily="34" charset="0"/>
                        </a:rPr>
                        <a:t>Département</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fr-FR" sz="1100" b="1" i="0" u="none" strike="noStrike" dirty="0">
                          <a:effectLst/>
                          <a:latin typeface="Arial" panose="020B0604020202020204" pitchFamily="34" charset="0"/>
                        </a:rPr>
                        <a:t>N°</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fr-FR" sz="1100" b="1" i="0" u="none" strike="noStrike" dirty="0">
                          <a:effectLst/>
                          <a:latin typeface="Arial" panose="020B0604020202020204" pitchFamily="34" charset="0"/>
                        </a:rPr>
                        <a:t>Département</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fr-FR" sz="1100" b="1" i="0" u="none" strike="noStrike" dirty="0">
                          <a:effectLst/>
                          <a:latin typeface="Arial" panose="020B0604020202020204" pitchFamily="34" charset="0"/>
                        </a:rPr>
                        <a:t>N°</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tc>
                  <a:txBody>
                    <a:bodyPr/>
                    <a:lstStyle/>
                    <a:p>
                      <a:pPr algn="ctr" fontAlgn="ctr"/>
                      <a:r>
                        <a:rPr lang="fr-FR" sz="1100" b="1" i="0" u="none" strike="noStrike" dirty="0">
                          <a:effectLst/>
                          <a:latin typeface="Arial" panose="020B0604020202020204" pitchFamily="34" charset="0"/>
                        </a:rPr>
                        <a:t>Département</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1474558464"/>
                  </a:ext>
                </a:extLst>
              </a:tr>
              <a:tr h="97456">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01</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100" b="1" i="0" u="none" strike="noStrike" dirty="0">
                          <a:effectLst/>
                          <a:latin typeface="Arial" panose="020B0604020202020204" pitchFamily="34" charset="0"/>
                        </a:rPr>
                        <a:t>Ain</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72000" algn="l" fontAlgn="ctr"/>
                      <a:r>
                        <a:rPr lang="fr-FR" sz="1000" b="1" i="0" u="none" strike="noStrike" dirty="0">
                          <a:effectLst/>
                          <a:latin typeface="Arial" panose="020B0604020202020204" pitchFamily="34" charset="0"/>
                        </a:rPr>
                        <a:t>Ille-et-Vilaine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Haute-Saône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extLst>
                  <a:ext uri="{0D108BD9-81ED-4DB2-BD59-A6C34878D82A}">
                    <a16:rowId xmlns:a16="http://schemas.microsoft.com/office/drawing/2014/main" val="1988383889"/>
                  </a:ext>
                </a:extLst>
              </a:tr>
              <a:tr h="154908">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02</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72000" algn="l" fontAlgn="ctr"/>
                      <a:r>
                        <a:rPr lang="fr-FR" sz="1100" b="1" i="0" u="none" strike="noStrike" dirty="0">
                          <a:effectLst/>
                          <a:latin typeface="Arial" panose="020B0604020202020204" pitchFamily="34" charset="0"/>
                        </a:rPr>
                        <a:t>Aisne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fontAlgn="ctr"/>
                      <a:r>
                        <a:rPr lang="fr-FR" sz="1000" b="1" i="0" u="none" strike="noStrike" dirty="0">
                          <a:effectLst/>
                          <a:latin typeface="Arial" panose="020B0604020202020204" pitchFamily="34" charset="0"/>
                        </a:rPr>
                        <a:t>Indre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Saône-et-Loire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extLst>
                  <a:ext uri="{0D108BD9-81ED-4DB2-BD59-A6C34878D82A}">
                    <a16:rowId xmlns:a16="http://schemas.microsoft.com/office/drawing/2014/main" val="1102358383"/>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03</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100" b="1" i="0" u="none" strike="noStrike" dirty="0">
                          <a:effectLst/>
                          <a:latin typeface="Arial" panose="020B0604020202020204" pitchFamily="34" charset="0"/>
                        </a:rPr>
                        <a:t>Allier</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fontAlgn="ctr"/>
                      <a:r>
                        <a:rPr lang="fr-FR" sz="1000" b="1" i="0" u="none" strike="noStrike" dirty="0">
                          <a:effectLst/>
                          <a:latin typeface="Arial" panose="020B0604020202020204" pitchFamily="34" charset="0"/>
                        </a:rPr>
                        <a:t>Indre-et-Loire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72000" algn="l" fontAlgn="ctr"/>
                      <a:r>
                        <a:rPr lang="fr-FR" sz="1000" b="1" i="0" u="none" strike="noStrike" dirty="0">
                          <a:effectLst/>
                          <a:latin typeface="Arial" panose="020B0604020202020204" pitchFamily="34" charset="0"/>
                        </a:rPr>
                        <a:t>Sarthe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extLst>
                  <a:ext uri="{0D108BD9-81ED-4DB2-BD59-A6C34878D82A}">
                    <a16:rowId xmlns:a16="http://schemas.microsoft.com/office/drawing/2014/main" val="3855293192"/>
                  </a:ext>
                </a:extLst>
              </a:tr>
              <a:tr h="35337">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04</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100" b="1" i="0" u="none" strike="noStrike" dirty="0">
                          <a:effectLst/>
                          <a:latin typeface="Arial" panose="020B0604020202020204" pitchFamily="34" charset="0"/>
                        </a:rPr>
                        <a:t>Alpes-de-Haute-Provence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Isère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Savoie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extLst>
                  <a:ext uri="{0D108BD9-81ED-4DB2-BD59-A6C34878D82A}">
                    <a16:rowId xmlns:a16="http://schemas.microsoft.com/office/drawing/2014/main" val="3386343233"/>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05</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100" b="1" i="0" u="none" strike="noStrike" dirty="0">
                          <a:effectLst/>
                          <a:latin typeface="Arial" panose="020B0604020202020204" pitchFamily="34" charset="0"/>
                        </a:rPr>
                        <a:t>Hautes-Alpes</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Jura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Haute-Savoie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extLst>
                  <a:ext uri="{0D108BD9-81ED-4DB2-BD59-A6C34878D82A}">
                    <a16:rowId xmlns:a16="http://schemas.microsoft.com/office/drawing/2014/main" val="3823476768"/>
                  </a:ext>
                </a:extLst>
              </a:tr>
              <a:tr h="9660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06</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100" b="1" i="0" u="none" strike="noStrike" dirty="0">
                          <a:effectLst/>
                          <a:latin typeface="Arial" panose="020B0604020202020204" pitchFamily="34" charset="0"/>
                        </a:rPr>
                        <a:t>Alpes-Maritimes</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Landes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Paris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4219122309"/>
                  </a:ext>
                </a:extLst>
              </a:tr>
              <a:tr h="3985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07</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100" b="1" i="0" u="none" strike="noStrike" dirty="0">
                          <a:effectLst/>
                          <a:latin typeface="Arial" panose="020B0604020202020204" pitchFamily="34" charset="0"/>
                        </a:rPr>
                        <a:t>Ardèche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fontAlgn="ctr"/>
                      <a:r>
                        <a:rPr lang="fr-FR" sz="1000" b="1" i="0" u="none" strike="noStrike" dirty="0">
                          <a:effectLst/>
                          <a:latin typeface="Arial" panose="020B0604020202020204" pitchFamily="34" charset="0"/>
                        </a:rPr>
                        <a:t>Loir-et-Cher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72000" algn="l" fontAlgn="ctr"/>
                      <a:r>
                        <a:rPr lang="fr-FR" sz="1000" b="1" i="0" u="none" strike="noStrike" dirty="0">
                          <a:effectLst/>
                          <a:latin typeface="Arial" panose="020B0604020202020204" pitchFamily="34" charset="0"/>
                        </a:rPr>
                        <a:t>Seine-Maritime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extLst>
                  <a:ext uri="{0D108BD9-81ED-4DB2-BD59-A6C34878D82A}">
                    <a16:rowId xmlns:a16="http://schemas.microsoft.com/office/drawing/2014/main" val="3163271967"/>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08</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100" b="1" i="0" u="none" strike="noStrike" dirty="0">
                          <a:effectLst/>
                          <a:latin typeface="Arial" panose="020B0604020202020204" pitchFamily="34" charset="0"/>
                        </a:rPr>
                        <a:t>Ardennes</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Loire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Seine-et-Marne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2138918807"/>
                  </a:ext>
                </a:extLst>
              </a:tr>
              <a:tr h="144899">
                <a:tc>
                  <a:txBody>
                    <a:bodyPr/>
                    <a:lstStyle/>
                    <a:p>
                      <a:pPr algn="ctr" fontAlgn="ctr"/>
                      <a:r>
                        <a:rPr lang="fr-FR" sz="1100" b="1" i="0" u="none" strike="noStrike" dirty="0">
                          <a:solidFill>
                            <a:schemeClr val="bg1"/>
                          </a:solidFill>
                          <a:effectLst/>
                          <a:latin typeface="Rubik" panose="02000604000000020004" pitchFamily="2" charset="-79"/>
                          <a:cs typeface="Rubik" panose="02000604000000020004" pitchFamily="2" charset="-79"/>
                        </a:rPr>
                        <a:t>09</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100" b="1" i="0" u="none" strike="noStrike" dirty="0">
                          <a:solidFill>
                            <a:schemeClr val="bg1"/>
                          </a:solidFill>
                          <a:effectLst/>
                          <a:latin typeface="Arial" panose="020B0604020202020204" pitchFamily="34" charset="0"/>
                        </a:rPr>
                        <a:t>Ariège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Haute-Loire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Yvelines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3472068434"/>
                  </a:ext>
                </a:extLst>
              </a:tr>
              <a:tr h="144899">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10</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100" b="1" i="0" u="none" strike="noStrike" dirty="0">
                          <a:effectLst/>
                          <a:latin typeface="Arial" panose="020B0604020202020204" pitchFamily="34" charset="0"/>
                        </a:rPr>
                        <a:t>Aube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72000" algn="l" fontAlgn="ctr"/>
                      <a:r>
                        <a:rPr lang="fr-FR" sz="1000" b="1" i="0" u="none" strike="noStrike" dirty="0">
                          <a:effectLst/>
                          <a:latin typeface="Arial" panose="020B0604020202020204" pitchFamily="34" charset="0"/>
                        </a:rPr>
                        <a:t>Loire-Atlantique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Deux-Sèvres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extLst>
                  <a:ext uri="{0D108BD9-81ED-4DB2-BD59-A6C34878D82A}">
                    <a16:rowId xmlns:a16="http://schemas.microsoft.com/office/drawing/2014/main" val="4093741898"/>
                  </a:ext>
                </a:extLst>
              </a:tr>
              <a:tr h="144899">
                <a:tc>
                  <a:txBody>
                    <a:bodyPr/>
                    <a:lstStyle/>
                    <a:p>
                      <a:pPr algn="ctr" fontAlgn="ctr"/>
                      <a:r>
                        <a:rPr lang="fr-FR" sz="1100" b="1" i="0" u="none" strike="noStrike" dirty="0">
                          <a:solidFill>
                            <a:schemeClr val="bg1"/>
                          </a:solidFill>
                          <a:effectLst/>
                          <a:latin typeface="Rubik" panose="02000604000000020004" pitchFamily="2" charset="-79"/>
                          <a:cs typeface="Rubik" panose="02000604000000020004" pitchFamily="2" charset="-79"/>
                        </a:rPr>
                        <a:t>11</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100" b="1" i="0" u="none" strike="noStrike" dirty="0">
                          <a:solidFill>
                            <a:schemeClr val="bg1"/>
                          </a:solidFill>
                          <a:effectLst/>
                          <a:latin typeface="Arial" panose="020B0604020202020204" pitchFamily="34" charset="0"/>
                        </a:rPr>
                        <a:t>Aude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fontAlgn="ctr"/>
                      <a:r>
                        <a:rPr lang="fr-FR" sz="1000" b="1" i="0" u="none" strike="noStrike" dirty="0">
                          <a:effectLst/>
                          <a:latin typeface="Arial" panose="020B0604020202020204" pitchFamily="34" charset="0"/>
                        </a:rPr>
                        <a:t>Loiret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72000" algn="l" fontAlgn="ctr"/>
                      <a:r>
                        <a:rPr lang="fr-FR" sz="1000" b="1" i="0" u="none" strike="noStrike" dirty="0">
                          <a:effectLst/>
                          <a:latin typeface="Arial" panose="020B0604020202020204" pitchFamily="34" charset="0"/>
                        </a:rPr>
                        <a:t>Somme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extLst>
                  <a:ext uri="{0D108BD9-81ED-4DB2-BD59-A6C34878D82A}">
                    <a16:rowId xmlns:a16="http://schemas.microsoft.com/office/drawing/2014/main" val="3647821399"/>
                  </a:ext>
                </a:extLst>
              </a:tr>
              <a:tr h="144899">
                <a:tc>
                  <a:txBody>
                    <a:bodyPr/>
                    <a:lstStyle/>
                    <a:p>
                      <a:pPr algn="ctr" fontAlgn="ctr"/>
                      <a:r>
                        <a:rPr lang="fr-FR" sz="1100" b="1" i="0" u="none" strike="noStrike" dirty="0">
                          <a:solidFill>
                            <a:schemeClr val="bg1"/>
                          </a:solidFill>
                          <a:effectLst/>
                          <a:latin typeface="Rubik" panose="02000604000000020004" pitchFamily="2" charset="-79"/>
                          <a:cs typeface="Rubik" panose="02000604000000020004" pitchFamily="2" charset="-79"/>
                        </a:rPr>
                        <a:t>12</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100" b="1" i="0" u="none" strike="noStrike" dirty="0">
                          <a:solidFill>
                            <a:schemeClr val="bg1"/>
                          </a:solidFill>
                          <a:effectLst/>
                          <a:latin typeface="Arial" panose="020B0604020202020204" pitchFamily="34" charset="0"/>
                        </a:rPr>
                        <a:t>Aveyron</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effectLst/>
                          <a:latin typeface="Arial" panose="020B0604020202020204" pitchFamily="34" charset="0"/>
                        </a:rPr>
                        <a:t>Lot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solidFill>
                            <a:schemeClr val="bg1"/>
                          </a:solidFill>
                          <a:effectLst/>
                          <a:latin typeface="Arial" panose="020B0604020202020204" pitchFamily="34" charset="0"/>
                        </a:rPr>
                        <a:t>Tarn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extLst>
                  <a:ext uri="{0D108BD9-81ED-4DB2-BD59-A6C34878D82A}">
                    <a16:rowId xmlns:a16="http://schemas.microsoft.com/office/drawing/2014/main" val="1206915187"/>
                  </a:ext>
                </a:extLst>
              </a:tr>
              <a:tr h="107866">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13</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100" b="1" i="0" u="none" strike="noStrike" dirty="0">
                          <a:effectLst/>
                          <a:latin typeface="Arial" panose="020B0604020202020204" pitchFamily="34" charset="0"/>
                        </a:rPr>
                        <a:t>Bouches-du-Rhône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Lot-et-Garonne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solidFill>
                            <a:schemeClr val="bg1"/>
                          </a:solidFill>
                          <a:effectLst/>
                          <a:latin typeface="Arial" panose="020B0604020202020204" pitchFamily="34" charset="0"/>
                        </a:rPr>
                        <a:t>Tarn-et-Garonne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extLst>
                  <a:ext uri="{0D108BD9-81ED-4DB2-BD59-A6C34878D82A}">
                    <a16:rowId xmlns:a16="http://schemas.microsoft.com/office/drawing/2014/main" val="2380000842"/>
                  </a:ext>
                </a:extLst>
              </a:tr>
              <a:tr h="79428">
                <a:tc>
                  <a:txBody>
                    <a:bodyPr/>
                    <a:lstStyle/>
                    <a:p>
                      <a:pPr algn="ctr" fontAlgn="ctr"/>
                      <a:r>
                        <a:rPr lang="fr-FR" sz="1100" b="1" i="0" u="none" strike="noStrike">
                          <a:solidFill>
                            <a:srgbClr val="FF0000"/>
                          </a:solidFill>
                          <a:effectLst/>
                          <a:latin typeface="Rubik" panose="02000604000000020004" pitchFamily="2" charset="-79"/>
                          <a:cs typeface="Rubik" panose="02000604000000020004" pitchFamily="2" charset="-79"/>
                        </a:rPr>
                        <a:t>14</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72000" algn="l" fontAlgn="ctr"/>
                      <a:r>
                        <a:rPr lang="fr-FR" sz="1100" b="1" i="0" u="none" strike="noStrike" dirty="0">
                          <a:effectLst/>
                          <a:latin typeface="Arial" panose="020B0604020202020204" pitchFamily="34" charset="0"/>
                        </a:rPr>
                        <a:t>Calvados</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effectLst/>
                          <a:latin typeface="Arial" panose="020B0604020202020204" pitchFamily="34" charset="0"/>
                        </a:rPr>
                        <a:t>Lozère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000" b="1" i="0" u="none" strike="noStrike" dirty="0">
                          <a:effectLst/>
                          <a:latin typeface="Arial" panose="020B0604020202020204" pitchFamily="34" charset="0"/>
                        </a:rPr>
                        <a:t>Var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extLst>
                  <a:ext uri="{0D108BD9-81ED-4DB2-BD59-A6C34878D82A}">
                    <a16:rowId xmlns:a16="http://schemas.microsoft.com/office/drawing/2014/main" val="2424231043"/>
                  </a:ext>
                </a:extLst>
              </a:tr>
              <a:tr h="52041">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15</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100" b="1" i="0" u="none" strike="noStrike" dirty="0">
                          <a:effectLst/>
                          <a:latin typeface="Arial" panose="020B0604020202020204" pitchFamily="34" charset="0"/>
                        </a:rPr>
                        <a:t>Cantal</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72000" algn="l" fontAlgn="ctr"/>
                      <a:r>
                        <a:rPr lang="fr-FR" sz="1000" b="1" i="0" u="none" strike="noStrike" dirty="0">
                          <a:effectLst/>
                          <a:latin typeface="Arial" panose="020B0604020202020204" pitchFamily="34" charset="0"/>
                        </a:rPr>
                        <a:t>Maine-et-Loire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tc>
                  <a:txBody>
                    <a:bodyPr/>
                    <a:lstStyle/>
                    <a:p>
                      <a:pPr marL="72000" algn="l" fontAlgn="ctr"/>
                      <a:r>
                        <a:rPr lang="fr-FR" sz="1000" b="1" i="0" u="none" strike="noStrike" dirty="0">
                          <a:effectLst/>
                          <a:latin typeface="Arial" panose="020B0604020202020204" pitchFamily="34" charset="0"/>
                        </a:rPr>
                        <a:t>Vaucluse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7DE3"/>
                    </a:solidFill>
                  </a:tcPr>
                </a:tc>
                <a:extLst>
                  <a:ext uri="{0D108BD9-81ED-4DB2-BD59-A6C34878D82A}">
                    <a16:rowId xmlns:a16="http://schemas.microsoft.com/office/drawing/2014/main" val="2523175259"/>
                  </a:ext>
                </a:extLst>
              </a:tr>
              <a:tr h="50235">
                <a:tc>
                  <a:txBody>
                    <a:bodyPr/>
                    <a:lstStyle/>
                    <a:p>
                      <a:pPr algn="ctr" fontAlgn="ctr"/>
                      <a:r>
                        <a:rPr lang="fr-FR" sz="1100" b="1" i="0" u="none" strike="noStrike">
                          <a:solidFill>
                            <a:srgbClr val="FF0000"/>
                          </a:solidFill>
                          <a:effectLst/>
                          <a:latin typeface="Rubik" panose="02000604000000020004" pitchFamily="2" charset="-79"/>
                          <a:cs typeface="Rubik" panose="02000604000000020004" pitchFamily="2" charset="-79"/>
                        </a:rPr>
                        <a:t>16</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100" b="1" i="0" u="none" strike="noStrike" dirty="0">
                          <a:effectLst/>
                          <a:latin typeface="Arial" panose="020B0604020202020204" pitchFamily="34" charset="0"/>
                        </a:rPr>
                        <a:t>Charente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72000" algn="l" fontAlgn="ctr"/>
                      <a:r>
                        <a:rPr lang="fr-FR" sz="1000" b="1" i="0" u="none" strike="noStrike" dirty="0">
                          <a:effectLst/>
                          <a:latin typeface="Arial" panose="020B0604020202020204" pitchFamily="34" charset="0"/>
                        </a:rPr>
                        <a:t>Manche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72000" algn="l" fontAlgn="ctr"/>
                      <a:r>
                        <a:rPr lang="fr-FR" sz="1000" b="1" i="0" u="none" strike="noStrike" dirty="0">
                          <a:effectLst/>
                          <a:latin typeface="Arial" panose="020B0604020202020204" pitchFamily="34" charset="0"/>
                        </a:rPr>
                        <a:t>Vendée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extLst>
                  <a:ext uri="{0D108BD9-81ED-4DB2-BD59-A6C34878D82A}">
                    <a16:rowId xmlns:a16="http://schemas.microsoft.com/office/drawing/2014/main" val="3805923908"/>
                  </a:ext>
                </a:extLst>
              </a:tr>
              <a:tr h="85998">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17</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100" b="1" i="0" u="none" strike="noStrike" dirty="0">
                          <a:effectLst/>
                          <a:latin typeface="Arial" panose="020B0604020202020204" pitchFamily="34" charset="0"/>
                        </a:rPr>
                        <a:t>Charente-Maritime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Marne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Vienne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extLst>
                  <a:ext uri="{0D108BD9-81ED-4DB2-BD59-A6C34878D82A}">
                    <a16:rowId xmlns:a16="http://schemas.microsoft.com/office/drawing/2014/main" val="4132269898"/>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18</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fontAlgn="ctr"/>
                      <a:r>
                        <a:rPr lang="fr-FR" sz="1100" b="1" i="0" u="none" strike="noStrike" dirty="0">
                          <a:effectLst/>
                          <a:latin typeface="Arial" panose="020B0604020202020204" pitchFamily="34" charset="0"/>
                        </a:rPr>
                        <a:t>Cher</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Haute-Marne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Haute-Vienne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extLst>
                  <a:ext uri="{0D108BD9-81ED-4DB2-BD59-A6C34878D82A}">
                    <a16:rowId xmlns:a16="http://schemas.microsoft.com/office/drawing/2014/main" val="228884842"/>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19</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100" b="1" i="0" u="none" strike="noStrike" dirty="0">
                          <a:effectLst/>
                          <a:latin typeface="Arial" panose="020B0604020202020204" pitchFamily="34" charset="0"/>
                        </a:rPr>
                        <a:t>Corrèze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72000" algn="l" fontAlgn="ctr"/>
                      <a:r>
                        <a:rPr lang="fr-FR" sz="1000" b="1" i="0" u="none" strike="noStrike" dirty="0">
                          <a:effectLst/>
                          <a:latin typeface="Arial" panose="020B0604020202020204" pitchFamily="34" charset="0"/>
                        </a:rPr>
                        <a:t>Mayenne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55A1"/>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Vosges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extLst>
                  <a:ext uri="{0D108BD9-81ED-4DB2-BD59-A6C34878D82A}">
                    <a16:rowId xmlns:a16="http://schemas.microsoft.com/office/drawing/2014/main" val="1009527963"/>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2A</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72000" algn="l" fontAlgn="ctr"/>
                      <a:r>
                        <a:rPr lang="fr-FR" sz="1100" b="1" i="0" u="none" strike="noStrike" dirty="0">
                          <a:effectLst/>
                          <a:latin typeface="Arial" panose="020B0604020202020204" pitchFamily="34" charset="0"/>
                        </a:rPr>
                        <a:t>Corse-du-Sud</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Meurthe-et-Moselle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Yonne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extLst>
                  <a:ext uri="{0D108BD9-81ED-4DB2-BD59-A6C34878D82A}">
                    <a16:rowId xmlns:a16="http://schemas.microsoft.com/office/drawing/2014/main" val="1851051219"/>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2B</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72000" algn="l" fontAlgn="ctr"/>
                      <a:r>
                        <a:rPr lang="fr-FR" sz="1100" b="1" i="0" u="none" strike="noStrike" dirty="0">
                          <a:effectLst/>
                          <a:latin typeface="Arial" panose="020B0604020202020204" pitchFamily="34" charset="0"/>
                        </a:rPr>
                        <a:t>Haute-Corse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Meuse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Territoire de Belfort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extLst>
                  <a:ext uri="{0D108BD9-81ED-4DB2-BD59-A6C34878D82A}">
                    <a16:rowId xmlns:a16="http://schemas.microsoft.com/office/drawing/2014/main" val="3492331022"/>
                  </a:ext>
                </a:extLst>
              </a:tr>
              <a:tr h="0">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21</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100" b="1" i="0" u="none" strike="noStrike" dirty="0">
                          <a:effectLst/>
                          <a:latin typeface="Arial" panose="020B0604020202020204" pitchFamily="34" charset="0"/>
                        </a:rPr>
                        <a:t>Côte-d'Or</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72000" algn="l" fontAlgn="ctr"/>
                      <a:r>
                        <a:rPr lang="fr-FR" sz="1000" b="1" i="0" u="none" strike="noStrike" dirty="0">
                          <a:effectLst/>
                          <a:latin typeface="Arial" panose="020B0604020202020204" pitchFamily="34" charset="0"/>
                        </a:rPr>
                        <a:t>Morbihan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Essonne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2246735056"/>
                  </a:ext>
                </a:extLst>
              </a:tr>
              <a:tr h="80936">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22</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72000" algn="l" fontAlgn="ctr"/>
                      <a:r>
                        <a:rPr lang="fr-FR" sz="1100" b="1" i="0" u="none" strike="noStrike" dirty="0">
                          <a:effectLst/>
                          <a:latin typeface="Arial" panose="020B0604020202020204" pitchFamily="34" charset="0"/>
                        </a:rPr>
                        <a:t>Côtes-d'Armor</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Moselle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Hauts-de-Seine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3246943059"/>
                  </a:ext>
                </a:extLst>
              </a:tr>
              <a:tr h="36426">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23</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100" b="1" i="0" u="none" strike="noStrike" dirty="0">
                          <a:effectLst/>
                          <a:latin typeface="Arial" panose="020B0604020202020204" pitchFamily="34" charset="0"/>
                        </a:rPr>
                        <a:t>Creuse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000" b="1" i="0" u="none" strike="noStrike" dirty="0">
                          <a:effectLst/>
                          <a:latin typeface="Arial" panose="020B0604020202020204" pitchFamily="34" charset="0"/>
                        </a:rPr>
                        <a:t>Nièvre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Seine-Saint-Denis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124009637"/>
                  </a:ext>
                </a:extLst>
              </a:tr>
              <a:tr h="121714">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24</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100" b="1" i="0" u="none" strike="noStrike" dirty="0">
                          <a:effectLst/>
                          <a:latin typeface="Arial" panose="020B0604020202020204" pitchFamily="34" charset="0"/>
                        </a:rPr>
                        <a:t>Dordogne</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72000" algn="l" fontAlgn="ctr"/>
                      <a:r>
                        <a:rPr lang="fr-FR" sz="1000" b="1" i="0" u="none" strike="noStrike" dirty="0">
                          <a:effectLst/>
                          <a:latin typeface="Arial" panose="020B0604020202020204" pitchFamily="34" charset="0"/>
                        </a:rPr>
                        <a:t>Nord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Val-de-Marne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212328904"/>
                  </a:ext>
                </a:extLst>
              </a:tr>
              <a:tr h="144899">
                <a:tc>
                  <a:txBody>
                    <a:bodyPr/>
                    <a:lstStyle/>
                    <a:p>
                      <a:pPr algn="ctr" fontAlgn="ctr"/>
                      <a:r>
                        <a:rPr lang="fr-FR" sz="1100" b="1" i="0" u="none" strike="noStrike" dirty="0">
                          <a:solidFill>
                            <a:srgbClr val="FF0000"/>
                          </a:solidFill>
                          <a:effectLst/>
                          <a:latin typeface="Rubik" panose="02000604000000020004" pitchFamily="2" charset="-79"/>
                          <a:cs typeface="Rubik" panose="02000604000000020004" pitchFamily="2" charset="-79"/>
                        </a:rPr>
                        <a:t>25</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72000" algn="l" fontAlgn="ctr"/>
                      <a:r>
                        <a:rPr lang="fr-FR" sz="1100" b="1" i="0" u="none" strike="noStrike" dirty="0">
                          <a:effectLst/>
                          <a:latin typeface="Arial" panose="020B0604020202020204" pitchFamily="34" charset="0"/>
                        </a:rPr>
                        <a:t>Doubs</a:t>
                      </a:r>
                    </a:p>
                  </a:txBody>
                  <a:tcPr marL="2841" marR="2841" marT="28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B447"/>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72000" algn="l" fontAlgn="ctr"/>
                      <a:r>
                        <a:rPr lang="fr-FR" sz="1000" b="1" i="0" u="none" strike="noStrike" dirty="0">
                          <a:effectLst/>
                          <a:latin typeface="Arial" panose="020B0604020202020204" pitchFamily="34" charset="0"/>
                        </a:rPr>
                        <a:t>Oise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tc>
                  <a:txBody>
                    <a:bodyPr/>
                    <a:lstStyle/>
                    <a:p>
                      <a:pPr marL="72000" algn="l" fontAlgn="ctr"/>
                      <a:r>
                        <a:rPr lang="fr-FR" sz="1000" b="1" i="0" u="none" strike="noStrike" dirty="0">
                          <a:effectLst/>
                          <a:latin typeface="Arial" panose="020B0604020202020204" pitchFamily="34" charset="0"/>
                        </a:rPr>
                        <a:t>Val-d'Oise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A300"/>
                    </a:solidFill>
                  </a:tcPr>
                </a:tc>
                <a:extLst>
                  <a:ext uri="{0D108BD9-81ED-4DB2-BD59-A6C34878D82A}">
                    <a16:rowId xmlns:a16="http://schemas.microsoft.com/office/drawing/2014/main" val="2433199388"/>
                  </a:ext>
                </a:extLst>
              </a:tr>
              <a:tr h="144899">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72000" algn="l" defTabSz="457200" rtl="0" eaLnBrk="1" fontAlgn="ctr" latinLnBrk="0" hangingPunct="1"/>
                      <a:r>
                        <a:rPr lang="fr-FR" sz="1100" b="1" i="0" u="none" strike="noStrike" kern="1200" dirty="0">
                          <a:solidFill>
                            <a:schemeClr val="tx1"/>
                          </a:solidFill>
                          <a:effectLst/>
                          <a:latin typeface="Arial" panose="020B0604020202020204" pitchFamily="34" charset="0"/>
                          <a:ea typeface="+mn-ea"/>
                          <a:cs typeface="+mn-cs"/>
                        </a:rPr>
                        <a:t>Drôme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6B575"/>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72000" algn="l" fontAlgn="ctr"/>
                      <a:r>
                        <a:rPr lang="fr-FR" sz="1000" b="1" i="0" u="none" strike="noStrike" dirty="0">
                          <a:effectLst/>
                          <a:latin typeface="Arial" panose="020B0604020202020204" pitchFamily="34" charset="0"/>
                        </a:rPr>
                        <a:t>Orne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tc>
                  <a:txBody>
                    <a:bodyPr/>
                    <a:lstStyle/>
                    <a:p>
                      <a:pPr marL="72000" algn="l" fontAlgn="ctr"/>
                      <a:r>
                        <a:rPr lang="fr-FR" sz="1000" b="1" i="0" u="none" strike="noStrike" dirty="0">
                          <a:effectLst/>
                          <a:latin typeface="Arial" panose="020B0604020202020204" pitchFamily="34" charset="0"/>
                        </a:rPr>
                        <a:t>Guadeloupe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extLst>
                  <a:ext uri="{0D108BD9-81ED-4DB2-BD59-A6C34878D82A}">
                    <a16:rowId xmlns:a16="http://schemas.microsoft.com/office/drawing/2014/main" val="3595093349"/>
                  </a:ext>
                </a:extLst>
              </a:tr>
              <a:tr h="144899">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72000" algn="l" defTabSz="457200" rtl="0" eaLnBrk="1" fontAlgn="ctr" latinLnBrk="0" hangingPunct="1"/>
                      <a:r>
                        <a:rPr lang="fr-FR" sz="1100" b="1" i="0" u="none" strike="noStrike" kern="1200" dirty="0">
                          <a:solidFill>
                            <a:schemeClr val="tx1"/>
                          </a:solidFill>
                          <a:effectLst/>
                          <a:latin typeface="Arial" panose="020B0604020202020204" pitchFamily="34" charset="0"/>
                          <a:ea typeface="+mn-ea"/>
                          <a:cs typeface="+mn-cs"/>
                        </a:rPr>
                        <a:t>Eure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6F48"/>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72000" algn="l" fontAlgn="ctr"/>
                      <a:r>
                        <a:rPr lang="fr-FR" sz="1000" b="1" i="0" u="none" strike="noStrike" dirty="0">
                          <a:effectLst/>
                          <a:latin typeface="Arial" panose="020B0604020202020204" pitchFamily="34" charset="0"/>
                        </a:rPr>
                        <a:t>Pas-de-Calais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B919"/>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tc>
                  <a:txBody>
                    <a:bodyPr/>
                    <a:lstStyle/>
                    <a:p>
                      <a:pPr marL="72000" algn="l" fontAlgn="ctr"/>
                      <a:r>
                        <a:rPr lang="fr-FR" sz="1000" b="1" i="0" u="none" strike="noStrike" dirty="0">
                          <a:effectLst/>
                          <a:latin typeface="Arial" panose="020B0604020202020204" pitchFamily="34" charset="0"/>
                        </a:rPr>
                        <a:t>Martinique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extLst>
                  <a:ext uri="{0D108BD9-81ED-4DB2-BD59-A6C34878D82A}">
                    <a16:rowId xmlns:a16="http://schemas.microsoft.com/office/drawing/2014/main" val="2372430274"/>
                  </a:ext>
                </a:extLst>
              </a:tr>
              <a:tr h="144899">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72000" algn="l" defTabSz="457200" rtl="0" eaLnBrk="1" fontAlgn="ctr" latinLnBrk="0" hangingPunct="1"/>
                      <a:r>
                        <a:rPr lang="fr-FR" sz="1100" b="1" i="0" u="none" strike="noStrike" kern="1200" dirty="0">
                          <a:solidFill>
                            <a:schemeClr val="tx1"/>
                          </a:solidFill>
                          <a:effectLst/>
                          <a:latin typeface="Arial" panose="020B0604020202020204" pitchFamily="34" charset="0"/>
                          <a:ea typeface="+mn-ea"/>
                          <a:cs typeface="+mn-cs"/>
                        </a:rPr>
                        <a:t>Eure-et-Loir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BB6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Puy-de-Dôme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tc>
                  <a:txBody>
                    <a:bodyPr/>
                    <a:lstStyle/>
                    <a:p>
                      <a:pPr marL="72000" algn="l" fontAlgn="ctr"/>
                      <a:r>
                        <a:rPr lang="fr-FR" sz="1000" b="1" i="0" u="none" strike="noStrike" dirty="0">
                          <a:effectLst/>
                          <a:latin typeface="Arial" panose="020B0604020202020204" pitchFamily="34" charset="0"/>
                        </a:rPr>
                        <a:t>Guyane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extLst>
                  <a:ext uri="{0D108BD9-81ED-4DB2-BD59-A6C34878D82A}">
                    <a16:rowId xmlns:a16="http://schemas.microsoft.com/office/drawing/2014/main" val="315629355"/>
                  </a:ext>
                </a:extLst>
              </a:tr>
              <a:tr h="144899">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72000" algn="l" defTabSz="457200" rtl="0" eaLnBrk="1" fontAlgn="ctr" latinLnBrk="0" hangingPunct="1"/>
                      <a:r>
                        <a:rPr lang="fr-FR" sz="1100" b="1" i="0" u="none" strike="noStrike" kern="1200" dirty="0">
                          <a:solidFill>
                            <a:schemeClr val="tx1"/>
                          </a:solidFill>
                          <a:effectLst/>
                          <a:latin typeface="Arial" panose="020B0604020202020204" pitchFamily="34" charset="0"/>
                          <a:ea typeface="+mn-ea"/>
                          <a:cs typeface="+mn-cs"/>
                        </a:rPr>
                        <a:t>Finistère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75"/>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fontAlgn="ctr"/>
                      <a:r>
                        <a:rPr lang="fr-FR" sz="1000" b="1" i="0" u="none" strike="noStrike" dirty="0">
                          <a:effectLst/>
                          <a:latin typeface="Arial" panose="020B0604020202020204" pitchFamily="34" charset="0"/>
                        </a:rPr>
                        <a:t>Pyrénées-Atlantiques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tc>
                  <a:txBody>
                    <a:bodyPr/>
                    <a:lstStyle/>
                    <a:p>
                      <a:pPr marL="72000" algn="l" fontAlgn="ctr"/>
                      <a:r>
                        <a:rPr lang="fr-FR" sz="1000" b="1" i="0" u="none" strike="noStrike" dirty="0">
                          <a:effectLst/>
                          <a:latin typeface="Arial" panose="020B0604020202020204" pitchFamily="34" charset="0"/>
                        </a:rPr>
                        <a:t>La Réunion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extLst>
                  <a:ext uri="{0D108BD9-81ED-4DB2-BD59-A6C34878D82A}">
                    <a16:rowId xmlns:a16="http://schemas.microsoft.com/office/drawing/2014/main" val="2216626559"/>
                  </a:ext>
                </a:extLst>
              </a:tr>
              <a:tr h="144899">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defTabSz="457200" rtl="0" eaLnBrk="1" fontAlgn="ctr" latinLnBrk="0" hangingPunct="1"/>
                      <a:r>
                        <a:rPr lang="fr-FR" sz="1100" b="1" i="0" u="none" strike="noStrike" kern="1200" dirty="0">
                          <a:solidFill>
                            <a:schemeClr val="bg1"/>
                          </a:solidFill>
                          <a:effectLst/>
                          <a:latin typeface="Arial" panose="020B0604020202020204" pitchFamily="34" charset="0"/>
                          <a:ea typeface="+mn-ea"/>
                          <a:cs typeface="+mn-cs"/>
                        </a:rPr>
                        <a:t>Gard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solidFill>
                            <a:schemeClr val="bg1"/>
                          </a:solidFill>
                          <a:effectLst/>
                          <a:latin typeface="Arial" panose="020B0604020202020204" pitchFamily="34" charset="0"/>
                        </a:rPr>
                        <a:t>Hautes-Pyrénées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976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tc>
                  <a:txBody>
                    <a:bodyPr/>
                    <a:lstStyle/>
                    <a:p>
                      <a:pPr marL="72000" algn="l" fontAlgn="ctr"/>
                      <a:r>
                        <a:rPr lang="fr-FR" sz="1000" b="1" i="0" u="none" strike="noStrike" dirty="0">
                          <a:effectLst/>
                          <a:latin typeface="Arial" panose="020B0604020202020204" pitchFamily="34" charset="0"/>
                        </a:rPr>
                        <a:t>Mayotte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C79C"/>
                    </a:solidFill>
                  </a:tcPr>
                </a:tc>
                <a:extLst>
                  <a:ext uri="{0D108BD9-81ED-4DB2-BD59-A6C34878D82A}">
                    <a16:rowId xmlns:a16="http://schemas.microsoft.com/office/drawing/2014/main" val="1360667645"/>
                  </a:ext>
                </a:extLst>
              </a:tr>
              <a:tr h="144899">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defTabSz="457200" rtl="0" eaLnBrk="1" fontAlgn="ctr" latinLnBrk="0" hangingPunct="1"/>
                      <a:r>
                        <a:rPr lang="fr-FR" sz="1100" b="1" i="0" u="none" strike="noStrike" kern="1200" dirty="0">
                          <a:solidFill>
                            <a:schemeClr val="bg1"/>
                          </a:solidFill>
                          <a:effectLst/>
                          <a:latin typeface="Arial" panose="020B0604020202020204" pitchFamily="34" charset="0"/>
                          <a:ea typeface="+mn-ea"/>
                          <a:cs typeface="+mn-cs"/>
                        </a:rPr>
                        <a:t>Haute-Garonne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fontAlgn="ctr"/>
                      <a:r>
                        <a:rPr lang="fr-FR" sz="1000" b="1" i="0" u="none" strike="noStrike" dirty="0">
                          <a:solidFill>
                            <a:schemeClr val="bg1"/>
                          </a:solidFill>
                          <a:effectLst/>
                          <a:latin typeface="Arial" panose="020B0604020202020204" pitchFamily="34" charset="0"/>
                        </a:rPr>
                        <a:t>Pyrénées-Orientales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rowSpan="4" gridSpan="2">
                  <a:txBody>
                    <a:bodyPr/>
                    <a:lstStyle/>
                    <a:p>
                      <a:pPr algn="ctr" fontAlgn="ctr"/>
                      <a:r>
                        <a:rPr lang="fr-FR" sz="1200" b="1" i="0" u="none" strike="noStrike" dirty="0">
                          <a:solidFill>
                            <a:srgbClr val="002060"/>
                          </a:solidFill>
                          <a:effectLst/>
                          <a:latin typeface="Arial" panose="020B0604020202020204" pitchFamily="34" charset="0"/>
                        </a:rPr>
                        <a:t>Les DROM ont aussi le statut de « région.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hMerge="1">
                  <a:txBody>
                    <a:bodyPr/>
                    <a:lstStyle/>
                    <a:p>
                      <a:pPr marL="72000"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991065"/>
                  </a:ext>
                </a:extLst>
              </a:tr>
              <a:tr h="144899">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defTabSz="457200" rtl="0" eaLnBrk="1" fontAlgn="ctr" latinLnBrk="0" hangingPunct="1"/>
                      <a:r>
                        <a:rPr lang="fr-FR" sz="1100" b="1" i="0" u="none" strike="noStrike" kern="1200" dirty="0">
                          <a:solidFill>
                            <a:schemeClr val="bg1"/>
                          </a:solidFill>
                          <a:effectLst/>
                          <a:latin typeface="Arial" panose="020B0604020202020204" pitchFamily="34" charset="0"/>
                          <a:ea typeface="+mn-ea"/>
                          <a:cs typeface="+mn-cs"/>
                        </a:rPr>
                        <a:t>Gers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Bas-Rhin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gridSpan="2" vMerge="1">
                  <a:txBody>
                    <a:bodyPr/>
                    <a:lstStyle/>
                    <a:p>
                      <a:pPr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pPr marL="72000"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9876970"/>
                  </a:ext>
                </a:extLst>
              </a:tr>
              <a:tr h="144899">
                <a:tc>
                  <a:txBody>
                    <a:bodyPr/>
                    <a:lstStyle/>
                    <a:p>
                      <a:pPr marL="0" algn="ctr" defTabSz="457200" rtl="0" eaLnBrk="1" fontAlgn="ctr" latinLnBrk="0" hangingPunct="1"/>
                      <a:r>
                        <a:rPr lang="fr-FR" sz="1100" b="1" i="0" u="none" strike="noStrike" kern="1200">
                          <a:solidFill>
                            <a:srgbClr val="FF0000"/>
                          </a:solidFill>
                          <a:effectLst/>
                          <a:latin typeface="Rubik" panose="02000604000000020004" pitchFamily="2" charset="-79"/>
                          <a:ea typeface="+mn-ea"/>
                          <a:cs typeface="Rubik" panose="02000604000000020004" pitchFamily="2" charset="-79"/>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72000" algn="l" defTabSz="457200" rtl="0" eaLnBrk="1" fontAlgn="ctr" latinLnBrk="0" hangingPunct="1"/>
                      <a:r>
                        <a:rPr lang="fr-FR" sz="1100" b="1" i="0" u="none" strike="noStrike" kern="1200" dirty="0">
                          <a:solidFill>
                            <a:schemeClr val="tx1"/>
                          </a:solidFill>
                          <a:effectLst/>
                          <a:latin typeface="Arial" panose="020B0604020202020204" pitchFamily="34" charset="0"/>
                          <a:ea typeface="+mn-ea"/>
                          <a:cs typeface="+mn-cs"/>
                        </a:rPr>
                        <a:t>Gironde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D00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a:txBody>
                    <a:bodyPr/>
                    <a:lstStyle/>
                    <a:p>
                      <a:pPr marL="72000" algn="l" fontAlgn="ctr"/>
                      <a:r>
                        <a:rPr lang="fr-FR" sz="1000" b="1" i="0" u="none" strike="noStrike" dirty="0">
                          <a:effectLst/>
                          <a:latin typeface="Arial" panose="020B0604020202020204" pitchFamily="34" charset="0"/>
                        </a:rPr>
                        <a:t>Haut-Rhin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912"/>
                    </a:solidFill>
                  </a:tcPr>
                </a:tc>
                <a:tc gridSpan="2" vMerge="1">
                  <a:txBody>
                    <a:bodyPr/>
                    <a:lstStyle/>
                    <a:p>
                      <a:pPr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pPr marL="72000"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7989965"/>
                  </a:ext>
                </a:extLst>
              </a:tr>
              <a:tr h="144899">
                <a:tc>
                  <a:txBody>
                    <a:bodyPr/>
                    <a:lstStyle/>
                    <a:p>
                      <a:pPr marL="0" algn="ctr" defTabSz="457200" rtl="0" eaLnBrk="1" fontAlgn="ctr" latinLnBrk="0" hangingPunct="1"/>
                      <a:r>
                        <a:rPr lang="fr-FR" sz="1100" b="1" i="0" u="none" strike="noStrike" kern="1200" dirty="0">
                          <a:solidFill>
                            <a:schemeClr val="bg1"/>
                          </a:solidFill>
                          <a:effectLst/>
                          <a:latin typeface="Rubik" panose="02000604000000020004" pitchFamily="2" charset="-79"/>
                          <a:ea typeface="+mn-ea"/>
                          <a:cs typeface="Rubik" panose="02000604000000020004" pitchFamily="2" charset="-79"/>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72000" algn="l" defTabSz="457200" rtl="0" eaLnBrk="1" fontAlgn="ctr" latinLnBrk="0" hangingPunct="1"/>
                      <a:r>
                        <a:rPr lang="fr-FR" sz="1100" b="1" i="0" u="none" strike="noStrike" kern="1200" dirty="0">
                          <a:solidFill>
                            <a:schemeClr val="bg1"/>
                          </a:solidFill>
                          <a:effectLst/>
                          <a:latin typeface="Arial" panose="020B0604020202020204" pitchFamily="34" charset="0"/>
                          <a:ea typeface="+mn-ea"/>
                          <a:cs typeface="+mn-cs"/>
                        </a:rPr>
                        <a:t>Hérault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314"/>
                    </a:solidFill>
                  </a:tcPr>
                </a:tc>
                <a:tc>
                  <a:txBody>
                    <a:bodyPr/>
                    <a:lstStyle/>
                    <a:p>
                      <a:pPr marL="0" algn="ctr" defTabSz="457200" rtl="0" eaLnBrk="1" fontAlgn="ctr" latinLnBrk="0" hangingPunct="1"/>
                      <a:r>
                        <a:rPr lang="fr-FR" sz="1100" b="1" i="0" u="none" strike="noStrike" kern="1200" dirty="0">
                          <a:solidFill>
                            <a:srgbClr val="FF0000"/>
                          </a:solidFill>
                          <a:effectLst/>
                          <a:latin typeface="Rubik" panose="02000604000000020004" pitchFamily="2" charset="-79"/>
                          <a:ea typeface="+mn-ea"/>
                          <a:cs typeface="Rubik" panose="02000604000000020004" pitchFamily="2" charset="-79"/>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a:txBody>
                    <a:bodyPr/>
                    <a:lstStyle/>
                    <a:p>
                      <a:pPr marL="72000" algn="l" fontAlgn="ctr"/>
                      <a:r>
                        <a:rPr lang="fr-FR" sz="1000" b="1" i="0" u="none" strike="noStrike" dirty="0">
                          <a:effectLst/>
                          <a:latin typeface="Arial" panose="020B0604020202020204" pitchFamily="34" charset="0"/>
                        </a:rPr>
                        <a:t>Ille-et-Vilaine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A5A2"/>
                    </a:solidFill>
                  </a:tcPr>
                </a:tc>
                <a:tc gridSpan="2" vMerge="1">
                  <a:txBody>
                    <a:bodyPr/>
                    <a:lstStyle/>
                    <a:p>
                      <a:pPr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pPr marL="72000" algn="l" fontAlgn="ctr"/>
                      <a:endParaRPr lang="fr-FR" sz="10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398765"/>
                  </a:ext>
                </a:extLst>
              </a:tr>
            </a:tbl>
          </a:graphicData>
        </a:graphic>
      </p:graphicFrame>
      <p:grpSp>
        <p:nvGrpSpPr>
          <p:cNvPr id="8" name="Groupe 7">
            <a:extLst>
              <a:ext uri="{FF2B5EF4-FFF2-40B4-BE49-F238E27FC236}">
                <a16:creationId xmlns:a16="http://schemas.microsoft.com/office/drawing/2014/main" id="{7C9B6E35-61CB-D65A-C7AF-D5C41864DD00}"/>
              </a:ext>
            </a:extLst>
          </p:cNvPr>
          <p:cNvGrpSpPr/>
          <p:nvPr/>
        </p:nvGrpSpPr>
        <p:grpSpPr>
          <a:xfrm>
            <a:off x="11415252" y="125000"/>
            <a:ext cx="758093" cy="1188734"/>
            <a:chOff x="11415252" y="125000"/>
            <a:chExt cx="758093" cy="1188734"/>
          </a:xfrm>
        </p:grpSpPr>
        <p:pic>
          <p:nvPicPr>
            <p:cNvPr id="6" name="Image 5">
              <a:hlinkClick r:id="rId30" action="ppaction://hlinksldjump"/>
              <a:extLst>
                <a:ext uri="{FF2B5EF4-FFF2-40B4-BE49-F238E27FC236}">
                  <a16:creationId xmlns:a16="http://schemas.microsoft.com/office/drawing/2014/main" id="{5B325E0B-4EB8-15DE-4AF9-DD40FCC390A7}"/>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rot="10800000">
              <a:off x="11608127" y="771331"/>
              <a:ext cx="385464" cy="542403"/>
            </a:xfrm>
            <a:prstGeom prst="rect">
              <a:avLst/>
            </a:prstGeom>
          </p:spPr>
        </p:pic>
        <p:sp>
          <p:nvSpPr>
            <p:cNvPr id="7" name="ZoneTexte 6">
              <a:extLst>
                <a:ext uri="{FF2B5EF4-FFF2-40B4-BE49-F238E27FC236}">
                  <a16:creationId xmlns:a16="http://schemas.microsoft.com/office/drawing/2014/main" id="{159FD3C1-BCB0-44BD-6B74-3F2B5D245CD2}"/>
                </a:ext>
              </a:extLst>
            </p:cNvPr>
            <p:cNvSpPr txBox="1"/>
            <p:nvPr/>
          </p:nvSpPr>
          <p:spPr>
            <a:xfrm>
              <a:off x="11415252" y="125000"/>
              <a:ext cx="758093" cy="646331"/>
            </a:xfrm>
            <a:prstGeom prst="rect">
              <a:avLst/>
            </a:prstGeom>
            <a:noFill/>
          </p:spPr>
          <p:txBody>
            <a:bodyPr wrap="none" rtlCol="0">
              <a:spAutoFit/>
            </a:bodyPr>
            <a:lstStyle/>
            <a:p>
              <a:pPr algn="ctr"/>
              <a:r>
                <a:rPr lang="fr-FR" sz="1200" b="1" dirty="0">
                  <a:latin typeface="Calibri" panose="020F0502020204030204" pitchFamily="34" charset="0"/>
                  <a:cs typeface="Calibri" panose="020F0502020204030204" pitchFamily="34" charset="0"/>
                </a:rPr>
                <a:t>Toulouse</a:t>
              </a:r>
            </a:p>
            <a:p>
              <a:pPr algn="ctr"/>
              <a:r>
                <a:rPr lang="fr-FR" sz="1200" b="1" dirty="0">
                  <a:latin typeface="Calibri" panose="020F0502020204030204" pitchFamily="34" charset="0"/>
                  <a:cs typeface="Calibri" panose="020F0502020204030204" pitchFamily="34" charset="0"/>
                </a:rPr>
                <a:t>-</a:t>
              </a:r>
            </a:p>
            <a:p>
              <a:pPr algn="ctr"/>
              <a:r>
                <a:rPr lang="fr-FR" sz="1200" b="1" dirty="0">
                  <a:latin typeface="Calibri" panose="020F0502020204030204" pitchFamily="34" charset="0"/>
                  <a:cs typeface="Calibri" panose="020F0502020204030204" pitchFamily="34" charset="0"/>
                </a:rPr>
                <a:t>Castres</a:t>
              </a:r>
            </a:p>
          </p:txBody>
        </p:sp>
      </p:grpSp>
    </p:spTree>
    <p:extLst>
      <p:ext uri="{BB962C8B-B14F-4D97-AF65-F5344CB8AC3E}">
        <p14:creationId xmlns:p14="http://schemas.microsoft.com/office/powerpoint/2010/main" val="193237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5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6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6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3"/>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FAF6323-9478-4D26-BB52-DE5861A41B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3125" y="817498"/>
            <a:ext cx="5521044" cy="5247448"/>
          </a:xfrm>
          <a:prstGeom prst="rect">
            <a:avLst/>
          </a:prstGeom>
        </p:spPr>
      </p:pic>
      <p:sp>
        <p:nvSpPr>
          <p:cNvPr id="6" name="ZoneTexte 5">
            <a:extLst>
              <a:ext uri="{FF2B5EF4-FFF2-40B4-BE49-F238E27FC236}">
                <a16:creationId xmlns:a16="http://schemas.microsoft.com/office/drawing/2014/main" id="{5C19FA60-D4D7-4E27-8282-11E6832336D6}"/>
              </a:ext>
            </a:extLst>
          </p:cNvPr>
          <p:cNvSpPr txBox="1"/>
          <p:nvPr/>
        </p:nvSpPr>
        <p:spPr>
          <a:xfrm>
            <a:off x="1764505" y="448166"/>
            <a:ext cx="376122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et les aires urbaines</a:t>
            </a: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03</a:t>
            </a:r>
          </a:p>
        </p:txBody>
      </p:sp>
      <p:sp>
        <p:nvSpPr>
          <p:cNvPr id="91" name="ZoneTexte 90">
            <a:extLst>
              <a:ext uri="{FF2B5EF4-FFF2-40B4-BE49-F238E27FC236}">
                <a16:creationId xmlns:a16="http://schemas.microsoft.com/office/drawing/2014/main" id="{10C3F04D-5B1D-4403-96F3-4984C4452665}"/>
              </a:ext>
            </a:extLst>
          </p:cNvPr>
          <p:cNvSpPr txBox="1"/>
          <p:nvPr/>
        </p:nvSpPr>
        <p:spPr>
          <a:xfrm>
            <a:off x="2723640" y="1805852"/>
            <a:ext cx="782164" cy="338554"/>
          </a:xfrm>
          <a:prstGeom prst="rect">
            <a:avLst/>
          </a:prstGeom>
          <a:noFill/>
        </p:spPr>
        <p:txBody>
          <a:bodyPr wrap="square" rtlCol="0">
            <a:spAutoFit/>
          </a:bodyPr>
          <a:lstStyle/>
          <a:p>
            <a:r>
              <a:rPr lang="fr-FR" sz="1600" b="1" dirty="0">
                <a:solidFill>
                  <a:srgbClr val="FF0000"/>
                </a:solidFill>
              </a:rPr>
              <a:t>PARIS</a:t>
            </a:r>
          </a:p>
        </p:txBody>
      </p:sp>
      <p:sp>
        <p:nvSpPr>
          <p:cNvPr id="92" name="ZoneTexte 91">
            <a:extLst>
              <a:ext uri="{FF2B5EF4-FFF2-40B4-BE49-F238E27FC236}">
                <a16:creationId xmlns:a16="http://schemas.microsoft.com/office/drawing/2014/main" id="{E11CF3A8-02BB-4AD8-85C8-5C713F187158}"/>
              </a:ext>
            </a:extLst>
          </p:cNvPr>
          <p:cNvSpPr txBox="1"/>
          <p:nvPr/>
        </p:nvSpPr>
        <p:spPr>
          <a:xfrm>
            <a:off x="4530549" y="3081027"/>
            <a:ext cx="561372" cy="292388"/>
          </a:xfrm>
          <a:prstGeom prst="rect">
            <a:avLst/>
          </a:prstGeom>
          <a:noFill/>
        </p:spPr>
        <p:txBody>
          <a:bodyPr wrap="square" rtlCol="0">
            <a:spAutoFit/>
          </a:bodyPr>
          <a:lstStyle/>
          <a:p>
            <a:r>
              <a:rPr lang="fr-FR" sz="1300" b="1" dirty="0">
                <a:solidFill>
                  <a:srgbClr val="FF0000"/>
                </a:solidFill>
              </a:rPr>
              <a:t>Lyon</a:t>
            </a:r>
          </a:p>
        </p:txBody>
      </p:sp>
      <p:sp>
        <p:nvSpPr>
          <p:cNvPr id="93" name="ZoneTexte 92">
            <a:extLst>
              <a:ext uri="{FF2B5EF4-FFF2-40B4-BE49-F238E27FC236}">
                <a16:creationId xmlns:a16="http://schemas.microsoft.com/office/drawing/2014/main" id="{6AD73035-097A-49D3-A478-D3EAA522FD6A}"/>
              </a:ext>
            </a:extLst>
          </p:cNvPr>
          <p:cNvSpPr txBox="1"/>
          <p:nvPr/>
        </p:nvSpPr>
        <p:spPr>
          <a:xfrm>
            <a:off x="4224817" y="4860787"/>
            <a:ext cx="910628" cy="292388"/>
          </a:xfrm>
          <a:prstGeom prst="rect">
            <a:avLst/>
          </a:prstGeom>
          <a:noFill/>
        </p:spPr>
        <p:txBody>
          <a:bodyPr wrap="square" rtlCol="0">
            <a:spAutoFit/>
          </a:bodyPr>
          <a:lstStyle/>
          <a:p>
            <a:r>
              <a:rPr lang="fr-FR" sz="1300" b="1" dirty="0">
                <a:solidFill>
                  <a:srgbClr val="FF0000"/>
                </a:solidFill>
              </a:rPr>
              <a:t>Marseille</a:t>
            </a:r>
          </a:p>
        </p:txBody>
      </p:sp>
      <p:sp>
        <p:nvSpPr>
          <p:cNvPr id="94" name="ZoneTexte 93">
            <a:extLst>
              <a:ext uri="{FF2B5EF4-FFF2-40B4-BE49-F238E27FC236}">
                <a16:creationId xmlns:a16="http://schemas.microsoft.com/office/drawing/2014/main" id="{07C371A6-FC95-43BC-81A3-1F62972E9C5A}"/>
              </a:ext>
            </a:extLst>
          </p:cNvPr>
          <p:cNvSpPr txBox="1"/>
          <p:nvPr/>
        </p:nvSpPr>
        <p:spPr>
          <a:xfrm>
            <a:off x="2368684" y="4484457"/>
            <a:ext cx="889987" cy="292388"/>
          </a:xfrm>
          <a:prstGeom prst="rect">
            <a:avLst/>
          </a:prstGeom>
          <a:noFill/>
        </p:spPr>
        <p:txBody>
          <a:bodyPr wrap="square" rtlCol="0">
            <a:spAutoFit/>
          </a:bodyPr>
          <a:lstStyle/>
          <a:p>
            <a:r>
              <a:rPr lang="fr-FR" sz="1300" b="1" dirty="0">
                <a:solidFill>
                  <a:srgbClr val="FF0000"/>
                </a:solidFill>
              </a:rPr>
              <a:t>Toulouse</a:t>
            </a:r>
          </a:p>
        </p:txBody>
      </p:sp>
      <p:sp>
        <p:nvSpPr>
          <p:cNvPr id="95" name="ZoneTexte 94">
            <a:extLst>
              <a:ext uri="{FF2B5EF4-FFF2-40B4-BE49-F238E27FC236}">
                <a16:creationId xmlns:a16="http://schemas.microsoft.com/office/drawing/2014/main" id="{57020189-FAC4-4BBA-930E-CECD5B764DF0}"/>
              </a:ext>
            </a:extLst>
          </p:cNvPr>
          <p:cNvSpPr txBox="1"/>
          <p:nvPr/>
        </p:nvSpPr>
        <p:spPr>
          <a:xfrm>
            <a:off x="1406561" y="3887054"/>
            <a:ext cx="962123" cy="292388"/>
          </a:xfrm>
          <a:prstGeom prst="rect">
            <a:avLst/>
          </a:prstGeom>
          <a:noFill/>
        </p:spPr>
        <p:txBody>
          <a:bodyPr wrap="square" rtlCol="0">
            <a:spAutoFit/>
          </a:bodyPr>
          <a:lstStyle/>
          <a:p>
            <a:r>
              <a:rPr lang="fr-FR" sz="1300" b="1" dirty="0">
                <a:solidFill>
                  <a:srgbClr val="FF0000"/>
                </a:solidFill>
              </a:rPr>
              <a:t>Bordeaux</a:t>
            </a:r>
          </a:p>
        </p:txBody>
      </p:sp>
      <p:sp>
        <p:nvSpPr>
          <p:cNvPr id="96" name="ZoneTexte 95">
            <a:extLst>
              <a:ext uri="{FF2B5EF4-FFF2-40B4-BE49-F238E27FC236}">
                <a16:creationId xmlns:a16="http://schemas.microsoft.com/office/drawing/2014/main" id="{422FC6AE-952A-41A0-8FD8-5898CA12B53B}"/>
              </a:ext>
            </a:extLst>
          </p:cNvPr>
          <p:cNvSpPr txBox="1"/>
          <p:nvPr/>
        </p:nvSpPr>
        <p:spPr>
          <a:xfrm>
            <a:off x="3899057" y="786007"/>
            <a:ext cx="486030" cy="292388"/>
          </a:xfrm>
          <a:prstGeom prst="rect">
            <a:avLst/>
          </a:prstGeom>
          <a:noFill/>
        </p:spPr>
        <p:txBody>
          <a:bodyPr wrap="square" rtlCol="0">
            <a:spAutoFit/>
          </a:bodyPr>
          <a:lstStyle/>
          <a:p>
            <a:r>
              <a:rPr lang="fr-FR" sz="1300" b="1" dirty="0">
                <a:solidFill>
                  <a:srgbClr val="FF0000"/>
                </a:solidFill>
              </a:rPr>
              <a:t>Lille</a:t>
            </a:r>
          </a:p>
        </p:txBody>
      </p:sp>
      <p:sp>
        <p:nvSpPr>
          <p:cNvPr id="97" name="ZoneTexte 96">
            <a:extLst>
              <a:ext uri="{FF2B5EF4-FFF2-40B4-BE49-F238E27FC236}">
                <a16:creationId xmlns:a16="http://schemas.microsoft.com/office/drawing/2014/main" id="{EBFC7222-D13C-46B6-AA6F-A38ACFA74EFC}"/>
              </a:ext>
            </a:extLst>
          </p:cNvPr>
          <p:cNvSpPr txBox="1"/>
          <p:nvPr/>
        </p:nvSpPr>
        <p:spPr>
          <a:xfrm>
            <a:off x="5438675" y="4288189"/>
            <a:ext cx="562975" cy="292388"/>
          </a:xfrm>
          <a:prstGeom prst="rect">
            <a:avLst/>
          </a:prstGeom>
          <a:noFill/>
        </p:spPr>
        <p:txBody>
          <a:bodyPr wrap="square" rtlCol="0">
            <a:spAutoFit/>
          </a:bodyPr>
          <a:lstStyle/>
          <a:p>
            <a:r>
              <a:rPr lang="fr-FR" sz="1300" b="1" dirty="0">
                <a:solidFill>
                  <a:srgbClr val="FF0000"/>
                </a:solidFill>
              </a:rPr>
              <a:t>Nice</a:t>
            </a:r>
          </a:p>
        </p:txBody>
      </p:sp>
      <p:sp>
        <p:nvSpPr>
          <p:cNvPr id="98" name="ZoneTexte 97">
            <a:extLst>
              <a:ext uri="{FF2B5EF4-FFF2-40B4-BE49-F238E27FC236}">
                <a16:creationId xmlns:a16="http://schemas.microsoft.com/office/drawing/2014/main" id="{727D73F4-09BE-40D3-A9DA-EDDBFD783CDB}"/>
              </a:ext>
            </a:extLst>
          </p:cNvPr>
          <p:cNvSpPr txBox="1"/>
          <p:nvPr/>
        </p:nvSpPr>
        <p:spPr>
          <a:xfrm>
            <a:off x="2424765" y="2822550"/>
            <a:ext cx="748923" cy="292388"/>
          </a:xfrm>
          <a:prstGeom prst="rect">
            <a:avLst/>
          </a:prstGeom>
          <a:noFill/>
        </p:spPr>
        <p:txBody>
          <a:bodyPr wrap="square" rtlCol="0">
            <a:spAutoFit/>
          </a:bodyPr>
          <a:lstStyle/>
          <a:p>
            <a:r>
              <a:rPr lang="fr-FR" sz="1300" b="1" dirty="0">
                <a:solidFill>
                  <a:srgbClr val="FF0000"/>
                </a:solidFill>
              </a:rPr>
              <a:t>Nantes</a:t>
            </a:r>
          </a:p>
        </p:txBody>
      </p:sp>
      <p:sp>
        <p:nvSpPr>
          <p:cNvPr id="99" name="ZoneTexte 98">
            <a:extLst>
              <a:ext uri="{FF2B5EF4-FFF2-40B4-BE49-F238E27FC236}">
                <a16:creationId xmlns:a16="http://schemas.microsoft.com/office/drawing/2014/main" id="{0AEFAEE3-3B6D-4EEA-BA70-EFE329C68204}"/>
              </a:ext>
            </a:extLst>
          </p:cNvPr>
          <p:cNvSpPr txBox="1"/>
          <p:nvPr/>
        </p:nvSpPr>
        <p:spPr>
          <a:xfrm>
            <a:off x="5338377" y="2233789"/>
            <a:ext cx="1039067" cy="292388"/>
          </a:xfrm>
          <a:prstGeom prst="rect">
            <a:avLst/>
          </a:prstGeom>
          <a:noFill/>
        </p:spPr>
        <p:txBody>
          <a:bodyPr wrap="square" rtlCol="0">
            <a:spAutoFit/>
          </a:bodyPr>
          <a:lstStyle/>
          <a:p>
            <a:r>
              <a:rPr lang="fr-FR" sz="1300" b="1" dirty="0">
                <a:solidFill>
                  <a:srgbClr val="FF0000"/>
                </a:solidFill>
              </a:rPr>
              <a:t>Strasbourg</a:t>
            </a:r>
          </a:p>
        </p:txBody>
      </p:sp>
      <p:sp>
        <p:nvSpPr>
          <p:cNvPr id="100" name="ZoneTexte 99">
            <a:extLst>
              <a:ext uri="{FF2B5EF4-FFF2-40B4-BE49-F238E27FC236}">
                <a16:creationId xmlns:a16="http://schemas.microsoft.com/office/drawing/2014/main" id="{F74EC251-3C3E-4C12-AF29-38097602C82A}"/>
              </a:ext>
            </a:extLst>
          </p:cNvPr>
          <p:cNvSpPr txBox="1"/>
          <p:nvPr/>
        </p:nvSpPr>
        <p:spPr>
          <a:xfrm>
            <a:off x="2311893" y="2120103"/>
            <a:ext cx="761452" cy="292388"/>
          </a:xfrm>
          <a:prstGeom prst="rect">
            <a:avLst/>
          </a:prstGeom>
          <a:noFill/>
        </p:spPr>
        <p:txBody>
          <a:bodyPr wrap="square" rtlCol="0">
            <a:spAutoFit/>
          </a:bodyPr>
          <a:lstStyle/>
          <a:p>
            <a:r>
              <a:rPr lang="fr-FR" sz="1300" b="1" dirty="0">
                <a:solidFill>
                  <a:srgbClr val="FF0000"/>
                </a:solidFill>
              </a:rPr>
              <a:t>Rennes</a:t>
            </a:r>
          </a:p>
        </p:txBody>
      </p:sp>
      <p:sp>
        <p:nvSpPr>
          <p:cNvPr id="101" name="ZoneTexte 100">
            <a:extLst>
              <a:ext uri="{FF2B5EF4-FFF2-40B4-BE49-F238E27FC236}">
                <a16:creationId xmlns:a16="http://schemas.microsoft.com/office/drawing/2014/main" id="{D31231F4-BCBA-47CF-8147-8C98E8F4A5AE}"/>
              </a:ext>
            </a:extLst>
          </p:cNvPr>
          <p:cNvSpPr txBox="1"/>
          <p:nvPr/>
        </p:nvSpPr>
        <p:spPr>
          <a:xfrm>
            <a:off x="4834801" y="4016000"/>
            <a:ext cx="962122" cy="292388"/>
          </a:xfrm>
          <a:prstGeom prst="rect">
            <a:avLst/>
          </a:prstGeom>
          <a:noFill/>
        </p:spPr>
        <p:txBody>
          <a:bodyPr wrap="square" rtlCol="0">
            <a:spAutoFit/>
          </a:bodyPr>
          <a:lstStyle/>
          <a:p>
            <a:r>
              <a:rPr lang="fr-FR" sz="1300" b="1" dirty="0">
                <a:solidFill>
                  <a:srgbClr val="FF0000"/>
                </a:solidFill>
              </a:rPr>
              <a:t>Grenoble</a:t>
            </a:r>
          </a:p>
        </p:txBody>
      </p:sp>
      <p:sp>
        <p:nvSpPr>
          <p:cNvPr id="102" name="ZoneTexte 101">
            <a:extLst>
              <a:ext uri="{FF2B5EF4-FFF2-40B4-BE49-F238E27FC236}">
                <a16:creationId xmlns:a16="http://schemas.microsoft.com/office/drawing/2014/main" id="{3EA4EE8A-A147-4D0B-A785-C19BF04BFEB7}"/>
              </a:ext>
            </a:extLst>
          </p:cNvPr>
          <p:cNvSpPr txBox="1"/>
          <p:nvPr/>
        </p:nvSpPr>
        <p:spPr>
          <a:xfrm>
            <a:off x="2936546" y="1432042"/>
            <a:ext cx="782163" cy="292388"/>
          </a:xfrm>
          <a:prstGeom prst="rect">
            <a:avLst/>
          </a:prstGeom>
          <a:noFill/>
        </p:spPr>
        <p:txBody>
          <a:bodyPr wrap="square" rtlCol="0">
            <a:spAutoFit/>
          </a:bodyPr>
          <a:lstStyle/>
          <a:p>
            <a:r>
              <a:rPr lang="fr-FR" sz="1300" b="1" dirty="0">
                <a:solidFill>
                  <a:srgbClr val="FF0000"/>
                </a:solidFill>
              </a:rPr>
              <a:t>Rouen</a:t>
            </a:r>
          </a:p>
        </p:txBody>
      </p:sp>
      <p:sp>
        <p:nvSpPr>
          <p:cNvPr id="103" name="ZoneTexte 102">
            <a:extLst>
              <a:ext uri="{FF2B5EF4-FFF2-40B4-BE49-F238E27FC236}">
                <a16:creationId xmlns:a16="http://schemas.microsoft.com/office/drawing/2014/main" id="{2A7D9193-8125-4449-A60B-E9C463B52EA8}"/>
              </a:ext>
            </a:extLst>
          </p:cNvPr>
          <p:cNvSpPr txBox="1"/>
          <p:nvPr/>
        </p:nvSpPr>
        <p:spPr>
          <a:xfrm>
            <a:off x="4863308" y="4706572"/>
            <a:ext cx="794813" cy="292388"/>
          </a:xfrm>
          <a:prstGeom prst="rect">
            <a:avLst/>
          </a:prstGeom>
          <a:noFill/>
        </p:spPr>
        <p:txBody>
          <a:bodyPr wrap="square" rtlCol="0">
            <a:spAutoFit/>
          </a:bodyPr>
          <a:lstStyle/>
          <a:p>
            <a:r>
              <a:rPr lang="fr-FR" sz="1300" b="1" dirty="0">
                <a:solidFill>
                  <a:srgbClr val="FF0000"/>
                </a:solidFill>
              </a:rPr>
              <a:t>Toulon</a:t>
            </a:r>
          </a:p>
        </p:txBody>
      </p:sp>
      <p:sp>
        <p:nvSpPr>
          <p:cNvPr id="104" name="ZoneTexte 103">
            <a:extLst>
              <a:ext uri="{FF2B5EF4-FFF2-40B4-BE49-F238E27FC236}">
                <a16:creationId xmlns:a16="http://schemas.microsoft.com/office/drawing/2014/main" id="{9592B051-27D7-44F6-AE28-C724371BE886}"/>
              </a:ext>
            </a:extLst>
          </p:cNvPr>
          <p:cNvSpPr txBox="1"/>
          <p:nvPr/>
        </p:nvSpPr>
        <p:spPr>
          <a:xfrm>
            <a:off x="2728196" y="4048184"/>
            <a:ext cx="1186635" cy="292388"/>
          </a:xfrm>
          <a:prstGeom prst="rect">
            <a:avLst/>
          </a:prstGeom>
          <a:noFill/>
        </p:spPr>
        <p:txBody>
          <a:bodyPr wrap="square" rtlCol="0">
            <a:spAutoFit/>
          </a:bodyPr>
          <a:lstStyle/>
          <a:p>
            <a:r>
              <a:rPr lang="fr-FR" sz="1300" b="1" dirty="0">
                <a:solidFill>
                  <a:srgbClr val="FF0000"/>
                </a:solidFill>
              </a:rPr>
              <a:t>Montpellier</a:t>
            </a:r>
          </a:p>
        </p:txBody>
      </p:sp>
      <p:sp>
        <p:nvSpPr>
          <p:cNvPr id="105" name="ZoneTexte 104">
            <a:extLst>
              <a:ext uri="{FF2B5EF4-FFF2-40B4-BE49-F238E27FC236}">
                <a16:creationId xmlns:a16="http://schemas.microsoft.com/office/drawing/2014/main" id="{DD926BB1-CDA5-4BDB-8440-A3E70B9D8F69}"/>
              </a:ext>
            </a:extLst>
          </p:cNvPr>
          <p:cNvSpPr txBox="1"/>
          <p:nvPr/>
        </p:nvSpPr>
        <p:spPr>
          <a:xfrm>
            <a:off x="1281608" y="1434684"/>
            <a:ext cx="602474" cy="292388"/>
          </a:xfrm>
          <a:prstGeom prst="rect">
            <a:avLst/>
          </a:prstGeom>
          <a:noFill/>
        </p:spPr>
        <p:txBody>
          <a:bodyPr wrap="square" rtlCol="0">
            <a:spAutoFit/>
          </a:bodyPr>
          <a:lstStyle/>
          <a:p>
            <a:r>
              <a:rPr lang="fr-FR" sz="1300" b="1" dirty="0">
                <a:solidFill>
                  <a:srgbClr val="FF0000"/>
                </a:solidFill>
              </a:rPr>
              <a:t>Brest</a:t>
            </a:r>
          </a:p>
        </p:txBody>
      </p:sp>
      <p:pic>
        <p:nvPicPr>
          <p:cNvPr id="11" name="Image 10">
            <a:extLst>
              <a:ext uri="{FF2B5EF4-FFF2-40B4-BE49-F238E27FC236}">
                <a16:creationId xmlns:a16="http://schemas.microsoft.com/office/drawing/2014/main" id="{D45C3041-51C0-4638-927D-6942CB5AFD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3997" y="2160000"/>
            <a:ext cx="4500000" cy="4500000"/>
          </a:xfrm>
          <a:prstGeom prst="rect">
            <a:avLst/>
          </a:prstGeom>
        </p:spPr>
      </p:pic>
      <p:sp>
        <p:nvSpPr>
          <p:cNvPr id="84" name="Rectangle 83">
            <a:extLst>
              <a:ext uri="{FF2B5EF4-FFF2-40B4-BE49-F238E27FC236}">
                <a16:creationId xmlns:a16="http://schemas.microsoft.com/office/drawing/2014/main" id="{165624C0-D735-420E-BDB9-A3F6620F25D4}"/>
              </a:ext>
            </a:extLst>
          </p:cNvPr>
          <p:cNvSpPr/>
          <p:nvPr/>
        </p:nvSpPr>
        <p:spPr>
          <a:xfrm>
            <a:off x="5896285" y="103987"/>
            <a:ext cx="4838047" cy="191121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dirty="0"/>
          </a:p>
        </p:txBody>
      </p:sp>
      <p:pic>
        <p:nvPicPr>
          <p:cNvPr id="87" name="Image 86">
            <a:extLst>
              <a:ext uri="{FF2B5EF4-FFF2-40B4-BE49-F238E27FC236}">
                <a16:creationId xmlns:a16="http://schemas.microsoft.com/office/drawing/2014/main" id="{D9C1E71C-D66F-4C88-B2D2-14CFF9FA07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8507" y="169940"/>
            <a:ext cx="269065" cy="401559"/>
          </a:xfrm>
          <a:prstGeom prst="rect">
            <a:avLst/>
          </a:prstGeom>
        </p:spPr>
      </p:pic>
      <p:pic>
        <p:nvPicPr>
          <p:cNvPr id="88" name="Image 87">
            <a:extLst>
              <a:ext uri="{FF2B5EF4-FFF2-40B4-BE49-F238E27FC236}">
                <a16:creationId xmlns:a16="http://schemas.microsoft.com/office/drawing/2014/main" id="{FFA584CD-2FFD-4951-9586-6D681739BA1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909188" y="130790"/>
            <a:ext cx="692577" cy="762223"/>
          </a:xfrm>
          <a:prstGeom prst="rect">
            <a:avLst/>
          </a:prstGeom>
        </p:spPr>
      </p:pic>
      <p:sp>
        <p:nvSpPr>
          <p:cNvPr id="89" name="ZoneTexte 88">
            <a:extLst>
              <a:ext uri="{FF2B5EF4-FFF2-40B4-BE49-F238E27FC236}">
                <a16:creationId xmlns:a16="http://schemas.microsoft.com/office/drawing/2014/main" id="{21BCB563-6D8F-4FFD-9489-7EB35AE1BA55}"/>
              </a:ext>
            </a:extLst>
          </p:cNvPr>
          <p:cNvSpPr txBox="1"/>
          <p:nvPr/>
        </p:nvSpPr>
        <p:spPr>
          <a:xfrm>
            <a:off x="5922221" y="693170"/>
            <a:ext cx="3881972" cy="1323439"/>
          </a:xfrm>
          <a:prstGeom prst="rect">
            <a:avLst/>
          </a:prstGeom>
          <a:noFill/>
        </p:spPr>
        <p:txBody>
          <a:bodyPr wrap="square">
            <a:spAutoFit/>
          </a:bodyPr>
          <a:lstStyle/>
          <a:p>
            <a:pPr algn="just"/>
            <a:r>
              <a:rPr lang="fr-FR" sz="1600" dirty="0">
                <a:latin typeface="Calibri" panose="020F0502020204030204" pitchFamily="34" charset="0"/>
                <a:cs typeface="Calibri" panose="020F0502020204030204" pitchFamily="34" charset="0"/>
              </a:rPr>
              <a:t>ou </a:t>
            </a:r>
            <a:r>
              <a:rPr lang="fr-FR" sz="1600" b="1" dirty="0">
                <a:solidFill>
                  <a:srgbClr val="FF0000"/>
                </a:solidFill>
                <a:latin typeface="Calibri" panose="020F0502020204030204" pitchFamily="34" charset="0"/>
                <a:cs typeface="Calibri" panose="020F0502020204030204" pitchFamily="34" charset="0"/>
              </a:rPr>
              <a:t>région métropolitaine</a:t>
            </a:r>
            <a:r>
              <a:rPr lang="fr-FR" sz="1600" dirty="0">
                <a:latin typeface="Calibri" panose="020F0502020204030204" pitchFamily="34" charset="0"/>
                <a:cs typeface="Calibri" panose="020F0502020204030204" pitchFamily="34" charset="0"/>
              </a:rPr>
              <a:t> est un espace continu composé d’une </a:t>
            </a:r>
            <a:r>
              <a:rPr lang="fr-FR" sz="1600" dirty="0">
                <a:solidFill>
                  <a:srgbClr val="0070C0"/>
                </a:solidFill>
                <a:latin typeface="Calibri" panose="020F0502020204030204" pitchFamily="34" charset="0"/>
                <a:cs typeface="Calibri" panose="020F0502020204030204" pitchFamily="34" charset="0"/>
              </a:rPr>
              <a:t>ville-centre</a:t>
            </a:r>
            <a:r>
              <a:rPr lang="fr-FR" sz="1600" dirty="0">
                <a:latin typeface="Calibri" panose="020F0502020204030204" pitchFamily="34" charset="0"/>
                <a:cs typeface="Calibri" panose="020F0502020204030204" pitchFamily="34" charset="0"/>
              </a:rPr>
              <a:t>, de ses </a:t>
            </a:r>
            <a:r>
              <a:rPr lang="fr-FR" sz="1600" dirty="0">
                <a:solidFill>
                  <a:srgbClr val="0070C0"/>
                </a:solidFill>
                <a:latin typeface="Calibri" panose="020F0502020204030204" pitchFamily="34" charset="0"/>
                <a:cs typeface="Calibri" panose="020F0502020204030204" pitchFamily="34" charset="0"/>
              </a:rPr>
              <a:t>banlieues</a:t>
            </a:r>
            <a:r>
              <a:rPr lang="fr-FR" sz="1600" dirty="0">
                <a:latin typeface="Calibri" panose="020F0502020204030204" pitchFamily="34" charset="0"/>
                <a:cs typeface="Calibri" panose="020F0502020204030204" pitchFamily="34" charset="0"/>
              </a:rPr>
              <a:t> et d’une </a:t>
            </a:r>
            <a:r>
              <a:rPr lang="fr-FR" sz="1600" dirty="0">
                <a:solidFill>
                  <a:srgbClr val="0070C0"/>
                </a:solidFill>
                <a:latin typeface="Calibri" panose="020F0502020204030204" pitchFamily="34" charset="0"/>
                <a:cs typeface="Calibri" panose="020F0502020204030204" pitchFamily="34" charset="0"/>
              </a:rPr>
              <a:t>couronne périurbaine</a:t>
            </a:r>
            <a:r>
              <a:rPr lang="fr-FR" sz="1600" dirty="0">
                <a:latin typeface="Calibri" panose="020F0502020204030204" pitchFamily="34" charset="0"/>
                <a:cs typeface="Calibri" panose="020F0502020204030204" pitchFamily="34" charset="0"/>
              </a:rPr>
              <a:t>. </a:t>
            </a:r>
          </a:p>
          <a:p>
            <a:pPr algn="just"/>
            <a:r>
              <a:rPr lang="fr-FR" sz="1600" dirty="0">
                <a:latin typeface="Calibri" panose="020F0502020204030204" pitchFamily="34" charset="0"/>
                <a:cs typeface="Calibri" panose="020F0502020204030204" pitchFamily="34" charset="0"/>
              </a:rPr>
              <a:t>Elle peut être </a:t>
            </a:r>
            <a:r>
              <a:rPr lang="fr-FR" sz="1600" b="1" dirty="0">
                <a:latin typeface="Calibri" panose="020F0502020204030204" pitchFamily="34" charset="0"/>
                <a:cs typeface="Calibri" panose="020F0502020204030204" pitchFamily="34" charset="0"/>
              </a:rPr>
              <a:t>transfrontalière</a:t>
            </a:r>
            <a:r>
              <a:rPr lang="fr-FR" sz="1600" dirty="0">
                <a:latin typeface="Calibri" panose="020F0502020204030204" pitchFamily="34" charset="0"/>
                <a:cs typeface="Calibri" panose="020F0502020204030204" pitchFamily="34" charset="0"/>
              </a:rPr>
              <a:t> si elle s'étend sur plusieurs pays. </a:t>
            </a:r>
          </a:p>
        </p:txBody>
      </p:sp>
      <p:sp>
        <p:nvSpPr>
          <p:cNvPr id="90" name="ZoneTexte 89">
            <a:extLst>
              <a:ext uri="{FF2B5EF4-FFF2-40B4-BE49-F238E27FC236}">
                <a16:creationId xmlns:a16="http://schemas.microsoft.com/office/drawing/2014/main" id="{8D623600-AF48-495B-AA41-06392A70F782}"/>
              </a:ext>
            </a:extLst>
          </p:cNvPr>
          <p:cNvSpPr txBox="1"/>
          <p:nvPr/>
        </p:nvSpPr>
        <p:spPr>
          <a:xfrm>
            <a:off x="5910224" y="103987"/>
            <a:ext cx="2197187" cy="471198"/>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AIRE URBAINE :</a:t>
            </a:r>
          </a:p>
        </p:txBody>
      </p:sp>
      <p:pic>
        <p:nvPicPr>
          <p:cNvPr id="2" name="Image 1">
            <a:extLst>
              <a:ext uri="{FF2B5EF4-FFF2-40B4-BE49-F238E27FC236}">
                <a16:creationId xmlns:a16="http://schemas.microsoft.com/office/drawing/2014/main" id="{9850F5C7-4896-8845-C491-43A8555A23A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479431" y="141974"/>
            <a:ext cx="527420" cy="527420"/>
          </a:xfrm>
          <a:prstGeom prst="rect">
            <a:avLst/>
          </a:prstGeom>
        </p:spPr>
      </p:pic>
      <p:pic>
        <p:nvPicPr>
          <p:cNvPr id="3" name="Image 2">
            <a:hlinkClick r:id="rId7" action="ppaction://hlinksldjump"/>
            <a:extLst>
              <a:ext uri="{FF2B5EF4-FFF2-40B4-BE49-F238E27FC236}">
                <a16:creationId xmlns:a16="http://schemas.microsoft.com/office/drawing/2014/main" id="{FD43B2D3-50DD-956C-3765-F5E0ED80CABA}"/>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768378" y="215891"/>
            <a:ext cx="677008" cy="471274"/>
          </a:xfrm>
          <a:prstGeom prst="rect">
            <a:avLst/>
          </a:prstGeom>
        </p:spPr>
      </p:pic>
      <p:sp>
        <p:nvSpPr>
          <p:cNvPr id="18" name="ZoneTexte 17">
            <a:extLst>
              <a:ext uri="{FF2B5EF4-FFF2-40B4-BE49-F238E27FC236}">
                <a16:creationId xmlns:a16="http://schemas.microsoft.com/office/drawing/2014/main" id="{66266C88-2D7E-7EBA-9FA8-47D82B953A07}"/>
              </a:ext>
            </a:extLst>
          </p:cNvPr>
          <p:cNvSpPr txBox="1"/>
          <p:nvPr/>
        </p:nvSpPr>
        <p:spPr>
          <a:xfrm>
            <a:off x="5258987" y="4288189"/>
            <a:ext cx="280851" cy="292388"/>
          </a:xfrm>
          <a:prstGeom prst="rect">
            <a:avLst/>
          </a:prstGeom>
          <a:noFill/>
        </p:spPr>
        <p:txBody>
          <a:bodyPr wrap="square" rtlCol="0">
            <a:spAutoFit/>
          </a:bodyPr>
          <a:lstStyle/>
          <a:p>
            <a:pPr algn="ctr"/>
            <a:r>
              <a:rPr lang="fr-FR" sz="1300" b="1" dirty="0">
                <a:solidFill>
                  <a:srgbClr val="C00000"/>
                </a:solidFill>
              </a:rPr>
              <a:t>7</a:t>
            </a:r>
          </a:p>
        </p:txBody>
      </p:sp>
      <p:sp>
        <p:nvSpPr>
          <p:cNvPr id="19" name="ZoneTexte 18">
            <a:extLst>
              <a:ext uri="{FF2B5EF4-FFF2-40B4-BE49-F238E27FC236}">
                <a16:creationId xmlns:a16="http://schemas.microsoft.com/office/drawing/2014/main" id="{4DCAB239-2DE8-7B8E-7677-FA5AA18D6C21}"/>
              </a:ext>
            </a:extLst>
          </p:cNvPr>
          <p:cNvSpPr txBox="1"/>
          <p:nvPr/>
        </p:nvSpPr>
        <p:spPr>
          <a:xfrm>
            <a:off x="2305735" y="2819099"/>
            <a:ext cx="280851" cy="292388"/>
          </a:xfrm>
          <a:prstGeom prst="rect">
            <a:avLst/>
          </a:prstGeom>
          <a:noFill/>
        </p:spPr>
        <p:txBody>
          <a:bodyPr wrap="square" rtlCol="0">
            <a:spAutoFit/>
          </a:bodyPr>
          <a:lstStyle/>
          <a:p>
            <a:pPr algn="ctr"/>
            <a:r>
              <a:rPr lang="fr-FR" sz="1300" b="1" dirty="0">
                <a:solidFill>
                  <a:srgbClr val="C00000"/>
                </a:solidFill>
              </a:rPr>
              <a:t>8</a:t>
            </a:r>
          </a:p>
        </p:txBody>
      </p:sp>
      <p:sp>
        <p:nvSpPr>
          <p:cNvPr id="20" name="ZoneTexte 19">
            <a:extLst>
              <a:ext uri="{FF2B5EF4-FFF2-40B4-BE49-F238E27FC236}">
                <a16:creationId xmlns:a16="http://schemas.microsoft.com/office/drawing/2014/main" id="{E76CEB60-7437-4A45-C7A3-8251D1ED1772}"/>
              </a:ext>
            </a:extLst>
          </p:cNvPr>
          <p:cNvSpPr txBox="1"/>
          <p:nvPr/>
        </p:nvSpPr>
        <p:spPr>
          <a:xfrm>
            <a:off x="5130593" y="2230340"/>
            <a:ext cx="280851" cy="292388"/>
          </a:xfrm>
          <a:prstGeom prst="rect">
            <a:avLst/>
          </a:prstGeom>
          <a:noFill/>
        </p:spPr>
        <p:txBody>
          <a:bodyPr wrap="square" rtlCol="0">
            <a:spAutoFit/>
          </a:bodyPr>
          <a:lstStyle/>
          <a:p>
            <a:pPr algn="ctr"/>
            <a:r>
              <a:rPr lang="fr-FR" sz="1300" b="1" dirty="0">
                <a:solidFill>
                  <a:srgbClr val="C00000"/>
                </a:solidFill>
              </a:rPr>
              <a:t>9</a:t>
            </a:r>
          </a:p>
        </p:txBody>
      </p:sp>
      <p:sp>
        <p:nvSpPr>
          <p:cNvPr id="21" name="ZoneTexte 20">
            <a:extLst>
              <a:ext uri="{FF2B5EF4-FFF2-40B4-BE49-F238E27FC236}">
                <a16:creationId xmlns:a16="http://schemas.microsoft.com/office/drawing/2014/main" id="{6C8651A7-A306-90C0-38C8-D206556BB755}"/>
              </a:ext>
            </a:extLst>
          </p:cNvPr>
          <p:cNvSpPr txBox="1"/>
          <p:nvPr/>
        </p:nvSpPr>
        <p:spPr>
          <a:xfrm>
            <a:off x="2272925" y="2276814"/>
            <a:ext cx="413068" cy="292388"/>
          </a:xfrm>
          <a:prstGeom prst="rect">
            <a:avLst/>
          </a:prstGeom>
          <a:noFill/>
        </p:spPr>
        <p:txBody>
          <a:bodyPr wrap="square" rtlCol="0">
            <a:spAutoFit/>
          </a:bodyPr>
          <a:lstStyle/>
          <a:p>
            <a:pPr algn="ctr"/>
            <a:r>
              <a:rPr lang="fr-FR" sz="1300" b="1" dirty="0">
                <a:solidFill>
                  <a:srgbClr val="C00000"/>
                </a:solidFill>
              </a:rPr>
              <a:t>10</a:t>
            </a:r>
          </a:p>
        </p:txBody>
      </p:sp>
      <p:sp>
        <p:nvSpPr>
          <p:cNvPr id="22" name="ZoneTexte 21">
            <a:extLst>
              <a:ext uri="{FF2B5EF4-FFF2-40B4-BE49-F238E27FC236}">
                <a16:creationId xmlns:a16="http://schemas.microsoft.com/office/drawing/2014/main" id="{A1A34ED8-9C57-EF9B-BF7E-7777617B00AF}"/>
              </a:ext>
            </a:extLst>
          </p:cNvPr>
          <p:cNvSpPr txBox="1"/>
          <p:nvPr/>
        </p:nvSpPr>
        <p:spPr>
          <a:xfrm>
            <a:off x="4595713" y="4003187"/>
            <a:ext cx="413068" cy="292388"/>
          </a:xfrm>
          <a:prstGeom prst="rect">
            <a:avLst/>
          </a:prstGeom>
          <a:noFill/>
        </p:spPr>
        <p:txBody>
          <a:bodyPr wrap="square" rtlCol="0">
            <a:spAutoFit/>
          </a:bodyPr>
          <a:lstStyle/>
          <a:p>
            <a:pPr algn="ctr"/>
            <a:r>
              <a:rPr lang="fr-FR" sz="1300" b="1" dirty="0">
                <a:solidFill>
                  <a:srgbClr val="C00000"/>
                </a:solidFill>
              </a:rPr>
              <a:t>11</a:t>
            </a:r>
          </a:p>
        </p:txBody>
      </p:sp>
      <p:sp>
        <p:nvSpPr>
          <p:cNvPr id="24" name="ZoneTexte 23">
            <a:extLst>
              <a:ext uri="{FF2B5EF4-FFF2-40B4-BE49-F238E27FC236}">
                <a16:creationId xmlns:a16="http://schemas.microsoft.com/office/drawing/2014/main" id="{832200C8-82B5-13D6-4054-EBF9D32AFE29}"/>
              </a:ext>
            </a:extLst>
          </p:cNvPr>
          <p:cNvSpPr txBox="1"/>
          <p:nvPr/>
        </p:nvSpPr>
        <p:spPr>
          <a:xfrm>
            <a:off x="4831877" y="4555586"/>
            <a:ext cx="413068" cy="292388"/>
          </a:xfrm>
          <a:prstGeom prst="rect">
            <a:avLst/>
          </a:prstGeom>
          <a:noFill/>
        </p:spPr>
        <p:txBody>
          <a:bodyPr wrap="square" rtlCol="0">
            <a:spAutoFit/>
          </a:bodyPr>
          <a:lstStyle/>
          <a:p>
            <a:pPr algn="ctr"/>
            <a:r>
              <a:rPr lang="fr-FR" sz="1300" b="1" dirty="0">
                <a:solidFill>
                  <a:srgbClr val="C00000"/>
                </a:solidFill>
              </a:rPr>
              <a:t>13</a:t>
            </a:r>
          </a:p>
        </p:txBody>
      </p:sp>
      <p:grpSp>
        <p:nvGrpSpPr>
          <p:cNvPr id="31" name="Groupe 30">
            <a:extLst>
              <a:ext uri="{FF2B5EF4-FFF2-40B4-BE49-F238E27FC236}">
                <a16:creationId xmlns:a16="http://schemas.microsoft.com/office/drawing/2014/main" id="{4CC543AF-2C34-BA37-059D-BA0B3B410CA1}"/>
              </a:ext>
            </a:extLst>
          </p:cNvPr>
          <p:cNvGrpSpPr/>
          <p:nvPr/>
        </p:nvGrpSpPr>
        <p:grpSpPr>
          <a:xfrm>
            <a:off x="3625507" y="4053686"/>
            <a:ext cx="463614" cy="569522"/>
            <a:chOff x="3628109" y="4055654"/>
            <a:chExt cx="463614" cy="569522"/>
          </a:xfrm>
        </p:grpSpPr>
        <p:sp>
          <p:nvSpPr>
            <p:cNvPr id="25" name="ZoneTexte 24">
              <a:extLst>
                <a:ext uri="{FF2B5EF4-FFF2-40B4-BE49-F238E27FC236}">
                  <a16:creationId xmlns:a16="http://schemas.microsoft.com/office/drawing/2014/main" id="{4C1690F8-4392-FFE5-4049-B26713BF4FC8}"/>
                </a:ext>
              </a:extLst>
            </p:cNvPr>
            <p:cNvSpPr txBox="1"/>
            <p:nvPr/>
          </p:nvSpPr>
          <p:spPr>
            <a:xfrm>
              <a:off x="3628109" y="4055654"/>
              <a:ext cx="413068" cy="292388"/>
            </a:xfrm>
            <a:prstGeom prst="rect">
              <a:avLst/>
            </a:prstGeom>
            <a:noFill/>
          </p:spPr>
          <p:txBody>
            <a:bodyPr wrap="square" rtlCol="0">
              <a:spAutoFit/>
            </a:bodyPr>
            <a:lstStyle/>
            <a:p>
              <a:pPr algn="ctr"/>
              <a:r>
                <a:rPr lang="fr-FR" sz="1300" b="1" dirty="0">
                  <a:solidFill>
                    <a:srgbClr val="C00000"/>
                  </a:solidFill>
                </a:rPr>
                <a:t>14</a:t>
              </a:r>
            </a:p>
          </p:txBody>
        </p:sp>
        <p:cxnSp>
          <p:nvCxnSpPr>
            <p:cNvPr id="27" name="Connecteur droit avec flèche 26">
              <a:extLst>
                <a:ext uri="{FF2B5EF4-FFF2-40B4-BE49-F238E27FC236}">
                  <a16:creationId xmlns:a16="http://schemas.microsoft.com/office/drawing/2014/main" id="{D837B2D1-2450-A67C-D5BB-B245EE3F2252}"/>
                </a:ext>
              </a:extLst>
            </p:cNvPr>
            <p:cNvCxnSpPr>
              <a:cxnSpLocks/>
            </p:cNvCxnSpPr>
            <p:nvPr/>
          </p:nvCxnSpPr>
          <p:spPr>
            <a:xfrm>
              <a:off x="3890324" y="4308388"/>
              <a:ext cx="201399" cy="316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e 55">
            <a:extLst>
              <a:ext uri="{FF2B5EF4-FFF2-40B4-BE49-F238E27FC236}">
                <a16:creationId xmlns:a16="http://schemas.microsoft.com/office/drawing/2014/main" id="{1D60C142-DA5F-3599-1DDF-61D59F6B5033}"/>
              </a:ext>
            </a:extLst>
          </p:cNvPr>
          <p:cNvGrpSpPr/>
          <p:nvPr/>
        </p:nvGrpSpPr>
        <p:grpSpPr>
          <a:xfrm>
            <a:off x="1044288" y="1430614"/>
            <a:ext cx="413068" cy="744069"/>
            <a:chOff x="1076092" y="1486271"/>
            <a:chExt cx="413068" cy="744069"/>
          </a:xfrm>
        </p:grpSpPr>
        <p:sp>
          <p:nvSpPr>
            <p:cNvPr id="32" name="ZoneTexte 31">
              <a:extLst>
                <a:ext uri="{FF2B5EF4-FFF2-40B4-BE49-F238E27FC236}">
                  <a16:creationId xmlns:a16="http://schemas.microsoft.com/office/drawing/2014/main" id="{68FD8AEF-2629-1E44-3F2E-24DC60F52DE9}"/>
                </a:ext>
              </a:extLst>
            </p:cNvPr>
            <p:cNvSpPr txBox="1"/>
            <p:nvPr/>
          </p:nvSpPr>
          <p:spPr>
            <a:xfrm>
              <a:off x="1076092" y="1486271"/>
              <a:ext cx="413068" cy="292388"/>
            </a:xfrm>
            <a:prstGeom prst="rect">
              <a:avLst/>
            </a:prstGeom>
            <a:noFill/>
          </p:spPr>
          <p:txBody>
            <a:bodyPr wrap="square" rtlCol="0">
              <a:spAutoFit/>
            </a:bodyPr>
            <a:lstStyle/>
            <a:p>
              <a:pPr algn="ctr"/>
              <a:r>
                <a:rPr lang="fr-FR" sz="1300" b="1" dirty="0">
                  <a:solidFill>
                    <a:srgbClr val="C00000"/>
                  </a:solidFill>
                </a:rPr>
                <a:t>15</a:t>
              </a:r>
            </a:p>
          </p:txBody>
        </p:sp>
        <p:cxnSp>
          <p:nvCxnSpPr>
            <p:cNvPr id="34" name="Connecteur droit avec flèche 33">
              <a:extLst>
                <a:ext uri="{FF2B5EF4-FFF2-40B4-BE49-F238E27FC236}">
                  <a16:creationId xmlns:a16="http://schemas.microsoft.com/office/drawing/2014/main" id="{D0F3D76E-45C2-D217-6C96-DC6582A59C6E}"/>
                </a:ext>
              </a:extLst>
            </p:cNvPr>
            <p:cNvCxnSpPr>
              <a:cxnSpLocks/>
            </p:cNvCxnSpPr>
            <p:nvPr/>
          </p:nvCxnSpPr>
          <p:spPr>
            <a:xfrm>
              <a:off x="1313412" y="1724236"/>
              <a:ext cx="0" cy="506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7" name="ZoneTexte 56">
            <a:extLst>
              <a:ext uri="{FF2B5EF4-FFF2-40B4-BE49-F238E27FC236}">
                <a16:creationId xmlns:a16="http://schemas.microsoft.com/office/drawing/2014/main" id="{4B312B1B-28D1-A94B-6CD0-8DC4A05AD89C}"/>
              </a:ext>
            </a:extLst>
          </p:cNvPr>
          <p:cNvSpPr txBox="1"/>
          <p:nvPr/>
        </p:nvSpPr>
        <p:spPr>
          <a:xfrm>
            <a:off x="3163829" y="5377039"/>
            <a:ext cx="1844951" cy="830997"/>
          </a:xfrm>
          <a:prstGeom prst="rect">
            <a:avLst/>
          </a:prstGeom>
          <a:solidFill>
            <a:schemeClr val="bg1"/>
          </a:solidFill>
        </p:spPr>
        <p:txBody>
          <a:bodyPr wrap="square" rtlCol="0">
            <a:spAutoFit/>
          </a:bodyPr>
          <a:lstStyle/>
          <a:p>
            <a:r>
              <a:rPr lang="fr-FR" sz="1600" b="1" dirty="0">
                <a:solidFill>
                  <a:srgbClr val="FF0000"/>
                </a:solidFill>
              </a:rPr>
              <a:t>PARIS</a:t>
            </a:r>
          </a:p>
          <a:p>
            <a:r>
              <a:rPr lang="fr-FR" sz="1600" b="1" dirty="0">
                <a:solidFill>
                  <a:srgbClr val="C00000"/>
                </a:solidFill>
              </a:rPr>
              <a:t>+ 21 </a:t>
            </a:r>
            <a:r>
              <a:rPr lang="fr-FR" sz="1600" b="1" dirty="0">
                <a:solidFill>
                  <a:srgbClr val="FF0000"/>
                </a:solidFill>
              </a:rPr>
              <a:t>Métropoles</a:t>
            </a:r>
            <a:br>
              <a:rPr lang="fr-FR" sz="1600" b="1" dirty="0">
                <a:solidFill>
                  <a:srgbClr val="FF0000"/>
                </a:solidFill>
              </a:rPr>
            </a:br>
            <a:r>
              <a:rPr lang="fr-FR" sz="1600" b="1" dirty="0">
                <a:solidFill>
                  <a:srgbClr val="FF0000"/>
                </a:solidFill>
              </a:rPr>
              <a:t>d’équilibre</a:t>
            </a:r>
          </a:p>
        </p:txBody>
      </p:sp>
      <p:sp>
        <p:nvSpPr>
          <p:cNvPr id="59" name="ZoneTexte 58">
            <a:extLst>
              <a:ext uri="{FF2B5EF4-FFF2-40B4-BE49-F238E27FC236}">
                <a16:creationId xmlns:a16="http://schemas.microsoft.com/office/drawing/2014/main" id="{6AE12A80-B417-057B-709C-FBEF74C55A7F}"/>
              </a:ext>
            </a:extLst>
          </p:cNvPr>
          <p:cNvSpPr txBox="1"/>
          <p:nvPr/>
        </p:nvSpPr>
        <p:spPr>
          <a:xfrm>
            <a:off x="4609922" y="1627150"/>
            <a:ext cx="384650" cy="292388"/>
          </a:xfrm>
          <a:prstGeom prst="rect">
            <a:avLst/>
          </a:prstGeom>
          <a:noFill/>
        </p:spPr>
        <p:txBody>
          <a:bodyPr wrap="square" rtlCol="0">
            <a:spAutoFit/>
          </a:bodyPr>
          <a:lstStyle/>
          <a:p>
            <a:pPr algn="ctr"/>
            <a:r>
              <a:rPr lang="fr-FR" sz="1300" b="1" dirty="0">
                <a:solidFill>
                  <a:srgbClr val="C00000"/>
                </a:solidFill>
              </a:rPr>
              <a:t>16</a:t>
            </a:r>
          </a:p>
        </p:txBody>
      </p:sp>
      <p:sp>
        <p:nvSpPr>
          <p:cNvPr id="60" name="ZoneTexte 59">
            <a:extLst>
              <a:ext uri="{FF2B5EF4-FFF2-40B4-BE49-F238E27FC236}">
                <a16:creationId xmlns:a16="http://schemas.microsoft.com/office/drawing/2014/main" id="{AB86D324-B87D-E78A-2634-B0EB146BB912}"/>
              </a:ext>
            </a:extLst>
          </p:cNvPr>
          <p:cNvSpPr txBox="1"/>
          <p:nvPr/>
        </p:nvSpPr>
        <p:spPr>
          <a:xfrm>
            <a:off x="4844216" y="1627150"/>
            <a:ext cx="604939" cy="292388"/>
          </a:xfrm>
          <a:prstGeom prst="rect">
            <a:avLst/>
          </a:prstGeom>
          <a:noFill/>
        </p:spPr>
        <p:txBody>
          <a:bodyPr wrap="square" rtlCol="0">
            <a:spAutoFit/>
          </a:bodyPr>
          <a:lstStyle/>
          <a:p>
            <a:r>
              <a:rPr lang="fr-FR" sz="1300" b="1" dirty="0">
                <a:solidFill>
                  <a:srgbClr val="FF0000"/>
                </a:solidFill>
              </a:rPr>
              <a:t>Metz</a:t>
            </a:r>
          </a:p>
        </p:txBody>
      </p:sp>
      <p:sp>
        <p:nvSpPr>
          <p:cNvPr id="61" name="ZoneTexte 60">
            <a:extLst>
              <a:ext uri="{FF2B5EF4-FFF2-40B4-BE49-F238E27FC236}">
                <a16:creationId xmlns:a16="http://schemas.microsoft.com/office/drawing/2014/main" id="{4B7B42B4-DF23-0682-EFC5-FEB35435DBDA}"/>
              </a:ext>
            </a:extLst>
          </p:cNvPr>
          <p:cNvSpPr txBox="1"/>
          <p:nvPr/>
        </p:nvSpPr>
        <p:spPr>
          <a:xfrm>
            <a:off x="4474718" y="1946665"/>
            <a:ext cx="384650" cy="292388"/>
          </a:xfrm>
          <a:prstGeom prst="rect">
            <a:avLst/>
          </a:prstGeom>
          <a:noFill/>
        </p:spPr>
        <p:txBody>
          <a:bodyPr wrap="square" rtlCol="0">
            <a:spAutoFit/>
          </a:bodyPr>
          <a:lstStyle/>
          <a:p>
            <a:pPr algn="ctr"/>
            <a:r>
              <a:rPr lang="fr-FR" sz="1300" b="1" dirty="0">
                <a:solidFill>
                  <a:srgbClr val="C00000"/>
                </a:solidFill>
              </a:rPr>
              <a:t>17</a:t>
            </a:r>
          </a:p>
        </p:txBody>
      </p:sp>
      <p:sp>
        <p:nvSpPr>
          <p:cNvPr id="62" name="ZoneTexte 61">
            <a:extLst>
              <a:ext uri="{FF2B5EF4-FFF2-40B4-BE49-F238E27FC236}">
                <a16:creationId xmlns:a16="http://schemas.microsoft.com/office/drawing/2014/main" id="{922A037F-2ED1-A49B-3115-3F35D55C2641}"/>
              </a:ext>
            </a:extLst>
          </p:cNvPr>
          <p:cNvSpPr txBox="1"/>
          <p:nvPr/>
        </p:nvSpPr>
        <p:spPr>
          <a:xfrm>
            <a:off x="4493137" y="2083551"/>
            <a:ext cx="761452" cy="292388"/>
          </a:xfrm>
          <a:prstGeom prst="rect">
            <a:avLst/>
          </a:prstGeom>
          <a:noFill/>
        </p:spPr>
        <p:txBody>
          <a:bodyPr wrap="square" rtlCol="0">
            <a:spAutoFit/>
          </a:bodyPr>
          <a:lstStyle/>
          <a:p>
            <a:r>
              <a:rPr lang="fr-FR" sz="1300" b="1" dirty="0">
                <a:solidFill>
                  <a:srgbClr val="FF0000"/>
                </a:solidFill>
              </a:rPr>
              <a:t>Nancy</a:t>
            </a:r>
          </a:p>
        </p:txBody>
      </p:sp>
      <p:sp>
        <p:nvSpPr>
          <p:cNvPr id="63" name="ZoneTexte 62">
            <a:extLst>
              <a:ext uri="{FF2B5EF4-FFF2-40B4-BE49-F238E27FC236}">
                <a16:creationId xmlns:a16="http://schemas.microsoft.com/office/drawing/2014/main" id="{0E4802A4-AA77-914C-7A91-71444A628E46}"/>
              </a:ext>
            </a:extLst>
          </p:cNvPr>
          <p:cNvSpPr txBox="1"/>
          <p:nvPr/>
        </p:nvSpPr>
        <p:spPr>
          <a:xfrm>
            <a:off x="3979870" y="2702230"/>
            <a:ext cx="604939" cy="292388"/>
          </a:xfrm>
          <a:prstGeom prst="rect">
            <a:avLst/>
          </a:prstGeom>
          <a:noFill/>
        </p:spPr>
        <p:txBody>
          <a:bodyPr wrap="square" rtlCol="0">
            <a:spAutoFit/>
          </a:bodyPr>
          <a:lstStyle/>
          <a:p>
            <a:r>
              <a:rPr lang="fr-FR" sz="1300" b="1" dirty="0">
                <a:solidFill>
                  <a:srgbClr val="FF0000"/>
                </a:solidFill>
              </a:rPr>
              <a:t>Dijon</a:t>
            </a:r>
          </a:p>
        </p:txBody>
      </p:sp>
      <p:sp>
        <p:nvSpPr>
          <p:cNvPr id="64" name="ZoneTexte 63">
            <a:extLst>
              <a:ext uri="{FF2B5EF4-FFF2-40B4-BE49-F238E27FC236}">
                <a16:creationId xmlns:a16="http://schemas.microsoft.com/office/drawing/2014/main" id="{72B594C9-FAE1-6F07-427A-503A747120E3}"/>
              </a:ext>
            </a:extLst>
          </p:cNvPr>
          <p:cNvSpPr txBox="1"/>
          <p:nvPr/>
        </p:nvSpPr>
        <p:spPr>
          <a:xfrm>
            <a:off x="3957655" y="2527987"/>
            <a:ext cx="384650" cy="292388"/>
          </a:xfrm>
          <a:prstGeom prst="rect">
            <a:avLst/>
          </a:prstGeom>
          <a:noFill/>
        </p:spPr>
        <p:txBody>
          <a:bodyPr wrap="square" rtlCol="0">
            <a:spAutoFit/>
          </a:bodyPr>
          <a:lstStyle/>
          <a:p>
            <a:pPr algn="ctr"/>
            <a:r>
              <a:rPr lang="fr-FR" sz="1300" b="1" dirty="0">
                <a:solidFill>
                  <a:srgbClr val="C00000"/>
                </a:solidFill>
              </a:rPr>
              <a:t>18</a:t>
            </a:r>
          </a:p>
        </p:txBody>
      </p:sp>
      <p:sp>
        <p:nvSpPr>
          <p:cNvPr id="65" name="ZoneTexte 64">
            <a:extLst>
              <a:ext uri="{FF2B5EF4-FFF2-40B4-BE49-F238E27FC236}">
                <a16:creationId xmlns:a16="http://schemas.microsoft.com/office/drawing/2014/main" id="{66CBE7D0-B6D6-83C6-ACB5-E7507F7E4C36}"/>
              </a:ext>
            </a:extLst>
          </p:cNvPr>
          <p:cNvSpPr txBox="1"/>
          <p:nvPr/>
        </p:nvSpPr>
        <p:spPr>
          <a:xfrm>
            <a:off x="3324357" y="3335626"/>
            <a:ext cx="1039067" cy="292388"/>
          </a:xfrm>
          <a:prstGeom prst="rect">
            <a:avLst/>
          </a:prstGeom>
          <a:noFill/>
        </p:spPr>
        <p:txBody>
          <a:bodyPr wrap="square" rtlCol="0">
            <a:spAutoFit/>
          </a:bodyPr>
          <a:lstStyle/>
          <a:p>
            <a:r>
              <a:rPr lang="fr-FR" sz="1300" b="1" dirty="0">
                <a:solidFill>
                  <a:srgbClr val="FF0000"/>
                </a:solidFill>
              </a:rPr>
              <a:t>Clermont</a:t>
            </a:r>
          </a:p>
        </p:txBody>
      </p:sp>
      <p:sp>
        <p:nvSpPr>
          <p:cNvPr id="66" name="ZoneTexte 65">
            <a:extLst>
              <a:ext uri="{FF2B5EF4-FFF2-40B4-BE49-F238E27FC236}">
                <a16:creationId xmlns:a16="http://schemas.microsoft.com/office/drawing/2014/main" id="{6CDC07E5-FB90-AD52-C7C0-8C7A4B36F37A}"/>
              </a:ext>
            </a:extLst>
          </p:cNvPr>
          <p:cNvSpPr txBox="1"/>
          <p:nvPr/>
        </p:nvSpPr>
        <p:spPr>
          <a:xfrm>
            <a:off x="3595220" y="3175564"/>
            <a:ext cx="384650" cy="292388"/>
          </a:xfrm>
          <a:prstGeom prst="rect">
            <a:avLst/>
          </a:prstGeom>
          <a:noFill/>
        </p:spPr>
        <p:txBody>
          <a:bodyPr wrap="square" rtlCol="0">
            <a:spAutoFit/>
          </a:bodyPr>
          <a:lstStyle/>
          <a:p>
            <a:pPr algn="ctr"/>
            <a:r>
              <a:rPr lang="fr-FR" sz="1300" b="1" dirty="0">
                <a:solidFill>
                  <a:srgbClr val="C00000"/>
                </a:solidFill>
              </a:rPr>
              <a:t>20</a:t>
            </a:r>
          </a:p>
        </p:txBody>
      </p:sp>
      <p:sp>
        <p:nvSpPr>
          <p:cNvPr id="67" name="ZoneTexte 66">
            <a:extLst>
              <a:ext uri="{FF2B5EF4-FFF2-40B4-BE49-F238E27FC236}">
                <a16:creationId xmlns:a16="http://schemas.microsoft.com/office/drawing/2014/main" id="{FDA54E6B-4D35-2491-CEAB-265B296F3ED4}"/>
              </a:ext>
            </a:extLst>
          </p:cNvPr>
          <p:cNvSpPr txBox="1"/>
          <p:nvPr/>
        </p:nvSpPr>
        <p:spPr>
          <a:xfrm>
            <a:off x="2706363" y="2620699"/>
            <a:ext cx="384650" cy="292388"/>
          </a:xfrm>
          <a:prstGeom prst="rect">
            <a:avLst/>
          </a:prstGeom>
          <a:noFill/>
        </p:spPr>
        <p:txBody>
          <a:bodyPr wrap="square" rtlCol="0">
            <a:spAutoFit/>
          </a:bodyPr>
          <a:lstStyle/>
          <a:p>
            <a:pPr algn="ctr"/>
            <a:r>
              <a:rPr lang="fr-FR" sz="1300" b="1" dirty="0">
                <a:solidFill>
                  <a:srgbClr val="C00000"/>
                </a:solidFill>
              </a:rPr>
              <a:t>19</a:t>
            </a:r>
          </a:p>
        </p:txBody>
      </p:sp>
      <p:sp>
        <p:nvSpPr>
          <p:cNvPr id="68" name="ZoneTexte 67">
            <a:extLst>
              <a:ext uri="{FF2B5EF4-FFF2-40B4-BE49-F238E27FC236}">
                <a16:creationId xmlns:a16="http://schemas.microsoft.com/office/drawing/2014/main" id="{C9D39AA8-CC41-87F6-2EA8-F440E49E3939}"/>
              </a:ext>
            </a:extLst>
          </p:cNvPr>
          <p:cNvSpPr txBox="1"/>
          <p:nvPr/>
        </p:nvSpPr>
        <p:spPr>
          <a:xfrm>
            <a:off x="2980031" y="2616686"/>
            <a:ext cx="604939" cy="292388"/>
          </a:xfrm>
          <a:prstGeom prst="rect">
            <a:avLst/>
          </a:prstGeom>
          <a:noFill/>
        </p:spPr>
        <p:txBody>
          <a:bodyPr wrap="square" rtlCol="0">
            <a:spAutoFit/>
          </a:bodyPr>
          <a:lstStyle/>
          <a:p>
            <a:r>
              <a:rPr lang="fr-FR" sz="1300" b="1" dirty="0">
                <a:solidFill>
                  <a:srgbClr val="FF0000"/>
                </a:solidFill>
              </a:rPr>
              <a:t>Tours</a:t>
            </a:r>
          </a:p>
        </p:txBody>
      </p:sp>
      <p:sp>
        <p:nvSpPr>
          <p:cNvPr id="69" name="ZoneTexte 68">
            <a:extLst>
              <a:ext uri="{FF2B5EF4-FFF2-40B4-BE49-F238E27FC236}">
                <a16:creationId xmlns:a16="http://schemas.microsoft.com/office/drawing/2014/main" id="{1C03EB6A-E4D0-BEFE-2EB5-940DE71E2D2E}"/>
              </a:ext>
            </a:extLst>
          </p:cNvPr>
          <p:cNvSpPr txBox="1"/>
          <p:nvPr/>
        </p:nvSpPr>
        <p:spPr>
          <a:xfrm>
            <a:off x="3460336" y="3722332"/>
            <a:ext cx="1039067" cy="292388"/>
          </a:xfrm>
          <a:prstGeom prst="rect">
            <a:avLst/>
          </a:prstGeom>
          <a:noFill/>
        </p:spPr>
        <p:txBody>
          <a:bodyPr wrap="square" rtlCol="0">
            <a:spAutoFit/>
          </a:bodyPr>
          <a:lstStyle/>
          <a:p>
            <a:r>
              <a:rPr lang="fr-FR" sz="1300" b="1" dirty="0">
                <a:solidFill>
                  <a:srgbClr val="FF0000"/>
                </a:solidFill>
              </a:rPr>
              <a:t>St-Étienne</a:t>
            </a:r>
          </a:p>
        </p:txBody>
      </p:sp>
      <p:sp>
        <p:nvSpPr>
          <p:cNvPr id="70" name="ZoneTexte 69">
            <a:extLst>
              <a:ext uri="{FF2B5EF4-FFF2-40B4-BE49-F238E27FC236}">
                <a16:creationId xmlns:a16="http://schemas.microsoft.com/office/drawing/2014/main" id="{85EDD916-AD71-3FA8-C2C2-34DEBADB2F53}"/>
              </a:ext>
            </a:extLst>
          </p:cNvPr>
          <p:cNvSpPr txBox="1"/>
          <p:nvPr/>
        </p:nvSpPr>
        <p:spPr>
          <a:xfrm>
            <a:off x="3953646" y="3610666"/>
            <a:ext cx="384650" cy="292388"/>
          </a:xfrm>
          <a:prstGeom prst="rect">
            <a:avLst/>
          </a:prstGeom>
          <a:noFill/>
        </p:spPr>
        <p:txBody>
          <a:bodyPr wrap="square" rtlCol="0">
            <a:spAutoFit/>
          </a:bodyPr>
          <a:lstStyle/>
          <a:p>
            <a:pPr algn="ctr"/>
            <a:r>
              <a:rPr lang="fr-FR" sz="1300" b="1" dirty="0">
                <a:solidFill>
                  <a:srgbClr val="C00000"/>
                </a:solidFill>
              </a:rPr>
              <a:t>21</a:t>
            </a:r>
          </a:p>
        </p:txBody>
      </p:sp>
      <p:grpSp>
        <p:nvGrpSpPr>
          <p:cNvPr id="77" name="Groupe 76">
            <a:extLst>
              <a:ext uri="{FF2B5EF4-FFF2-40B4-BE49-F238E27FC236}">
                <a16:creationId xmlns:a16="http://schemas.microsoft.com/office/drawing/2014/main" id="{1B831D3B-CC7F-5E69-823F-1E444A619ED0}"/>
              </a:ext>
            </a:extLst>
          </p:cNvPr>
          <p:cNvGrpSpPr/>
          <p:nvPr/>
        </p:nvGrpSpPr>
        <p:grpSpPr>
          <a:xfrm>
            <a:off x="2219548" y="4482347"/>
            <a:ext cx="967791" cy="292388"/>
            <a:chOff x="2219548" y="4482347"/>
            <a:chExt cx="967791" cy="292388"/>
          </a:xfrm>
        </p:grpSpPr>
        <p:sp>
          <p:nvSpPr>
            <p:cNvPr id="15" name="ZoneTexte 14">
              <a:extLst>
                <a:ext uri="{FF2B5EF4-FFF2-40B4-BE49-F238E27FC236}">
                  <a16:creationId xmlns:a16="http://schemas.microsoft.com/office/drawing/2014/main" id="{98C52FEB-C48F-A15C-FDC5-B96159DA98D1}"/>
                </a:ext>
              </a:extLst>
            </p:cNvPr>
            <p:cNvSpPr txBox="1"/>
            <p:nvPr/>
          </p:nvSpPr>
          <p:spPr>
            <a:xfrm>
              <a:off x="2219548" y="4482347"/>
              <a:ext cx="280851" cy="292388"/>
            </a:xfrm>
            <a:prstGeom prst="rect">
              <a:avLst/>
            </a:prstGeom>
            <a:noFill/>
          </p:spPr>
          <p:txBody>
            <a:bodyPr wrap="square" rtlCol="0">
              <a:spAutoFit/>
            </a:bodyPr>
            <a:lstStyle/>
            <a:p>
              <a:pPr algn="ctr"/>
              <a:r>
                <a:rPr lang="fr-FR" sz="1300" b="1" dirty="0">
                  <a:solidFill>
                    <a:srgbClr val="C00000"/>
                  </a:solidFill>
                </a:rPr>
                <a:t>4</a:t>
              </a:r>
            </a:p>
          </p:txBody>
        </p:sp>
        <p:cxnSp>
          <p:nvCxnSpPr>
            <p:cNvPr id="72" name="Connecteur droit avec flèche 71">
              <a:extLst>
                <a:ext uri="{FF2B5EF4-FFF2-40B4-BE49-F238E27FC236}">
                  <a16:creationId xmlns:a16="http://schemas.microsoft.com/office/drawing/2014/main" id="{B5B0041D-1042-DFD8-40CF-613FD3657E04}"/>
                </a:ext>
              </a:extLst>
            </p:cNvPr>
            <p:cNvCxnSpPr>
              <a:cxnSpLocks/>
            </p:cNvCxnSpPr>
            <p:nvPr/>
          </p:nvCxnSpPr>
          <p:spPr>
            <a:xfrm>
              <a:off x="2317184" y="4713158"/>
              <a:ext cx="870155" cy="6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e 79">
            <a:extLst>
              <a:ext uri="{FF2B5EF4-FFF2-40B4-BE49-F238E27FC236}">
                <a16:creationId xmlns:a16="http://schemas.microsoft.com/office/drawing/2014/main" id="{999E42B3-905C-7E9E-999E-646886ACC122}"/>
              </a:ext>
            </a:extLst>
          </p:cNvPr>
          <p:cNvGrpSpPr/>
          <p:nvPr/>
        </p:nvGrpSpPr>
        <p:grpSpPr>
          <a:xfrm>
            <a:off x="1244985" y="3892164"/>
            <a:ext cx="1123699" cy="292388"/>
            <a:chOff x="1244985" y="3892164"/>
            <a:chExt cx="1123699" cy="292388"/>
          </a:xfrm>
        </p:grpSpPr>
        <p:sp>
          <p:nvSpPr>
            <p:cNvPr id="16" name="ZoneTexte 15">
              <a:extLst>
                <a:ext uri="{FF2B5EF4-FFF2-40B4-BE49-F238E27FC236}">
                  <a16:creationId xmlns:a16="http://schemas.microsoft.com/office/drawing/2014/main" id="{EEF25247-D9B1-9AB1-A142-8EC1ACB70BA4}"/>
                </a:ext>
              </a:extLst>
            </p:cNvPr>
            <p:cNvSpPr txBox="1"/>
            <p:nvPr/>
          </p:nvSpPr>
          <p:spPr>
            <a:xfrm>
              <a:off x="1244985" y="3892164"/>
              <a:ext cx="280851" cy="292388"/>
            </a:xfrm>
            <a:prstGeom prst="rect">
              <a:avLst/>
            </a:prstGeom>
            <a:noFill/>
          </p:spPr>
          <p:txBody>
            <a:bodyPr wrap="square" rtlCol="0">
              <a:spAutoFit/>
            </a:bodyPr>
            <a:lstStyle/>
            <a:p>
              <a:pPr algn="ctr"/>
              <a:r>
                <a:rPr lang="fr-FR" sz="1300" b="1" dirty="0">
                  <a:solidFill>
                    <a:srgbClr val="C00000"/>
                  </a:solidFill>
                </a:rPr>
                <a:t>5</a:t>
              </a:r>
            </a:p>
          </p:txBody>
        </p:sp>
        <p:cxnSp>
          <p:nvCxnSpPr>
            <p:cNvPr id="79" name="Connecteur droit avec flèche 78">
              <a:extLst>
                <a:ext uri="{FF2B5EF4-FFF2-40B4-BE49-F238E27FC236}">
                  <a16:creationId xmlns:a16="http://schemas.microsoft.com/office/drawing/2014/main" id="{921D2054-2C7E-B568-E277-AD47D0944779}"/>
                </a:ext>
              </a:extLst>
            </p:cNvPr>
            <p:cNvCxnSpPr/>
            <p:nvPr/>
          </p:nvCxnSpPr>
          <p:spPr>
            <a:xfrm>
              <a:off x="1329329" y="4135536"/>
              <a:ext cx="10393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82" name="Image 81">
            <a:extLst>
              <a:ext uri="{FF2B5EF4-FFF2-40B4-BE49-F238E27FC236}">
                <a16:creationId xmlns:a16="http://schemas.microsoft.com/office/drawing/2014/main" id="{008F97B7-B19D-B36E-5D17-6ECC5F882CB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123997" y="2158596"/>
            <a:ext cx="4500000" cy="4500000"/>
          </a:xfrm>
          <a:prstGeom prst="rect">
            <a:avLst/>
          </a:prstGeom>
        </p:spPr>
      </p:pic>
      <p:pic>
        <p:nvPicPr>
          <p:cNvPr id="83" name="Image 82">
            <a:extLst>
              <a:ext uri="{FF2B5EF4-FFF2-40B4-BE49-F238E27FC236}">
                <a16:creationId xmlns:a16="http://schemas.microsoft.com/office/drawing/2014/main" id="{6BA8E9F1-F944-A745-9084-E4579074D88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123997" y="2160000"/>
            <a:ext cx="4500000" cy="4500000"/>
          </a:xfrm>
          <a:prstGeom prst="rect">
            <a:avLst/>
          </a:prstGeom>
        </p:spPr>
      </p:pic>
      <p:pic>
        <p:nvPicPr>
          <p:cNvPr id="85" name="Image 84">
            <a:extLst>
              <a:ext uri="{FF2B5EF4-FFF2-40B4-BE49-F238E27FC236}">
                <a16:creationId xmlns:a16="http://schemas.microsoft.com/office/drawing/2014/main" id="{EC1741BA-D705-A98A-159E-C70092E467D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123997" y="2160000"/>
            <a:ext cx="4500000" cy="4500000"/>
          </a:xfrm>
          <a:prstGeom prst="rect">
            <a:avLst/>
          </a:prstGeom>
        </p:spPr>
      </p:pic>
      <p:pic>
        <p:nvPicPr>
          <p:cNvPr id="26" name="Image 25">
            <a:hlinkClick r:id="rId12" action="ppaction://hlinksldjump"/>
            <a:extLst>
              <a:ext uri="{FF2B5EF4-FFF2-40B4-BE49-F238E27FC236}">
                <a16:creationId xmlns:a16="http://schemas.microsoft.com/office/drawing/2014/main" id="{8B170B08-8AC9-BD38-DCAE-DC5003F9D43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a:off x="5107353" y="478730"/>
            <a:ext cx="385464" cy="542403"/>
          </a:xfrm>
          <a:prstGeom prst="rect">
            <a:avLst/>
          </a:prstGeom>
        </p:spPr>
      </p:pic>
      <p:sp>
        <p:nvSpPr>
          <p:cNvPr id="28" name="ZoneTexte 27">
            <a:extLst>
              <a:ext uri="{FF2B5EF4-FFF2-40B4-BE49-F238E27FC236}">
                <a16:creationId xmlns:a16="http://schemas.microsoft.com/office/drawing/2014/main" id="{22955A93-3B9A-DD87-07F3-BCD2484924C1}"/>
              </a:ext>
            </a:extLst>
          </p:cNvPr>
          <p:cNvSpPr txBox="1"/>
          <p:nvPr/>
        </p:nvSpPr>
        <p:spPr>
          <a:xfrm>
            <a:off x="4859368" y="996806"/>
            <a:ext cx="931922"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QUESTIONS</a:t>
            </a:r>
          </a:p>
        </p:txBody>
      </p:sp>
      <p:grpSp>
        <p:nvGrpSpPr>
          <p:cNvPr id="10" name="Groupe 9">
            <a:extLst>
              <a:ext uri="{FF2B5EF4-FFF2-40B4-BE49-F238E27FC236}">
                <a16:creationId xmlns:a16="http://schemas.microsoft.com/office/drawing/2014/main" id="{8E9AD235-AF9C-F5D5-3190-3A55D758CD52}"/>
              </a:ext>
            </a:extLst>
          </p:cNvPr>
          <p:cNvGrpSpPr/>
          <p:nvPr/>
        </p:nvGrpSpPr>
        <p:grpSpPr>
          <a:xfrm>
            <a:off x="2623011" y="1894649"/>
            <a:ext cx="880943" cy="292388"/>
            <a:chOff x="2623011" y="1894649"/>
            <a:chExt cx="880943" cy="292388"/>
          </a:xfrm>
        </p:grpSpPr>
        <p:sp>
          <p:nvSpPr>
            <p:cNvPr id="12" name="ZoneTexte 11">
              <a:extLst>
                <a:ext uri="{FF2B5EF4-FFF2-40B4-BE49-F238E27FC236}">
                  <a16:creationId xmlns:a16="http://schemas.microsoft.com/office/drawing/2014/main" id="{AD9AA6A1-E67B-57FE-2ED7-60162B0517EC}"/>
                </a:ext>
              </a:extLst>
            </p:cNvPr>
            <p:cNvSpPr txBox="1"/>
            <p:nvPr/>
          </p:nvSpPr>
          <p:spPr>
            <a:xfrm>
              <a:off x="2623011" y="1894649"/>
              <a:ext cx="280851" cy="292388"/>
            </a:xfrm>
            <a:prstGeom prst="rect">
              <a:avLst/>
            </a:prstGeom>
            <a:noFill/>
          </p:spPr>
          <p:txBody>
            <a:bodyPr wrap="square" rtlCol="0">
              <a:spAutoFit/>
            </a:bodyPr>
            <a:lstStyle/>
            <a:p>
              <a:pPr algn="ctr"/>
              <a:r>
                <a:rPr lang="fr-FR" sz="1300" b="1" dirty="0">
                  <a:solidFill>
                    <a:srgbClr val="C00000"/>
                  </a:solidFill>
                </a:rPr>
                <a:t>1</a:t>
              </a:r>
            </a:p>
          </p:txBody>
        </p:sp>
        <p:cxnSp>
          <p:nvCxnSpPr>
            <p:cNvPr id="8" name="Connecteur droit avec flèche 7">
              <a:extLst>
                <a:ext uri="{FF2B5EF4-FFF2-40B4-BE49-F238E27FC236}">
                  <a16:creationId xmlns:a16="http://schemas.microsoft.com/office/drawing/2014/main" id="{0D6D7F8D-7CC7-CE54-002D-7C15DEB1F9A2}"/>
                </a:ext>
              </a:extLst>
            </p:cNvPr>
            <p:cNvCxnSpPr>
              <a:cxnSpLocks/>
            </p:cNvCxnSpPr>
            <p:nvPr/>
          </p:nvCxnSpPr>
          <p:spPr>
            <a:xfrm>
              <a:off x="2870723" y="2071182"/>
              <a:ext cx="6332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e 34">
            <a:extLst>
              <a:ext uri="{FF2B5EF4-FFF2-40B4-BE49-F238E27FC236}">
                <a16:creationId xmlns:a16="http://schemas.microsoft.com/office/drawing/2014/main" id="{4ED1F3C5-93A3-00A7-A638-1A5E324B8886}"/>
              </a:ext>
            </a:extLst>
          </p:cNvPr>
          <p:cNvGrpSpPr/>
          <p:nvPr/>
        </p:nvGrpSpPr>
        <p:grpSpPr>
          <a:xfrm>
            <a:off x="4397445" y="3087266"/>
            <a:ext cx="280851" cy="453154"/>
            <a:chOff x="4397445" y="3087266"/>
            <a:chExt cx="280851" cy="453154"/>
          </a:xfrm>
        </p:grpSpPr>
        <p:sp>
          <p:nvSpPr>
            <p:cNvPr id="13" name="ZoneTexte 12">
              <a:extLst>
                <a:ext uri="{FF2B5EF4-FFF2-40B4-BE49-F238E27FC236}">
                  <a16:creationId xmlns:a16="http://schemas.microsoft.com/office/drawing/2014/main" id="{26020692-87F1-E0D1-C4FF-26CBEA6312D3}"/>
                </a:ext>
              </a:extLst>
            </p:cNvPr>
            <p:cNvSpPr txBox="1"/>
            <p:nvPr/>
          </p:nvSpPr>
          <p:spPr>
            <a:xfrm>
              <a:off x="4397445" y="3087266"/>
              <a:ext cx="280851" cy="292388"/>
            </a:xfrm>
            <a:prstGeom prst="rect">
              <a:avLst/>
            </a:prstGeom>
            <a:noFill/>
          </p:spPr>
          <p:txBody>
            <a:bodyPr wrap="square" rtlCol="0">
              <a:spAutoFit/>
            </a:bodyPr>
            <a:lstStyle/>
            <a:p>
              <a:pPr algn="ctr"/>
              <a:r>
                <a:rPr lang="fr-FR" sz="1300" b="1" dirty="0">
                  <a:solidFill>
                    <a:srgbClr val="C00000"/>
                  </a:solidFill>
                </a:rPr>
                <a:t>2</a:t>
              </a:r>
            </a:p>
          </p:txBody>
        </p:sp>
        <p:cxnSp>
          <p:nvCxnSpPr>
            <p:cNvPr id="29" name="Connecteur droit avec flèche 28">
              <a:extLst>
                <a:ext uri="{FF2B5EF4-FFF2-40B4-BE49-F238E27FC236}">
                  <a16:creationId xmlns:a16="http://schemas.microsoft.com/office/drawing/2014/main" id="{DF9CAD5C-F5E5-8C28-B0D6-1314C47EE558}"/>
                </a:ext>
              </a:extLst>
            </p:cNvPr>
            <p:cNvCxnSpPr>
              <a:cxnSpLocks/>
            </p:cNvCxnSpPr>
            <p:nvPr/>
          </p:nvCxnSpPr>
          <p:spPr>
            <a:xfrm>
              <a:off x="4446986" y="3167790"/>
              <a:ext cx="0" cy="372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e 80">
            <a:extLst>
              <a:ext uri="{FF2B5EF4-FFF2-40B4-BE49-F238E27FC236}">
                <a16:creationId xmlns:a16="http://schemas.microsoft.com/office/drawing/2014/main" id="{75808142-35B6-B788-EE73-4C579A9A2237}"/>
              </a:ext>
            </a:extLst>
          </p:cNvPr>
          <p:cNvGrpSpPr/>
          <p:nvPr/>
        </p:nvGrpSpPr>
        <p:grpSpPr>
          <a:xfrm>
            <a:off x="2716176" y="1431848"/>
            <a:ext cx="413068" cy="311943"/>
            <a:chOff x="2716176" y="1431848"/>
            <a:chExt cx="413068" cy="311943"/>
          </a:xfrm>
        </p:grpSpPr>
        <p:sp>
          <p:nvSpPr>
            <p:cNvPr id="23" name="ZoneTexte 22">
              <a:extLst>
                <a:ext uri="{FF2B5EF4-FFF2-40B4-BE49-F238E27FC236}">
                  <a16:creationId xmlns:a16="http://schemas.microsoft.com/office/drawing/2014/main" id="{DEB895DB-3E96-AB12-128E-47A3D4DC1B37}"/>
                </a:ext>
              </a:extLst>
            </p:cNvPr>
            <p:cNvSpPr txBox="1"/>
            <p:nvPr/>
          </p:nvSpPr>
          <p:spPr>
            <a:xfrm>
              <a:off x="2716176" y="1431848"/>
              <a:ext cx="413068" cy="292388"/>
            </a:xfrm>
            <a:prstGeom prst="rect">
              <a:avLst/>
            </a:prstGeom>
            <a:noFill/>
          </p:spPr>
          <p:txBody>
            <a:bodyPr wrap="square" rtlCol="0">
              <a:spAutoFit/>
            </a:bodyPr>
            <a:lstStyle/>
            <a:p>
              <a:pPr algn="ctr"/>
              <a:r>
                <a:rPr lang="fr-FR" sz="1300" b="1" dirty="0">
                  <a:solidFill>
                    <a:srgbClr val="C00000"/>
                  </a:solidFill>
                </a:rPr>
                <a:t>12</a:t>
              </a:r>
            </a:p>
          </p:txBody>
        </p:sp>
        <p:grpSp>
          <p:nvGrpSpPr>
            <p:cNvPr id="78" name="Groupe 77">
              <a:extLst>
                <a:ext uri="{FF2B5EF4-FFF2-40B4-BE49-F238E27FC236}">
                  <a16:creationId xmlns:a16="http://schemas.microsoft.com/office/drawing/2014/main" id="{B181B572-5005-B201-E45A-777B0354BA4E}"/>
                </a:ext>
              </a:extLst>
            </p:cNvPr>
            <p:cNvGrpSpPr/>
            <p:nvPr/>
          </p:nvGrpSpPr>
          <p:grpSpPr>
            <a:xfrm>
              <a:off x="2899527" y="1639016"/>
              <a:ext cx="161008" cy="104775"/>
              <a:chOff x="2339391" y="6448529"/>
              <a:chExt cx="161008" cy="104775"/>
            </a:xfrm>
          </p:grpSpPr>
          <p:cxnSp>
            <p:nvCxnSpPr>
              <p:cNvPr id="36" name="Connecteur droit avec flèche 35">
                <a:extLst>
                  <a:ext uri="{FF2B5EF4-FFF2-40B4-BE49-F238E27FC236}">
                    <a16:creationId xmlns:a16="http://schemas.microsoft.com/office/drawing/2014/main" id="{8D8B5543-149F-4E84-5DB5-06BF43C808DD}"/>
                  </a:ext>
                </a:extLst>
              </p:cNvPr>
              <p:cNvCxnSpPr>
                <a:cxnSpLocks/>
              </p:cNvCxnSpPr>
              <p:nvPr/>
            </p:nvCxnSpPr>
            <p:spPr>
              <a:xfrm>
                <a:off x="2339391" y="6553304"/>
                <a:ext cx="1610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F93A4850-FFBE-3677-728C-13B8B66D7EDA}"/>
                  </a:ext>
                </a:extLst>
              </p:cNvPr>
              <p:cNvCxnSpPr>
                <a:cxnSpLocks/>
              </p:cNvCxnSpPr>
              <p:nvPr/>
            </p:nvCxnSpPr>
            <p:spPr>
              <a:xfrm>
                <a:off x="2339391" y="6448529"/>
                <a:ext cx="0" cy="9983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6" name="Groupe 45">
            <a:extLst>
              <a:ext uri="{FF2B5EF4-FFF2-40B4-BE49-F238E27FC236}">
                <a16:creationId xmlns:a16="http://schemas.microsoft.com/office/drawing/2014/main" id="{19D26089-EF54-89AB-161C-F78621BCF17F}"/>
              </a:ext>
            </a:extLst>
          </p:cNvPr>
          <p:cNvGrpSpPr/>
          <p:nvPr/>
        </p:nvGrpSpPr>
        <p:grpSpPr>
          <a:xfrm>
            <a:off x="4048114" y="4825857"/>
            <a:ext cx="532225" cy="301633"/>
            <a:chOff x="4048114" y="4825857"/>
            <a:chExt cx="532225" cy="301633"/>
          </a:xfrm>
        </p:grpSpPr>
        <p:sp>
          <p:nvSpPr>
            <p:cNvPr id="14" name="ZoneTexte 13">
              <a:extLst>
                <a:ext uri="{FF2B5EF4-FFF2-40B4-BE49-F238E27FC236}">
                  <a16:creationId xmlns:a16="http://schemas.microsoft.com/office/drawing/2014/main" id="{A7BC352C-1E01-5EE4-1038-5FD9D9E95CE4}"/>
                </a:ext>
              </a:extLst>
            </p:cNvPr>
            <p:cNvSpPr txBox="1"/>
            <p:nvPr/>
          </p:nvSpPr>
          <p:spPr>
            <a:xfrm>
              <a:off x="4048114" y="4835102"/>
              <a:ext cx="280851" cy="292388"/>
            </a:xfrm>
            <a:prstGeom prst="rect">
              <a:avLst/>
            </a:prstGeom>
            <a:noFill/>
          </p:spPr>
          <p:txBody>
            <a:bodyPr wrap="square" rtlCol="0">
              <a:spAutoFit/>
            </a:bodyPr>
            <a:lstStyle/>
            <a:p>
              <a:pPr algn="ctr"/>
              <a:r>
                <a:rPr lang="fr-FR" sz="1300" b="1" dirty="0">
                  <a:solidFill>
                    <a:srgbClr val="C00000"/>
                  </a:solidFill>
                </a:rPr>
                <a:t>3</a:t>
              </a:r>
            </a:p>
          </p:txBody>
        </p:sp>
        <p:grpSp>
          <p:nvGrpSpPr>
            <p:cNvPr id="45" name="Groupe 44">
              <a:extLst>
                <a:ext uri="{FF2B5EF4-FFF2-40B4-BE49-F238E27FC236}">
                  <a16:creationId xmlns:a16="http://schemas.microsoft.com/office/drawing/2014/main" id="{5EFAB35A-7DF2-5142-035D-37268AF38104}"/>
                </a:ext>
              </a:extLst>
            </p:cNvPr>
            <p:cNvGrpSpPr/>
            <p:nvPr/>
          </p:nvGrpSpPr>
          <p:grpSpPr>
            <a:xfrm>
              <a:off x="4142064" y="4825857"/>
              <a:ext cx="438275" cy="158754"/>
              <a:chOff x="3173688" y="6373853"/>
              <a:chExt cx="309296" cy="99834"/>
            </a:xfrm>
          </p:grpSpPr>
          <p:cxnSp>
            <p:nvCxnSpPr>
              <p:cNvPr id="43" name="Connecteur droit avec flèche 42">
                <a:extLst>
                  <a:ext uri="{FF2B5EF4-FFF2-40B4-BE49-F238E27FC236}">
                    <a16:creationId xmlns:a16="http://schemas.microsoft.com/office/drawing/2014/main" id="{D5843C60-A921-2109-EA7F-1801D1F64ABC}"/>
                  </a:ext>
                </a:extLst>
              </p:cNvPr>
              <p:cNvCxnSpPr>
                <a:cxnSpLocks/>
              </p:cNvCxnSpPr>
              <p:nvPr/>
            </p:nvCxnSpPr>
            <p:spPr>
              <a:xfrm>
                <a:off x="3173688" y="6373853"/>
                <a:ext cx="3092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47BCDD62-C72C-6256-A588-7BE61DD32899}"/>
                  </a:ext>
                </a:extLst>
              </p:cNvPr>
              <p:cNvCxnSpPr>
                <a:cxnSpLocks/>
              </p:cNvCxnSpPr>
              <p:nvPr/>
            </p:nvCxnSpPr>
            <p:spPr>
              <a:xfrm>
                <a:off x="3173688" y="6373853"/>
                <a:ext cx="0" cy="99834"/>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4" name="Groupe 53">
            <a:extLst>
              <a:ext uri="{FF2B5EF4-FFF2-40B4-BE49-F238E27FC236}">
                <a16:creationId xmlns:a16="http://schemas.microsoft.com/office/drawing/2014/main" id="{1DCEED54-508A-E3B5-E418-8B281AF037C6}"/>
              </a:ext>
            </a:extLst>
          </p:cNvPr>
          <p:cNvGrpSpPr/>
          <p:nvPr/>
        </p:nvGrpSpPr>
        <p:grpSpPr>
          <a:xfrm>
            <a:off x="3750544" y="795472"/>
            <a:ext cx="280851" cy="292388"/>
            <a:chOff x="3750544" y="795472"/>
            <a:chExt cx="280851" cy="292388"/>
          </a:xfrm>
        </p:grpSpPr>
        <p:sp>
          <p:nvSpPr>
            <p:cNvPr id="17" name="ZoneTexte 16">
              <a:extLst>
                <a:ext uri="{FF2B5EF4-FFF2-40B4-BE49-F238E27FC236}">
                  <a16:creationId xmlns:a16="http://schemas.microsoft.com/office/drawing/2014/main" id="{C1677BA2-9165-524B-337E-588FDDCF64C1}"/>
                </a:ext>
              </a:extLst>
            </p:cNvPr>
            <p:cNvSpPr txBox="1"/>
            <p:nvPr/>
          </p:nvSpPr>
          <p:spPr>
            <a:xfrm>
              <a:off x="3750544" y="795472"/>
              <a:ext cx="280851" cy="292388"/>
            </a:xfrm>
            <a:prstGeom prst="rect">
              <a:avLst/>
            </a:prstGeom>
            <a:noFill/>
          </p:spPr>
          <p:txBody>
            <a:bodyPr wrap="square" rtlCol="0">
              <a:spAutoFit/>
            </a:bodyPr>
            <a:lstStyle/>
            <a:p>
              <a:pPr algn="ctr"/>
              <a:r>
                <a:rPr lang="fr-FR" sz="1300" b="1" dirty="0">
                  <a:solidFill>
                    <a:srgbClr val="C00000"/>
                  </a:solidFill>
                </a:rPr>
                <a:t>6</a:t>
              </a:r>
            </a:p>
          </p:txBody>
        </p:sp>
        <p:cxnSp>
          <p:nvCxnSpPr>
            <p:cNvPr id="48" name="Connecteur droit avec flèche 47">
              <a:extLst>
                <a:ext uri="{FF2B5EF4-FFF2-40B4-BE49-F238E27FC236}">
                  <a16:creationId xmlns:a16="http://schemas.microsoft.com/office/drawing/2014/main" id="{1FAD55B5-A7D2-E7A3-7D33-E1C30486E6CE}"/>
                </a:ext>
              </a:extLst>
            </p:cNvPr>
            <p:cNvCxnSpPr>
              <a:cxnSpLocks/>
            </p:cNvCxnSpPr>
            <p:nvPr/>
          </p:nvCxnSpPr>
          <p:spPr>
            <a:xfrm>
              <a:off x="3777255" y="820463"/>
              <a:ext cx="0" cy="216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86" name="ZoneTexte 85">
            <a:extLst>
              <a:ext uri="{FF2B5EF4-FFF2-40B4-BE49-F238E27FC236}">
                <a16:creationId xmlns:a16="http://schemas.microsoft.com/office/drawing/2014/main" id="{4759107A-3469-1ABF-6DDC-9B65A3732948}"/>
              </a:ext>
            </a:extLst>
          </p:cNvPr>
          <p:cNvSpPr txBox="1"/>
          <p:nvPr/>
        </p:nvSpPr>
        <p:spPr>
          <a:xfrm>
            <a:off x="220359" y="109398"/>
            <a:ext cx="5616719"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grpSp>
        <p:nvGrpSpPr>
          <p:cNvPr id="30" name="Groupe 29">
            <a:extLst>
              <a:ext uri="{FF2B5EF4-FFF2-40B4-BE49-F238E27FC236}">
                <a16:creationId xmlns:a16="http://schemas.microsoft.com/office/drawing/2014/main" id="{743BBAA1-B810-BBCE-5648-422A2769BD65}"/>
              </a:ext>
            </a:extLst>
          </p:cNvPr>
          <p:cNvGrpSpPr/>
          <p:nvPr/>
        </p:nvGrpSpPr>
        <p:grpSpPr>
          <a:xfrm>
            <a:off x="11200335" y="598769"/>
            <a:ext cx="524148" cy="1120138"/>
            <a:chOff x="11218993" y="864938"/>
            <a:chExt cx="524148" cy="1120138"/>
          </a:xfrm>
        </p:grpSpPr>
        <p:pic>
          <p:nvPicPr>
            <p:cNvPr id="5" name="Image 4">
              <a:hlinkClick r:id="rId14" action="ppaction://hlinksldjump"/>
              <a:extLst>
                <a:ext uri="{FF2B5EF4-FFF2-40B4-BE49-F238E27FC236}">
                  <a16:creationId xmlns:a16="http://schemas.microsoft.com/office/drawing/2014/main" id="{81E09124-A4EE-7041-677A-353F9994EE7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0632921">
              <a:off x="11309486" y="864938"/>
              <a:ext cx="339890" cy="540734"/>
            </a:xfrm>
            <a:prstGeom prst="rect">
              <a:avLst/>
            </a:prstGeom>
          </p:spPr>
        </p:pic>
        <p:pic>
          <p:nvPicPr>
            <p:cNvPr id="9" name="Image 8">
              <a:hlinkClick r:id="rId14" action="ppaction://hlinksldjump"/>
              <a:extLst>
                <a:ext uri="{FF2B5EF4-FFF2-40B4-BE49-F238E27FC236}">
                  <a16:creationId xmlns:a16="http://schemas.microsoft.com/office/drawing/2014/main" id="{6A932AAD-367A-6E5A-CE6B-20F23123CFB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218993" y="1460928"/>
              <a:ext cx="524148" cy="524148"/>
            </a:xfrm>
            <a:prstGeom prst="rect">
              <a:avLst/>
            </a:prstGeom>
          </p:spPr>
        </p:pic>
      </p:grpSp>
      <p:sp>
        <p:nvSpPr>
          <p:cNvPr id="37" name="ZoneTexte 36">
            <a:extLst>
              <a:ext uri="{FF2B5EF4-FFF2-40B4-BE49-F238E27FC236}">
                <a16:creationId xmlns:a16="http://schemas.microsoft.com/office/drawing/2014/main" id="{ECDEFDB9-4CDA-97F8-4572-77A712F1995D}"/>
              </a:ext>
            </a:extLst>
          </p:cNvPr>
          <p:cNvSpPr txBox="1"/>
          <p:nvPr/>
        </p:nvSpPr>
        <p:spPr>
          <a:xfrm>
            <a:off x="3315832" y="2271432"/>
            <a:ext cx="821855" cy="292388"/>
          </a:xfrm>
          <a:prstGeom prst="rect">
            <a:avLst/>
          </a:prstGeom>
          <a:noFill/>
        </p:spPr>
        <p:txBody>
          <a:bodyPr wrap="square" rtlCol="0">
            <a:spAutoFit/>
          </a:bodyPr>
          <a:lstStyle/>
          <a:p>
            <a:r>
              <a:rPr lang="fr-FR" sz="1300" b="1" dirty="0">
                <a:solidFill>
                  <a:srgbClr val="FF0000"/>
                </a:solidFill>
              </a:rPr>
              <a:t>Orléans</a:t>
            </a:r>
          </a:p>
        </p:txBody>
      </p:sp>
      <p:sp>
        <p:nvSpPr>
          <p:cNvPr id="38" name="ZoneTexte 37">
            <a:extLst>
              <a:ext uri="{FF2B5EF4-FFF2-40B4-BE49-F238E27FC236}">
                <a16:creationId xmlns:a16="http://schemas.microsoft.com/office/drawing/2014/main" id="{A36747D0-77DF-4B37-7D67-34004FD1F7ED}"/>
              </a:ext>
            </a:extLst>
          </p:cNvPr>
          <p:cNvSpPr txBox="1"/>
          <p:nvPr/>
        </p:nvSpPr>
        <p:spPr>
          <a:xfrm>
            <a:off x="3082312" y="2279698"/>
            <a:ext cx="384650" cy="292388"/>
          </a:xfrm>
          <a:prstGeom prst="rect">
            <a:avLst/>
          </a:prstGeom>
          <a:noFill/>
        </p:spPr>
        <p:txBody>
          <a:bodyPr wrap="square" rtlCol="0">
            <a:spAutoFit/>
          </a:bodyPr>
          <a:lstStyle/>
          <a:p>
            <a:pPr algn="ctr"/>
            <a:r>
              <a:rPr lang="fr-FR" sz="1300" b="1" dirty="0">
                <a:solidFill>
                  <a:srgbClr val="C00000"/>
                </a:solidFill>
              </a:rPr>
              <a:t>22</a:t>
            </a:r>
          </a:p>
        </p:txBody>
      </p:sp>
    </p:spTree>
    <p:extLst>
      <p:ext uri="{BB962C8B-B14F-4D97-AF65-F5344CB8AC3E}">
        <p14:creationId xmlns:p14="http://schemas.microsoft.com/office/powerpoint/2010/main" val="62570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1000"/>
                                        <p:tgtEl>
                                          <p:spTgt spid="57"/>
                                        </p:tgtEl>
                                      </p:cBhvr>
                                    </p:animEffect>
                                    <p:anim calcmode="lin" valueType="num">
                                      <p:cBhvr>
                                        <p:cTn id="12" dur="1000" fill="hold"/>
                                        <p:tgtEl>
                                          <p:spTgt spid="57"/>
                                        </p:tgtEl>
                                        <p:attrNameLst>
                                          <p:attrName>ppt_x</p:attrName>
                                        </p:attrNameLst>
                                      </p:cBhvr>
                                      <p:tavLst>
                                        <p:tav tm="0">
                                          <p:val>
                                            <p:strVal val="#ppt_x"/>
                                          </p:val>
                                        </p:tav>
                                        <p:tav tm="100000">
                                          <p:val>
                                            <p:strVal val="#ppt_x"/>
                                          </p:val>
                                        </p:tav>
                                      </p:tavLst>
                                    </p:anim>
                                    <p:anim calcmode="lin" valueType="num">
                                      <p:cBhvr>
                                        <p:cTn id="1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fade">
                                      <p:cBhvr>
                                        <p:cTn id="25" dur="1000"/>
                                        <p:tgtEl>
                                          <p:spTgt spid="91"/>
                                        </p:tgtEl>
                                      </p:cBhvr>
                                    </p:animEffect>
                                    <p:anim calcmode="lin" valueType="num">
                                      <p:cBhvr>
                                        <p:cTn id="26" dur="1000" fill="hold"/>
                                        <p:tgtEl>
                                          <p:spTgt spid="91"/>
                                        </p:tgtEl>
                                        <p:attrNameLst>
                                          <p:attrName>ppt_x</p:attrName>
                                        </p:attrNameLst>
                                      </p:cBhvr>
                                      <p:tavLst>
                                        <p:tav tm="0">
                                          <p:val>
                                            <p:strVal val="#ppt_x"/>
                                          </p:val>
                                        </p:tav>
                                        <p:tav tm="100000">
                                          <p:val>
                                            <p:strVal val="#ppt_x"/>
                                          </p:val>
                                        </p:tav>
                                      </p:tavLst>
                                    </p:anim>
                                    <p:anim calcmode="lin" valueType="num">
                                      <p:cBhvr>
                                        <p:cTn id="27"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1000"/>
                                        <p:tgtEl>
                                          <p:spTgt spid="92"/>
                                        </p:tgtEl>
                                      </p:cBhvr>
                                    </p:animEffect>
                                    <p:anim calcmode="lin" valueType="num">
                                      <p:cBhvr>
                                        <p:cTn id="40" dur="1000" fill="hold"/>
                                        <p:tgtEl>
                                          <p:spTgt spid="92"/>
                                        </p:tgtEl>
                                        <p:attrNameLst>
                                          <p:attrName>ppt_x</p:attrName>
                                        </p:attrNameLst>
                                      </p:cBhvr>
                                      <p:tavLst>
                                        <p:tav tm="0">
                                          <p:val>
                                            <p:strVal val="#ppt_x"/>
                                          </p:val>
                                        </p:tav>
                                        <p:tav tm="100000">
                                          <p:val>
                                            <p:strVal val="#ppt_x"/>
                                          </p:val>
                                        </p:tav>
                                      </p:tavLst>
                                    </p:anim>
                                    <p:anim calcmode="lin" valueType="num">
                                      <p:cBhvr>
                                        <p:cTn id="41"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1000"/>
                                        <p:tgtEl>
                                          <p:spTgt spid="77"/>
                                        </p:tgtEl>
                                      </p:cBhvr>
                                    </p:animEffect>
                                    <p:anim calcmode="lin" valueType="num">
                                      <p:cBhvr>
                                        <p:cTn id="61" dur="1000" fill="hold"/>
                                        <p:tgtEl>
                                          <p:spTgt spid="77"/>
                                        </p:tgtEl>
                                        <p:attrNameLst>
                                          <p:attrName>ppt_x</p:attrName>
                                        </p:attrNameLst>
                                      </p:cBhvr>
                                      <p:tavLst>
                                        <p:tav tm="0">
                                          <p:val>
                                            <p:strVal val="#ppt_x"/>
                                          </p:val>
                                        </p:tav>
                                        <p:tav tm="100000">
                                          <p:val>
                                            <p:strVal val="#ppt_x"/>
                                          </p:val>
                                        </p:tav>
                                      </p:tavLst>
                                    </p:anim>
                                    <p:anim calcmode="lin" valueType="num">
                                      <p:cBhvr>
                                        <p:cTn id="62"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fade">
                                      <p:cBhvr>
                                        <p:cTn id="67" dur="1000"/>
                                        <p:tgtEl>
                                          <p:spTgt spid="94"/>
                                        </p:tgtEl>
                                      </p:cBhvr>
                                    </p:animEffect>
                                    <p:anim calcmode="lin" valueType="num">
                                      <p:cBhvr>
                                        <p:cTn id="68" dur="1000" fill="hold"/>
                                        <p:tgtEl>
                                          <p:spTgt spid="94"/>
                                        </p:tgtEl>
                                        <p:attrNameLst>
                                          <p:attrName>ppt_x</p:attrName>
                                        </p:attrNameLst>
                                      </p:cBhvr>
                                      <p:tavLst>
                                        <p:tav tm="0">
                                          <p:val>
                                            <p:strVal val="#ppt_x"/>
                                          </p:val>
                                        </p:tav>
                                        <p:tav tm="100000">
                                          <p:val>
                                            <p:strVal val="#ppt_x"/>
                                          </p:val>
                                        </p:tav>
                                      </p:tavLst>
                                    </p:anim>
                                    <p:anim calcmode="lin" valueType="num">
                                      <p:cBhvr>
                                        <p:cTn id="69"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80"/>
                                        </p:tgtEl>
                                        <p:attrNameLst>
                                          <p:attrName>style.visibility</p:attrName>
                                        </p:attrNameLst>
                                      </p:cBhvr>
                                      <p:to>
                                        <p:strVal val="visible"/>
                                      </p:to>
                                    </p:set>
                                    <p:animEffect transition="in" filter="fade">
                                      <p:cBhvr>
                                        <p:cTn id="74" dur="1000"/>
                                        <p:tgtEl>
                                          <p:spTgt spid="80"/>
                                        </p:tgtEl>
                                      </p:cBhvr>
                                    </p:animEffect>
                                    <p:anim calcmode="lin" valueType="num">
                                      <p:cBhvr>
                                        <p:cTn id="75" dur="1000" fill="hold"/>
                                        <p:tgtEl>
                                          <p:spTgt spid="80"/>
                                        </p:tgtEl>
                                        <p:attrNameLst>
                                          <p:attrName>ppt_x</p:attrName>
                                        </p:attrNameLst>
                                      </p:cBhvr>
                                      <p:tavLst>
                                        <p:tav tm="0">
                                          <p:val>
                                            <p:strVal val="#ppt_x"/>
                                          </p:val>
                                        </p:tav>
                                        <p:tav tm="100000">
                                          <p:val>
                                            <p:strVal val="#ppt_x"/>
                                          </p:val>
                                        </p:tav>
                                      </p:tavLst>
                                    </p:anim>
                                    <p:anim calcmode="lin" valueType="num">
                                      <p:cBhvr>
                                        <p:cTn id="7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95"/>
                                        </p:tgtEl>
                                        <p:attrNameLst>
                                          <p:attrName>style.visibility</p:attrName>
                                        </p:attrNameLst>
                                      </p:cBhvr>
                                      <p:to>
                                        <p:strVal val="visible"/>
                                      </p:to>
                                    </p:set>
                                    <p:animEffect transition="in" filter="fade">
                                      <p:cBhvr>
                                        <p:cTn id="81" dur="1000"/>
                                        <p:tgtEl>
                                          <p:spTgt spid="95"/>
                                        </p:tgtEl>
                                      </p:cBhvr>
                                    </p:animEffect>
                                    <p:anim calcmode="lin" valueType="num">
                                      <p:cBhvr>
                                        <p:cTn id="82" dur="1000" fill="hold"/>
                                        <p:tgtEl>
                                          <p:spTgt spid="95"/>
                                        </p:tgtEl>
                                        <p:attrNameLst>
                                          <p:attrName>ppt_x</p:attrName>
                                        </p:attrNameLst>
                                      </p:cBhvr>
                                      <p:tavLst>
                                        <p:tav tm="0">
                                          <p:val>
                                            <p:strVal val="#ppt_x"/>
                                          </p:val>
                                        </p:tav>
                                        <p:tav tm="100000">
                                          <p:val>
                                            <p:strVal val="#ppt_x"/>
                                          </p:val>
                                        </p:tav>
                                      </p:tavLst>
                                    </p:anim>
                                    <p:anim calcmode="lin" valueType="num">
                                      <p:cBhvr>
                                        <p:cTn id="83"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1000"/>
                                        <p:tgtEl>
                                          <p:spTgt spid="54"/>
                                        </p:tgtEl>
                                      </p:cBhvr>
                                    </p:animEffect>
                                    <p:anim calcmode="lin" valueType="num">
                                      <p:cBhvr>
                                        <p:cTn id="89" dur="1000" fill="hold"/>
                                        <p:tgtEl>
                                          <p:spTgt spid="54"/>
                                        </p:tgtEl>
                                        <p:attrNameLst>
                                          <p:attrName>ppt_x</p:attrName>
                                        </p:attrNameLst>
                                      </p:cBhvr>
                                      <p:tavLst>
                                        <p:tav tm="0">
                                          <p:val>
                                            <p:strVal val="#ppt_x"/>
                                          </p:val>
                                        </p:tav>
                                        <p:tav tm="100000">
                                          <p:val>
                                            <p:strVal val="#ppt_x"/>
                                          </p:val>
                                        </p:tav>
                                      </p:tavLst>
                                    </p:anim>
                                    <p:anim calcmode="lin" valueType="num">
                                      <p:cBhvr>
                                        <p:cTn id="90"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96"/>
                                        </p:tgtEl>
                                        <p:attrNameLst>
                                          <p:attrName>style.visibility</p:attrName>
                                        </p:attrNameLst>
                                      </p:cBhvr>
                                      <p:to>
                                        <p:strVal val="visible"/>
                                      </p:to>
                                    </p:set>
                                    <p:animEffect transition="in" filter="fade">
                                      <p:cBhvr>
                                        <p:cTn id="95" dur="1000"/>
                                        <p:tgtEl>
                                          <p:spTgt spid="96"/>
                                        </p:tgtEl>
                                      </p:cBhvr>
                                    </p:animEffect>
                                    <p:anim calcmode="lin" valueType="num">
                                      <p:cBhvr>
                                        <p:cTn id="96" dur="1000" fill="hold"/>
                                        <p:tgtEl>
                                          <p:spTgt spid="96"/>
                                        </p:tgtEl>
                                        <p:attrNameLst>
                                          <p:attrName>ppt_x</p:attrName>
                                        </p:attrNameLst>
                                      </p:cBhvr>
                                      <p:tavLst>
                                        <p:tav tm="0">
                                          <p:val>
                                            <p:strVal val="#ppt_x"/>
                                          </p:val>
                                        </p:tav>
                                        <p:tav tm="100000">
                                          <p:val>
                                            <p:strVal val="#ppt_x"/>
                                          </p:val>
                                        </p:tav>
                                      </p:tavLst>
                                    </p:anim>
                                    <p:anim calcmode="lin" valueType="num">
                                      <p:cBhvr>
                                        <p:cTn id="97"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fade">
                                      <p:cBhvr>
                                        <p:cTn id="102" dur="1000"/>
                                        <p:tgtEl>
                                          <p:spTgt spid="18"/>
                                        </p:tgtEl>
                                      </p:cBhvr>
                                    </p:animEffect>
                                    <p:anim calcmode="lin" valueType="num">
                                      <p:cBhvr>
                                        <p:cTn id="103" dur="1000" fill="hold"/>
                                        <p:tgtEl>
                                          <p:spTgt spid="18"/>
                                        </p:tgtEl>
                                        <p:attrNameLst>
                                          <p:attrName>ppt_x</p:attrName>
                                        </p:attrNameLst>
                                      </p:cBhvr>
                                      <p:tavLst>
                                        <p:tav tm="0">
                                          <p:val>
                                            <p:strVal val="#ppt_x"/>
                                          </p:val>
                                        </p:tav>
                                        <p:tav tm="100000">
                                          <p:val>
                                            <p:strVal val="#ppt_x"/>
                                          </p:val>
                                        </p:tav>
                                      </p:tavLst>
                                    </p:anim>
                                    <p:anim calcmode="lin" valueType="num">
                                      <p:cBhvr>
                                        <p:cTn id="10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fade">
                                      <p:cBhvr>
                                        <p:cTn id="109" dur="1000"/>
                                        <p:tgtEl>
                                          <p:spTgt spid="97"/>
                                        </p:tgtEl>
                                      </p:cBhvr>
                                    </p:animEffect>
                                    <p:anim calcmode="lin" valueType="num">
                                      <p:cBhvr>
                                        <p:cTn id="110" dur="1000" fill="hold"/>
                                        <p:tgtEl>
                                          <p:spTgt spid="97"/>
                                        </p:tgtEl>
                                        <p:attrNameLst>
                                          <p:attrName>ppt_x</p:attrName>
                                        </p:attrNameLst>
                                      </p:cBhvr>
                                      <p:tavLst>
                                        <p:tav tm="0">
                                          <p:val>
                                            <p:strVal val="#ppt_x"/>
                                          </p:val>
                                        </p:tav>
                                        <p:tav tm="100000">
                                          <p:val>
                                            <p:strVal val="#ppt_x"/>
                                          </p:val>
                                        </p:tav>
                                      </p:tavLst>
                                    </p:anim>
                                    <p:anim calcmode="lin" valueType="num">
                                      <p:cBhvr>
                                        <p:cTn id="111"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19"/>
                                        </p:tgtEl>
                                        <p:attrNameLst>
                                          <p:attrName>style.visibility</p:attrName>
                                        </p:attrNameLst>
                                      </p:cBhvr>
                                      <p:to>
                                        <p:strVal val="visible"/>
                                      </p:to>
                                    </p:set>
                                    <p:animEffect transition="in" filter="fade">
                                      <p:cBhvr>
                                        <p:cTn id="116" dur="1000"/>
                                        <p:tgtEl>
                                          <p:spTgt spid="19"/>
                                        </p:tgtEl>
                                      </p:cBhvr>
                                    </p:animEffect>
                                    <p:anim calcmode="lin" valueType="num">
                                      <p:cBhvr>
                                        <p:cTn id="117" dur="1000" fill="hold"/>
                                        <p:tgtEl>
                                          <p:spTgt spid="19"/>
                                        </p:tgtEl>
                                        <p:attrNameLst>
                                          <p:attrName>ppt_x</p:attrName>
                                        </p:attrNameLst>
                                      </p:cBhvr>
                                      <p:tavLst>
                                        <p:tav tm="0">
                                          <p:val>
                                            <p:strVal val="#ppt_x"/>
                                          </p:val>
                                        </p:tav>
                                        <p:tav tm="100000">
                                          <p:val>
                                            <p:strVal val="#ppt_x"/>
                                          </p:val>
                                        </p:tav>
                                      </p:tavLst>
                                    </p:anim>
                                    <p:anim calcmode="lin" valueType="num">
                                      <p:cBhvr>
                                        <p:cTn id="11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fade">
                                      <p:cBhvr>
                                        <p:cTn id="123" dur="1000"/>
                                        <p:tgtEl>
                                          <p:spTgt spid="98"/>
                                        </p:tgtEl>
                                      </p:cBhvr>
                                    </p:animEffect>
                                    <p:anim calcmode="lin" valueType="num">
                                      <p:cBhvr>
                                        <p:cTn id="124" dur="1000" fill="hold"/>
                                        <p:tgtEl>
                                          <p:spTgt spid="98"/>
                                        </p:tgtEl>
                                        <p:attrNameLst>
                                          <p:attrName>ppt_x</p:attrName>
                                        </p:attrNameLst>
                                      </p:cBhvr>
                                      <p:tavLst>
                                        <p:tav tm="0">
                                          <p:val>
                                            <p:strVal val="#ppt_x"/>
                                          </p:val>
                                        </p:tav>
                                        <p:tav tm="100000">
                                          <p:val>
                                            <p:strVal val="#ppt_x"/>
                                          </p:val>
                                        </p:tav>
                                      </p:tavLst>
                                    </p:anim>
                                    <p:anim calcmode="lin" valueType="num">
                                      <p:cBhvr>
                                        <p:cTn id="125"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fade">
                                      <p:cBhvr>
                                        <p:cTn id="130" dur="1000"/>
                                        <p:tgtEl>
                                          <p:spTgt spid="20"/>
                                        </p:tgtEl>
                                      </p:cBhvr>
                                    </p:animEffect>
                                    <p:anim calcmode="lin" valueType="num">
                                      <p:cBhvr>
                                        <p:cTn id="131" dur="1000" fill="hold"/>
                                        <p:tgtEl>
                                          <p:spTgt spid="20"/>
                                        </p:tgtEl>
                                        <p:attrNameLst>
                                          <p:attrName>ppt_x</p:attrName>
                                        </p:attrNameLst>
                                      </p:cBhvr>
                                      <p:tavLst>
                                        <p:tav tm="0">
                                          <p:val>
                                            <p:strVal val="#ppt_x"/>
                                          </p:val>
                                        </p:tav>
                                        <p:tav tm="100000">
                                          <p:val>
                                            <p:strVal val="#ppt_x"/>
                                          </p:val>
                                        </p:tav>
                                      </p:tavLst>
                                    </p:anim>
                                    <p:anim calcmode="lin" valueType="num">
                                      <p:cBhvr>
                                        <p:cTn id="13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99"/>
                                        </p:tgtEl>
                                        <p:attrNameLst>
                                          <p:attrName>style.visibility</p:attrName>
                                        </p:attrNameLst>
                                      </p:cBhvr>
                                      <p:to>
                                        <p:strVal val="visible"/>
                                      </p:to>
                                    </p:set>
                                    <p:animEffect transition="in" filter="fade">
                                      <p:cBhvr>
                                        <p:cTn id="137" dur="1000"/>
                                        <p:tgtEl>
                                          <p:spTgt spid="99"/>
                                        </p:tgtEl>
                                      </p:cBhvr>
                                    </p:animEffect>
                                    <p:anim calcmode="lin" valueType="num">
                                      <p:cBhvr>
                                        <p:cTn id="138" dur="1000" fill="hold"/>
                                        <p:tgtEl>
                                          <p:spTgt spid="99"/>
                                        </p:tgtEl>
                                        <p:attrNameLst>
                                          <p:attrName>ppt_x</p:attrName>
                                        </p:attrNameLst>
                                      </p:cBhvr>
                                      <p:tavLst>
                                        <p:tav tm="0">
                                          <p:val>
                                            <p:strVal val="#ppt_x"/>
                                          </p:val>
                                        </p:tav>
                                        <p:tav tm="100000">
                                          <p:val>
                                            <p:strVal val="#ppt_x"/>
                                          </p:val>
                                        </p:tav>
                                      </p:tavLst>
                                    </p:anim>
                                    <p:anim calcmode="lin" valueType="num">
                                      <p:cBhvr>
                                        <p:cTn id="139"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grpId="0" nodeType="clickEffect">
                                  <p:stCondLst>
                                    <p:cond delay="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1000"/>
                                        <p:tgtEl>
                                          <p:spTgt spid="21"/>
                                        </p:tgtEl>
                                      </p:cBhvr>
                                    </p:animEffect>
                                    <p:anim calcmode="lin" valueType="num">
                                      <p:cBhvr>
                                        <p:cTn id="145" dur="1000" fill="hold"/>
                                        <p:tgtEl>
                                          <p:spTgt spid="21"/>
                                        </p:tgtEl>
                                        <p:attrNameLst>
                                          <p:attrName>ppt_x</p:attrName>
                                        </p:attrNameLst>
                                      </p:cBhvr>
                                      <p:tavLst>
                                        <p:tav tm="0">
                                          <p:val>
                                            <p:strVal val="#ppt_x"/>
                                          </p:val>
                                        </p:tav>
                                        <p:tav tm="100000">
                                          <p:val>
                                            <p:strVal val="#ppt_x"/>
                                          </p:val>
                                        </p:tav>
                                      </p:tavLst>
                                    </p:anim>
                                    <p:anim calcmode="lin" valueType="num">
                                      <p:cBhvr>
                                        <p:cTn id="14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100"/>
                                        </p:tgtEl>
                                        <p:attrNameLst>
                                          <p:attrName>style.visibility</p:attrName>
                                        </p:attrNameLst>
                                      </p:cBhvr>
                                      <p:to>
                                        <p:strVal val="visible"/>
                                      </p:to>
                                    </p:set>
                                    <p:animEffect transition="in" filter="fade">
                                      <p:cBhvr>
                                        <p:cTn id="151" dur="1000"/>
                                        <p:tgtEl>
                                          <p:spTgt spid="100"/>
                                        </p:tgtEl>
                                      </p:cBhvr>
                                    </p:animEffect>
                                    <p:anim calcmode="lin" valueType="num">
                                      <p:cBhvr>
                                        <p:cTn id="152" dur="1000" fill="hold"/>
                                        <p:tgtEl>
                                          <p:spTgt spid="100"/>
                                        </p:tgtEl>
                                        <p:attrNameLst>
                                          <p:attrName>ppt_x</p:attrName>
                                        </p:attrNameLst>
                                      </p:cBhvr>
                                      <p:tavLst>
                                        <p:tav tm="0">
                                          <p:val>
                                            <p:strVal val="#ppt_x"/>
                                          </p:val>
                                        </p:tav>
                                        <p:tav tm="100000">
                                          <p:val>
                                            <p:strVal val="#ppt_x"/>
                                          </p:val>
                                        </p:tav>
                                      </p:tavLst>
                                    </p:anim>
                                    <p:anim calcmode="lin" valueType="num">
                                      <p:cBhvr>
                                        <p:cTn id="153"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grpId="0" nodeType="clickEffect">
                                  <p:stCondLst>
                                    <p:cond delay="0"/>
                                  </p:stCondLst>
                                  <p:childTnLst>
                                    <p:set>
                                      <p:cBhvr>
                                        <p:cTn id="157" dur="1" fill="hold">
                                          <p:stCondLst>
                                            <p:cond delay="0"/>
                                          </p:stCondLst>
                                        </p:cTn>
                                        <p:tgtEl>
                                          <p:spTgt spid="22"/>
                                        </p:tgtEl>
                                        <p:attrNameLst>
                                          <p:attrName>style.visibility</p:attrName>
                                        </p:attrNameLst>
                                      </p:cBhvr>
                                      <p:to>
                                        <p:strVal val="visible"/>
                                      </p:to>
                                    </p:set>
                                    <p:animEffect transition="in" filter="fade">
                                      <p:cBhvr>
                                        <p:cTn id="158" dur="1000"/>
                                        <p:tgtEl>
                                          <p:spTgt spid="22"/>
                                        </p:tgtEl>
                                      </p:cBhvr>
                                    </p:animEffect>
                                    <p:anim calcmode="lin" valueType="num">
                                      <p:cBhvr>
                                        <p:cTn id="159" dur="1000" fill="hold"/>
                                        <p:tgtEl>
                                          <p:spTgt spid="22"/>
                                        </p:tgtEl>
                                        <p:attrNameLst>
                                          <p:attrName>ppt_x</p:attrName>
                                        </p:attrNameLst>
                                      </p:cBhvr>
                                      <p:tavLst>
                                        <p:tav tm="0">
                                          <p:val>
                                            <p:strVal val="#ppt_x"/>
                                          </p:val>
                                        </p:tav>
                                        <p:tav tm="100000">
                                          <p:val>
                                            <p:strVal val="#ppt_x"/>
                                          </p:val>
                                        </p:tav>
                                      </p:tavLst>
                                    </p:anim>
                                    <p:anim calcmode="lin" valueType="num">
                                      <p:cBhvr>
                                        <p:cTn id="16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grpId="0" nodeType="clickEffect">
                                  <p:stCondLst>
                                    <p:cond delay="0"/>
                                  </p:stCondLst>
                                  <p:childTnLst>
                                    <p:set>
                                      <p:cBhvr>
                                        <p:cTn id="164" dur="1" fill="hold">
                                          <p:stCondLst>
                                            <p:cond delay="0"/>
                                          </p:stCondLst>
                                        </p:cTn>
                                        <p:tgtEl>
                                          <p:spTgt spid="101"/>
                                        </p:tgtEl>
                                        <p:attrNameLst>
                                          <p:attrName>style.visibility</p:attrName>
                                        </p:attrNameLst>
                                      </p:cBhvr>
                                      <p:to>
                                        <p:strVal val="visible"/>
                                      </p:to>
                                    </p:set>
                                    <p:animEffect transition="in" filter="fade">
                                      <p:cBhvr>
                                        <p:cTn id="165" dur="1000"/>
                                        <p:tgtEl>
                                          <p:spTgt spid="101"/>
                                        </p:tgtEl>
                                      </p:cBhvr>
                                    </p:animEffect>
                                    <p:anim calcmode="lin" valueType="num">
                                      <p:cBhvr>
                                        <p:cTn id="166" dur="1000" fill="hold"/>
                                        <p:tgtEl>
                                          <p:spTgt spid="101"/>
                                        </p:tgtEl>
                                        <p:attrNameLst>
                                          <p:attrName>ppt_x</p:attrName>
                                        </p:attrNameLst>
                                      </p:cBhvr>
                                      <p:tavLst>
                                        <p:tav tm="0">
                                          <p:val>
                                            <p:strVal val="#ppt_x"/>
                                          </p:val>
                                        </p:tav>
                                        <p:tav tm="100000">
                                          <p:val>
                                            <p:strVal val="#ppt_x"/>
                                          </p:val>
                                        </p:tav>
                                      </p:tavLst>
                                    </p:anim>
                                    <p:anim calcmode="lin" valueType="num">
                                      <p:cBhvr>
                                        <p:cTn id="167"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nodeType="clickEffect">
                                  <p:stCondLst>
                                    <p:cond delay="0"/>
                                  </p:stCondLst>
                                  <p:childTnLst>
                                    <p:set>
                                      <p:cBhvr>
                                        <p:cTn id="171" dur="1" fill="hold">
                                          <p:stCondLst>
                                            <p:cond delay="0"/>
                                          </p:stCondLst>
                                        </p:cTn>
                                        <p:tgtEl>
                                          <p:spTgt spid="81"/>
                                        </p:tgtEl>
                                        <p:attrNameLst>
                                          <p:attrName>style.visibility</p:attrName>
                                        </p:attrNameLst>
                                      </p:cBhvr>
                                      <p:to>
                                        <p:strVal val="visible"/>
                                      </p:to>
                                    </p:set>
                                    <p:animEffect transition="in" filter="fade">
                                      <p:cBhvr>
                                        <p:cTn id="172" dur="1000"/>
                                        <p:tgtEl>
                                          <p:spTgt spid="81"/>
                                        </p:tgtEl>
                                      </p:cBhvr>
                                    </p:animEffect>
                                    <p:anim calcmode="lin" valueType="num">
                                      <p:cBhvr>
                                        <p:cTn id="173" dur="1000" fill="hold"/>
                                        <p:tgtEl>
                                          <p:spTgt spid="81"/>
                                        </p:tgtEl>
                                        <p:attrNameLst>
                                          <p:attrName>ppt_x</p:attrName>
                                        </p:attrNameLst>
                                      </p:cBhvr>
                                      <p:tavLst>
                                        <p:tav tm="0">
                                          <p:val>
                                            <p:strVal val="#ppt_x"/>
                                          </p:val>
                                        </p:tav>
                                        <p:tav tm="100000">
                                          <p:val>
                                            <p:strVal val="#ppt_x"/>
                                          </p:val>
                                        </p:tav>
                                      </p:tavLst>
                                    </p:anim>
                                    <p:anim calcmode="lin" valueType="num">
                                      <p:cBhvr>
                                        <p:cTn id="174"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grpId="0" nodeType="clickEffect">
                                  <p:stCondLst>
                                    <p:cond delay="0"/>
                                  </p:stCondLst>
                                  <p:childTnLst>
                                    <p:set>
                                      <p:cBhvr>
                                        <p:cTn id="178" dur="1" fill="hold">
                                          <p:stCondLst>
                                            <p:cond delay="0"/>
                                          </p:stCondLst>
                                        </p:cTn>
                                        <p:tgtEl>
                                          <p:spTgt spid="102"/>
                                        </p:tgtEl>
                                        <p:attrNameLst>
                                          <p:attrName>style.visibility</p:attrName>
                                        </p:attrNameLst>
                                      </p:cBhvr>
                                      <p:to>
                                        <p:strVal val="visible"/>
                                      </p:to>
                                    </p:set>
                                    <p:animEffect transition="in" filter="fade">
                                      <p:cBhvr>
                                        <p:cTn id="179" dur="1000"/>
                                        <p:tgtEl>
                                          <p:spTgt spid="102"/>
                                        </p:tgtEl>
                                      </p:cBhvr>
                                    </p:animEffect>
                                    <p:anim calcmode="lin" valueType="num">
                                      <p:cBhvr>
                                        <p:cTn id="180" dur="1000" fill="hold"/>
                                        <p:tgtEl>
                                          <p:spTgt spid="102"/>
                                        </p:tgtEl>
                                        <p:attrNameLst>
                                          <p:attrName>ppt_x</p:attrName>
                                        </p:attrNameLst>
                                      </p:cBhvr>
                                      <p:tavLst>
                                        <p:tav tm="0">
                                          <p:val>
                                            <p:strVal val="#ppt_x"/>
                                          </p:val>
                                        </p:tav>
                                        <p:tav tm="100000">
                                          <p:val>
                                            <p:strVal val="#ppt_x"/>
                                          </p:val>
                                        </p:tav>
                                      </p:tavLst>
                                    </p:anim>
                                    <p:anim calcmode="lin" valueType="num">
                                      <p:cBhvr>
                                        <p:cTn id="181"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42" presetClass="entr" presetSubtype="0" fill="hold" grpId="0" nodeType="clickEffect">
                                  <p:stCondLst>
                                    <p:cond delay="0"/>
                                  </p:stCondLst>
                                  <p:childTnLst>
                                    <p:set>
                                      <p:cBhvr>
                                        <p:cTn id="185" dur="1" fill="hold">
                                          <p:stCondLst>
                                            <p:cond delay="0"/>
                                          </p:stCondLst>
                                        </p:cTn>
                                        <p:tgtEl>
                                          <p:spTgt spid="24"/>
                                        </p:tgtEl>
                                        <p:attrNameLst>
                                          <p:attrName>style.visibility</p:attrName>
                                        </p:attrNameLst>
                                      </p:cBhvr>
                                      <p:to>
                                        <p:strVal val="visible"/>
                                      </p:to>
                                    </p:set>
                                    <p:animEffect transition="in" filter="fade">
                                      <p:cBhvr>
                                        <p:cTn id="186" dur="1000"/>
                                        <p:tgtEl>
                                          <p:spTgt spid="24"/>
                                        </p:tgtEl>
                                      </p:cBhvr>
                                    </p:animEffect>
                                    <p:anim calcmode="lin" valueType="num">
                                      <p:cBhvr>
                                        <p:cTn id="187" dur="1000" fill="hold"/>
                                        <p:tgtEl>
                                          <p:spTgt spid="24"/>
                                        </p:tgtEl>
                                        <p:attrNameLst>
                                          <p:attrName>ppt_x</p:attrName>
                                        </p:attrNameLst>
                                      </p:cBhvr>
                                      <p:tavLst>
                                        <p:tav tm="0">
                                          <p:val>
                                            <p:strVal val="#ppt_x"/>
                                          </p:val>
                                        </p:tav>
                                        <p:tav tm="100000">
                                          <p:val>
                                            <p:strVal val="#ppt_x"/>
                                          </p:val>
                                        </p:tav>
                                      </p:tavLst>
                                    </p:anim>
                                    <p:anim calcmode="lin" valueType="num">
                                      <p:cBhvr>
                                        <p:cTn id="18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grpId="0" nodeType="clickEffect">
                                  <p:stCondLst>
                                    <p:cond delay="0"/>
                                  </p:stCondLst>
                                  <p:childTnLst>
                                    <p:set>
                                      <p:cBhvr>
                                        <p:cTn id="192" dur="1" fill="hold">
                                          <p:stCondLst>
                                            <p:cond delay="0"/>
                                          </p:stCondLst>
                                        </p:cTn>
                                        <p:tgtEl>
                                          <p:spTgt spid="103"/>
                                        </p:tgtEl>
                                        <p:attrNameLst>
                                          <p:attrName>style.visibility</p:attrName>
                                        </p:attrNameLst>
                                      </p:cBhvr>
                                      <p:to>
                                        <p:strVal val="visible"/>
                                      </p:to>
                                    </p:set>
                                    <p:animEffect transition="in" filter="fade">
                                      <p:cBhvr>
                                        <p:cTn id="193" dur="1000"/>
                                        <p:tgtEl>
                                          <p:spTgt spid="103"/>
                                        </p:tgtEl>
                                      </p:cBhvr>
                                    </p:animEffect>
                                    <p:anim calcmode="lin" valueType="num">
                                      <p:cBhvr>
                                        <p:cTn id="194" dur="1000" fill="hold"/>
                                        <p:tgtEl>
                                          <p:spTgt spid="103"/>
                                        </p:tgtEl>
                                        <p:attrNameLst>
                                          <p:attrName>ppt_x</p:attrName>
                                        </p:attrNameLst>
                                      </p:cBhvr>
                                      <p:tavLst>
                                        <p:tav tm="0">
                                          <p:val>
                                            <p:strVal val="#ppt_x"/>
                                          </p:val>
                                        </p:tav>
                                        <p:tav tm="100000">
                                          <p:val>
                                            <p:strVal val="#ppt_x"/>
                                          </p:val>
                                        </p:tav>
                                      </p:tavLst>
                                    </p:anim>
                                    <p:anim calcmode="lin" valueType="num">
                                      <p:cBhvr>
                                        <p:cTn id="195"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42" presetClass="entr" presetSubtype="0" fill="hold" nodeType="clickEffect">
                                  <p:stCondLst>
                                    <p:cond delay="0"/>
                                  </p:stCondLst>
                                  <p:childTnLst>
                                    <p:set>
                                      <p:cBhvr>
                                        <p:cTn id="199" dur="1" fill="hold">
                                          <p:stCondLst>
                                            <p:cond delay="0"/>
                                          </p:stCondLst>
                                        </p:cTn>
                                        <p:tgtEl>
                                          <p:spTgt spid="31"/>
                                        </p:tgtEl>
                                        <p:attrNameLst>
                                          <p:attrName>style.visibility</p:attrName>
                                        </p:attrNameLst>
                                      </p:cBhvr>
                                      <p:to>
                                        <p:strVal val="visible"/>
                                      </p:to>
                                    </p:set>
                                    <p:animEffect transition="in" filter="fade">
                                      <p:cBhvr>
                                        <p:cTn id="200" dur="1000"/>
                                        <p:tgtEl>
                                          <p:spTgt spid="31"/>
                                        </p:tgtEl>
                                      </p:cBhvr>
                                    </p:animEffect>
                                    <p:anim calcmode="lin" valueType="num">
                                      <p:cBhvr>
                                        <p:cTn id="201" dur="1000" fill="hold"/>
                                        <p:tgtEl>
                                          <p:spTgt spid="31"/>
                                        </p:tgtEl>
                                        <p:attrNameLst>
                                          <p:attrName>ppt_x</p:attrName>
                                        </p:attrNameLst>
                                      </p:cBhvr>
                                      <p:tavLst>
                                        <p:tav tm="0">
                                          <p:val>
                                            <p:strVal val="#ppt_x"/>
                                          </p:val>
                                        </p:tav>
                                        <p:tav tm="100000">
                                          <p:val>
                                            <p:strVal val="#ppt_x"/>
                                          </p:val>
                                        </p:tav>
                                      </p:tavLst>
                                    </p:anim>
                                    <p:anim calcmode="lin" valueType="num">
                                      <p:cBhvr>
                                        <p:cTn id="20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42" presetClass="entr" presetSubtype="0" fill="hold" grpId="0" nodeType="clickEffect">
                                  <p:stCondLst>
                                    <p:cond delay="0"/>
                                  </p:stCondLst>
                                  <p:childTnLst>
                                    <p:set>
                                      <p:cBhvr>
                                        <p:cTn id="206" dur="1" fill="hold">
                                          <p:stCondLst>
                                            <p:cond delay="0"/>
                                          </p:stCondLst>
                                        </p:cTn>
                                        <p:tgtEl>
                                          <p:spTgt spid="104"/>
                                        </p:tgtEl>
                                        <p:attrNameLst>
                                          <p:attrName>style.visibility</p:attrName>
                                        </p:attrNameLst>
                                      </p:cBhvr>
                                      <p:to>
                                        <p:strVal val="visible"/>
                                      </p:to>
                                    </p:set>
                                    <p:animEffect transition="in" filter="fade">
                                      <p:cBhvr>
                                        <p:cTn id="207" dur="1000"/>
                                        <p:tgtEl>
                                          <p:spTgt spid="104"/>
                                        </p:tgtEl>
                                      </p:cBhvr>
                                    </p:animEffect>
                                    <p:anim calcmode="lin" valueType="num">
                                      <p:cBhvr>
                                        <p:cTn id="208" dur="1000" fill="hold"/>
                                        <p:tgtEl>
                                          <p:spTgt spid="104"/>
                                        </p:tgtEl>
                                        <p:attrNameLst>
                                          <p:attrName>ppt_x</p:attrName>
                                        </p:attrNameLst>
                                      </p:cBhvr>
                                      <p:tavLst>
                                        <p:tav tm="0">
                                          <p:val>
                                            <p:strVal val="#ppt_x"/>
                                          </p:val>
                                        </p:tav>
                                        <p:tav tm="100000">
                                          <p:val>
                                            <p:strVal val="#ppt_x"/>
                                          </p:val>
                                        </p:tav>
                                      </p:tavLst>
                                    </p:anim>
                                    <p:anim calcmode="lin" valueType="num">
                                      <p:cBhvr>
                                        <p:cTn id="209"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10" fill="hold">
                      <p:stCondLst>
                        <p:cond delay="indefinite"/>
                      </p:stCondLst>
                      <p:childTnLst>
                        <p:par>
                          <p:cTn id="211" fill="hold">
                            <p:stCondLst>
                              <p:cond delay="0"/>
                            </p:stCondLst>
                            <p:childTnLst>
                              <p:par>
                                <p:cTn id="212" presetID="42" presetClass="entr" presetSubtype="0" fill="hold" nodeType="clickEffect">
                                  <p:stCondLst>
                                    <p:cond delay="0"/>
                                  </p:stCondLst>
                                  <p:childTnLst>
                                    <p:set>
                                      <p:cBhvr>
                                        <p:cTn id="213" dur="1" fill="hold">
                                          <p:stCondLst>
                                            <p:cond delay="0"/>
                                          </p:stCondLst>
                                        </p:cTn>
                                        <p:tgtEl>
                                          <p:spTgt spid="56"/>
                                        </p:tgtEl>
                                        <p:attrNameLst>
                                          <p:attrName>style.visibility</p:attrName>
                                        </p:attrNameLst>
                                      </p:cBhvr>
                                      <p:to>
                                        <p:strVal val="visible"/>
                                      </p:to>
                                    </p:set>
                                    <p:animEffect transition="in" filter="fade">
                                      <p:cBhvr>
                                        <p:cTn id="214" dur="1000"/>
                                        <p:tgtEl>
                                          <p:spTgt spid="56"/>
                                        </p:tgtEl>
                                      </p:cBhvr>
                                    </p:animEffect>
                                    <p:anim calcmode="lin" valueType="num">
                                      <p:cBhvr>
                                        <p:cTn id="215" dur="1000" fill="hold"/>
                                        <p:tgtEl>
                                          <p:spTgt spid="56"/>
                                        </p:tgtEl>
                                        <p:attrNameLst>
                                          <p:attrName>ppt_x</p:attrName>
                                        </p:attrNameLst>
                                      </p:cBhvr>
                                      <p:tavLst>
                                        <p:tav tm="0">
                                          <p:val>
                                            <p:strVal val="#ppt_x"/>
                                          </p:val>
                                        </p:tav>
                                        <p:tav tm="100000">
                                          <p:val>
                                            <p:strVal val="#ppt_x"/>
                                          </p:val>
                                        </p:tav>
                                      </p:tavLst>
                                    </p:anim>
                                    <p:anim calcmode="lin" valueType="num">
                                      <p:cBhvr>
                                        <p:cTn id="21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42" presetClass="entr" presetSubtype="0" fill="hold" grpId="0" nodeType="clickEffect">
                                  <p:stCondLst>
                                    <p:cond delay="0"/>
                                  </p:stCondLst>
                                  <p:childTnLst>
                                    <p:set>
                                      <p:cBhvr>
                                        <p:cTn id="220" dur="1" fill="hold">
                                          <p:stCondLst>
                                            <p:cond delay="0"/>
                                          </p:stCondLst>
                                        </p:cTn>
                                        <p:tgtEl>
                                          <p:spTgt spid="105"/>
                                        </p:tgtEl>
                                        <p:attrNameLst>
                                          <p:attrName>style.visibility</p:attrName>
                                        </p:attrNameLst>
                                      </p:cBhvr>
                                      <p:to>
                                        <p:strVal val="visible"/>
                                      </p:to>
                                    </p:set>
                                    <p:animEffect transition="in" filter="fade">
                                      <p:cBhvr>
                                        <p:cTn id="221" dur="1000"/>
                                        <p:tgtEl>
                                          <p:spTgt spid="105"/>
                                        </p:tgtEl>
                                      </p:cBhvr>
                                    </p:animEffect>
                                    <p:anim calcmode="lin" valueType="num">
                                      <p:cBhvr>
                                        <p:cTn id="222" dur="1000" fill="hold"/>
                                        <p:tgtEl>
                                          <p:spTgt spid="105"/>
                                        </p:tgtEl>
                                        <p:attrNameLst>
                                          <p:attrName>ppt_x</p:attrName>
                                        </p:attrNameLst>
                                      </p:cBhvr>
                                      <p:tavLst>
                                        <p:tav tm="0">
                                          <p:val>
                                            <p:strVal val="#ppt_x"/>
                                          </p:val>
                                        </p:tav>
                                        <p:tav tm="100000">
                                          <p:val>
                                            <p:strVal val="#ppt_x"/>
                                          </p:val>
                                        </p:tav>
                                      </p:tavLst>
                                    </p:anim>
                                    <p:anim calcmode="lin" valueType="num">
                                      <p:cBhvr>
                                        <p:cTn id="223"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224" fill="hold">
                      <p:stCondLst>
                        <p:cond delay="indefinite"/>
                      </p:stCondLst>
                      <p:childTnLst>
                        <p:par>
                          <p:cTn id="225" fill="hold">
                            <p:stCondLst>
                              <p:cond delay="0"/>
                            </p:stCondLst>
                            <p:childTnLst>
                              <p:par>
                                <p:cTn id="226" presetID="42" presetClass="entr" presetSubtype="0" fill="hold" grpId="0" nodeType="clickEffect">
                                  <p:stCondLst>
                                    <p:cond delay="0"/>
                                  </p:stCondLst>
                                  <p:childTnLst>
                                    <p:set>
                                      <p:cBhvr>
                                        <p:cTn id="227" dur="1" fill="hold">
                                          <p:stCondLst>
                                            <p:cond delay="0"/>
                                          </p:stCondLst>
                                        </p:cTn>
                                        <p:tgtEl>
                                          <p:spTgt spid="59"/>
                                        </p:tgtEl>
                                        <p:attrNameLst>
                                          <p:attrName>style.visibility</p:attrName>
                                        </p:attrNameLst>
                                      </p:cBhvr>
                                      <p:to>
                                        <p:strVal val="visible"/>
                                      </p:to>
                                    </p:set>
                                    <p:animEffect transition="in" filter="fade">
                                      <p:cBhvr>
                                        <p:cTn id="228" dur="1000"/>
                                        <p:tgtEl>
                                          <p:spTgt spid="59"/>
                                        </p:tgtEl>
                                      </p:cBhvr>
                                    </p:animEffect>
                                    <p:anim calcmode="lin" valueType="num">
                                      <p:cBhvr>
                                        <p:cTn id="229" dur="1000" fill="hold"/>
                                        <p:tgtEl>
                                          <p:spTgt spid="59"/>
                                        </p:tgtEl>
                                        <p:attrNameLst>
                                          <p:attrName>ppt_x</p:attrName>
                                        </p:attrNameLst>
                                      </p:cBhvr>
                                      <p:tavLst>
                                        <p:tav tm="0">
                                          <p:val>
                                            <p:strVal val="#ppt_x"/>
                                          </p:val>
                                        </p:tav>
                                        <p:tav tm="100000">
                                          <p:val>
                                            <p:strVal val="#ppt_x"/>
                                          </p:val>
                                        </p:tav>
                                      </p:tavLst>
                                    </p:anim>
                                    <p:anim calcmode="lin" valueType="num">
                                      <p:cBhvr>
                                        <p:cTn id="23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42" presetClass="entr" presetSubtype="0" fill="hold" grpId="0" nodeType="clickEffect">
                                  <p:stCondLst>
                                    <p:cond delay="0"/>
                                  </p:stCondLst>
                                  <p:childTnLst>
                                    <p:set>
                                      <p:cBhvr>
                                        <p:cTn id="234" dur="1" fill="hold">
                                          <p:stCondLst>
                                            <p:cond delay="0"/>
                                          </p:stCondLst>
                                        </p:cTn>
                                        <p:tgtEl>
                                          <p:spTgt spid="60"/>
                                        </p:tgtEl>
                                        <p:attrNameLst>
                                          <p:attrName>style.visibility</p:attrName>
                                        </p:attrNameLst>
                                      </p:cBhvr>
                                      <p:to>
                                        <p:strVal val="visible"/>
                                      </p:to>
                                    </p:set>
                                    <p:animEffect transition="in" filter="fade">
                                      <p:cBhvr>
                                        <p:cTn id="235" dur="1000"/>
                                        <p:tgtEl>
                                          <p:spTgt spid="60"/>
                                        </p:tgtEl>
                                      </p:cBhvr>
                                    </p:animEffect>
                                    <p:anim calcmode="lin" valueType="num">
                                      <p:cBhvr>
                                        <p:cTn id="236" dur="1000" fill="hold"/>
                                        <p:tgtEl>
                                          <p:spTgt spid="60"/>
                                        </p:tgtEl>
                                        <p:attrNameLst>
                                          <p:attrName>ppt_x</p:attrName>
                                        </p:attrNameLst>
                                      </p:cBhvr>
                                      <p:tavLst>
                                        <p:tav tm="0">
                                          <p:val>
                                            <p:strVal val="#ppt_x"/>
                                          </p:val>
                                        </p:tav>
                                        <p:tav tm="100000">
                                          <p:val>
                                            <p:strVal val="#ppt_x"/>
                                          </p:val>
                                        </p:tav>
                                      </p:tavLst>
                                    </p:anim>
                                    <p:anim calcmode="lin" valueType="num">
                                      <p:cBhvr>
                                        <p:cTn id="237"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38" fill="hold">
                      <p:stCondLst>
                        <p:cond delay="indefinite"/>
                      </p:stCondLst>
                      <p:childTnLst>
                        <p:par>
                          <p:cTn id="239" fill="hold">
                            <p:stCondLst>
                              <p:cond delay="0"/>
                            </p:stCondLst>
                            <p:childTnLst>
                              <p:par>
                                <p:cTn id="240" presetID="42" presetClass="entr" presetSubtype="0" fill="hold" grpId="0" nodeType="clickEffect">
                                  <p:stCondLst>
                                    <p:cond delay="0"/>
                                  </p:stCondLst>
                                  <p:childTnLst>
                                    <p:set>
                                      <p:cBhvr>
                                        <p:cTn id="241" dur="1" fill="hold">
                                          <p:stCondLst>
                                            <p:cond delay="0"/>
                                          </p:stCondLst>
                                        </p:cTn>
                                        <p:tgtEl>
                                          <p:spTgt spid="61"/>
                                        </p:tgtEl>
                                        <p:attrNameLst>
                                          <p:attrName>style.visibility</p:attrName>
                                        </p:attrNameLst>
                                      </p:cBhvr>
                                      <p:to>
                                        <p:strVal val="visible"/>
                                      </p:to>
                                    </p:set>
                                    <p:animEffect transition="in" filter="fade">
                                      <p:cBhvr>
                                        <p:cTn id="242" dur="1000"/>
                                        <p:tgtEl>
                                          <p:spTgt spid="61"/>
                                        </p:tgtEl>
                                      </p:cBhvr>
                                    </p:animEffect>
                                    <p:anim calcmode="lin" valueType="num">
                                      <p:cBhvr>
                                        <p:cTn id="243" dur="1000" fill="hold"/>
                                        <p:tgtEl>
                                          <p:spTgt spid="61"/>
                                        </p:tgtEl>
                                        <p:attrNameLst>
                                          <p:attrName>ppt_x</p:attrName>
                                        </p:attrNameLst>
                                      </p:cBhvr>
                                      <p:tavLst>
                                        <p:tav tm="0">
                                          <p:val>
                                            <p:strVal val="#ppt_x"/>
                                          </p:val>
                                        </p:tav>
                                        <p:tav tm="100000">
                                          <p:val>
                                            <p:strVal val="#ppt_x"/>
                                          </p:val>
                                        </p:tav>
                                      </p:tavLst>
                                    </p:anim>
                                    <p:anim calcmode="lin" valueType="num">
                                      <p:cBhvr>
                                        <p:cTn id="24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42" presetClass="entr" presetSubtype="0" fill="hold" grpId="0" nodeType="clickEffect">
                                  <p:stCondLst>
                                    <p:cond delay="0"/>
                                  </p:stCondLst>
                                  <p:childTnLst>
                                    <p:set>
                                      <p:cBhvr>
                                        <p:cTn id="248" dur="1" fill="hold">
                                          <p:stCondLst>
                                            <p:cond delay="0"/>
                                          </p:stCondLst>
                                        </p:cTn>
                                        <p:tgtEl>
                                          <p:spTgt spid="62"/>
                                        </p:tgtEl>
                                        <p:attrNameLst>
                                          <p:attrName>style.visibility</p:attrName>
                                        </p:attrNameLst>
                                      </p:cBhvr>
                                      <p:to>
                                        <p:strVal val="visible"/>
                                      </p:to>
                                    </p:set>
                                    <p:animEffect transition="in" filter="fade">
                                      <p:cBhvr>
                                        <p:cTn id="249" dur="1000"/>
                                        <p:tgtEl>
                                          <p:spTgt spid="62"/>
                                        </p:tgtEl>
                                      </p:cBhvr>
                                    </p:animEffect>
                                    <p:anim calcmode="lin" valueType="num">
                                      <p:cBhvr>
                                        <p:cTn id="250" dur="1000" fill="hold"/>
                                        <p:tgtEl>
                                          <p:spTgt spid="62"/>
                                        </p:tgtEl>
                                        <p:attrNameLst>
                                          <p:attrName>ppt_x</p:attrName>
                                        </p:attrNameLst>
                                      </p:cBhvr>
                                      <p:tavLst>
                                        <p:tav tm="0">
                                          <p:val>
                                            <p:strVal val="#ppt_x"/>
                                          </p:val>
                                        </p:tav>
                                        <p:tav tm="100000">
                                          <p:val>
                                            <p:strVal val="#ppt_x"/>
                                          </p:val>
                                        </p:tav>
                                      </p:tavLst>
                                    </p:anim>
                                    <p:anim calcmode="lin" valueType="num">
                                      <p:cBhvr>
                                        <p:cTn id="251"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2" fill="hold">
                      <p:stCondLst>
                        <p:cond delay="indefinite"/>
                      </p:stCondLst>
                      <p:childTnLst>
                        <p:par>
                          <p:cTn id="253" fill="hold">
                            <p:stCondLst>
                              <p:cond delay="0"/>
                            </p:stCondLst>
                            <p:childTnLst>
                              <p:par>
                                <p:cTn id="254" presetID="42" presetClass="entr" presetSubtype="0" fill="hold" grpId="0" nodeType="clickEffect">
                                  <p:stCondLst>
                                    <p:cond delay="0"/>
                                  </p:stCondLst>
                                  <p:childTnLst>
                                    <p:set>
                                      <p:cBhvr>
                                        <p:cTn id="255" dur="1" fill="hold">
                                          <p:stCondLst>
                                            <p:cond delay="0"/>
                                          </p:stCondLst>
                                        </p:cTn>
                                        <p:tgtEl>
                                          <p:spTgt spid="64"/>
                                        </p:tgtEl>
                                        <p:attrNameLst>
                                          <p:attrName>style.visibility</p:attrName>
                                        </p:attrNameLst>
                                      </p:cBhvr>
                                      <p:to>
                                        <p:strVal val="visible"/>
                                      </p:to>
                                    </p:set>
                                    <p:animEffect transition="in" filter="fade">
                                      <p:cBhvr>
                                        <p:cTn id="256" dur="1000"/>
                                        <p:tgtEl>
                                          <p:spTgt spid="64"/>
                                        </p:tgtEl>
                                      </p:cBhvr>
                                    </p:animEffect>
                                    <p:anim calcmode="lin" valueType="num">
                                      <p:cBhvr>
                                        <p:cTn id="257" dur="1000" fill="hold"/>
                                        <p:tgtEl>
                                          <p:spTgt spid="64"/>
                                        </p:tgtEl>
                                        <p:attrNameLst>
                                          <p:attrName>ppt_x</p:attrName>
                                        </p:attrNameLst>
                                      </p:cBhvr>
                                      <p:tavLst>
                                        <p:tav tm="0">
                                          <p:val>
                                            <p:strVal val="#ppt_x"/>
                                          </p:val>
                                        </p:tav>
                                        <p:tav tm="100000">
                                          <p:val>
                                            <p:strVal val="#ppt_x"/>
                                          </p:val>
                                        </p:tav>
                                      </p:tavLst>
                                    </p:anim>
                                    <p:anim calcmode="lin" valueType="num">
                                      <p:cBhvr>
                                        <p:cTn id="25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42" presetClass="entr" presetSubtype="0" fill="hold" grpId="0" nodeType="clickEffect">
                                  <p:stCondLst>
                                    <p:cond delay="0"/>
                                  </p:stCondLst>
                                  <p:childTnLst>
                                    <p:set>
                                      <p:cBhvr>
                                        <p:cTn id="262" dur="1" fill="hold">
                                          <p:stCondLst>
                                            <p:cond delay="0"/>
                                          </p:stCondLst>
                                        </p:cTn>
                                        <p:tgtEl>
                                          <p:spTgt spid="63"/>
                                        </p:tgtEl>
                                        <p:attrNameLst>
                                          <p:attrName>style.visibility</p:attrName>
                                        </p:attrNameLst>
                                      </p:cBhvr>
                                      <p:to>
                                        <p:strVal val="visible"/>
                                      </p:to>
                                    </p:set>
                                    <p:animEffect transition="in" filter="fade">
                                      <p:cBhvr>
                                        <p:cTn id="263" dur="1000"/>
                                        <p:tgtEl>
                                          <p:spTgt spid="63"/>
                                        </p:tgtEl>
                                      </p:cBhvr>
                                    </p:animEffect>
                                    <p:anim calcmode="lin" valueType="num">
                                      <p:cBhvr>
                                        <p:cTn id="264" dur="1000" fill="hold"/>
                                        <p:tgtEl>
                                          <p:spTgt spid="63"/>
                                        </p:tgtEl>
                                        <p:attrNameLst>
                                          <p:attrName>ppt_x</p:attrName>
                                        </p:attrNameLst>
                                      </p:cBhvr>
                                      <p:tavLst>
                                        <p:tav tm="0">
                                          <p:val>
                                            <p:strVal val="#ppt_x"/>
                                          </p:val>
                                        </p:tav>
                                        <p:tav tm="100000">
                                          <p:val>
                                            <p:strVal val="#ppt_x"/>
                                          </p:val>
                                        </p:tav>
                                      </p:tavLst>
                                    </p:anim>
                                    <p:anim calcmode="lin" valueType="num">
                                      <p:cBhvr>
                                        <p:cTn id="265"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266" fill="hold">
                      <p:stCondLst>
                        <p:cond delay="indefinite"/>
                      </p:stCondLst>
                      <p:childTnLst>
                        <p:par>
                          <p:cTn id="267" fill="hold">
                            <p:stCondLst>
                              <p:cond delay="0"/>
                            </p:stCondLst>
                            <p:childTnLst>
                              <p:par>
                                <p:cTn id="268" presetID="42" presetClass="entr" presetSubtype="0" fill="hold" grpId="0" nodeType="clickEffect">
                                  <p:stCondLst>
                                    <p:cond delay="0"/>
                                  </p:stCondLst>
                                  <p:childTnLst>
                                    <p:set>
                                      <p:cBhvr>
                                        <p:cTn id="269" dur="1" fill="hold">
                                          <p:stCondLst>
                                            <p:cond delay="0"/>
                                          </p:stCondLst>
                                        </p:cTn>
                                        <p:tgtEl>
                                          <p:spTgt spid="67"/>
                                        </p:tgtEl>
                                        <p:attrNameLst>
                                          <p:attrName>style.visibility</p:attrName>
                                        </p:attrNameLst>
                                      </p:cBhvr>
                                      <p:to>
                                        <p:strVal val="visible"/>
                                      </p:to>
                                    </p:set>
                                    <p:animEffect transition="in" filter="fade">
                                      <p:cBhvr>
                                        <p:cTn id="270" dur="1000"/>
                                        <p:tgtEl>
                                          <p:spTgt spid="67"/>
                                        </p:tgtEl>
                                      </p:cBhvr>
                                    </p:animEffect>
                                    <p:anim calcmode="lin" valueType="num">
                                      <p:cBhvr>
                                        <p:cTn id="271" dur="1000" fill="hold"/>
                                        <p:tgtEl>
                                          <p:spTgt spid="67"/>
                                        </p:tgtEl>
                                        <p:attrNameLst>
                                          <p:attrName>ppt_x</p:attrName>
                                        </p:attrNameLst>
                                      </p:cBhvr>
                                      <p:tavLst>
                                        <p:tav tm="0">
                                          <p:val>
                                            <p:strVal val="#ppt_x"/>
                                          </p:val>
                                        </p:tav>
                                        <p:tav tm="100000">
                                          <p:val>
                                            <p:strVal val="#ppt_x"/>
                                          </p:val>
                                        </p:tav>
                                      </p:tavLst>
                                    </p:anim>
                                    <p:anim calcmode="lin" valueType="num">
                                      <p:cBhvr>
                                        <p:cTn id="272"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42" presetClass="entr" presetSubtype="0" fill="hold" grpId="0" nodeType="clickEffect">
                                  <p:stCondLst>
                                    <p:cond delay="0"/>
                                  </p:stCondLst>
                                  <p:childTnLst>
                                    <p:set>
                                      <p:cBhvr>
                                        <p:cTn id="276" dur="1" fill="hold">
                                          <p:stCondLst>
                                            <p:cond delay="0"/>
                                          </p:stCondLst>
                                        </p:cTn>
                                        <p:tgtEl>
                                          <p:spTgt spid="68"/>
                                        </p:tgtEl>
                                        <p:attrNameLst>
                                          <p:attrName>style.visibility</p:attrName>
                                        </p:attrNameLst>
                                      </p:cBhvr>
                                      <p:to>
                                        <p:strVal val="visible"/>
                                      </p:to>
                                    </p:set>
                                    <p:animEffect transition="in" filter="fade">
                                      <p:cBhvr>
                                        <p:cTn id="277" dur="1000"/>
                                        <p:tgtEl>
                                          <p:spTgt spid="68"/>
                                        </p:tgtEl>
                                      </p:cBhvr>
                                    </p:animEffect>
                                    <p:anim calcmode="lin" valueType="num">
                                      <p:cBhvr>
                                        <p:cTn id="278" dur="1000" fill="hold"/>
                                        <p:tgtEl>
                                          <p:spTgt spid="68"/>
                                        </p:tgtEl>
                                        <p:attrNameLst>
                                          <p:attrName>ppt_x</p:attrName>
                                        </p:attrNameLst>
                                      </p:cBhvr>
                                      <p:tavLst>
                                        <p:tav tm="0">
                                          <p:val>
                                            <p:strVal val="#ppt_x"/>
                                          </p:val>
                                        </p:tav>
                                        <p:tav tm="100000">
                                          <p:val>
                                            <p:strVal val="#ppt_x"/>
                                          </p:val>
                                        </p:tav>
                                      </p:tavLst>
                                    </p:anim>
                                    <p:anim calcmode="lin" valueType="num">
                                      <p:cBhvr>
                                        <p:cTn id="27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280" fill="hold">
                      <p:stCondLst>
                        <p:cond delay="indefinite"/>
                      </p:stCondLst>
                      <p:childTnLst>
                        <p:par>
                          <p:cTn id="281" fill="hold">
                            <p:stCondLst>
                              <p:cond delay="0"/>
                            </p:stCondLst>
                            <p:childTnLst>
                              <p:par>
                                <p:cTn id="282" presetID="42" presetClass="entr" presetSubtype="0" fill="hold" grpId="0" nodeType="clickEffect">
                                  <p:stCondLst>
                                    <p:cond delay="0"/>
                                  </p:stCondLst>
                                  <p:childTnLst>
                                    <p:set>
                                      <p:cBhvr>
                                        <p:cTn id="283" dur="1" fill="hold">
                                          <p:stCondLst>
                                            <p:cond delay="0"/>
                                          </p:stCondLst>
                                        </p:cTn>
                                        <p:tgtEl>
                                          <p:spTgt spid="66"/>
                                        </p:tgtEl>
                                        <p:attrNameLst>
                                          <p:attrName>style.visibility</p:attrName>
                                        </p:attrNameLst>
                                      </p:cBhvr>
                                      <p:to>
                                        <p:strVal val="visible"/>
                                      </p:to>
                                    </p:set>
                                    <p:animEffect transition="in" filter="fade">
                                      <p:cBhvr>
                                        <p:cTn id="284" dur="1000"/>
                                        <p:tgtEl>
                                          <p:spTgt spid="66"/>
                                        </p:tgtEl>
                                      </p:cBhvr>
                                    </p:animEffect>
                                    <p:anim calcmode="lin" valueType="num">
                                      <p:cBhvr>
                                        <p:cTn id="285" dur="1000" fill="hold"/>
                                        <p:tgtEl>
                                          <p:spTgt spid="66"/>
                                        </p:tgtEl>
                                        <p:attrNameLst>
                                          <p:attrName>ppt_x</p:attrName>
                                        </p:attrNameLst>
                                      </p:cBhvr>
                                      <p:tavLst>
                                        <p:tav tm="0">
                                          <p:val>
                                            <p:strVal val="#ppt_x"/>
                                          </p:val>
                                        </p:tav>
                                        <p:tav tm="100000">
                                          <p:val>
                                            <p:strVal val="#ppt_x"/>
                                          </p:val>
                                        </p:tav>
                                      </p:tavLst>
                                    </p:anim>
                                    <p:anim calcmode="lin" valueType="num">
                                      <p:cBhvr>
                                        <p:cTn id="28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42" presetClass="entr" presetSubtype="0" fill="hold" grpId="0" nodeType="clickEffect">
                                  <p:stCondLst>
                                    <p:cond delay="0"/>
                                  </p:stCondLst>
                                  <p:childTnLst>
                                    <p:set>
                                      <p:cBhvr>
                                        <p:cTn id="290" dur="1" fill="hold">
                                          <p:stCondLst>
                                            <p:cond delay="0"/>
                                          </p:stCondLst>
                                        </p:cTn>
                                        <p:tgtEl>
                                          <p:spTgt spid="65"/>
                                        </p:tgtEl>
                                        <p:attrNameLst>
                                          <p:attrName>style.visibility</p:attrName>
                                        </p:attrNameLst>
                                      </p:cBhvr>
                                      <p:to>
                                        <p:strVal val="visible"/>
                                      </p:to>
                                    </p:set>
                                    <p:animEffect transition="in" filter="fade">
                                      <p:cBhvr>
                                        <p:cTn id="291" dur="1000"/>
                                        <p:tgtEl>
                                          <p:spTgt spid="65"/>
                                        </p:tgtEl>
                                      </p:cBhvr>
                                    </p:animEffect>
                                    <p:anim calcmode="lin" valueType="num">
                                      <p:cBhvr>
                                        <p:cTn id="292" dur="1000" fill="hold"/>
                                        <p:tgtEl>
                                          <p:spTgt spid="65"/>
                                        </p:tgtEl>
                                        <p:attrNameLst>
                                          <p:attrName>ppt_x</p:attrName>
                                        </p:attrNameLst>
                                      </p:cBhvr>
                                      <p:tavLst>
                                        <p:tav tm="0">
                                          <p:val>
                                            <p:strVal val="#ppt_x"/>
                                          </p:val>
                                        </p:tav>
                                        <p:tav tm="100000">
                                          <p:val>
                                            <p:strVal val="#ppt_x"/>
                                          </p:val>
                                        </p:tav>
                                      </p:tavLst>
                                    </p:anim>
                                    <p:anim calcmode="lin" valueType="num">
                                      <p:cBhvr>
                                        <p:cTn id="29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94" fill="hold">
                      <p:stCondLst>
                        <p:cond delay="indefinite"/>
                      </p:stCondLst>
                      <p:childTnLst>
                        <p:par>
                          <p:cTn id="295" fill="hold">
                            <p:stCondLst>
                              <p:cond delay="0"/>
                            </p:stCondLst>
                            <p:childTnLst>
                              <p:par>
                                <p:cTn id="296" presetID="42" presetClass="entr" presetSubtype="0" fill="hold" grpId="0" nodeType="clickEffect">
                                  <p:stCondLst>
                                    <p:cond delay="0"/>
                                  </p:stCondLst>
                                  <p:childTnLst>
                                    <p:set>
                                      <p:cBhvr>
                                        <p:cTn id="297" dur="1" fill="hold">
                                          <p:stCondLst>
                                            <p:cond delay="0"/>
                                          </p:stCondLst>
                                        </p:cTn>
                                        <p:tgtEl>
                                          <p:spTgt spid="70"/>
                                        </p:tgtEl>
                                        <p:attrNameLst>
                                          <p:attrName>style.visibility</p:attrName>
                                        </p:attrNameLst>
                                      </p:cBhvr>
                                      <p:to>
                                        <p:strVal val="visible"/>
                                      </p:to>
                                    </p:set>
                                    <p:animEffect transition="in" filter="fade">
                                      <p:cBhvr>
                                        <p:cTn id="298" dur="1000"/>
                                        <p:tgtEl>
                                          <p:spTgt spid="70"/>
                                        </p:tgtEl>
                                      </p:cBhvr>
                                    </p:animEffect>
                                    <p:anim calcmode="lin" valueType="num">
                                      <p:cBhvr>
                                        <p:cTn id="299" dur="1000" fill="hold"/>
                                        <p:tgtEl>
                                          <p:spTgt spid="70"/>
                                        </p:tgtEl>
                                        <p:attrNameLst>
                                          <p:attrName>ppt_x</p:attrName>
                                        </p:attrNameLst>
                                      </p:cBhvr>
                                      <p:tavLst>
                                        <p:tav tm="0">
                                          <p:val>
                                            <p:strVal val="#ppt_x"/>
                                          </p:val>
                                        </p:tav>
                                        <p:tav tm="100000">
                                          <p:val>
                                            <p:strVal val="#ppt_x"/>
                                          </p:val>
                                        </p:tav>
                                      </p:tavLst>
                                    </p:anim>
                                    <p:anim calcmode="lin" valueType="num">
                                      <p:cBhvr>
                                        <p:cTn id="30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42" presetClass="entr" presetSubtype="0" fill="hold" grpId="0" nodeType="clickEffect">
                                  <p:stCondLst>
                                    <p:cond delay="0"/>
                                  </p:stCondLst>
                                  <p:childTnLst>
                                    <p:set>
                                      <p:cBhvr>
                                        <p:cTn id="304" dur="1" fill="hold">
                                          <p:stCondLst>
                                            <p:cond delay="0"/>
                                          </p:stCondLst>
                                        </p:cTn>
                                        <p:tgtEl>
                                          <p:spTgt spid="69"/>
                                        </p:tgtEl>
                                        <p:attrNameLst>
                                          <p:attrName>style.visibility</p:attrName>
                                        </p:attrNameLst>
                                      </p:cBhvr>
                                      <p:to>
                                        <p:strVal val="visible"/>
                                      </p:to>
                                    </p:set>
                                    <p:animEffect transition="in" filter="fade">
                                      <p:cBhvr>
                                        <p:cTn id="305" dur="1000"/>
                                        <p:tgtEl>
                                          <p:spTgt spid="69"/>
                                        </p:tgtEl>
                                      </p:cBhvr>
                                    </p:animEffect>
                                    <p:anim calcmode="lin" valueType="num">
                                      <p:cBhvr>
                                        <p:cTn id="306" dur="1000" fill="hold"/>
                                        <p:tgtEl>
                                          <p:spTgt spid="69"/>
                                        </p:tgtEl>
                                        <p:attrNameLst>
                                          <p:attrName>ppt_x</p:attrName>
                                        </p:attrNameLst>
                                      </p:cBhvr>
                                      <p:tavLst>
                                        <p:tav tm="0">
                                          <p:val>
                                            <p:strVal val="#ppt_x"/>
                                          </p:val>
                                        </p:tav>
                                        <p:tav tm="100000">
                                          <p:val>
                                            <p:strVal val="#ppt_x"/>
                                          </p:val>
                                        </p:tav>
                                      </p:tavLst>
                                    </p:anim>
                                    <p:anim calcmode="lin" valueType="num">
                                      <p:cBhvr>
                                        <p:cTn id="307"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08" fill="hold">
                      <p:stCondLst>
                        <p:cond delay="indefinite"/>
                      </p:stCondLst>
                      <p:childTnLst>
                        <p:par>
                          <p:cTn id="309" fill="hold">
                            <p:stCondLst>
                              <p:cond delay="0"/>
                            </p:stCondLst>
                            <p:childTnLst>
                              <p:par>
                                <p:cTn id="310" presetID="42" presetClass="entr" presetSubtype="0" fill="hold" grpId="0" nodeType="clickEffect">
                                  <p:stCondLst>
                                    <p:cond delay="0"/>
                                  </p:stCondLst>
                                  <p:childTnLst>
                                    <p:set>
                                      <p:cBhvr>
                                        <p:cTn id="311" dur="1" fill="hold">
                                          <p:stCondLst>
                                            <p:cond delay="0"/>
                                          </p:stCondLst>
                                        </p:cTn>
                                        <p:tgtEl>
                                          <p:spTgt spid="38"/>
                                        </p:tgtEl>
                                        <p:attrNameLst>
                                          <p:attrName>style.visibility</p:attrName>
                                        </p:attrNameLst>
                                      </p:cBhvr>
                                      <p:to>
                                        <p:strVal val="visible"/>
                                      </p:to>
                                    </p:set>
                                    <p:animEffect transition="in" filter="fade">
                                      <p:cBhvr>
                                        <p:cTn id="312" dur="1000"/>
                                        <p:tgtEl>
                                          <p:spTgt spid="38"/>
                                        </p:tgtEl>
                                      </p:cBhvr>
                                    </p:animEffect>
                                    <p:anim calcmode="lin" valueType="num">
                                      <p:cBhvr>
                                        <p:cTn id="313" dur="1000" fill="hold"/>
                                        <p:tgtEl>
                                          <p:spTgt spid="38"/>
                                        </p:tgtEl>
                                        <p:attrNameLst>
                                          <p:attrName>ppt_x</p:attrName>
                                        </p:attrNameLst>
                                      </p:cBhvr>
                                      <p:tavLst>
                                        <p:tav tm="0">
                                          <p:val>
                                            <p:strVal val="#ppt_x"/>
                                          </p:val>
                                        </p:tav>
                                        <p:tav tm="100000">
                                          <p:val>
                                            <p:strVal val="#ppt_x"/>
                                          </p:val>
                                        </p:tav>
                                      </p:tavLst>
                                    </p:anim>
                                    <p:anim calcmode="lin" valueType="num">
                                      <p:cBhvr>
                                        <p:cTn id="31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42" presetClass="entr" presetSubtype="0" fill="hold" grpId="0" nodeType="clickEffect">
                                  <p:stCondLst>
                                    <p:cond delay="0"/>
                                  </p:stCondLst>
                                  <p:childTnLst>
                                    <p:set>
                                      <p:cBhvr>
                                        <p:cTn id="318" dur="1" fill="hold">
                                          <p:stCondLst>
                                            <p:cond delay="0"/>
                                          </p:stCondLst>
                                        </p:cTn>
                                        <p:tgtEl>
                                          <p:spTgt spid="37"/>
                                        </p:tgtEl>
                                        <p:attrNameLst>
                                          <p:attrName>style.visibility</p:attrName>
                                        </p:attrNameLst>
                                      </p:cBhvr>
                                      <p:to>
                                        <p:strVal val="visible"/>
                                      </p:to>
                                    </p:set>
                                    <p:animEffect transition="in" filter="fade">
                                      <p:cBhvr>
                                        <p:cTn id="319" dur="1000"/>
                                        <p:tgtEl>
                                          <p:spTgt spid="37"/>
                                        </p:tgtEl>
                                      </p:cBhvr>
                                    </p:animEffect>
                                    <p:anim calcmode="lin" valueType="num">
                                      <p:cBhvr>
                                        <p:cTn id="320" dur="1000" fill="hold"/>
                                        <p:tgtEl>
                                          <p:spTgt spid="37"/>
                                        </p:tgtEl>
                                        <p:attrNameLst>
                                          <p:attrName>ppt_x</p:attrName>
                                        </p:attrNameLst>
                                      </p:cBhvr>
                                      <p:tavLst>
                                        <p:tav tm="0">
                                          <p:val>
                                            <p:strVal val="#ppt_x"/>
                                          </p:val>
                                        </p:tav>
                                        <p:tav tm="100000">
                                          <p:val>
                                            <p:strVal val="#ppt_x"/>
                                          </p:val>
                                        </p:tav>
                                      </p:tavLst>
                                    </p:anim>
                                    <p:anim calcmode="lin" valueType="num">
                                      <p:cBhvr>
                                        <p:cTn id="32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22" fill="hold">
                      <p:stCondLst>
                        <p:cond delay="indefinite"/>
                      </p:stCondLst>
                      <p:childTnLst>
                        <p:par>
                          <p:cTn id="323" fill="hold">
                            <p:stCondLst>
                              <p:cond delay="0"/>
                            </p:stCondLst>
                            <p:childTnLst>
                              <p:par>
                                <p:cTn id="324" presetID="1" presetClass="entr" presetSubtype="0" fill="hold" nodeType="clickEffect">
                                  <p:stCondLst>
                                    <p:cond delay="0"/>
                                  </p:stCondLst>
                                  <p:childTnLst>
                                    <p:set>
                                      <p:cBhvr>
                                        <p:cTn id="325" dur="1" fill="hold">
                                          <p:stCondLst>
                                            <p:cond delay="0"/>
                                          </p:stCondLst>
                                        </p:cTn>
                                        <p:tgtEl>
                                          <p:spTgt spid="11"/>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82"/>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ntr" presetSubtype="0" fill="hold" nodeType="clickEffect">
                                  <p:stCondLst>
                                    <p:cond delay="0"/>
                                  </p:stCondLst>
                                  <p:childTnLst>
                                    <p:set>
                                      <p:cBhvr>
                                        <p:cTn id="333" dur="1" fill="hold">
                                          <p:stCondLst>
                                            <p:cond delay="0"/>
                                          </p:stCondLst>
                                        </p:cTn>
                                        <p:tgtEl>
                                          <p:spTgt spid="83"/>
                                        </p:tgtEl>
                                        <p:attrNameLst>
                                          <p:attrName>style.visibility</p:attrName>
                                        </p:attrNameLst>
                                      </p:cBhvr>
                                      <p:to>
                                        <p:strVal val="visible"/>
                                      </p:to>
                                    </p:set>
                                  </p:childTnLst>
                                </p:cTn>
                              </p:par>
                            </p:childTnLst>
                          </p:cTn>
                        </p:par>
                      </p:childTnLst>
                    </p:cTn>
                  </p:par>
                  <p:par>
                    <p:cTn id="334" fill="hold">
                      <p:stCondLst>
                        <p:cond delay="indefinite"/>
                      </p:stCondLst>
                      <p:childTnLst>
                        <p:par>
                          <p:cTn id="335" fill="hold">
                            <p:stCondLst>
                              <p:cond delay="0"/>
                            </p:stCondLst>
                            <p:childTnLst>
                              <p:par>
                                <p:cTn id="336" presetID="1" presetClass="entr" presetSubtype="0" fill="hold" nodeType="clickEffect">
                                  <p:stCondLst>
                                    <p:cond delay="0"/>
                                  </p:stCondLst>
                                  <p:childTnLst>
                                    <p:set>
                                      <p:cBhvr>
                                        <p:cTn id="337"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P spid="95" grpId="0"/>
      <p:bldP spid="96" grpId="0"/>
      <p:bldP spid="97" grpId="0"/>
      <p:bldP spid="98" grpId="0"/>
      <p:bldP spid="99" grpId="0"/>
      <p:bldP spid="100" grpId="0"/>
      <p:bldP spid="101" grpId="0"/>
      <p:bldP spid="102" grpId="0"/>
      <p:bldP spid="103" grpId="0"/>
      <p:bldP spid="104" grpId="0"/>
      <p:bldP spid="105" grpId="0"/>
      <p:bldP spid="18" grpId="0"/>
      <p:bldP spid="19" grpId="0"/>
      <p:bldP spid="20" grpId="0"/>
      <p:bldP spid="21" grpId="0"/>
      <p:bldP spid="22" grpId="0"/>
      <p:bldP spid="24" grpId="0"/>
      <p:bldP spid="57" grpId="0" animBg="1"/>
      <p:bldP spid="59" grpId="0"/>
      <p:bldP spid="60" grpId="0"/>
      <p:bldP spid="61" grpId="0"/>
      <p:bldP spid="62" grpId="0"/>
      <p:bldP spid="63" grpId="0"/>
      <p:bldP spid="64" grpId="0"/>
      <p:bldP spid="65" grpId="0"/>
      <p:bldP spid="66" grpId="0"/>
      <p:bldP spid="67" grpId="0"/>
      <p:bldP spid="68" grpId="0"/>
      <p:bldP spid="69" grpId="0"/>
      <p:bldP spid="70"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AC99E05-A1F5-BB39-128F-5BB3640421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360" y="817498"/>
            <a:ext cx="3588247" cy="3588247"/>
          </a:xfrm>
          <a:prstGeom prst="rect">
            <a:avLst/>
          </a:prstGeom>
        </p:spPr>
      </p:pic>
      <p:sp>
        <p:nvSpPr>
          <p:cNvPr id="3" name="ZoneTexte 2">
            <a:extLst>
              <a:ext uri="{FF2B5EF4-FFF2-40B4-BE49-F238E27FC236}">
                <a16:creationId xmlns:a16="http://schemas.microsoft.com/office/drawing/2014/main" id="{E13ACB19-7197-A4B9-F4AD-7EFBCF3ED568}"/>
              </a:ext>
            </a:extLst>
          </p:cNvPr>
          <p:cNvSpPr txBox="1"/>
          <p:nvPr/>
        </p:nvSpPr>
        <p:spPr>
          <a:xfrm>
            <a:off x="1764505" y="448166"/>
            <a:ext cx="376122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L’aire urbaine de Paris</a:t>
            </a:r>
          </a:p>
        </p:txBody>
      </p:sp>
      <p:sp>
        <p:nvSpPr>
          <p:cNvPr id="4" name="ZoneTexte 3">
            <a:extLst>
              <a:ext uri="{FF2B5EF4-FFF2-40B4-BE49-F238E27FC236}">
                <a16:creationId xmlns:a16="http://schemas.microsoft.com/office/drawing/2014/main" id="{DA849B4C-0658-5710-54DB-27F80A1F0308}"/>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04</a:t>
            </a:r>
          </a:p>
        </p:txBody>
      </p:sp>
      <p:pic>
        <p:nvPicPr>
          <p:cNvPr id="7" name="Image 6">
            <a:extLst>
              <a:ext uri="{FF2B5EF4-FFF2-40B4-BE49-F238E27FC236}">
                <a16:creationId xmlns:a16="http://schemas.microsoft.com/office/drawing/2014/main" id="{37674463-4DE5-29B1-8580-50309C3C05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54963" y="817498"/>
            <a:ext cx="6713414" cy="4827265"/>
          </a:xfrm>
          <a:prstGeom prst="rect">
            <a:avLst/>
          </a:prstGeom>
        </p:spPr>
      </p:pic>
      <p:grpSp>
        <p:nvGrpSpPr>
          <p:cNvPr id="15" name="Groupe 14">
            <a:extLst>
              <a:ext uri="{FF2B5EF4-FFF2-40B4-BE49-F238E27FC236}">
                <a16:creationId xmlns:a16="http://schemas.microsoft.com/office/drawing/2014/main" id="{D87C0ED5-6A74-A8E5-7480-422CCCE6B1FC}"/>
              </a:ext>
            </a:extLst>
          </p:cNvPr>
          <p:cNvGrpSpPr/>
          <p:nvPr/>
        </p:nvGrpSpPr>
        <p:grpSpPr>
          <a:xfrm>
            <a:off x="6116138" y="153877"/>
            <a:ext cx="1295532" cy="618265"/>
            <a:chOff x="1457978" y="4892296"/>
            <a:chExt cx="1748114" cy="834250"/>
          </a:xfrm>
        </p:grpSpPr>
        <p:pic>
          <p:nvPicPr>
            <p:cNvPr id="9" name="Image 8">
              <a:hlinkClick r:id="rId4"/>
              <a:extLst>
                <a:ext uri="{FF2B5EF4-FFF2-40B4-BE49-F238E27FC236}">
                  <a16:creationId xmlns:a16="http://schemas.microsoft.com/office/drawing/2014/main" id="{550E8715-1C67-77D6-C424-7696A3C420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7978" y="4892296"/>
              <a:ext cx="1748114" cy="834250"/>
            </a:xfrm>
            <a:prstGeom prst="rect">
              <a:avLst/>
            </a:prstGeom>
          </p:spPr>
        </p:pic>
        <p:pic>
          <p:nvPicPr>
            <p:cNvPr id="14" name="Image 13">
              <a:hlinkClick r:id="rId4"/>
              <a:extLst>
                <a:ext uri="{FF2B5EF4-FFF2-40B4-BE49-F238E27FC236}">
                  <a16:creationId xmlns:a16="http://schemas.microsoft.com/office/drawing/2014/main" id="{B66D2BAE-B031-B645-FC46-BD81A3E5F4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7104" y="5135208"/>
              <a:ext cx="1029861" cy="294246"/>
            </a:xfrm>
            <a:prstGeom prst="rect">
              <a:avLst/>
            </a:prstGeom>
          </p:spPr>
        </p:pic>
      </p:grpSp>
      <p:sp>
        <p:nvSpPr>
          <p:cNvPr id="16" name="ZoneTexte 15">
            <a:extLst>
              <a:ext uri="{FF2B5EF4-FFF2-40B4-BE49-F238E27FC236}">
                <a16:creationId xmlns:a16="http://schemas.microsoft.com/office/drawing/2014/main" id="{69355C54-760E-FB86-6CC4-0B337108840B}"/>
              </a:ext>
            </a:extLst>
          </p:cNvPr>
          <p:cNvSpPr txBox="1"/>
          <p:nvPr/>
        </p:nvSpPr>
        <p:spPr>
          <a:xfrm>
            <a:off x="2771644" y="5714495"/>
            <a:ext cx="3361501"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10)</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04</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Déterminer le plus précisément possible la ville-centre, le pôle urbain et l’aire urbaine de Paris…</a:t>
            </a:r>
          </a:p>
        </p:txBody>
      </p:sp>
      <p:sp>
        <p:nvSpPr>
          <p:cNvPr id="17" name="ZoneTexte 16">
            <a:extLst>
              <a:ext uri="{FF2B5EF4-FFF2-40B4-BE49-F238E27FC236}">
                <a16:creationId xmlns:a16="http://schemas.microsoft.com/office/drawing/2014/main" id="{DFD86DFA-CB89-874E-827C-AAA912C6A357}"/>
              </a:ext>
            </a:extLst>
          </p:cNvPr>
          <p:cNvSpPr txBox="1"/>
          <p:nvPr/>
        </p:nvSpPr>
        <p:spPr>
          <a:xfrm>
            <a:off x="6133145" y="5659596"/>
            <a:ext cx="6079884" cy="1077218"/>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Paris, </a:t>
            </a:r>
            <a:r>
              <a:rPr lang="fr-FR" sz="1600" b="1" dirty="0">
                <a:solidFill>
                  <a:schemeClr val="accent4"/>
                </a:solidFill>
                <a:latin typeface="Calibri" panose="020F0502020204030204" pitchFamily="34" charset="0"/>
                <a:cs typeface="Calibri" panose="020F0502020204030204" pitchFamily="34" charset="0"/>
              </a:rPr>
              <a:t>ville centre</a:t>
            </a:r>
            <a:r>
              <a:rPr lang="fr-FR" sz="1600" dirty="0">
                <a:solidFill>
                  <a:schemeClr val="accent4"/>
                </a:solidFill>
                <a:latin typeface="Calibri" panose="020F0502020204030204" pitchFamily="34" charset="0"/>
                <a:cs typeface="Calibri" panose="020F0502020204030204" pitchFamily="34" charset="0"/>
              </a:rPr>
              <a:t>, est formée par ses </a:t>
            </a:r>
            <a:r>
              <a:rPr lang="fr-FR" sz="1600" b="1" dirty="0">
                <a:solidFill>
                  <a:schemeClr val="accent4"/>
                </a:solidFill>
                <a:latin typeface="Calibri" panose="020F0502020204030204" pitchFamily="34" charset="0"/>
                <a:cs typeface="Calibri" panose="020F0502020204030204" pitchFamily="34" charset="0"/>
              </a:rPr>
              <a:t>20 arrondissements</a:t>
            </a:r>
            <a:r>
              <a:rPr lang="fr-FR" sz="1600" dirty="0">
                <a:solidFill>
                  <a:schemeClr val="accent4"/>
                </a:solidFill>
                <a:latin typeface="Calibri" panose="020F0502020204030204" pitchFamily="34" charset="0"/>
                <a:cs typeface="Calibri" panose="020F0502020204030204" pitchFamily="34" charset="0"/>
              </a:rPr>
              <a:t>.</a:t>
            </a:r>
          </a:p>
          <a:p>
            <a:r>
              <a:rPr lang="fr-FR" sz="1600" dirty="0">
                <a:solidFill>
                  <a:schemeClr val="accent4"/>
                </a:solidFill>
                <a:latin typeface="Calibri" panose="020F0502020204030204" pitchFamily="34" charset="0"/>
                <a:cs typeface="Calibri" panose="020F0502020204030204" pitchFamily="34" charset="0"/>
              </a:rPr>
              <a:t>Pour la </a:t>
            </a:r>
            <a:r>
              <a:rPr lang="fr-FR" sz="1600" b="1" dirty="0">
                <a:solidFill>
                  <a:schemeClr val="accent4"/>
                </a:solidFill>
                <a:latin typeface="Calibri" panose="020F0502020204030204" pitchFamily="34" charset="0"/>
                <a:cs typeface="Calibri" panose="020F0502020204030204" pitchFamily="34" charset="0"/>
              </a:rPr>
              <a:t>banlieue parisienne</a:t>
            </a:r>
            <a:r>
              <a:rPr lang="fr-FR" sz="1600" dirty="0">
                <a:solidFill>
                  <a:schemeClr val="accent4"/>
                </a:solidFill>
                <a:latin typeface="Calibri" panose="020F0502020204030204" pitchFamily="34" charset="0"/>
                <a:cs typeface="Calibri" panose="020F0502020204030204" pitchFamily="34" charset="0"/>
              </a:rPr>
              <a:t>, il faut </a:t>
            </a:r>
            <a:r>
              <a:rPr lang="fr-FR" sz="1600" b="1" dirty="0">
                <a:solidFill>
                  <a:schemeClr val="accent4"/>
                </a:solidFill>
                <a:latin typeface="Calibri" panose="020F0502020204030204" pitchFamily="34" charset="0"/>
                <a:cs typeface="Calibri" panose="020F0502020204030204" pitchFamily="34" charset="0"/>
              </a:rPr>
              <a:t>ajouter  les départements de la Seine-Saint-Denis, des Hauts-de-Seine et le Val-de-Marne</a:t>
            </a:r>
            <a:r>
              <a:rPr lang="fr-FR" sz="1600" dirty="0">
                <a:solidFill>
                  <a:schemeClr val="accent4"/>
                </a:solidFill>
                <a:latin typeface="Calibri" panose="020F0502020204030204" pitchFamily="34" charset="0"/>
                <a:cs typeface="Calibri" panose="020F0502020204030204" pitchFamily="34" charset="0"/>
              </a:rPr>
              <a:t>.</a:t>
            </a:r>
          </a:p>
          <a:p>
            <a:r>
              <a:rPr lang="fr-FR" sz="1600" dirty="0">
                <a:solidFill>
                  <a:schemeClr val="accent4"/>
                </a:solidFill>
                <a:latin typeface="Calibri" panose="020F0502020204030204" pitchFamily="34" charset="0"/>
                <a:cs typeface="Calibri" panose="020F0502020204030204" pitchFamily="34" charset="0"/>
              </a:rPr>
              <a:t>L’</a:t>
            </a:r>
            <a:r>
              <a:rPr lang="fr-FR" sz="1600" b="1" dirty="0">
                <a:solidFill>
                  <a:schemeClr val="accent4"/>
                </a:solidFill>
                <a:latin typeface="Calibri" panose="020F0502020204030204" pitchFamily="34" charset="0"/>
                <a:cs typeface="Calibri" panose="020F0502020204030204" pitchFamily="34" charset="0"/>
              </a:rPr>
              <a:t>aire urbaine</a:t>
            </a:r>
            <a:r>
              <a:rPr lang="fr-FR" sz="1600" dirty="0">
                <a:solidFill>
                  <a:schemeClr val="accent4"/>
                </a:solidFill>
                <a:latin typeface="Calibri" panose="020F0502020204030204" pitchFamily="34" charset="0"/>
                <a:cs typeface="Calibri" panose="020F0502020204030204" pitchFamily="34" charset="0"/>
              </a:rPr>
              <a:t> concerne toute la </a:t>
            </a:r>
            <a:r>
              <a:rPr lang="fr-FR" sz="1600" b="1" dirty="0">
                <a:solidFill>
                  <a:schemeClr val="accent4"/>
                </a:solidFill>
                <a:latin typeface="Calibri" panose="020F0502020204030204" pitchFamily="34" charset="0"/>
                <a:cs typeface="Calibri" panose="020F0502020204030204" pitchFamily="34" charset="0"/>
              </a:rPr>
              <a:t>région Île-de-France</a:t>
            </a:r>
            <a:r>
              <a:rPr lang="fr-FR" sz="1600" dirty="0">
                <a:solidFill>
                  <a:schemeClr val="accent4"/>
                </a:solidFill>
                <a:latin typeface="Calibri" panose="020F0502020204030204" pitchFamily="34" charset="0"/>
                <a:cs typeface="Calibri" panose="020F0502020204030204" pitchFamily="34" charset="0"/>
              </a:rPr>
              <a:t> et au-delà.</a:t>
            </a:r>
          </a:p>
        </p:txBody>
      </p:sp>
      <p:pic>
        <p:nvPicPr>
          <p:cNvPr id="19" name="Image 18">
            <a:extLst>
              <a:ext uri="{FF2B5EF4-FFF2-40B4-BE49-F238E27FC236}">
                <a16:creationId xmlns:a16="http://schemas.microsoft.com/office/drawing/2014/main" id="{73089E5C-8230-9020-46BD-EF5C793993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131" y="4405745"/>
            <a:ext cx="2617913" cy="2090787"/>
          </a:xfrm>
          <a:prstGeom prst="rect">
            <a:avLst/>
          </a:prstGeom>
        </p:spPr>
      </p:pic>
      <p:pic>
        <p:nvPicPr>
          <p:cNvPr id="20" name="Image 19">
            <a:extLst>
              <a:ext uri="{FF2B5EF4-FFF2-40B4-BE49-F238E27FC236}">
                <a16:creationId xmlns:a16="http://schemas.microsoft.com/office/drawing/2014/main" id="{66B12682-D353-C475-CC41-54751C8F4705}"/>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1479431" y="141974"/>
            <a:ext cx="527420" cy="527420"/>
          </a:xfrm>
          <a:prstGeom prst="rect">
            <a:avLst/>
          </a:prstGeom>
        </p:spPr>
      </p:pic>
      <p:pic>
        <p:nvPicPr>
          <p:cNvPr id="21" name="Image 20">
            <a:hlinkClick r:id="rId9" action="ppaction://hlinksldjump"/>
            <a:extLst>
              <a:ext uri="{FF2B5EF4-FFF2-40B4-BE49-F238E27FC236}">
                <a16:creationId xmlns:a16="http://schemas.microsoft.com/office/drawing/2014/main" id="{29C01664-2BFC-E4F9-4B54-BDEF58F2974A}"/>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0768378" y="215891"/>
            <a:ext cx="677008" cy="471274"/>
          </a:xfrm>
          <a:prstGeom prst="rect">
            <a:avLst/>
          </a:prstGeom>
        </p:spPr>
      </p:pic>
      <p:sp>
        <p:nvSpPr>
          <p:cNvPr id="6" name="ZoneTexte 5">
            <a:extLst>
              <a:ext uri="{FF2B5EF4-FFF2-40B4-BE49-F238E27FC236}">
                <a16:creationId xmlns:a16="http://schemas.microsoft.com/office/drawing/2014/main" id="{3967A644-74CC-74B5-621D-439683F1717D}"/>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Tree>
    <p:extLst>
      <p:ext uri="{BB962C8B-B14F-4D97-AF65-F5344CB8AC3E}">
        <p14:creationId xmlns:p14="http://schemas.microsoft.com/office/powerpoint/2010/main" val="66704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FAF6323-9478-4D26-BB52-DE5861A41B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3125" y="817498"/>
            <a:ext cx="5521044" cy="5247448"/>
          </a:xfrm>
          <a:prstGeom prst="rect">
            <a:avLst/>
          </a:prstGeom>
        </p:spPr>
      </p:pic>
      <p:sp>
        <p:nvSpPr>
          <p:cNvPr id="6" name="ZoneTexte 5">
            <a:extLst>
              <a:ext uri="{FF2B5EF4-FFF2-40B4-BE49-F238E27FC236}">
                <a16:creationId xmlns:a16="http://schemas.microsoft.com/office/drawing/2014/main" id="{5C19FA60-D4D7-4E27-8282-11E6832336D6}"/>
              </a:ext>
            </a:extLst>
          </p:cNvPr>
          <p:cNvSpPr txBox="1"/>
          <p:nvPr/>
        </p:nvSpPr>
        <p:spPr>
          <a:xfrm>
            <a:off x="1764505" y="448166"/>
            <a:ext cx="376122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et les aires urbaines</a:t>
            </a: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03</a:t>
            </a:r>
          </a:p>
        </p:txBody>
      </p:sp>
      <p:graphicFrame>
        <p:nvGraphicFramePr>
          <p:cNvPr id="35" name="Tableau 81">
            <a:extLst>
              <a:ext uri="{FF2B5EF4-FFF2-40B4-BE49-F238E27FC236}">
                <a16:creationId xmlns:a16="http://schemas.microsoft.com/office/drawing/2014/main" id="{94E53DBB-EA35-47AC-8F04-CDE3DEFD19E3}"/>
              </a:ext>
            </a:extLst>
          </p:cNvPr>
          <p:cNvGraphicFramePr>
            <a:graphicFrameLocks noGrp="1"/>
          </p:cNvGraphicFramePr>
          <p:nvPr/>
        </p:nvGraphicFramePr>
        <p:xfrm>
          <a:off x="6308731" y="2291307"/>
          <a:ext cx="5728073" cy="4511040"/>
        </p:xfrm>
        <a:graphic>
          <a:graphicData uri="http://schemas.openxmlformats.org/drawingml/2006/table">
            <a:tbl>
              <a:tblPr firstRow="1" bandRow="1">
                <a:tableStyleId>{5940675A-B579-460E-94D1-54222C63F5DA}</a:tableStyleId>
              </a:tblPr>
              <a:tblGrid>
                <a:gridCol w="475178">
                  <a:extLst>
                    <a:ext uri="{9D8B030D-6E8A-4147-A177-3AD203B41FA5}">
                      <a16:colId xmlns:a16="http://schemas.microsoft.com/office/drawing/2014/main" val="1076046746"/>
                    </a:ext>
                  </a:extLst>
                </a:gridCol>
                <a:gridCol w="1710648">
                  <a:extLst>
                    <a:ext uri="{9D8B030D-6E8A-4147-A177-3AD203B41FA5}">
                      <a16:colId xmlns:a16="http://schemas.microsoft.com/office/drawing/2014/main" val="3366300885"/>
                    </a:ext>
                  </a:extLst>
                </a:gridCol>
                <a:gridCol w="1876166">
                  <a:extLst>
                    <a:ext uri="{9D8B030D-6E8A-4147-A177-3AD203B41FA5}">
                      <a16:colId xmlns:a16="http://schemas.microsoft.com/office/drawing/2014/main" val="3464510888"/>
                    </a:ext>
                  </a:extLst>
                </a:gridCol>
                <a:gridCol w="1666081">
                  <a:extLst>
                    <a:ext uri="{9D8B030D-6E8A-4147-A177-3AD203B41FA5}">
                      <a16:colId xmlns:a16="http://schemas.microsoft.com/office/drawing/2014/main" val="4048096674"/>
                    </a:ext>
                  </a:extLst>
                </a:gridCol>
              </a:tblGrid>
              <a:tr h="0">
                <a:tc>
                  <a:txBody>
                    <a:bodyPr/>
                    <a:lstStyle/>
                    <a:p>
                      <a:pPr algn="ctr"/>
                      <a:endParaRPr lang="fr-FR" sz="1100" b="1" dirty="0">
                        <a:latin typeface="Calibri" panose="020F0502020204030204" pitchFamily="34" charset="0"/>
                        <a:cs typeface="Calibri" panose="020F0502020204030204" pitchFamily="34" charset="0"/>
                      </a:endParaRPr>
                    </a:p>
                  </a:txBody>
                  <a:tcPr anchor="ctr"/>
                </a:tc>
                <a:tc>
                  <a:txBody>
                    <a:bodyPr/>
                    <a:lstStyle/>
                    <a:p>
                      <a:pPr algn="ctr"/>
                      <a:r>
                        <a:rPr lang="fr-FR" sz="1200" b="1" dirty="0">
                          <a:latin typeface="Calibri" panose="020F0502020204030204" pitchFamily="34" charset="0"/>
                          <a:cs typeface="Calibri" panose="020F0502020204030204" pitchFamily="34" charset="0"/>
                        </a:rPr>
                        <a:t>AIRES URBAINES</a:t>
                      </a:r>
                    </a:p>
                  </a:txBody>
                  <a:tcPr anchor="ctr"/>
                </a:tc>
                <a:tc>
                  <a:txBody>
                    <a:bodyPr/>
                    <a:lstStyle/>
                    <a:p>
                      <a:pPr marL="0" algn="ctr" defTabSz="457200" rtl="0" eaLnBrk="1" latinLnBrk="0" hangingPunct="1"/>
                      <a:r>
                        <a:rPr lang="fr-FR" sz="1200" b="0" i="1" kern="1200" dirty="0">
                          <a:solidFill>
                            <a:schemeClr val="tx1"/>
                          </a:solidFill>
                          <a:latin typeface="Calibri" panose="020F0502020204030204" pitchFamily="34" charset="0"/>
                          <a:ea typeface="+mn-ea"/>
                          <a:cs typeface="Calibri" panose="020F0502020204030204" pitchFamily="34" charset="0"/>
                        </a:rPr>
                        <a:t>Habitants Aires urbaines</a:t>
                      </a:r>
                    </a:p>
                    <a:p>
                      <a:pPr marL="0" algn="ctr" defTabSz="457200" rtl="0" eaLnBrk="1" latinLnBrk="0" hangingPunct="1"/>
                      <a:r>
                        <a:rPr lang="fr-FR" sz="800" b="0" i="1" kern="1200" dirty="0">
                          <a:solidFill>
                            <a:schemeClr val="tx1"/>
                          </a:solidFill>
                          <a:latin typeface="Calibri" panose="020F0502020204030204" pitchFamily="34" charset="0"/>
                          <a:ea typeface="+mn-ea"/>
                          <a:cs typeface="Calibri" panose="020F0502020204030204" pitchFamily="34" charset="0"/>
                        </a:rPr>
                        <a:t>(INSEE 2017)</a:t>
                      </a:r>
                    </a:p>
                  </a:txBody>
                  <a:tcPr anchor="ctr"/>
                </a:tc>
                <a:tc>
                  <a:txBody>
                    <a:bodyPr/>
                    <a:lstStyle/>
                    <a:p>
                      <a:pPr marL="0" algn="ctr" defTabSz="457200" rtl="0" eaLnBrk="1" latinLnBrk="0" hangingPunct="1"/>
                      <a:r>
                        <a:rPr lang="fr-FR" sz="1200" b="0" i="1" kern="1200" dirty="0">
                          <a:solidFill>
                            <a:schemeClr val="tx1"/>
                          </a:solidFill>
                          <a:latin typeface="Calibri" panose="020F0502020204030204" pitchFamily="34" charset="0"/>
                          <a:ea typeface="+mn-ea"/>
                          <a:cs typeface="Calibri" panose="020F0502020204030204" pitchFamily="34" charset="0"/>
                        </a:rPr>
                        <a:t>Habitants Commune</a:t>
                      </a:r>
                    </a:p>
                    <a:p>
                      <a:pPr marL="0" algn="ctr" defTabSz="457200" rtl="0" eaLnBrk="1" latinLnBrk="0" hangingPunct="1"/>
                      <a:r>
                        <a:rPr lang="fr-FR" sz="800" b="0" i="1" kern="1200" dirty="0">
                          <a:solidFill>
                            <a:schemeClr val="tx1"/>
                          </a:solidFill>
                          <a:latin typeface="Calibri" panose="020F0502020204030204" pitchFamily="34" charset="0"/>
                          <a:ea typeface="+mn-ea"/>
                          <a:cs typeface="Calibri" panose="020F0502020204030204" pitchFamily="34" charset="0"/>
                        </a:rPr>
                        <a:t>(INSEE 2017)</a:t>
                      </a:r>
                    </a:p>
                  </a:txBody>
                  <a:tcPr anchor="ctr"/>
                </a:tc>
                <a:extLst>
                  <a:ext uri="{0D108BD9-81ED-4DB2-BD59-A6C34878D82A}">
                    <a16:rowId xmlns:a16="http://schemas.microsoft.com/office/drawing/2014/main" val="2775305881"/>
                  </a:ext>
                </a:extLst>
              </a:tr>
              <a:tr h="0">
                <a:tc>
                  <a:txBody>
                    <a:bodyPr/>
                    <a:lstStyle/>
                    <a:p>
                      <a:pPr algn="ctr"/>
                      <a:r>
                        <a:rPr lang="fr-FR" sz="1100" b="1" dirty="0">
                          <a:latin typeface="Calibri" panose="020F0502020204030204" pitchFamily="34" charset="0"/>
                          <a:cs typeface="Calibri" panose="020F0502020204030204" pitchFamily="34" charset="0"/>
                        </a:rPr>
                        <a:t>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12 600 000</a:t>
                      </a:r>
                    </a:p>
                  </a:txBody>
                  <a:tcPr anchor="ctr"/>
                </a:tc>
                <a:tc>
                  <a:txBody>
                    <a:bodyPr/>
                    <a:lstStyle/>
                    <a:p>
                      <a:pPr algn="r"/>
                      <a:r>
                        <a:rPr lang="fr-FR" sz="1200" i="1" dirty="0">
                          <a:latin typeface="Calibri" panose="020F0502020204030204" pitchFamily="34" charset="0"/>
                          <a:cs typeface="Calibri" panose="020F0502020204030204" pitchFamily="34" charset="0"/>
                        </a:rPr>
                        <a:t>2 200 000</a:t>
                      </a:r>
                    </a:p>
                  </a:txBody>
                  <a:tcPr anchor="ctr"/>
                </a:tc>
                <a:extLst>
                  <a:ext uri="{0D108BD9-81ED-4DB2-BD59-A6C34878D82A}">
                    <a16:rowId xmlns:a16="http://schemas.microsoft.com/office/drawing/2014/main" val="4039537400"/>
                  </a:ext>
                </a:extLst>
              </a:tr>
              <a:tr h="0">
                <a:tc>
                  <a:txBody>
                    <a:bodyPr/>
                    <a:lstStyle/>
                    <a:p>
                      <a:pPr algn="ctr"/>
                      <a:r>
                        <a:rPr lang="fr-FR" sz="1100" b="1" dirty="0">
                          <a:latin typeface="Calibri" panose="020F0502020204030204" pitchFamily="34" charset="0"/>
                          <a:cs typeface="Calibri" panose="020F0502020204030204" pitchFamily="34" charset="0"/>
                        </a:rPr>
                        <a:t>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2 300 000</a:t>
                      </a:r>
                    </a:p>
                  </a:txBody>
                  <a:tcPr anchor="ctr"/>
                </a:tc>
                <a:tc>
                  <a:txBody>
                    <a:bodyPr/>
                    <a:lstStyle/>
                    <a:p>
                      <a:pPr algn="r"/>
                      <a:r>
                        <a:rPr lang="fr-FR" sz="1200" i="1" dirty="0">
                          <a:latin typeface="Calibri" panose="020F0502020204030204" pitchFamily="34" charset="0"/>
                          <a:cs typeface="Calibri" panose="020F0502020204030204" pitchFamily="34" charset="0"/>
                        </a:rPr>
                        <a:t>520 000</a:t>
                      </a:r>
                    </a:p>
                  </a:txBody>
                  <a:tcPr anchor="ctr"/>
                </a:tc>
                <a:extLst>
                  <a:ext uri="{0D108BD9-81ED-4DB2-BD59-A6C34878D82A}">
                    <a16:rowId xmlns:a16="http://schemas.microsoft.com/office/drawing/2014/main" val="1532734454"/>
                  </a:ext>
                </a:extLst>
              </a:tr>
              <a:tr h="0">
                <a:tc>
                  <a:txBody>
                    <a:bodyPr/>
                    <a:lstStyle/>
                    <a:p>
                      <a:pPr algn="ctr"/>
                      <a:r>
                        <a:rPr lang="fr-FR" sz="1100" b="1" dirty="0">
                          <a:latin typeface="Calibri" panose="020F0502020204030204" pitchFamily="34" charset="0"/>
                          <a:cs typeface="Calibri" panose="020F0502020204030204" pitchFamily="34" charset="0"/>
                        </a:rPr>
                        <a:t>III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1 800 000</a:t>
                      </a:r>
                    </a:p>
                  </a:txBody>
                  <a:tcPr anchor="ctr"/>
                </a:tc>
                <a:tc>
                  <a:txBody>
                    <a:bodyPr/>
                    <a:lstStyle/>
                    <a:p>
                      <a:pPr algn="r"/>
                      <a:r>
                        <a:rPr lang="fr-FR" sz="1200" i="1" dirty="0">
                          <a:latin typeface="Calibri" panose="020F0502020204030204" pitchFamily="34" charset="0"/>
                          <a:cs typeface="Calibri" panose="020F0502020204030204" pitchFamily="34" charset="0"/>
                        </a:rPr>
                        <a:t>860 000</a:t>
                      </a:r>
                    </a:p>
                  </a:txBody>
                  <a:tcPr anchor="ctr"/>
                </a:tc>
                <a:extLst>
                  <a:ext uri="{0D108BD9-81ED-4DB2-BD59-A6C34878D82A}">
                    <a16:rowId xmlns:a16="http://schemas.microsoft.com/office/drawing/2014/main" val="2763170668"/>
                  </a:ext>
                </a:extLst>
              </a:tr>
              <a:tr h="0">
                <a:tc>
                  <a:txBody>
                    <a:bodyPr/>
                    <a:lstStyle/>
                    <a:p>
                      <a:pPr algn="ctr"/>
                      <a:r>
                        <a:rPr lang="fr-FR" sz="1100" b="1" dirty="0">
                          <a:latin typeface="Calibri" panose="020F0502020204030204" pitchFamily="34" charset="0"/>
                          <a:cs typeface="Calibri" panose="020F0502020204030204" pitchFamily="34" charset="0"/>
                        </a:rPr>
                        <a:t>IV</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1 400 000</a:t>
                      </a:r>
                    </a:p>
                  </a:txBody>
                  <a:tcPr anchor="ctr"/>
                </a:tc>
                <a:tc>
                  <a:txBody>
                    <a:bodyPr/>
                    <a:lstStyle/>
                    <a:p>
                      <a:pPr algn="r"/>
                      <a:r>
                        <a:rPr lang="fr-FR" sz="1200" i="1" dirty="0">
                          <a:latin typeface="Calibri" panose="020F0502020204030204" pitchFamily="34" charset="0"/>
                          <a:cs typeface="Calibri" panose="020F0502020204030204" pitchFamily="34" charset="0"/>
                        </a:rPr>
                        <a:t>480 000</a:t>
                      </a:r>
                    </a:p>
                  </a:txBody>
                  <a:tcPr anchor="ctr"/>
                </a:tc>
                <a:extLst>
                  <a:ext uri="{0D108BD9-81ED-4DB2-BD59-A6C34878D82A}">
                    <a16:rowId xmlns:a16="http://schemas.microsoft.com/office/drawing/2014/main" val="2657595539"/>
                  </a:ext>
                </a:extLst>
              </a:tr>
              <a:tr h="0">
                <a:tc>
                  <a:txBody>
                    <a:bodyPr/>
                    <a:lstStyle/>
                    <a:p>
                      <a:pPr algn="ctr"/>
                      <a:r>
                        <a:rPr lang="fr-FR" sz="1100" b="1" dirty="0">
                          <a:latin typeface="Calibri" panose="020F0502020204030204" pitchFamily="34" charset="0"/>
                          <a:cs typeface="Calibri" panose="020F0502020204030204" pitchFamily="34" charset="0"/>
                        </a:rPr>
                        <a:t>V</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1 300 000</a:t>
                      </a:r>
                    </a:p>
                  </a:txBody>
                  <a:tcPr anchor="ct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200" i="1" dirty="0">
                          <a:latin typeface="Calibri" panose="020F0502020204030204" pitchFamily="34" charset="0"/>
                          <a:cs typeface="Calibri" panose="020F0502020204030204" pitchFamily="34" charset="0"/>
                        </a:rPr>
                        <a:t>255 000</a:t>
                      </a:r>
                    </a:p>
                  </a:txBody>
                  <a:tcPr anchor="ctr"/>
                </a:tc>
                <a:extLst>
                  <a:ext uri="{0D108BD9-81ED-4DB2-BD59-A6C34878D82A}">
                    <a16:rowId xmlns:a16="http://schemas.microsoft.com/office/drawing/2014/main" val="4208118040"/>
                  </a:ext>
                </a:extLst>
              </a:tr>
              <a:tr h="0">
                <a:tc>
                  <a:txBody>
                    <a:bodyPr/>
                    <a:lstStyle/>
                    <a:p>
                      <a:pPr algn="ctr"/>
                      <a:r>
                        <a:rPr lang="fr-FR" sz="1100" b="1" dirty="0">
                          <a:latin typeface="Calibri" panose="020F0502020204030204" pitchFamily="34" charset="0"/>
                          <a:cs typeface="Calibri" panose="020F0502020204030204" pitchFamily="34" charset="0"/>
                        </a:rPr>
                        <a:t>VI</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1100" dirty="0">
                        <a:latin typeface="Calibri" panose="020F0502020204030204" pitchFamily="34" charset="0"/>
                        <a:cs typeface="Calibri" panose="020F0502020204030204" pitchFamily="34" charset="0"/>
                      </a:endParaRPr>
                    </a:p>
                  </a:txBody>
                  <a:tcPr anchor="ct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200" i="1" dirty="0">
                          <a:latin typeface="Calibri" panose="020F0502020204030204" pitchFamily="34" charset="0"/>
                          <a:cs typeface="Calibri" panose="020F0502020204030204" pitchFamily="34" charset="0"/>
                        </a:rPr>
                        <a:t>1 200 000</a:t>
                      </a:r>
                    </a:p>
                  </a:txBody>
                  <a:tcPr anchor="ct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200" i="1" dirty="0">
                          <a:latin typeface="Calibri" panose="020F0502020204030204" pitchFamily="34" charset="0"/>
                          <a:cs typeface="Calibri" panose="020F0502020204030204" pitchFamily="34" charset="0"/>
                        </a:rPr>
                        <a:t>310 000</a:t>
                      </a:r>
                    </a:p>
                  </a:txBody>
                  <a:tcPr anchor="ctr"/>
                </a:tc>
                <a:extLst>
                  <a:ext uri="{0D108BD9-81ED-4DB2-BD59-A6C34878D82A}">
                    <a16:rowId xmlns:a16="http://schemas.microsoft.com/office/drawing/2014/main" val="1001302799"/>
                  </a:ext>
                </a:extLst>
              </a:tr>
              <a:tr h="0">
                <a:tc>
                  <a:txBody>
                    <a:bodyPr/>
                    <a:lstStyle/>
                    <a:p>
                      <a:pPr algn="ctr"/>
                      <a:r>
                        <a:rPr lang="fr-FR" sz="1100" b="1" dirty="0">
                          <a:latin typeface="Calibri" panose="020F0502020204030204" pitchFamily="34" charset="0"/>
                          <a:cs typeface="Calibri" panose="020F0502020204030204" pitchFamily="34" charset="0"/>
                        </a:rPr>
                        <a:t>VII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1 000 000</a:t>
                      </a:r>
                    </a:p>
                  </a:txBody>
                  <a:tcPr anchor="ctr"/>
                </a:tc>
                <a:tc>
                  <a:txBody>
                    <a:bodyPr/>
                    <a:lstStyle/>
                    <a:p>
                      <a:pPr algn="r"/>
                      <a:r>
                        <a:rPr lang="fr-FR" sz="1200" i="1" dirty="0">
                          <a:latin typeface="Calibri" panose="020F0502020204030204" pitchFamily="34" charset="0"/>
                          <a:cs typeface="Calibri" panose="020F0502020204030204" pitchFamily="34" charset="0"/>
                        </a:rPr>
                        <a:t>340 000</a:t>
                      </a:r>
                    </a:p>
                  </a:txBody>
                  <a:tcPr anchor="ctr"/>
                </a:tc>
                <a:extLst>
                  <a:ext uri="{0D108BD9-81ED-4DB2-BD59-A6C34878D82A}">
                    <a16:rowId xmlns:a16="http://schemas.microsoft.com/office/drawing/2014/main" val="808981847"/>
                  </a:ext>
                </a:extLst>
              </a:tr>
              <a:tr h="0">
                <a:tc>
                  <a:txBody>
                    <a:bodyPr/>
                    <a:lstStyle/>
                    <a:p>
                      <a:pPr algn="ctr"/>
                      <a:r>
                        <a:rPr lang="fr-FR" sz="1100" b="1" dirty="0">
                          <a:latin typeface="Calibri" panose="020F0502020204030204" pitchFamily="34" charset="0"/>
                          <a:cs typeface="Calibri" panose="020F0502020204030204" pitchFamily="34" charset="0"/>
                        </a:rPr>
                        <a:t>VIII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1 000 000</a:t>
                      </a:r>
                    </a:p>
                  </a:txBody>
                  <a:tcPr anchor="ctr"/>
                </a:tc>
                <a:tc>
                  <a:txBody>
                    <a:bodyPr/>
                    <a:lstStyle/>
                    <a:p>
                      <a:pPr algn="r"/>
                      <a:r>
                        <a:rPr lang="fr-FR" sz="1200" i="1" dirty="0">
                          <a:latin typeface="Calibri" panose="020F0502020204030204" pitchFamily="34" charset="0"/>
                          <a:cs typeface="Calibri" panose="020F0502020204030204" pitchFamily="34" charset="0"/>
                        </a:rPr>
                        <a:t>310 000</a:t>
                      </a:r>
                    </a:p>
                  </a:txBody>
                  <a:tcPr anchor="ctr"/>
                </a:tc>
                <a:extLst>
                  <a:ext uri="{0D108BD9-81ED-4DB2-BD59-A6C34878D82A}">
                    <a16:rowId xmlns:a16="http://schemas.microsoft.com/office/drawing/2014/main" val="670613707"/>
                  </a:ext>
                </a:extLst>
              </a:tr>
              <a:tr h="0">
                <a:tc>
                  <a:txBody>
                    <a:bodyPr/>
                    <a:lstStyle/>
                    <a:p>
                      <a:pPr algn="ctr"/>
                      <a:r>
                        <a:rPr lang="fr-FR" sz="1100" b="1" dirty="0">
                          <a:latin typeface="Calibri" panose="020F0502020204030204" pitchFamily="34" charset="0"/>
                          <a:cs typeface="Calibri" panose="020F0502020204030204" pitchFamily="34" charset="0"/>
                        </a:rPr>
                        <a:t>IX</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800 000</a:t>
                      </a:r>
                    </a:p>
                  </a:txBody>
                  <a:tcPr anchor="ctr"/>
                </a:tc>
                <a:tc>
                  <a:txBody>
                    <a:bodyPr/>
                    <a:lstStyle/>
                    <a:p>
                      <a:pPr algn="r"/>
                      <a:r>
                        <a:rPr lang="fr-FR" sz="1200" i="1" dirty="0">
                          <a:latin typeface="Calibri" panose="020F0502020204030204" pitchFamily="34" charset="0"/>
                          <a:cs typeface="Calibri" panose="020F0502020204030204" pitchFamily="34" charset="0"/>
                        </a:rPr>
                        <a:t>280 000</a:t>
                      </a:r>
                    </a:p>
                  </a:txBody>
                  <a:tcPr anchor="ctr"/>
                </a:tc>
                <a:extLst>
                  <a:ext uri="{0D108BD9-81ED-4DB2-BD59-A6C34878D82A}">
                    <a16:rowId xmlns:a16="http://schemas.microsoft.com/office/drawing/2014/main" val="2282131520"/>
                  </a:ext>
                </a:extLst>
              </a:tr>
              <a:tr h="0">
                <a:tc>
                  <a:txBody>
                    <a:bodyPr/>
                    <a:lstStyle/>
                    <a:p>
                      <a:pPr algn="ctr"/>
                      <a:r>
                        <a:rPr lang="fr-FR" sz="1100" b="1" dirty="0">
                          <a:latin typeface="Calibri" panose="020F0502020204030204" pitchFamily="34" charset="0"/>
                          <a:cs typeface="Calibri" panose="020F0502020204030204" pitchFamily="34" charset="0"/>
                        </a:rPr>
                        <a:t>X</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800 000</a:t>
                      </a:r>
                    </a:p>
                  </a:txBody>
                  <a:tcPr anchor="ctr"/>
                </a:tc>
                <a:tc>
                  <a:txBody>
                    <a:bodyPr/>
                    <a:lstStyle/>
                    <a:p>
                      <a:pPr algn="r"/>
                      <a:r>
                        <a:rPr lang="fr-FR" sz="1200" i="1" dirty="0">
                          <a:latin typeface="Calibri" panose="020F0502020204030204" pitchFamily="34" charset="0"/>
                          <a:cs typeface="Calibri" panose="020F0502020204030204" pitchFamily="34" charset="0"/>
                        </a:rPr>
                        <a:t>215 000</a:t>
                      </a:r>
                    </a:p>
                  </a:txBody>
                  <a:tcPr anchor="ctr"/>
                </a:tc>
                <a:extLst>
                  <a:ext uri="{0D108BD9-81ED-4DB2-BD59-A6C34878D82A}">
                    <a16:rowId xmlns:a16="http://schemas.microsoft.com/office/drawing/2014/main" val="3091710413"/>
                  </a:ext>
                </a:extLst>
              </a:tr>
              <a:tr h="0">
                <a:tc>
                  <a:txBody>
                    <a:bodyPr/>
                    <a:lstStyle/>
                    <a:p>
                      <a:pPr algn="ctr"/>
                      <a:r>
                        <a:rPr lang="fr-FR" sz="1100" b="1" dirty="0">
                          <a:latin typeface="Calibri" panose="020F0502020204030204" pitchFamily="34" charset="0"/>
                          <a:cs typeface="Calibri" panose="020F0502020204030204" pitchFamily="34" charset="0"/>
                        </a:rPr>
                        <a:t>XI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700 000</a:t>
                      </a:r>
                    </a:p>
                  </a:txBody>
                  <a:tcPr anchor="ctr"/>
                </a:tc>
                <a:tc>
                  <a:txBody>
                    <a:bodyPr/>
                    <a:lstStyle/>
                    <a:p>
                      <a:pPr algn="r"/>
                      <a:r>
                        <a:rPr lang="fr-FR" sz="1200" i="1" dirty="0">
                          <a:latin typeface="Calibri" panose="020F0502020204030204" pitchFamily="34" charset="0"/>
                          <a:cs typeface="Calibri" panose="020F0502020204030204" pitchFamily="34" charset="0"/>
                        </a:rPr>
                        <a:t>160 000</a:t>
                      </a:r>
                    </a:p>
                  </a:txBody>
                  <a:tcPr anchor="ctr"/>
                </a:tc>
                <a:extLst>
                  <a:ext uri="{0D108BD9-81ED-4DB2-BD59-A6C34878D82A}">
                    <a16:rowId xmlns:a16="http://schemas.microsoft.com/office/drawing/2014/main" val="3191597713"/>
                  </a:ext>
                </a:extLst>
              </a:tr>
              <a:tr h="0">
                <a:tc>
                  <a:txBody>
                    <a:bodyPr/>
                    <a:lstStyle/>
                    <a:p>
                      <a:pPr algn="ctr"/>
                      <a:r>
                        <a:rPr lang="fr-FR" sz="1100" b="1" dirty="0">
                          <a:latin typeface="Calibri" panose="020F0502020204030204" pitchFamily="34" charset="0"/>
                          <a:cs typeface="Calibri" panose="020F0502020204030204" pitchFamily="34" charset="0"/>
                        </a:rPr>
                        <a:t>XII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650 000</a:t>
                      </a:r>
                    </a:p>
                  </a:txBody>
                  <a:tcPr anchor="ctr"/>
                </a:tc>
                <a:tc>
                  <a:txBody>
                    <a:bodyPr/>
                    <a:lstStyle/>
                    <a:p>
                      <a:pPr algn="r"/>
                      <a:r>
                        <a:rPr lang="fr-FR" sz="1200" i="1" dirty="0">
                          <a:latin typeface="Calibri" panose="020F0502020204030204" pitchFamily="34" charset="0"/>
                          <a:cs typeface="Calibri" panose="020F0502020204030204" pitchFamily="34" charset="0"/>
                        </a:rPr>
                        <a:t>110 000</a:t>
                      </a:r>
                    </a:p>
                  </a:txBody>
                  <a:tcPr anchor="ctr"/>
                </a:tc>
                <a:extLst>
                  <a:ext uri="{0D108BD9-81ED-4DB2-BD59-A6C34878D82A}">
                    <a16:rowId xmlns:a16="http://schemas.microsoft.com/office/drawing/2014/main" val="2781043329"/>
                  </a:ext>
                </a:extLst>
              </a:tr>
              <a:tr h="0">
                <a:tc>
                  <a:txBody>
                    <a:bodyPr/>
                    <a:lstStyle/>
                    <a:p>
                      <a:pPr algn="ctr"/>
                      <a:r>
                        <a:rPr lang="fr-FR" sz="1100" b="1" dirty="0">
                          <a:latin typeface="Calibri" panose="020F0502020204030204" pitchFamily="34" charset="0"/>
                          <a:cs typeface="Calibri" panose="020F0502020204030204" pitchFamily="34" charset="0"/>
                        </a:rPr>
                        <a:t>XIII</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630 000</a:t>
                      </a:r>
                    </a:p>
                  </a:txBody>
                  <a:tcPr anchor="ctr"/>
                </a:tc>
                <a:tc>
                  <a:txBody>
                    <a:bodyPr/>
                    <a:lstStyle/>
                    <a:p>
                      <a:pPr algn="r"/>
                      <a:r>
                        <a:rPr lang="fr-FR" sz="1200" i="1" dirty="0">
                          <a:latin typeface="Calibri" panose="020F0502020204030204" pitchFamily="34" charset="0"/>
                          <a:cs typeface="Calibri" panose="020F0502020204030204" pitchFamily="34" charset="0"/>
                        </a:rPr>
                        <a:t>170 000</a:t>
                      </a:r>
                    </a:p>
                  </a:txBody>
                  <a:tcPr anchor="ctr"/>
                </a:tc>
                <a:extLst>
                  <a:ext uri="{0D108BD9-81ED-4DB2-BD59-A6C34878D82A}">
                    <a16:rowId xmlns:a16="http://schemas.microsoft.com/office/drawing/2014/main" val="2035629677"/>
                  </a:ext>
                </a:extLst>
              </a:tr>
              <a:tr h="0">
                <a:tc>
                  <a:txBody>
                    <a:bodyPr/>
                    <a:lstStyle/>
                    <a:p>
                      <a:pPr algn="ctr"/>
                      <a:r>
                        <a:rPr lang="fr-FR" sz="1100" b="1" dirty="0">
                          <a:latin typeface="Calibri" panose="020F0502020204030204" pitchFamily="34" charset="0"/>
                          <a:cs typeface="Calibri" panose="020F0502020204030204" pitchFamily="34" charset="0"/>
                        </a:rPr>
                        <a:t>XIV</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600 000</a:t>
                      </a:r>
                    </a:p>
                  </a:txBody>
                  <a:tcPr anchor="ctr"/>
                </a:tc>
                <a:tc>
                  <a:txBody>
                    <a:bodyPr/>
                    <a:lstStyle/>
                    <a:p>
                      <a:pPr algn="r"/>
                      <a:r>
                        <a:rPr lang="fr-FR" sz="1200" i="1" dirty="0">
                          <a:latin typeface="Calibri" panose="020F0502020204030204" pitchFamily="34" charset="0"/>
                          <a:cs typeface="Calibri" panose="020F0502020204030204" pitchFamily="34" charset="0"/>
                        </a:rPr>
                        <a:t>285 000</a:t>
                      </a:r>
                    </a:p>
                  </a:txBody>
                  <a:tcPr anchor="ctr"/>
                </a:tc>
                <a:extLst>
                  <a:ext uri="{0D108BD9-81ED-4DB2-BD59-A6C34878D82A}">
                    <a16:rowId xmlns:a16="http://schemas.microsoft.com/office/drawing/2014/main" val="1719436305"/>
                  </a:ext>
                </a:extLst>
              </a:tr>
              <a:tr h="0">
                <a:tc>
                  <a:txBody>
                    <a:bodyPr/>
                    <a:lstStyle/>
                    <a:p>
                      <a:pPr algn="ctr"/>
                      <a:r>
                        <a:rPr lang="fr-FR" sz="1100" b="1" dirty="0">
                          <a:latin typeface="Calibri" panose="020F0502020204030204" pitchFamily="34" charset="0"/>
                          <a:cs typeface="Calibri" panose="020F0502020204030204" pitchFamily="34" charset="0"/>
                        </a:rPr>
                        <a:t>XV</a:t>
                      </a:r>
                    </a:p>
                  </a:txBody>
                  <a:tcPr anchor="ctr"/>
                </a:tc>
                <a:tc>
                  <a:txBody>
                    <a:bodyPr/>
                    <a:lstStyle/>
                    <a:p>
                      <a:endParaRPr lang="fr-FR" sz="1100" dirty="0">
                        <a:latin typeface="Calibri" panose="020F0502020204030204" pitchFamily="34" charset="0"/>
                        <a:cs typeface="Calibri" panose="020F0502020204030204" pitchFamily="34" charset="0"/>
                      </a:endParaRPr>
                    </a:p>
                  </a:txBody>
                  <a:tcPr anchor="ctr"/>
                </a:tc>
                <a:tc>
                  <a:txBody>
                    <a:bodyPr/>
                    <a:lstStyle/>
                    <a:p>
                      <a:pPr algn="r"/>
                      <a:r>
                        <a:rPr lang="fr-FR" sz="1200" i="1" dirty="0">
                          <a:latin typeface="Calibri" panose="020F0502020204030204" pitchFamily="34" charset="0"/>
                          <a:cs typeface="Calibri" panose="020F0502020204030204" pitchFamily="34" charset="0"/>
                        </a:rPr>
                        <a:t>550 000</a:t>
                      </a:r>
                    </a:p>
                  </a:txBody>
                  <a:tcPr anchor="ctr"/>
                </a:tc>
                <a:tc>
                  <a:txBody>
                    <a:bodyPr/>
                    <a:lstStyle/>
                    <a:p>
                      <a:pPr algn="r"/>
                      <a:r>
                        <a:rPr lang="fr-FR" sz="1200" i="1" dirty="0">
                          <a:latin typeface="Calibri" panose="020F0502020204030204" pitchFamily="34" charset="0"/>
                          <a:cs typeface="Calibri" panose="020F0502020204030204" pitchFamily="34" charset="0"/>
                        </a:rPr>
                        <a:t>70 000</a:t>
                      </a:r>
                    </a:p>
                  </a:txBody>
                  <a:tcPr anchor="ctr"/>
                </a:tc>
                <a:extLst>
                  <a:ext uri="{0D108BD9-81ED-4DB2-BD59-A6C34878D82A}">
                    <a16:rowId xmlns:a16="http://schemas.microsoft.com/office/drawing/2014/main" val="3703029897"/>
                  </a:ext>
                </a:extLst>
              </a:tr>
            </a:tbl>
          </a:graphicData>
        </a:graphic>
      </p:graphicFrame>
      <p:sp>
        <p:nvSpPr>
          <p:cNvPr id="36" name="ZoneTexte 35">
            <a:extLst>
              <a:ext uri="{FF2B5EF4-FFF2-40B4-BE49-F238E27FC236}">
                <a16:creationId xmlns:a16="http://schemas.microsoft.com/office/drawing/2014/main" id="{4DA35FDE-B38A-4507-BC59-1ACA7DD747E5}"/>
              </a:ext>
            </a:extLst>
          </p:cNvPr>
          <p:cNvSpPr txBox="1"/>
          <p:nvPr/>
        </p:nvSpPr>
        <p:spPr>
          <a:xfrm>
            <a:off x="7054101" y="2680286"/>
            <a:ext cx="630301" cy="292388"/>
          </a:xfrm>
          <a:prstGeom prst="rect">
            <a:avLst/>
          </a:prstGeom>
          <a:noFill/>
        </p:spPr>
        <p:txBody>
          <a:bodyPr wrap="none" rtlCol="0">
            <a:spAutoFit/>
          </a:bodyPr>
          <a:lstStyle/>
          <a:p>
            <a:r>
              <a:rPr lang="fr-FR" sz="1300" b="1" dirty="0">
                <a:solidFill>
                  <a:srgbClr val="C00000"/>
                </a:solidFill>
              </a:rPr>
              <a:t>PARIS</a:t>
            </a:r>
          </a:p>
        </p:txBody>
      </p:sp>
      <p:sp>
        <p:nvSpPr>
          <p:cNvPr id="37" name="ZoneTexte 36">
            <a:extLst>
              <a:ext uri="{FF2B5EF4-FFF2-40B4-BE49-F238E27FC236}">
                <a16:creationId xmlns:a16="http://schemas.microsoft.com/office/drawing/2014/main" id="{30FDF471-7D78-4D88-A04D-50E438C276B0}"/>
              </a:ext>
            </a:extLst>
          </p:cNvPr>
          <p:cNvSpPr txBox="1"/>
          <p:nvPr/>
        </p:nvSpPr>
        <p:spPr>
          <a:xfrm>
            <a:off x="7048129" y="3219549"/>
            <a:ext cx="1234633" cy="292388"/>
          </a:xfrm>
          <a:prstGeom prst="rect">
            <a:avLst/>
          </a:prstGeom>
          <a:noFill/>
        </p:spPr>
        <p:txBody>
          <a:bodyPr wrap="none" rtlCol="0">
            <a:spAutoFit/>
          </a:bodyPr>
          <a:lstStyle/>
          <a:p>
            <a:r>
              <a:rPr lang="fr-FR" sz="1300" b="1" dirty="0">
                <a:solidFill>
                  <a:srgbClr val="C00000"/>
                </a:solidFill>
              </a:rPr>
              <a:t>Marseille-Aix</a:t>
            </a:r>
          </a:p>
        </p:txBody>
      </p:sp>
      <p:sp>
        <p:nvSpPr>
          <p:cNvPr id="38" name="ZoneTexte 37">
            <a:extLst>
              <a:ext uri="{FF2B5EF4-FFF2-40B4-BE49-F238E27FC236}">
                <a16:creationId xmlns:a16="http://schemas.microsoft.com/office/drawing/2014/main" id="{2802D854-03E2-4641-8EFB-4BB9482CA668}"/>
              </a:ext>
            </a:extLst>
          </p:cNvPr>
          <p:cNvSpPr txBox="1"/>
          <p:nvPr/>
        </p:nvSpPr>
        <p:spPr>
          <a:xfrm>
            <a:off x="7063936" y="2938128"/>
            <a:ext cx="561372" cy="292388"/>
          </a:xfrm>
          <a:prstGeom prst="rect">
            <a:avLst/>
          </a:prstGeom>
          <a:noFill/>
        </p:spPr>
        <p:txBody>
          <a:bodyPr wrap="none" rtlCol="0">
            <a:spAutoFit/>
          </a:bodyPr>
          <a:lstStyle/>
          <a:p>
            <a:r>
              <a:rPr lang="fr-FR" sz="1300" b="1" dirty="0">
                <a:solidFill>
                  <a:srgbClr val="C00000"/>
                </a:solidFill>
              </a:rPr>
              <a:t>Lyon</a:t>
            </a:r>
          </a:p>
        </p:txBody>
      </p:sp>
      <p:sp>
        <p:nvSpPr>
          <p:cNvPr id="39" name="ZoneTexte 38">
            <a:extLst>
              <a:ext uri="{FF2B5EF4-FFF2-40B4-BE49-F238E27FC236}">
                <a16:creationId xmlns:a16="http://schemas.microsoft.com/office/drawing/2014/main" id="{2CD9B5C6-E167-4B43-BBBB-DDB26E1CBAF8}"/>
              </a:ext>
            </a:extLst>
          </p:cNvPr>
          <p:cNvSpPr txBox="1"/>
          <p:nvPr/>
        </p:nvSpPr>
        <p:spPr>
          <a:xfrm>
            <a:off x="7074251" y="3481820"/>
            <a:ext cx="889987" cy="292388"/>
          </a:xfrm>
          <a:prstGeom prst="rect">
            <a:avLst/>
          </a:prstGeom>
          <a:noFill/>
        </p:spPr>
        <p:txBody>
          <a:bodyPr wrap="none" rtlCol="0">
            <a:spAutoFit/>
          </a:bodyPr>
          <a:lstStyle/>
          <a:p>
            <a:r>
              <a:rPr lang="fr-FR" sz="1300" b="1" dirty="0">
                <a:solidFill>
                  <a:srgbClr val="C00000"/>
                </a:solidFill>
              </a:rPr>
              <a:t>Toulouse</a:t>
            </a:r>
          </a:p>
        </p:txBody>
      </p:sp>
      <p:sp>
        <p:nvSpPr>
          <p:cNvPr id="40" name="ZoneTexte 39">
            <a:extLst>
              <a:ext uri="{FF2B5EF4-FFF2-40B4-BE49-F238E27FC236}">
                <a16:creationId xmlns:a16="http://schemas.microsoft.com/office/drawing/2014/main" id="{698D77AA-B442-4B1A-B36C-F84CB1ADE18B}"/>
              </a:ext>
            </a:extLst>
          </p:cNvPr>
          <p:cNvSpPr txBox="1"/>
          <p:nvPr/>
        </p:nvSpPr>
        <p:spPr>
          <a:xfrm>
            <a:off x="7054101" y="4318735"/>
            <a:ext cx="562975" cy="292388"/>
          </a:xfrm>
          <a:prstGeom prst="rect">
            <a:avLst/>
          </a:prstGeom>
          <a:noFill/>
        </p:spPr>
        <p:txBody>
          <a:bodyPr wrap="none" rtlCol="0">
            <a:spAutoFit/>
          </a:bodyPr>
          <a:lstStyle/>
          <a:p>
            <a:r>
              <a:rPr lang="fr-FR" sz="1300" b="1" dirty="0">
                <a:solidFill>
                  <a:srgbClr val="C00000"/>
                </a:solidFill>
              </a:rPr>
              <a:t>Nice</a:t>
            </a:r>
          </a:p>
        </p:txBody>
      </p:sp>
      <p:sp>
        <p:nvSpPr>
          <p:cNvPr id="41" name="ZoneTexte 40">
            <a:extLst>
              <a:ext uri="{FF2B5EF4-FFF2-40B4-BE49-F238E27FC236}">
                <a16:creationId xmlns:a16="http://schemas.microsoft.com/office/drawing/2014/main" id="{3402AB10-7BD5-4BF7-8E0C-9CBB3F3BA150}"/>
              </a:ext>
            </a:extLst>
          </p:cNvPr>
          <p:cNvSpPr txBox="1"/>
          <p:nvPr/>
        </p:nvSpPr>
        <p:spPr>
          <a:xfrm>
            <a:off x="7048512" y="4613748"/>
            <a:ext cx="748923" cy="292388"/>
          </a:xfrm>
          <a:prstGeom prst="rect">
            <a:avLst/>
          </a:prstGeom>
          <a:noFill/>
        </p:spPr>
        <p:txBody>
          <a:bodyPr wrap="none" rtlCol="0">
            <a:spAutoFit/>
          </a:bodyPr>
          <a:lstStyle/>
          <a:p>
            <a:r>
              <a:rPr lang="fr-FR" sz="1300" b="1" dirty="0">
                <a:solidFill>
                  <a:srgbClr val="C00000"/>
                </a:solidFill>
              </a:rPr>
              <a:t>Nantes</a:t>
            </a:r>
          </a:p>
        </p:txBody>
      </p:sp>
      <p:sp>
        <p:nvSpPr>
          <p:cNvPr id="42" name="ZoneTexte 41">
            <a:extLst>
              <a:ext uri="{FF2B5EF4-FFF2-40B4-BE49-F238E27FC236}">
                <a16:creationId xmlns:a16="http://schemas.microsoft.com/office/drawing/2014/main" id="{761798EB-16AA-405B-AFF6-133739C25A01}"/>
              </a:ext>
            </a:extLst>
          </p:cNvPr>
          <p:cNvSpPr txBox="1"/>
          <p:nvPr/>
        </p:nvSpPr>
        <p:spPr>
          <a:xfrm>
            <a:off x="7054101" y="5138277"/>
            <a:ext cx="768159" cy="292388"/>
          </a:xfrm>
          <a:prstGeom prst="rect">
            <a:avLst/>
          </a:prstGeom>
          <a:noFill/>
        </p:spPr>
        <p:txBody>
          <a:bodyPr wrap="none" rtlCol="0">
            <a:spAutoFit/>
          </a:bodyPr>
          <a:lstStyle/>
          <a:p>
            <a:r>
              <a:rPr lang="fr-FR" sz="1300" b="1" dirty="0">
                <a:solidFill>
                  <a:srgbClr val="C00000"/>
                </a:solidFill>
              </a:rPr>
              <a:t>Rennes</a:t>
            </a:r>
          </a:p>
        </p:txBody>
      </p:sp>
      <p:sp>
        <p:nvSpPr>
          <p:cNvPr id="43" name="ZoneTexte 42">
            <a:extLst>
              <a:ext uri="{FF2B5EF4-FFF2-40B4-BE49-F238E27FC236}">
                <a16:creationId xmlns:a16="http://schemas.microsoft.com/office/drawing/2014/main" id="{927980EB-E99F-428C-A8C4-B9141A748A75}"/>
              </a:ext>
            </a:extLst>
          </p:cNvPr>
          <p:cNvSpPr txBox="1"/>
          <p:nvPr/>
        </p:nvSpPr>
        <p:spPr>
          <a:xfrm>
            <a:off x="7054101" y="4858955"/>
            <a:ext cx="1039067" cy="292388"/>
          </a:xfrm>
          <a:prstGeom prst="rect">
            <a:avLst/>
          </a:prstGeom>
          <a:noFill/>
        </p:spPr>
        <p:txBody>
          <a:bodyPr wrap="none" rtlCol="0">
            <a:spAutoFit/>
          </a:bodyPr>
          <a:lstStyle/>
          <a:p>
            <a:r>
              <a:rPr lang="fr-FR" sz="1300" b="1" dirty="0">
                <a:solidFill>
                  <a:srgbClr val="C00000"/>
                </a:solidFill>
              </a:rPr>
              <a:t>Strasbourg</a:t>
            </a:r>
          </a:p>
        </p:txBody>
      </p:sp>
      <p:sp>
        <p:nvSpPr>
          <p:cNvPr id="44" name="ZoneTexte 43">
            <a:extLst>
              <a:ext uri="{FF2B5EF4-FFF2-40B4-BE49-F238E27FC236}">
                <a16:creationId xmlns:a16="http://schemas.microsoft.com/office/drawing/2014/main" id="{DE3E448D-DB39-4126-8C9E-13190B7A987E}"/>
              </a:ext>
            </a:extLst>
          </p:cNvPr>
          <p:cNvSpPr txBox="1"/>
          <p:nvPr/>
        </p:nvSpPr>
        <p:spPr>
          <a:xfrm>
            <a:off x="7074251" y="3763266"/>
            <a:ext cx="962123" cy="292388"/>
          </a:xfrm>
          <a:prstGeom prst="rect">
            <a:avLst/>
          </a:prstGeom>
          <a:noFill/>
        </p:spPr>
        <p:txBody>
          <a:bodyPr wrap="none" rtlCol="0">
            <a:spAutoFit/>
          </a:bodyPr>
          <a:lstStyle/>
          <a:p>
            <a:r>
              <a:rPr lang="fr-FR" sz="1300" b="1" dirty="0">
                <a:solidFill>
                  <a:srgbClr val="C00000"/>
                </a:solidFill>
              </a:rPr>
              <a:t>Bordeaux</a:t>
            </a:r>
          </a:p>
        </p:txBody>
      </p:sp>
      <p:sp>
        <p:nvSpPr>
          <p:cNvPr id="45" name="ZoneTexte 44">
            <a:extLst>
              <a:ext uri="{FF2B5EF4-FFF2-40B4-BE49-F238E27FC236}">
                <a16:creationId xmlns:a16="http://schemas.microsoft.com/office/drawing/2014/main" id="{CD343572-7E14-4635-BD49-15E0727258EF}"/>
              </a:ext>
            </a:extLst>
          </p:cNvPr>
          <p:cNvSpPr txBox="1"/>
          <p:nvPr/>
        </p:nvSpPr>
        <p:spPr>
          <a:xfrm>
            <a:off x="7069282" y="4047628"/>
            <a:ext cx="486030" cy="292388"/>
          </a:xfrm>
          <a:prstGeom prst="rect">
            <a:avLst/>
          </a:prstGeom>
          <a:noFill/>
        </p:spPr>
        <p:txBody>
          <a:bodyPr wrap="none" rtlCol="0">
            <a:spAutoFit/>
          </a:bodyPr>
          <a:lstStyle/>
          <a:p>
            <a:r>
              <a:rPr lang="fr-FR" sz="1300" b="1" dirty="0">
                <a:solidFill>
                  <a:srgbClr val="C00000"/>
                </a:solidFill>
              </a:rPr>
              <a:t>Lille</a:t>
            </a:r>
          </a:p>
        </p:txBody>
      </p:sp>
      <p:sp>
        <p:nvSpPr>
          <p:cNvPr id="46" name="ZoneTexte 45">
            <a:extLst>
              <a:ext uri="{FF2B5EF4-FFF2-40B4-BE49-F238E27FC236}">
                <a16:creationId xmlns:a16="http://schemas.microsoft.com/office/drawing/2014/main" id="{7E52D07B-E044-4A0B-A765-3FD7D14FB23C}"/>
              </a:ext>
            </a:extLst>
          </p:cNvPr>
          <p:cNvSpPr txBox="1"/>
          <p:nvPr/>
        </p:nvSpPr>
        <p:spPr>
          <a:xfrm>
            <a:off x="7029276" y="5436076"/>
            <a:ext cx="949299" cy="292388"/>
          </a:xfrm>
          <a:prstGeom prst="rect">
            <a:avLst/>
          </a:prstGeom>
          <a:noFill/>
        </p:spPr>
        <p:txBody>
          <a:bodyPr wrap="none" rtlCol="0">
            <a:spAutoFit/>
          </a:bodyPr>
          <a:lstStyle/>
          <a:p>
            <a:r>
              <a:rPr lang="fr-FR" sz="1300" b="1" dirty="0">
                <a:solidFill>
                  <a:srgbClr val="002060"/>
                </a:solidFill>
              </a:rPr>
              <a:t>Grenoble</a:t>
            </a:r>
          </a:p>
        </p:txBody>
      </p:sp>
      <p:sp>
        <p:nvSpPr>
          <p:cNvPr id="51" name="ZoneTexte 50">
            <a:extLst>
              <a:ext uri="{FF2B5EF4-FFF2-40B4-BE49-F238E27FC236}">
                <a16:creationId xmlns:a16="http://schemas.microsoft.com/office/drawing/2014/main" id="{884DE664-E8E1-4647-89EF-0BAC7DEF83AD}"/>
              </a:ext>
            </a:extLst>
          </p:cNvPr>
          <p:cNvSpPr txBox="1"/>
          <p:nvPr/>
        </p:nvSpPr>
        <p:spPr>
          <a:xfrm>
            <a:off x="7062060" y="5977224"/>
            <a:ext cx="708848" cy="292388"/>
          </a:xfrm>
          <a:prstGeom prst="rect">
            <a:avLst/>
          </a:prstGeom>
          <a:noFill/>
        </p:spPr>
        <p:txBody>
          <a:bodyPr wrap="none" rtlCol="0">
            <a:spAutoFit/>
          </a:bodyPr>
          <a:lstStyle/>
          <a:p>
            <a:r>
              <a:rPr lang="fr-FR" sz="1300" b="1" dirty="0">
                <a:solidFill>
                  <a:srgbClr val="002060"/>
                </a:solidFill>
              </a:rPr>
              <a:t>Toulon</a:t>
            </a:r>
          </a:p>
        </p:txBody>
      </p:sp>
      <p:sp>
        <p:nvSpPr>
          <p:cNvPr id="53" name="ZoneTexte 52">
            <a:extLst>
              <a:ext uri="{FF2B5EF4-FFF2-40B4-BE49-F238E27FC236}">
                <a16:creationId xmlns:a16="http://schemas.microsoft.com/office/drawing/2014/main" id="{C1ABDEBE-ED05-4911-8349-B88216A8AC72}"/>
              </a:ext>
            </a:extLst>
          </p:cNvPr>
          <p:cNvSpPr txBox="1"/>
          <p:nvPr/>
        </p:nvSpPr>
        <p:spPr>
          <a:xfrm>
            <a:off x="7056397" y="6511367"/>
            <a:ext cx="1083951" cy="292388"/>
          </a:xfrm>
          <a:prstGeom prst="rect">
            <a:avLst/>
          </a:prstGeom>
          <a:noFill/>
        </p:spPr>
        <p:txBody>
          <a:bodyPr wrap="none" rtlCol="0">
            <a:spAutoFit/>
          </a:bodyPr>
          <a:lstStyle/>
          <a:p>
            <a:r>
              <a:rPr lang="fr-FR" sz="1300" b="1" dirty="0">
                <a:solidFill>
                  <a:srgbClr val="002060"/>
                </a:solidFill>
              </a:rPr>
              <a:t>Douai-Lens</a:t>
            </a:r>
          </a:p>
        </p:txBody>
      </p:sp>
      <p:sp>
        <p:nvSpPr>
          <p:cNvPr id="55" name="ZoneTexte 54">
            <a:extLst>
              <a:ext uri="{FF2B5EF4-FFF2-40B4-BE49-F238E27FC236}">
                <a16:creationId xmlns:a16="http://schemas.microsoft.com/office/drawing/2014/main" id="{C27D8006-F5BF-4D44-850B-55790784FE7D}"/>
              </a:ext>
            </a:extLst>
          </p:cNvPr>
          <p:cNvSpPr txBox="1"/>
          <p:nvPr/>
        </p:nvSpPr>
        <p:spPr>
          <a:xfrm>
            <a:off x="7056397" y="5698706"/>
            <a:ext cx="694421" cy="292388"/>
          </a:xfrm>
          <a:prstGeom prst="rect">
            <a:avLst/>
          </a:prstGeom>
          <a:noFill/>
        </p:spPr>
        <p:txBody>
          <a:bodyPr wrap="none" rtlCol="0">
            <a:spAutoFit/>
          </a:bodyPr>
          <a:lstStyle/>
          <a:p>
            <a:r>
              <a:rPr lang="fr-FR" sz="1300" b="1" dirty="0">
                <a:solidFill>
                  <a:srgbClr val="002060"/>
                </a:solidFill>
              </a:rPr>
              <a:t>Rouen</a:t>
            </a:r>
          </a:p>
        </p:txBody>
      </p:sp>
      <p:sp>
        <p:nvSpPr>
          <p:cNvPr id="58" name="ZoneTexte 57">
            <a:extLst>
              <a:ext uri="{FF2B5EF4-FFF2-40B4-BE49-F238E27FC236}">
                <a16:creationId xmlns:a16="http://schemas.microsoft.com/office/drawing/2014/main" id="{9CC9F51C-B67D-4052-9911-1BC8758B8E09}"/>
              </a:ext>
            </a:extLst>
          </p:cNvPr>
          <p:cNvSpPr txBox="1"/>
          <p:nvPr/>
        </p:nvSpPr>
        <p:spPr>
          <a:xfrm>
            <a:off x="7056397" y="6255529"/>
            <a:ext cx="1090363" cy="292388"/>
          </a:xfrm>
          <a:prstGeom prst="rect">
            <a:avLst/>
          </a:prstGeom>
          <a:noFill/>
        </p:spPr>
        <p:txBody>
          <a:bodyPr wrap="none" rtlCol="0">
            <a:spAutoFit/>
          </a:bodyPr>
          <a:lstStyle/>
          <a:p>
            <a:r>
              <a:rPr lang="fr-FR" sz="1300" b="1" dirty="0">
                <a:solidFill>
                  <a:srgbClr val="002060"/>
                </a:solidFill>
              </a:rPr>
              <a:t>Montpellier</a:t>
            </a:r>
          </a:p>
        </p:txBody>
      </p:sp>
      <p:sp>
        <p:nvSpPr>
          <p:cNvPr id="91" name="ZoneTexte 90">
            <a:extLst>
              <a:ext uri="{FF2B5EF4-FFF2-40B4-BE49-F238E27FC236}">
                <a16:creationId xmlns:a16="http://schemas.microsoft.com/office/drawing/2014/main" id="{10C3F04D-5B1D-4403-96F3-4984C4452665}"/>
              </a:ext>
            </a:extLst>
          </p:cNvPr>
          <p:cNvSpPr txBox="1"/>
          <p:nvPr/>
        </p:nvSpPr>
        <p:spPr>
          <a:xfrm>
            <a:off x="2742104" y="1901480"/>
            <a:ext cx="872355" cy="338554"/>
          </a:xfrm>
          <a:prstGeom prst="rect">
            <a:avLst/>
          </a:prstGeom>
          <a:noFill/>
        </p:spPr>
        <p:txBody>
          <a:bodyPr wrap="square" rtlCol="0">
            <a:spAutoFit/>
          </a:bodyPr>
          <a:lstStyle/>
          <a:p>
            <a:r>
              <a:rPr lang="fr-FR" sz="1600" b="1" dirty="0">
                <a:solidFill>
                  <a:srgbClr val="FF0000"/>
                </a:solidFill>
              </a:rPr>
              <a:t>PARIS</a:t>
            </a:r>
          </a:p>
        </p:txBody>
      </p:sp>
      <p:sp>
        <p:nvSpPr>
          <p:cNvPr id="92" name="ZoneTexte 91">
            <a:extLst>
              <a:ext uri="{FF2B5EF4-FFF2-40B4-BE49-F238E27FC236}">
                <a16:creationId xmlns:a16="http://schemas.microsoft.com/office/drawing/2014/main" id="{E11CF3A8-02BB-4AD8-85C8-5C713F187158}"/>
              </a:ext>
            </a:extLst>
          </p:cNvPr>
          <p:cNvSpPr txBox="1"/>
          <p:nvPr/>
        </p:nvSpPr>
        <p:spPr>
          <a:xfrm>
            <a:off x="4507165" y="3168861"/>
            <a:ext cx="561372" cy="292388"/>
          </a:xfrm>
          <a:prstGeom prst="rect">
            <a:avLst/>
          </a:prstGeom>
          <a:noFill/>
        </p:spPr>
        <p:txBody>
          <a:bodyPr wrap="square" rtlCol="0">
            <a:spAutoFit/>
          </a:bodyPr>
          <a:lstStyle/>
          <a:p>
            <a:r>
              <a:rPr lang="fr-FR" sz="1300" b="1" dirty="0">
                <a:solidFill>
                  <a:srgbClr val="FF0000"/>
                </a:solidFill>
              </a:rPr>
              <a:t>Lyon</a:t>
            </a:r>
          </a:p>
        </p:txBody>
      </p:sp>
      <p:sp>
        <p:nvSpPr>
          <p:cNvPr id="93" name="ZoneTexte 92">
            <a:extLst>
              <a:ext uri="{FF2B5EF4-FFF2-40B4-BE49-F238E27FC236}">
                <a16:creationId xmlns:a16="http://schemas.microsoft.com/office/drawing/2014/main" id="{6AD73035-097A-49D3-A478-D3EAA522FD6A}"/>
              </a:ext>
            </a:extLst>
          </p:cNvPr>
          <p:cNvSpPr txBox="1"/>
          <p:nvPr/>
        </p:nvSpPr>
        <p:spPr>
          <a:xfrm>
            <a:off x="4224817" y="4860787"/>
            <a:ext cx="910628" cy="292388"/>
          </a:xfrm>
          <a:prstGeom prst="rect">
            <a:avLst/>
          </a:prstGeom>
          <a:noFill/>
        </p:spPr>
        <p:txBody>
          <a:bodyPr wrap="square" rtlCol="0">
            <a:spAutoFit/>
          </a:bodyPr>
          <a:lstStyle/>
          <a:p>
            <a:r>
              <a:rPr lang="fr-FR" sz="1300" b="1" dirty="0">
                <a:solidFill>
                  <a:srgbClr val="FF0000"/>
                </a:solidFill>
              </a:rPr>
              <a:t>Marseille</a:t>
            </a:r>
          </a:p>
        </p:txBody>
      </p:sp>
      <p:sp>
        <p:nvSpPr>
          <p:cNvPr id="94" name="ZoneTexte 93">
            <a:extLst>
              <a:ext uri="{FF2B5EF4-FFF2-40B4-BE49-F238E27FC236}">
                <a16:creationId xmlns:a16="http://schemas.microsoft.com/office/drawing/2014/main" id="{07C371A6-FC95-43BC-81A3-1F62972E9C5A}"/>
              </a:ext>
            </a:extLst>
          </p:cNvPr>
          <p:cNvSpPr txBox="1"/>
          <p:nvPr/>
        </p:nvSpPr>
        <p:spPr>
          <a:xfrm>
            <a:off x="2368684" y="4484457"/>
            <a:ext cx="889987" cy="292388"/>
          </a:xfrm>
          <a:prstGeom prst="rect">
            <a:avLst/>
          </a:prstGeom>
          <a:noFill/>
        </p:spPr>
        <p:txBody>
          <a:bodyPr wrap="square" rtlCol="0">
            <a:spAutoFit/>
          </a:bodyPr>
          <a:lstStyle/>
          <a:p>
            <a:r>
              <a:rPr lang="fr-FR" sz="1300" b="1" dirty="0">
                <a:solidFill>
                  <a:srgbClr val="FF0000"/>
                </a:solidFill>
              </a:rPr>
              <a:t>Toulouse</a:t>
            </a:r>
          </a:p>
        </p:txBody>
      </p:sp>
      <p:sp>
        <p:nvSpPr>
          <p:cNvPr id="95" name="ZoneTexte 94">
            <a:extLst>
              <a:ext uri="{FF2B5EF4-FFF2-40B4-BE49-F238E27FC236}">
                <a16:creationId xmlns:a16="http://schemas.microsoft.com/office/drawing/2014/main" id="{57020189-FAC4-4BBA-930E-CECD5B764DF0}"/>
              </a:ext>
            </a:extLst>
          </p:cNvPr>
          <p:cNvSpPr txBox="1"/>
          <p:nvPr/>
        </p:nvSpPr>
        <p:spPr>
          <a:xfrm>
            <a:off x="1406561" y="3887054"/>
            <a:ext cx="962123" cy="292388"/>
          </a:xfrm>
          <a:prstGeom prst="rect">
            <a:avLst/>
          </a:prstGeom>
          <a:noFill/>
        </p:spPr>
        <p:txBody>
          <a:bodyPr wrap="square" rtlCol="0">
            <a:spAutoFit/>
          </a:bodyPr>
          <a:lstStyle/>
          <a:p>
            <a:r>
              <a:rPr lang="fr-FR" sz="1300" b="1" dirty="0">
                <a:solidFill>
                  <a:srgbClr val="FF0000"/>
                </a:solidFill>
              </a:rPr>
              <a:t>Bordeaux</a:t>
            </a:r>
          </a:p>
        </p:txBody>
      </p:sp>
      <p:sp>
        <p:nvSpPr>
          <p:cNvPr id="96" name="ZoneTexte 95">
            <a:extLst>
              <a:ext uri="{FF2B5EF4-FFF2-40B4-BE49-F238E27FC236}">
                <a16:creationId xmlns:a16="http://schemas.microsoft.com/office/drawing/2014/main" id="{422FC6AE-952A-41A0-8FD8-5898CA12B53B}"/>
              </a:ext>
            </a:extLst>
          </p:cNvPr>
          <p:cNvSpPr txBox="1"/>
          <p:nvPr/>
        </p:nvSpPr>
        <p:spPr>
          <a:xfrm>
            <a:off x="3839444" y="829921"/>
            <a:ext cx="486030" cy="292388"/>
          </a:xfrm>
          <a:prstGeom prst="rect">
            <a:avLst/>
          </a:prstGeom>
          <a:noFill/>
        </p:spPr>
        <p:txBody>
          <a:bodyPr wrap="square" rtlCol="0">
            <a:spAutoFit/>
          </a:bodyPr>
          <a:lstStyle/>
          <a:p>
            <a:r>
              <a:rPr lang="fr-FR" sz="1300" b="1" dirty="0">
                <a:solidFill>
                  <a:srgbClr val="FF0000"/>
                </a:solidFill>
              </a:rPr>
              <a:t>Lille</a:t>
            </a:r>
          </a:p>
        </p:txBody>
      </p:sp>
      <p:sp>
        <p:nvSpPr>
          <p:cNvPr id="97" name="ZoneTexte 96">
            <a:extLst>
              <a:ext uri="{FF2B5EF4-FFF2-40B4-BE49-F238E27FC236}">
                <a16:creationId xmlns:a16="http://schemas.microsoft.com/office/drawing/2014/main" id="{EBFC7222-D13C-46B6-AA6F-A38ACFA74EFC}"/>
              </a:ext>
            </a:extLst>
          </p:cNvPr>
          <p:cNvSpPr txBox="1"/>
          <p:nvPr/>
        </p:nvSpPr>
        <p:spPr>
          <a:xfrm>
            <a:off x="5438675" y="4288189"/>
            <a:ext cx="562975" cy="292388"/>
          </a:xfrm>
          <a:prstGeom prst="rect">
            <a:avLst/>
          </a:prstGeom>
          <a:noFill/>
        </p:spPr>
        <p:txBody>
          <a:bodyPr wrap="square" rtlCol="0">
            <a:spAutoFit/>
          </a:bodyPr>
          <a:lstStyle/>
          <a:p>
            <a:r>
              <a:rPr lang="fr-FR" sz="1300" b="1" dirty="0">
                <a:solidFill>
                  <a:srgbClr val="FF0000"/>
                </a:solidFill>
              </a:rPr>
              <a:t>Nice</a:t>
            </a:r>
          </a:p>
        </p:txBody>
      </p:sp>
      <p:sp>
        <p:nvSpPr>
          <p:cNvPr id="98" name="ZoneTexte 97">
            <a:extLst>
              <a:ext uri="{FF2B5EF4-FFF2-40B4-BE49-F238E27FC236}">
                <a16:creationId xmlns:a16="http://schemas.microsoft.com/office/drawing/2014/main" id="{727D73F4-09BE-40D3-A9DA-EDDBFD783CDB}"/>
              </a:ext>
            </a:extLst>
          </p:cNvPr>
          <p:cNvSpPr txBox="1"/>
          <p:nvPr/>
        </p:nvSpPr>
        <p:spPr>
          <a:xfrm>
            <a:off x="2424765" y="2822550"/>
            <a:ext cx="748923" cy="292388"/>
          </a:xfrm>
          <a:prstGeom prst="rect">
            <a:avLst/>
          </a:prstGeom>
          <a:noFill/>
        </p:spPr>
        <p:txBody>
          <a:bodyPr wrap="square" rtlCol="0">
            <a:spAutoFit/>
          </a:bodyPr>
          <a:lstStyle/>
          <a:p>
            <a:r>
              <a:rPr lang="fr-FR" sz="1300" b="1" dirty="0">
                <a:solidFill>
                  <a:srgbClr val="FF0000"/>
                </a:solidFill>
              </a:rPr>
              <a:t>Nantes</a:t>
            </a:r>
          </a:p>
        </p:txBody>
      </p:sp>
      <p:sp>
        <p:nvSpPr>
          <p:cNvPr id="99" name="ZoneTexte 98">
            <a:extLst>
              <a:ext uri="{FF2B5EF4-FFF2-40B4-BE49-F238E27FC236}">
                <a16:creationId xmlns:a16="http://schemas.microsoft.com/office/drawing/2014/main" id="{0AEFAEE3-3B6D-4EEA-BA70-EFE329C68204}"/>
              </a:ext>
            </a:extLst>
          </p:cNvPr>
          <p:cNvSpPr txBox="1"/>
          <p:nvPr/>
        </p:nvSpPr>
        <p:spPr>
          <a:xfrm>
            <a:off x="5338377" y="2233789"/>
            <a:ext cx="1039067" cy="292388"/>
          </a:xfrm>
          <a:prstGeom prst="rect">
            <a:avLst/>
          </a:prstGeom>
          <a:noFill/>
        </p:spPr>
        <p:txBody>
          <a:bodyPr wrap="square" rtlCol="0">
            <a:spAutoFit/>
          </a:bodyPr>
          <a:lstStyle/>
          <a:p>
            <a:r>
              <a:rPr lang="fr-FR" sz="1300" b="1" dirty="0">
                <a:solidFill>
                  <a:srgbClr val="FF0000"/>
                </a:solidFill>
              </a:rPr>
              <a:t>Strasbourg</a:t>
            </a:r>
          </a:p>
        </p:txBody>
      </p:sp>
      <p:sp>
        <p:nvSpPr>
          <p:cNvPr id="100" name="ZoneTexte 99">
            <a:extLst>
              <a:ext uri="{FF2B5EF4-FFF2-40B4-BE49-F238E27FC236}">
                <a16:creationId xmlns:a16="http://schemas.microsoft.com/office/drawing/2014/main" id="{F74EC251-3C3E-4C12-AF29-38097602C82A}"/>
              </a:ext>
            </a:extLst>
          </p:cNvPr>
          <p:cNvSpPr txBox="1"/>
          <p:nvPr/>
        </p:nvSpPr>
        <p:spPr>
          <a:xfrm>
            <a:off x="2311893" y="2120103"/>
            <a:ext cx="761452" cy="292388"/>
          </a:xfrm>
          <a:prstGeom prst="rect">
            <a:avLst/>
          </a:prstGeom>
          <a:noFill/>
        </p:spPr>
        <p:txBody>
          <a:bodyPr wrap="square" rtlCol="0">
            <a:spAutoFit/>
          </a:bodyPr>
          <a:lstStyle/>
          <a:p>
            <a:r>
              <a:rPr lang="fr-FR" sz="1300" b="1" dirty="0">
                <a:solidFill>
                  <a:srgbClr val="FF0000"/>
                </a:solidFill>
              </a:rPr>
              <a:t>Rennes</a:t>
            </a:r>
          </a:p>
        </p:txBody>
      </p:sp>
      <p:sp>
        <p:nvSpPr>
          <p:cNvPr id="101" name="ZoneTexte 100">
            <a:extLst>
              <a:ext uri="{FF2B5EF4-FFF2-40B4-BE49-F238E27FC236}">
                <a16:creationId xmlns:a16="http://schemas.microsoft.com/office/drawing/2014/main" id="{D31231F4-BCBA-47CF-8147-8C98E8F4A5AE}"/>
              </a:ext>
            </a:extLst>
          </p:cNvPr>
          <p:cNvSpPr txBox="1"/>
          <p:nvPr/>
        </p:nvSpPr>
        <p:spPr>
          <a:xfrm>
            <a:off x="4834801" y="4016000"/>
            <a:ext cx="962122" cy="292388"/>
          </a:xfrm>
          <a:prstGeom prst="rect">
            <a:avLst/>
          </a:prstGeom>
          <a:noFill/>
        </p:spPr>
        <p:txBody>
          <a:bodyPr wrap="square" rtlCol="0">
            <a:spAutoFit/>
          </a:bodyPr>
          <a:lstStyle/>
          <a:p>
            <a:r>
              <a:rPr lang="fr-FR" sz="1300" b="1" dirty="0">
                <a:solidFill>
                  <a:srgbClr val="FF0000"/>
                </a:solidFill>
              </a:rPr>
              <a:t>Grenoble</a:t>
            </a:r>
          </a:p>
        </p:txBody>
      </p:sp>
      <p:sp>
        <p:nvSpPr>
          <p:cNvPr id="102" name="ZoneTexte 101">
            <a:extLst>
              <a:ext uri="{FF2B5EF4-FFF2-40B4-BE49-F238E27FC236}">
                <a16:creationId xmlns:a16="http://schemas.microsoft.com/office/drawing/2014/main" id="{3EA4EE8A-A147-4D0B-A785-C19BF04BFEB7}"/>
              </a:ext>
            </a:extLst>
          </p:cNvPr>
          <p:cNvSpPr txBox="1"/>
          <p:nvPr/>
        </p:nvSpPr>
        <p:spPr>
          <a:xfrm>
            <a:off x="2936546" y="1432042"/>
            <a:ext cx="782163" cy="292388"/>
          </a:xfrm>
          <a:prstGeom prst="rect">
            <a:avLst/>
          </a:prstGeom>
          <a:noFill/>
        </p:spPr>
        <p:txBody>
          <a:bodyPr wrap="square" rtlCol="0">
            <a:spAutoFit/>
          </a:bodyPr>
          <a:lstStyle/>
          <a:p>
            <a:r>
              <a:rPr lang="fr-FR" sz="1300" b="1" dirty="0">
                <a:solidFill>
                  <a:srgbClr val="FF0000"/>
                </a:solidFill>
              </a:rPr>
              <a:t>Rouen</a:t>
            </a:r>
          </a:p>
        </p:txBody>
      </p:sp>
      <p:sp>
        <p:nvSpPr>
          <p:cNvPr id="103" name="ZoneTexte 102">
            <a:extLst>
              <a:ext uri="{FF2B5EF4-FFF2-40B4-BE49-F238E27FC236}">
                <a16:creationId xmlns:a16="http://schemas.microsoft.com/office/drawing/2014/main" id="{2A7D9193-8125-4449-A60B-E9C463B52EA8}"/>
              </a:ext>
            </a:extLst>
          </p:cNvPr>
          <p:cNvSpPr txBox="1"/>
          <p:nvPr/>
        </p:nvSpPr>
        <p:spPr>
          <a:xfrm>
            <a:off x="4863308" y="4706572"/>
            <a:ext cx="794813" cy="292388"/>
          </a:xfrm>
          <a:prstGeom prst="rect">
            <a:avLst/>
          </a:prstGeom>
          <a:noFill/>
        </p:spPr>
        <p:txBody>
          <a:bodyPr wrap="square" rtlCol="0">
            <a:spAutoFit/>
          </a:bodyPr>
          <a:lstStyle/>
          <a:p>
            <a:r>
              <a:rPr lang="fr-FR" sz="1300" b="1" dirty="0">
                <a:solidFill>
                  <a:srgbClr val="FF0000"/>
                </a:solidFill>
              </a:rPr>
              <a:t>Toulon</a:t>
            </a:r>
          </a:p>
        </p:txBody>
      </p:sp>
      <p:sp>
        <p:nvSpPr>
          <p:cNvPr id="104" name="ZoneTexte 103">
            <a:extLst>
              <a:ext uri="{FF2B5EF4-FFF2-40B4-BE49-F238E27FC236}">
                <a16:creationId xmlns:a16="http://schemas.microsoft.com/office/drawing/2014/main" id="{9592B051-27D7-44F6-AE28-C724371BE886}"/>
              </a:ext>
            </a:extLst>
          </p:cNvPr>
          <p:cNvSpPr txBox="1"/>
          <p:nvPr/>
        </p:nvSpPr>
        <p:spPr>
          <a:xfrm>
            <a:off x="2703689" y="4047628"/>
            <a:ext cx="1186635" cy="292388"/>
          </a:xfrm>
          <a:prstGeom prst="rect">
            <a:avLst/>
          </a:prstGeom>
          <a:noFill/>
        </p:spPr>
        <p:txBody>
          <a:bodyPr wrap="square" rtlCol="0">
            <a:spAutoFit/>
          </a:bodyPr>
          <a:lstStyle/>
          <a:p>
            <a:r>
              <a:rPr lang="fr-FR" sz="1300" b="1" dirty="0">
                <a:solidFill>
                  <a:srgbClr val="FF0000"/>
                </a:solidFill>
              </a:rPr>
              <a:t>Montpellier</a:t>
            </a:r>
          </a:p>
        </p:txBody>
      </p:sp>
      <p:sp>
        <p:nvSpPr>
          <p:cNvPr id="105" name="ZoneTexte 104">
            <a:extLst>
              <a:ext uri="{FF2B5EF4-FFF2-40B4-BE49-F238E27FC236}">
                <a16:creationId xmlns:a16="http://schemas.microsoft.com/office/drawing/2014/main" id="{DD926BB1-CDA5-4BDB-8440-A3E70B9D8F69}"/>
              </a:ext>
            </a:extLst>
          </p:cNvPr>
          <p:cNvSpPr txBox="1"/>
          <p:nvPr/>
        </p:nvSpPr>
        <p:spPr>
          <a:xfrm>
            <a:off x="1313412" y="1490341"/>
            <a:ext cx="602474" cy="292388"/>
          </a:xfrm>
          <a:prstGeom prst="rect">
            <a:avLst/>
          </a:prstGeom>
          <a:noFill/>
        </p:spPr>
        <p:txBody>
          <a:bodyPr wrap="square" rtlCol="0">
            <a:spAutoFit/>
          </a:bodyPr>
          <a:lstStyle/>
          <a:p>
            <a:r>
              <a:rPr lang="fr-FR" sz="1300" b="1" dirty="0">
                <a:solidFill>
                  <a:srgbClr val="FF0000"/>
                </a:solidFill>
              </a:rPr>
              <a:t>Brest</a:t>
            </a:r>
          </a:p>
        </p:txBody>
      </p:sp>
      <p:grpSp>
        <p:nvGrpSpPr>
          <p:cNvPr id="10" name="Groupe 9">
            <a:extLst>
              <a:ext uri="{FF2B5EF4-FFF2-40B4-BE49-F238E27FC236}">
                <a16:creationId xmlns:a16="http://schemas.microsoft.com/office/drawing/2014/main" id="{965E3362-A73A-4714-B5BB-FFA7639FF233}"/>
              </a:ext>
            </a:extLst>
          </p:cNvPr>
          <p:cNvGrpSpPr/>
          <p:nvPr/>
        </p:nvGrpSpPr>
        <p:grpSpPr>
          <a:xfrm>
            <a:off x="10199370" y="2775246"/>
            <a:ext cx="1316452" cy="346707"/>
            <a:chOff x="10199370" y="2637230"/>
            <a:chExt cx="1316452" cy="346707"/>
          </a:xfrm>
        </p:grpSpPr>
        <p:sp>
          <p:nvSpPr>
            <p:cNvPr id="8" name="Flèche : en arc 7">
              <a:extLst>
                <a:ext uri="{FF2B5EF4-FFF2-40B4-BE49-F238E27FC236}">
                  <a16:creationId xmlns:a16="http://schemas.microsoft.com/office/drawing/2014/main" id="{B1998078-4397-417B-B0F9-6E65DDBC2007}"/>
                </a:ext>
              </a:extLst>
            </p:cNvPr>
            <p:cNvSpPr/>
            <p:nvPr/>
          </p:nvSpPr>
          <p:spPr>
            <a:xfrm rot="5590454">
              <a:off x="10254141" y="2582459"/>
              <a:ext cx="346707" cy="456250"/>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ZoneTexte 8">
              <a:extLst>
                <a:ext uri="{FF2B5EF4-FFF2-40B4-BE49-F238E27FC236}">
                  <a16:creationId xmlns:a16="http://schemas.microsoft.com/office/drawing/2014/main" id="{B31128E4-1A75-4FC7-8860-914EE9C91FA7}"/>
                </a:ext>
              </a:extLst>
            </p:cNvPr>
            <p:cNvSpPr txBox="1"/>
            <p:nvPr/>
          </p:nvSpPr>
          <p:spPr>
            <a:xfrm>
              <a:off x="10585759" y="2664201"/>
              <a:ext cx="930063" cy="307777"/>
            </a:xfrm>
            <a:prstGeom prst="rect">
              <a:avLst/>
            </a:prstGeom>
            <a:noFill/>
          </p:spPr>
          <p:txBody>
            <a:bodyPr wrap="none" rtlCol="0">
              <a:spAutoFit/>
            </a:bodyPr>
            <a:lstStyle/>
            <a:p>
              <a:r>
                <a:rPr lang="fr-FR" sz="1400" b="1" dirty="0">
                  <a:solidFill>
                    <a:srgbClr val="FF0000"/>
                  </a:solidFill>
                </a:rPr>
                <a:t>5,5 fois +</a:t>
              </a:r>
            </a:p>
          </p:txBody>
        </p:sp>
      </p:grpSp>
      <p:pic>
        <p:nvPicPr>
          <p:cNvPr id="11" name="Image 10">
            <a:extLst>
              <a:ext uri="{FF2B5EF4-FFF2-40B4-BE49-F238E27FC236}">
                <a16:creationId xmlns:a16="http://schemas.microsoft.com/office/drawing/2014/main" id="{D45C3041-51C0-4638-927D-6942CB5AFD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8000" y="108000"/>
            <a:ext cx="2088019" cy="2088019"/>
          </a:xfrm>
          <a:prstGeom prst="rect">
            <a:avLst/>
          </a:prstGeom>
        </p:spPr>
      </p:pic>
      <p:grpSp>
        <p:nvGrpSpPr>
          <p:cNvPr id="81" name="Groupe 80">
            <a:extLst>
              <a:ext uri="{FF2B5EF4-FFF2-40B4-BE49-F238E27FC236}">
                <a16:creationId xmlns:a16="http://schemas.microsoft.com/office/drawing/2014/main" id="{B4BFD4F0-027D-5EDD-608C-4D658F638312}"/>
              </a:ext>
            </a:extLst>
          </p:cNvPr>
          <p:cNvGrpSpPr/>
          <p:nvPr/>
        </p:nvGrpSpPr>
        <p:grpSpPr>
          <a:xfrm>
            <a:off x="7822260" y="103987"/>
            <a:ext cx="4214544" cy="1920419"/>
            <a:chOff x="7822260" y="103987"/>
            <a:chExt cx="4214544" cy="1920419"/>
          </a:xfrm>
        </p:grpSpPr>
        <p:sp>
          <p:nvSpPr>
            <p:cNvPr id="84" name="Rectangle 83">
              <a:extLst>
                <a:ext uri="{FF2B5EF4-FFF2-40B4-BE49-F238E27FC236}">
                  <a16:creationId xmlns:a16="http://schemas.microsoft.com/office/drawing/2014/main" id="{165624C0-D735-420E-BDB9-A3F6620F25D4}"/>
                </a:ext>
              </a:extLst>
            </p:cNvPr>
            <p:cNvSpPr/>
            <p:nvPr/>
          </p:nvSpPr>
          <p:spPr>
            <a:xfrm>
              <a:off x="7822260" y="103987"/>
              <a:ext cx="4214544" cy="191121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dirty="0"/>
            </a:p>
          </p:txBody>
        </p:sp>
        <p:pic>
          <p:nvPicPr>
            <p:cNvPr id="87" name="Image 86">
              <a:extLst>
                <a:ext uri="{FF2B5EF4-FFF2-40B4-BE49-F238E27FC236}">
                  <a16:creationId xmlns:a16="http://schemas.microsoft.com/office/drawing/2014/main" id="{D9C1E71C-D66F-4C88-B2D2-14CFF9FA07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9275" y="591902"/>
              <a:ext cx="248858" cy="371402"/>
            </a:xfrm>
            <a:prstGeom prst="rect">
              <a:avLst/>
            </a:prstGeom>
          </p:spPr>
        </p:pic>
        <p:pic>
          <p:nvPicPr>
            <p:cNvPr id="88" name="Image 87">
              <a:extLst>
                <a:ext uri="{FF2B5EF4-FFF2-40B4-BE49-F238E27FC236}">
                  <a16:creationId xmlns:a16="http://schemas.microsoft.com/office/drawing/2014/main" id="{FFA584CD-2FFD-4951-9586-6D681739BA1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98086" y="126502"/>
              <a:ext cx="692577" cy="762223"/>
            </a:xfrm>
            <a:prstGeom prst="rect">
              <a:avLst/>
            </a:prstGeom>
          </p:spPr>
        </p:pic>
        <p:sp>
          <p:nvSpPr>
            <p:cNvPr id="89" name="ZoneTexte 88">
              <a:extLst>
                <a:ext uri="{FF2B5EF4-FFF2-40B4-BE49-F238E27FC236}">
                  <a16:creationId xmlns:a16="http://schemas.microsoft.com/office/drawing/2014/main" id="{21BCB563-6D8F-4FFD-9489-7EB35AE1BA55}"/>
                </a:ext>
              </a:extLst>
            </p:cNvPr>
            <p:cNvSpPr txBox="1"/>
            <p:nvPr/>
          </p:nvSpPr>
          <p:spPr>
            <a:xfrm>
              <a:off x="7957463" y="854855"/>
              <a:ext cx="3944137" cy="1169551"/>
            </a:xfrm>
            <a:prstGeom prst="rect">
              <a:avLst/>
            </a:prstGeom>
            <a:noFill/>
          </p:spPr>
          <p:txBody>
            <a:bodyPr wrap="square">
              <a:spAutoFit/>
            </a:bodyPr>
            <a:lstStyle/>
            <a:p>
              <a:pPr algn="just"/>
              <a:r>
                <a:rPr lang="fr-FR" sz="1400" dirty="0">
                  <a:latin typeface="Calibri" panose="020F0502020204030204" pitchFamily="34" charset="0"/>
                  <a:cs typeface="Calibri" panose="020F0502020204030204" pitchFamily="34" charset="0"/>
                </a:rPr>
                <a:t>ou </a:t>
              </a:r>
              <a:r>
                <a:rPr lang="fr-FR" sz="1400" b="1" dirty="0">
                  <a:solidFill>
                    <a:srgbClr val="FF0000"/>
                  </a:solidFill>
                  <a:latin typeface="Calibri" panose="020F0502020204030204" pitchFamily="34" charset="0"/>
                  <a:cs typeface="Calibri" panose="020F0502020204030204" pitchFamily="34" charset="0"/>
                </a:rPr>
                <a:t>région métropolitaine</a:t>
              </a:r>
              <a:r>
                <a:rPr lang="fr-FR" sz="1400" dirty="0">
                  <a:latin typeface="Calibri" panose="020F0502020204030204" pitchFamily="34" charset="0"/>
                  <a:cs typeface="Calibri" panose="020F0502020204030204" pitchFamily="34" charset="0"/>
                </a:rPr>
                <a:t> est un espace continu composé d’une </a:t>
              </a:r>
              <a:r>
                <a:rPr lang="fr-FR" sz="1400" dirty="0">
                  <a:solidFill>
                    <a:srgbClr val="0070C0"/>
                  </a:solidFill>
                  <a:latin typeface="Calibri" panose="020F0502020204030204" pitchFamily="34" charset="0"/>
                  <a:cs typeface="Calibri" panose="020F0502020204030204" pitchFamily="34" charset="0"/>
                </a:rPr>
                <a:t>ville-centre</a:t>
              </a:r>
              <a:r>
                <a:rPr lang="fr-FR" sz="1400" dirty="0">
                  <a:latin typeface="Calibri" panose="020F0502020204030204" pitchFamily="34" charset="0"/>
                  <a:cs typeface="Calibri" panose="020F0502020204030204" pitchFamily="34" charset="0"/>
                </a:rPr>
                <a:t>, de ses </a:t>
              </a:r>
              <a:r>
                <a:rPr lang="fr-FR" sz="1400" dirty="0">
                  <a:solidFill>
                    <a:srgbClr val="0070C0"/>
                  </a:solidFill>
                  <a:latin typeface="Calibri" panose="020F0502020204030204" pitchFamily="34" charset="0"/>
                  <a:cs typeface="Calibri" panose="020F0502020204030204" pitchFamily="34" charset="0"/>
                </a:rPr>
                <a:t>banlieues</a:t>
              </a:r>
              <a:r>
                <a:rPr lang="fr-FR" sz="1400" dirty="0">
                  <a:latin typeface="Calibri" panose="020F0502020204030204" pitchFamily="34" charset="0"/>
                  <a:cs typeface="Calibri" panose="020F0502020204030204" pitchFamily="34" charset="0"/>
                </a:rPr>
                <a:t> et d’une </a:t>
              </a:r>
              <a:r>
                <a:rPr lang="fr-FR" sz="1400" dirty="0">
                  <a:solidFill>
                    <a:srgbClr val="0070C0"/>
                  </a:solidFill>
                  <a:latin typeface="Calibri" panose="020F0502020204030204" pitchFamily="34" charset="0"/>
                  <a:cs typeface="Calibri" panose="020F0502020204030204" pitchFamily="34" charset="0"/>
                </a:rPr>
                <a:t>couronne périurbaine</a:t>
              </a:r>
              <a:r>
                <a:rPr lang="fr-FR" sz="1400" dirty="0">
                  <a:latin typeface="Calibri" panose="020F0502020204030204" pitchFamily="34" charset="0"/>
                  <a:cs typeface="Calibri" panose="020F0502020204030204" pitchFamily="34" charset="0"/>
                </a:rPr>
                <a:t>. </a:t>
              </a:r>
            </a:p>
            <a:p>
              <a:pPr algn="just"/>
              <a:r>
                <a:rPr lang="fr-FR" sz="1400" dirty="0">
                  <a:latin typeface="Calibri" panose="020F0502020204030204" pitchFamily="34" charset="0"/>
                  <a:cs typeface="Calibri" panose="020F0502020204030204" pitchFamily="34" charset="0"/>
                </a:rPr>
                <a:t>Elle peut être </a:t>
              </a:r>
              <a:r>
                <a:rPr lang="fr-FR" sz="1400" b="1" dirty="0">
                  <a:latin typeface="Calibri" panose="020F0502020204030204" pitchFamily="34" charset="0"/>
                  <a:cs typeface="Calibri" panose="020F0502020204030204" pitchFamily="34" charset="0"/>
                </a:rPr>
                <a:t>transfrontalière</a:t>
              </a:r>
              <a:r>
                <a:rPr lang="fr-FR" sz="1400" dirty="0">
                  <a:latin typeface="Calibri" panose="020F0502020204030204" pitchFamily="34" charset="0"/>
                  <a:cs typeface="Calibri" panose="020F0502020204030204" pitchFamily="34" charset="0"/>
                </a:rPr>
                <a:t> si elle s'étend sur plusieurs pays. </a:t>
              </a:r>
            </a:p>
          </p:txBody>
        </p:sp>
        <p:sp>
          <p:nvSpPr>
            <p:cNvPr id="90" name="ZoneTexte 89">
              <a:extLst>
                <a:ext uri="{FF2B5EF4-FFF2-40B4-BE49-F238E27FC236}">
                  <a16:creationId xmlns:a16="http://schemas.microsoft.com/office/drawing/2014/main" id="{8D623600-AF48-495B-AA41-06392A70F782}"/>
                </a:ext>
              </a:extLst>
            </p:cNvPr>
            <p:cNvSpPr txBox="1"/>
            <p:nvPr/>
          </p:nvSpPr>
          <p:spPr>
            <a:xfrm>
              <a:off x="7877148" y="229153"/>
              <a:ext cx="2197187" cy="471198"/>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AIRE URBAINE :</a:t>
              </a:r>
            </a:p>
          </p:txBody>
        </p:sp>
        <p:pic>
          <p:nvPicPr>
            <p:cNvPr id="2" name="Image 1">
              <a:extLst>
                <a:ext uri="{FF2B5EF4-FFF2-40B4-BE49-F238E27FC236}">
                  <a16:creationId xmlns:a16="http://schemas.microsoft.com/office/drawing/2014/main" id="{9850F5C7-4896-8845-C491-43A8555A23A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479431" y="141974"/>
              <a:ext cx="527420" cy="527420"/>
            </a:xfrm>
            <a:prstGeom prst="rect">
              <a:avLst/>
            </a:prstGeom>
          </p:spPr>
        </p:pic>
        <p:pic>
          <p:nvPicPr>
            <p:cNvPr id="3" name="Image 2">
              <a:hlinkClick r:id="rId7" action="ppaction://hlinksldjump"/>
              <a:extLst>
                <a:ext uri="{FF2B5EF4-FFF2-40B4-BE49-F238E27FC236}">
                  <a16:creationId xmlns:a16="http://schemas.microsoft.com/office/drawing/2014/main" id="{FD43B2D3-50DD-956C-3765-F5E0ED80CABA}"/>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768378" y="215891"/>
              <a:ext cx="677008" cy="471274"/>
            </a:xfrm>
            <a:prstGeom prst="rect">
              <a:avLst/>
            </a:prstGeom>
          </p:spPr>
        </p:pic>
      </p:grpSp>
      <p:sp>
        <p:nvSpPr>
          <p:cNvPr id="5" name="ZoneTexte 4">
            <a:extLst>
              <a:ext uri="{FF2B5EF4-FFF2-40B4-BE49-F238E27FC236}">
                <a16:creationId xmlns:a16="http://schemas.microsoft.com/office/drawing/2014/main" id="{2A4F1CDB-33E2-AF61-B924-9021B9C546D8}"/>
              </a:ext>
            </a:extLst>
          </p:cNvPr>
          <p:cNvSpPr txBox="1"/>
          <p:nvPr/>
        </p:nvSpPr>
        <p:spPr>
          <a:xfrm>
            <a:off x="7823784" y="2034183"/>
            <a:ext cx="3308582" cy="307777"/>
          </a:xfrm>
          <a:prstGeom prst="rect">
            <a:avLst/>
          </a:prstGeom>
          <a:noFill/>
        </p:spPr>
        <p:txBody>
          <a:bodyPr wrap="square">
            <a:spAutoFit/>
          </a:bodyPr>
          <a:lstStyle/>
          <a:p>
            <a:r>
              <a:rPr lang="fr-FR" sz="1400" b="1" dirty="0">
                <a:latin typeface="Calibri" panose="020F0502020204030204" pitchFamily="34" charset="0"/>
                <a:cs typeface="Calibri" panose="020F0502020204030204" pitchFamily="34" charset="0"/>
              </a:rPr>
              <a:t>Les 15 plus grandes aires urbaines - 2021</a:t>
            </a:r>
          </a:p>
        </p:txBody>
      </p:sp>
      <p:sp>
        <p:nvSpPr>
          <p:cNvPr id="12" name="ZoneTexte 11">
            <a:extLst>
              <a:ext uri="{FF2B5EF4-FFF2-40B4-BE49-F238E27FC236}">
                <a16:creationId xmlns:a16="http://schemas.microsoft.com/office/drawing/2014/main" id="{AD9AA6A1-E67B-57FE-2ED7-60162B0517EC}"/>
              </a:ext>
            </a:extLst>
          </p:cNvPr>
          <p:cNvSpPr txBox="1"/>
          <p:nvPr/>
        </p:nvSpPr>
        <p:spPr>
          <a:xfrm>
            <a:off x="2615060" y="1942355"/>
            <a:ext cx="280851" cy="292388"/>
          </a:xfrm>
          <a:prstGeom prst="rect">
            <a:avLst/>
          </a:prstGeom>
          <a:noFill/>
        </p:spPr>
        <p:txBody>
          <a:bodyPr wrap="square" rtlCol="0">
            <a:spAutoFit/>
          </a:bodyPr>
          <a:lstStyle/>
          <a:p>
            <a:pPr algn="ctr"/>
            <a:r>
              <a:rPr lang="fr-FR" sz="1300" b="1" dirty="0">
                <a:solidFill>
                  <a:srgbClr val="C00000"/>
                </a:solidFill>
              </a:rPr>
              <a:t>1</a:t>
            </a:r>
          </a:p>
        </p:txBody>
      </p:sp>
      <p:sp>
        <p:nvSpPr>
          <p:cNvPr id="13" name="ZoneTexte 12">
            <a:extLst>
              <a:ext uri="{FF2B5EF4-FFF2-40B4-BE49-F238E27FC236}">
                <a16:creationId xmlns:a16="http://schemas.microsoft.com/office/drawing/2014/main" id="{26020692-87F1-E0D1-C4FF-26CBEA6312D3}"/>
              </a:ext>
            </a:extLst>
          </p:cNvPr>
          <p:cNvSpPr txBox="1"/>
          <p:nvPr/>
        </p:nvSpPr>
        <p:spPr>
          <a:xfrm>
            <a:off x="4399280" y="3167790"/>
            <a:ext cx="280851" cy="292388"/>
          </a:xfrm>
          <a:prstGeom prst="rect">
            <a:avLst/>
          </a:prstGeom>
          <a:noFill/>
        </p:spPr>
        <p:txBody>
          <a:bodyPr wrap="square" rtlCol="0">
            <a:spAutoFit/>
          </a:bodyPr>
          <a:lstStyle/>
          <a:p>
            <a:pPr algn="ctr"/>
            <a:r>
              <a:rPr lang="fr-FR" sz="1300" b="1" dirty="0">
                <a:solidFill>
                  <a:srgbClr val="C00000"/>
                </a:solidFill>
              </a:rPr>
              <a:t>2</a:t>
            </a:r>
          </a:p>
        </p:txBody>
      </p:sp>
      <p:sp>
        <p:nvSpPr>
          <p:cNvPr id="14" name="ZoneTexte 13">
            <a:extLst>
              <a:ext uri="{FF2B5EF4-FFF2-40B4-BE49-F238E27FC236}">
                <a16:creationId xmlns:a16="http://schemas.microsoft.com/office/drawing/2014/main" id="{A7BC352C-1E01-5EE4-1038-5FD9D9E95CE4}"/>
              </a:ext>
            </a:extLst>
          </p:cNvPr>
          <p:cNvSpPr txBox="1"/>
          <p:nvPr/>
        </p:nvSpPr>
        <p:spPr>
          <a:xfrm>
            <a:off x="4048114" y="4858955"/>
            <a:ext cx="280851" cy="292388"/>
          </a:xfrm>
          <a:prstGeom prst="rect">
            <a:avLst/>
          </a:prstGeom>
          <a:noFill/>
        </p:spPr>
        <p:txBody>
          <a:bodyPr wrap="square" rtlCol="0">
            <a:spAutoFit/>
          </a:bodyPr>
          <a:lstStyle/>
          <a:p>
            <a:pPr algn="ctr"/>
            <a:r>
              <a:rPr lang="fr-FR" sz="1300" b="1" dirty="0">
                <a:solidFill>
                  <a:srgbClr val="C00000"/>
                </a:solidFill>
              </a:rPr>
              <a:t>3</a:t>
            </a:r>
          </a:p>
        </p:txBody>
      </p:sp>
      <p:sp>
        <p:nvSpPr>
          <p:cNvPr id="17" name="ZoneTexte 16">
            <a:extLst>
              <a:ext uri="{FF2B5EF4-FFF2-40B4-BE49-F238E27FC236}">
                <a16:creationId xmlns:a16="http://schemas.microsoft.com/office/drawing/2014/main" id="{C1677BA2-9165-524B-337E-588FDDCF64C1}"/>
              </a:ext>
            </a:extLst>
          </p:cNvPr>
          <p:cNvSpPr txBox="1"/>
          <p:nvPr/>
        </p:nvSpPr>
        <p:spPr>
          <a:xfrm>
            <a:off x="3676804" y="832342"/>
            <a:ext cx="280851" cy="292388"/>
          </a:xfrm>
          <a:prstGeom prst="rect">
            <a:avLst/>
          </a:prstGeom>
          <a:noFill/>
        </p:spPr>
        <p:txBody>
          <a:bodyPr wrap="square" rtlCol="0">
            <a:spAutoFit/>
          </a:bodyPr>
          <a:lstStyle/>
          <a:p>
            <a:pPr algn="ctr"/>
            <a:r>
              <a:rPr lang="fr-FR" sz="1300" b="1" dirty="0">
                <a:solidFill>
                  <a:srgbClr val="C00000"/>
                </a:solidFill>
              </a:rPr>
              <a:t>6</a:t>
            </a:r>
          </a:p>
        </p:txBody>
      </p:sp>
      <p:sp>
        <p:nvSpPr>
          <p:cNvPr id="18" name="ZoneTexte 17">
            <a:extLst>
              <a:ext uri="{FF2B5EF4-FFF2-40B4-BE49-F238E27FC236}">
                <a16:creationId xmlns:a16="http://schemas.microsoft.com/office/drawing/2014/main" id="{66266C88-2D7E-7EBA-9FA8-47D82B953A07}"/>
              </a:ext>
            </a:extLst>
          </p:cNvPr>
          <p:cNvSpPr txBox="1"/>
          <p:nvPr/>
        </p:nvSpPr>
        <p:spPr>
          <a:xfrm>
            <a:off x="5258987" y="4288189"/>
            <a:ext cx="280851" cy="292388"/>
          </a:xfrm>
          <a:prstGeom prst="rect">
            <a:avLst/>
          </a:prstGeom>
          <a:noFill/>
        </p:spPr>
        <p:txBody>
          <a:bodyPr wrap="square" rtlCol="0">
            <a:spAutoFit/>
          </a:bodyPr>
          <a:lstStyle/>
          <a:p>
            <a:pPr algn="ctr"/>
            <a:r>
              <a:rPr lang="fr-FR" sz="1300" b="1" dirty="0">
                <a:solidFill>
                  <a:srgbClr val="C00000"/>
                </a:solidFill>
              </a:rPr>
              <a:t>7</a:t>
            </a:r>
          </a:p>
        </p:txBody>
      </p:sp>
      <p:sp>
        <p:nvSpPr>
          <p:cNvPr id="19" name="ZoneTexte 18">
            <a:extLst>
              <a:ext uri="{FF2B5EF4-FFF2-40B4-BE49-F238E27FC236}">
                <a16:creationId xmlns:a16="http://schemas.microsoft.com/office/drawing/2014/main" id="{4DCAB239-2DE8-7B8E-7677-FA5AA18D6C21}"/>
              </a:ext>
            </a:extLst>
          </p:cNvPr>
          <p:cNvSpPr txBox="1"/>
          <p:nvPr/>
        </p:nvSpPr>
        <p:spPr>
          <a:xfrm>
            <a:off x="2305735" y="2819099"/>
            <a:ext cx="280851" cy="292388"/>
          </a:xfrm>
          <a:prstGeom prst="rect">
            <a:avLst/>
          </a:prstGeom>
          <a:noFill/>
        </p:spPr>
        <p:txBody>
          <a:bodyPr wrap="square" rtlCol="0">
            <a:spAutoFit/>
          </a:bodyPr>
          <a:lstStyle/>
          <a:p>
            <a:pPr algn="ctr"/>
            <a:r>
              <a:rPr lang="fr-FR" sz="1300" b="1" dirty="0">
                <a:solidFill>
                  <a:srgbClr val="C00000"/>
                </a:solidFill>
              </a:rPr>
              <a:t>8</a:t>
            </a:r>
          </a:p>
        </p:txBody>
      </p:sp>
      <p:sp>
        <p:nvSpPr>
          <p:cNvPr id="20" name="ZoneTexte 19">
            <a:extLst>
              <a:ext uri="{FF2B5EF4-FFF2-40B4-BE49-F238E27FC236}">
                <a16:creationId xmlns:a16="http://schemas.microsoft.com/office/drawing/2014/main" id="{E76CEB60-7437-4A45-C7A3-8251D1ED1772}"/>
              </a:ext>
            </a:extLst>
          </p:cNvPr>
          <p:cNvSpPr txBox="1"/>
          <p:nvPr/>
        </p:nvSpPr>
        <p:spPr>
          <a:xfrm>
            <a:off x="5130593" y="2230340"/>
            <a:ext cx="280851" cy="292388"/>
          </a:xfrm>
          <a:prstGeom prst="rect">
            <a:avLst/>
          </a:prstGeom>
          <a:noFill/>
        </p:spPr>
        <p:txBody>
          <a:bodyPr wrap="square" rtlCol="0">
            <a:spAutoFit/>
          </a:bodyPr>
          <a:lstStyle/>
          <a:p>
            <a:pPr algn="ctr"/>
            <a:r>
              <a:rPr lang="fr-FR" sz="1300" b="1" dirty="0">
                <a:solidFill>
                  <a:srgbClr val="C00000"/>
                </a:solidFill>
              </a:rPr>
              <a:t>9</a:t>
            </a:r>
          </a:p>
        </p:txBody>
      </p:sp>
      <p:sp>
        <p:nvSpPr>
          <p:cNvPr id="21" name="ZoneTexte 20">
            <a:extLst>
              <a:ext uri="{FF2B5EF4-FFF2-40B4-BE49-F238E27FC236}">
                <a16:creationId xmlns:a16="http://schemas.microsoft.com/office/drawing/2014/main" id="{6C8651A7-A306-90C0-38C8-D206556BB755}"/>
              </a:ext>
            </a:extLst>
          </p:cNvPr>
          <p:cNvSpPr txBox="1"/>
          <p:nvPr/>
        </p:nvSpPr>
        <p:spPr>
          <a:xfrm>
            <a:off x="2272925" y="2276814"/>
            <a:ext cx="413068" cy="292388"/>
          </a:xfrm>
          <a:prstGeom prst="rect">
            <a:avLst/>
          </a:prstGeom>
          <a:noFill/>
        </p:spPr>
        <p:txBody>
          <a:bodyPr wrap="square" rtlCol="0">
            <a:spAutoFit/>
          </a:bodyPr>
          <a:lstStyle/>
          <a:p>
            <a:pPr algn="ctr"/>
            <a:r>
              <a:rPr lang="fr-FR" sz="1300" b="1" dirty="0">
                <a:solidFill>
                  <a:srgbClr val="C00000"/>
                </a:solidFill>
              </a:rPr>
              <a:t>10</a:t>
            </a:r>
          </a:p>
        </p:txBody>
      </p:sp>
      <p:sp>
        <p:nvSpPr>
          <p:cNvPr id="22" name="ZoneTexte 21">
            <a:extLst>
              <a:ext uri="{FF2B5EF4-FFF2-40B4-BE49-F238E27FC236}">
                <a16:creationId xmlns:a16="http://schemas.microsoft.com/office/drawing/2014/main" id="{A1A34ED8-9C57-EF9B-BF7E-7777617B00AF}"/>
              </a:ext>
            </a:extLst>
          </p:cNvPr>
          <p:cNvSpPr txBox="1"/>
          <p:nvPr/>
        </p:nvSpPr>
        <p:spPr>
          <a:xfrm>
            <a:off x="4595713" y="4003187"/>
            <a:ext cx="413068" cy="292388"/>
          </a:xfrm>
          <a:prstGeom prst="rect">
            <a:avLst/>
          </a:prstGeom>
          <a:noFill/>
        </p:spPr>
        <p:txBody>
          <a:bodyPr wrap="square" rtlCol="0">
            <a:spAutoFit/>
          </a:bodyPr>
          <a:lstStyle/>
          <a:p>
            <a:pPr algn="ctr"/>
            <a:r>
              <a:rPr lang="fr-FR" sz="1300" b="1" dirty="0">
                <a:solidFill>
                  <a:srgbClr val="C00000"/>
                </a:solidFill>
              </a:rPr>
              <a:t>11</a:t>
            </a:r>
          </a:p>
        </p:txBody>
      </p:sp>
      <p:sp>
        <p:nvSpPr>
          <p:cNvPr id="23" name="ZoneTexte 22">
            <a:extLst>
              <a:ext uri="{FF2B5EF4-FFF2-40B4-BE49-F238E27FC236}">
                <a16:creationId xmlns:a16="http://schemas.microsoft.com/office/drawing/2014/main" id="{DEB895DB-3E96-AB12-128E-47A3D4DC1B37}"/>
              </a:ext>
            </a:extLst>
          </p:cNvPr>
          <p:cNvSpPr txBox="1"/>
          <p:nvPr/>
        </p:nvSpPr>
        <p:spPr>
          <a:xfrm>
            <a:off x="2716176" y="1431848"/>
            <a:ext cx="413068" cy="292388"/>
          </a:xfrm>
          <a:prstGeom prst="rect">
            <a:avLst/>
          </a:prstGeom>
          <a:noFill/>
        </p:spPr>
        <p:txBody>
          <a:bodyPr wrap="square" rtlCol="0">
            <a:spAutoFit/>
          </a:bodyPr>
          <a:lstStyle/>
          <a:p>
            <a:pPr algn="ctr"/>
            <a:r>
              <a:rPr lang="fr-FR" sz="1300" b="1" dirty="0">
                <a:solidFill>
                  <a:srgbClr val="C00000"/>
                </a:solidFill>
              </a:rPr>
              <a:t>12</a:t>
            </a:r>
          </a:p>
        </p:txBody>
      </p:sp>
      <p:sp>
        <p:nvSpPr>
          <p:cNvPr id="24" name="ZoneTexte 23">
            <a:extLst>
              <a:ext uri="{FF2B5EF4-FFF2-40B4-BE49-F238E27FC236}">
                <a16:creationId xmlns:a16="http://schemas.microsoft.com/office/drawing/2014/main" id="{832200C8-82B5-13D6-4054-EBF9D32AFE29}"/>
              </a:ext>
            </a:extLst>
          </p:cNvPr>
          <p:cNvSpPr txBox="1"/>
          <p:nvPr/>
        </p:nvSpPr>
        <p:spPr>
          <a:xfrm>
            <a:off x="4831877" y="4555586"/>
            <a:ext cx="413068" cy="292388"/>
          </a:xfrm>
          <a:prstGeom prst="rect">
            <a:avLst/>
          </a:prstGeom>
          <a:noFill/>
        </p:spPr>
        <p:txBody>
          <a:bodyPr wrap="square" rtlCol="0">
            <a:spAutoFit/>
          </a:bodyPr>
          <a:lstStyle/>
          <a:p>
            <a:pPr algn="ctr"/>
            <a:r>
              <a:rPr lang="fr-FR" sz="1300" b="1" dirty="0">
                <a:solidFill>
                  <a:srgbClr val="C00000"/>
                </a:solidFill>
              </a:rPr>
              <a:t>13</a:t>
            </a:r>
          </a:p>
        </p:txBody>
      </p:sp>
      <p:grpSp>
        <p:nvGrpSpPr>
          <p:cNvPr id="31" name="Groupe 30">
            <a:extLst>
              <a:ext uri="{FF2B5EF4-FFF2-40B4-BE49-F238E27FC236}">
                <a16:creationId xmlns:a16="http://schemas.microsoft.com/office/drawing/2014/main" id="{4CC543AF-2C34-BA37-059D-BA0B3B410CA1}"/>
              </a:ext>
            </a:extLst>
          </p:cNvPr>
          <p:cNvGrpSpPr/>
          <p:nvPr/>
        </p:nvGrpSpPr>
        <p:grpSpPr>
          <a:xfrm>
            <a:off x="3628109" y="4055654"/>
            <a:ext cx="463614" cy="569522"/>
            <a:chOff x="3628109" y="4055654"/>
            <a:chExt cx="463614" cy="569522"/>
          </a:xfrm>
        </p:grpSpPr>
        <p:sp>
          <p:nvSpPr>
            <p:cNvPr id="25" name="ZoneTexte 24">
              <a:extLst>
                <a:ext uri="{FF2B5EF4-FFF2-40B4-BE49-F238E27FC236}">
                  <a16:creationId xmlns:a16="http://schemas.microsoft.com/office/drawing/2014/main" id="{4C1690F8-4392-FFE5-4049-B26713BF4FC8}"/>
                </a:ext>
              </a:extLst>
            </p:cNvPr>
            <p:cNvSpPr txBox="1"/>
            <p:nvPr/>
          </p:nvSpPr>
          <p:spPr>
            <a:xfrm>
              <a:off x="3628109" y="4055654"/>
              <a:ext cx="413068" cy="292388"/>
            </a:xfrm>
            <a:prstGeom prst="rect">
              <a:avLst/>
            </a:prstGeom>
            <a:noFill/>
          </p:spPr>
          <p:txBody>
            <a:bodyPr wrap="square" rtlCol="0">
              <a:spAutoFit/>
            </a:bodyPr>
            <a:lstStyle/>
            <a:p>
              <a:pPr algn="ctr"/>
              <a:r>
                <a:rPr lang="fr-FR" sz="1300" b="1" dirty="0">
                  <a:solidFill>
                    <a:srgbClr val="C00000"/>
                  </a:solidFill>
                </a:rPr>
                <a:t>14</a:t>
              </a:r>
            </a:p>
          </p:txBody>
        </p:sp>
        <p:cxnSp>
          <p:nvCxnSpPr>
            <p:cNvPr id="27" name="Connecteur droit avec flèche 26">
              <a:extLst>
                <a:ext uri="{FF2B5EF4-FFF2-40B4-BE49-F238E27FC236}">
                  <a16:creationId xmlns:a16="http://schemas.microsoft.com/office/drawing/2014/main" id="{D837B2D1-2450-A67C-D5BB-B245EE3F2252}"/>
                </a:ext>
              </a:extLst>
            </p:cNvPr>
            <p:cNvCxnSpPr>
              <a:cxnSpLocks/>
            </p:cNvCxnSpPr>
            <p:nvPr/>
          </p:nvCxnSpPr>
          <p:spPr>
            <a:xfrm>
              <a:off x="3890324" y="4308388"/>
              <a:ext cx="201399" cy="316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e 55">
            <a:extLst>
              <a:ext uri="{FF2B5EF4-FFF2-40B4-BE49-F238E27FC236}">
                <a16:creationId xmlns:a16="http://schemas.microsoft.com/office/drawing/2014/main" id="{1D60C142-DA5F-3599-1DDF-61D59F6B5033}"/>
              </a:ext>
            </a:extLst>
          </p:cNvPr>
          <p:cNvGrpSpPr/>
          <p:nvPr/>
        </p:nvGrpSpPr>
        <p:grpSpPr>
          <a:xfrm>
            <a:off x="1076092" y="1486271"/>
            <a:ext cx="413068" cy="593766"/>
            <a:chOff x="1076092" y="1486271"/>
            <a:chExt cx="413068" cy="593766"/>
          </a:xfrm>
        </p:grpSpPr>
        <p:sp>
          <p:nvSpPr>
            <p:cNvPr id="32" name="ZoneTexte 31">
              <a:extLst>
                <a:ext uri="{FF2B5EF4-FFF2-40B4-BE49-F238E27FC236}">
                  <a16:creationId xmlns:a16="http://schemas.microsoft.com/office/drawing/2014/main" id="{68FD8AEF-2629-1E44-3F2E-24DC60F52DE9}"/>
                </a:ext>
              </a:extLst>
            </p:cNvPr>
            <p:cNvSpPr txBox="1"/>
            <p:nvPr/>
          </p:nvSpPr>
          <p:spPr>
            <a:xfrm>
              <a:off x="1076092" y="1486271"/>
              <a:ext cx="413068" cy="292388"/>
            </a:xfrm>
            <a:prstGeom prst="rect">
              <a:avLst/>
            </a:prstGeom>
            <a:noFill/>
          </p:spPr>
          <p:txBody>
            <a:bodyPr wrap="square" rtlCol="0">
              <a:spAutoFit/>
            </a:bodyPr>
            <a:lstStyle/>
            <a:p>
              <a:pPr algn="ctr"/>
              <a:r>
                <a:rPr lang="fr-FR" sz="1300" b="1" dirty="0">
                  <a:solidFill>
                    <a:srgbClr val="C00000"/>
                  </a:solidFill>
                </a:rPr>
                <a:t>15</a:t>
              </a:r>
            </a:p>
          </p:txBody>
        </p:sp>
        <p:cxnSp>
          <p:nvCxnSpPr>
            <p:cNvPr id="34" name="Connecteur droit avec flèche 33">
              <a:extLst>
                <a:ext uri="{FF2B5EF4-FFF2-40B4-BE49-F238E27FC236}">
                  <a16:creationId xmlns:a16="http://schemas.microsoft.com/office/drawing/2014/main" id="{D0F3D76E-45C2-D217-6C96-DC6582A59C6E}"/>
                </a:ext>
              </a:extLst>
            </p:cNvPr>
            <p:cNvCxnSpPr>
              <a:cxnSpLocks/>
            </p:cNvCxnSpPr>
            <p:nvPr/>
          </p:nvCxnSpPr>
          <p:spPr>
            <a:xfrm>
              <a:off x="1313412" y="1724236"/>
              <a:ext cx="0" cy="3558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7" name="ZoneTexte 56">
            <a:extLst>
              <a:ext uri="{FF2B5EF4-FFF2-40B4-BE49-F238E27FC236}">
                <a16:creationId xmlns:a16="http://schemas.microsoft.com/office/drawing/2014/main" id="{4B312B1B-28D1-A94B-6CD0-8DC4A05AD89C}"/>
              </a:ext>
            </a:extLst>
          </p:cNvPr>
          <p:cNvSpPr txBox="1"/>
          <p:nvPr/>
        </p:nvSpPr>
        <p:spPr>
          <a:xfrm>
            <a:off x="3249019" y="5381117"/>
            <a:ext cx="1881573" cy="830997"/>
          </a:xfrm>
          <a:prstGeom prst="rect">
            <a:avLst/>
          </a:prstGeom>
          <a:solidFill>
            <a:schemeClr val="bg1"/>
          </a:solidFill>
        </p:spPr>
        <p:txBody>
          <a:bodyPr wrap="square" rtlCol="0">
            <a:spAutoFit/>
          </a:bodyPr>
          <a:lstStyle/>
          <a:p>
            <a:r>
              <a:rPr lang="fr-FR" sz="1600" b="1" dirty="0">
                <a:solidFill>
                  <a:srgbClr val="FF0000"/>
                </a:solidFill>
              </a:rPr>
              <a:t>PARIS</a:t>
            </a:r>
          </a:p>
          <a:p>
            <a:r>
              <a:rPr lang="fr-FR" sz="1600" b="1" dirty="0">
                <a:solidFill>
                  <a:srgbClr val="C00000"/>
                </a:solidFill>
              </a:rPr>
              <a:t>+ 21 </a:t>
            </a:r>
            <a:r>
              <a:rPr lang="fr-FR" sz="1600" b="1" dirty="0">
                <a:solidFill>
                  <a:srgbClr val="FF0000"/>
                </a:solidFill>
              </a:rPr>
              <a:t>Métropoles</a:t>
            </a:r>
            <a:br>
              <a:rPr lang="fr-FR" sz="1600" b="1" dirty="0">
                <a:solidFill>
                  <a:srgbClr val="FF0000"/>
                </a:solidFill>
              </a:rPr>
            </a:br>
            <a:r>
              <a:rPr lang="fr-FR" sz="1600" b="1" dirty="0">
                <a:solidFill>
                  <a:srgbClr val="FF0000"/>
                </a:solidFill>
              </a:rPr>
              <a:t>d’équilibre</a:t>
            </a:r>
          </a:p>
        </p:txBody>
      </p:sp>
      <p:sp>
        <p:nvSpPr>
          <p:cNvPr id="59" name="ZoneTexte 58">
            <a:extLst>
              <a:ext uri="{FF2B5EF4-FFF2-40B4-BE49-F238E27FC236}">
                <a16:creationId xmlns:a16="http://schemas.microsoft.com/office/drawing/2014/main" id="{6AE12A80-B417-057B-709C-FBEF74C55A7F}"/>
              </a:ext>
            </a:extLst>
          </p:cNvPr>
          <p:cNvSpPr txBox="1"/>
          <p:nvPr/>
        </p:nvSpPr>
        <p:spPr>
          <a:xfrm>
            <a:off x="4609922" y="1627150"/>
            <a:ext cx="384650" cy="292388"/>
          </a:xfrm>
          <a:prstGeom prst="rect">
            <a:avLst/>
          </a:prstGeom>
          <a:noFill/>
        </p:spPr>
        <p:txBody>
          <a:bodyPr wrap="square" rtlCol="0">
            <a:spAutoFit/>
          </a:bodyPr>
          <a:lstStyle/>
          <a:p>
            <a:pPr algn="ctr"/>
            <a:r>
              <a:rPr lang="fr-FR" sz="1300" b="1" dirty="0">
                <a:solidFill>
                  <a:srgbClr val="C00000"/>
                </a:solidFill>
              </a:rPr>
              <a:t>16</a:t>
            </a:r>
          </a:p>
        </p:txBody>
      </p:sp>
      <p:sp>
        <p:nvSpPr>
          <p:cNvPr id="60" name="ZoneTexte 59">
            <a:extLst>
              <a:ext uri="{FF2B5EF4-FFF2-40B4-BE49-F238E27FC236}">
                <a16:creationId xmlns:a16="http://schemas.microsoft.com/office/drawing/2014/main" id="{AB86D324-B87D-E78A-2634-B0EB146BB912}"/>
              </a:ext>
            </a:extLst>
          </p:cNvPr>
          <p:cNvSpPr txBox="1"/>
          <p:nvPr/>
        </p:nvSpPr>
        <p:spPr>
          <a:xfrm>
            <a:off x="4844216" y="1627150"/>
            <a:ext cx="604939" cy="292388"/>
          </a:xfrm>
          <a:prstGeom prst="rect">
            <a:avLst/>
          </a:prstGeom>
          <a:noFill/>
        </p:spPr>
        <p:txBody>
          <a:bodyPr wrap="square" rtlCol="0">
            <a:spAutoFit/>
          </a:bodyPr>
          <a:lstStyle/>
          <a:p>
            <a:r>
              <a:rPr lang="fr-FR" sz="1300" b="1" dirty="0">
                <a:solidFill>
                  <a:srgbClr val="FF0000"/>
                </a:solidFill>
              </a:rPr>
              <a:t>Metz</a:t>
            </a:r>
          </a:p>
        </p:txBody>
      </p:sp>
      <p:sp>
        <p:nvSpPr>
          <p:cNvPr id="61" name="ZoneTexte 60">
            <a:extLst>
              <a:ext uri="{FF2B5EF4-FFF2-40B4-BE49-F238E27FC236}">
                <a16:creationId xmlns:a16="http://schemas.microsoft.com/office/drawing/2014/main" id="{4B7B42B4-DF23-0682-EFC5-FEB35435DBDA}"/>
              </a:ext>
            </a:extLst>
          </p:cNvPr>
          <p:cNvSpPr txBox="1"/>
          <p:nvPr/>
        </p:nvSpPr>
        <p:spPr>
          <a:xfrm>
            <a:off x="4474718" y="1946665"/>
            <a:ext cx="384650" cy="292388"/>
          </a:xfrm>
          <a:prstGeom prst="rect">
            <a:avLst/>
          </a:prstGeom>
          <a:noFill/>
        </p:spPr>
        <p:txBody>
          <a:bodyPr wrap="square" rtlCol="0">
            <a:spAutoFit/>
          </a:bodyPr>
          <a:lstStyle/>
          <a:p>
            <a:pPr algn="ctr"/>
            <a:r>
              <a:rPr lang="fr-FR" sz="1300" b="1" dirty="0">
                <a:solidFill>
                  <a:srgbClr val="C00000"/>
                </a:solidFill>
              </a:rPr>
              <a:t>17</a:t>
            </a:r>
          </a:p>
        </p:txBody>
      </p:sp>
      <p:sp>
        <p:nvSpPr>
          <p:cNvPr id="62" name="ZoneTexte 61">
            <a:extLst>
              <a:ext uri="{FF2B5EF4-FFF2-40B4-BE49-F238E27FC236}">
                <a16:creationId xmlns:a16="http://schemas.microsoft.com/office/drawing/2014/main" id="{922A037F-2ED1-A49B-3115-3F35D55C2641}"/>
              </a:ext>
            </a:extLst>
          </p:cNvPr>
          <p:cNvSpPr txBox="1"/>
          <p:nvPr/>
        </p:nvSpPr>
        <p:spPr>
          <a:xfrm>
            <a:off x="4493137" y="2083551"/>
            <a:ext cx="761452" cy="292388"/>
          </a:xfrm>
          <a:prstGeom prst="rect">
            <a:avLst/>
          </a:prstGeom>
          <a:noFill/>
        </p:spPr>
        <p:txBody>
          <a:bodyPr wrap="square" rtlCol="0">
            <a:spAutoFit/>
          </a:bodyPr>
          <a:lstStyle/>
          <a:p>
            <a:r>
              <a:rPr lang="fr-FR" sz="1300" b="1" dirty="0">
                <a:solidFill>
                  <a:srgbClr val="FF0000"/>
                </a:solidFill>
              </a:rPr>
              <a:t>Nancy</a:t>
            </a:r>
          </a:p>
        </p:txBody>
      </p:sp>
      <p:sp>
        <p:nvSpPr>
          <p:cNvPr id="63" name="ZoneTexte 62">
            <a:extLst>
              <a:ext uri="{FF2B5EF4-FFF2-40B4-BE49-F238E27FC236}">
                <a16:creationId xmlns:a16="http://schemas.microsoft.com/office/drawing/2014/main" id="{0E4802A4-AA77-914C-7A91-71444A628E46}"/>
              </a:ext>
            </a:extLst>
          </p:cNvPr>
          <p:cNvSpPr txBox="1"/>
          <p:nvPr/>
        </p:nvSpPr>
        <p:spPr>
          <a:xfrm>
            <a:off x="3979870" y="2702230"/>
            <a:ext cx="604939" cy="292388"/>
          </a:xfrm>
          <a:prstGeom prst="rect">
            <a:avLst/>
          </a:prstGeom>
          <a:noFill/>
        </p:spPr>
        <p:txBody>
          <a:bodyPr wrap="square" rtlCol="0">
            <a:spAutoFit/>
          </a:bodyPr>
          <a:lstStyle/>
          <a:p>
            <a:r>
              <a:rPr lang="fr-FR" sz="1300" b="1" dirty="0">
                <a:solidFill>
                  <a:srgbClr val="FF0000"/>
                </a:solidFill>
              </a:rPr>
              <a:t>Dijon</a:t>
            </a:r>
          </a:p>
        </p:txBody>
      </p:sp>
      <p:sp>
        <p:nvSpPr>
          <p:cNvPr id="64" name="ZoneTexte 63">
            <a:extLst>
              <a:ext uri="{FF2B5EF4-FFF2-40B4-BE49-F238E27FC236}">
                <a16:creationId xmlns:a16="http://schemas.microsoft.com/office/drawing/2014/main" id="{72B594C9-FAE1-6F07-427A-503A747120E3}"/>
              </a:ext>
            </a:extLst>
          </p:cNvPr>
          <p:cNvSpPr txBox="1"/>
          <p:nvPr/>
        </p:nvSpPr>
        <p:spPr>
          <a:xfrm>
            <a:off x="3957655" y="2527987"/>
            <a:ext cx="384650" cy="292388"/>
          </a:xfrm>
          <a:prstGeom prst="rect">
            <a:avLst/>
          </a:prstGeom>
          <a:noFill/>
        </p:spPr>
        <p:txBody>
          <a:bodyPr wrap="square" rtlCol="0">
            <a:spAutoFit/>
          </a:bodyPr>
          <a:lstStyle/>
          <a:p>
            <a:pPr algn="ctr"/>
            <a:r>
              <a:rPr lang="fr-FR" sz="1300" b="1" dirty="0">
                <a:solidFill>
                  <a:srgbClr val="C00000"/>
                </a:solidFill>
              </a:rPr>
              <a:t>18</a:t>
            </a:r>
          </a:p>
        </p:txBody>
      </p:sp>
      <p:sp>
        <p:nvSpPr>
          <p:cNvPr id="65" name="ZoneTexte 64">
            <a:extLst>
              <a:ext uri="{FF2B5EF4-FFF2-40B4-BE49-F238E27FC236}">
                <a16:creationId xmlns:a16="http://schemas.microsoft.com/office/drawing/2014/main" id="{66CBE7D0-B6D6-83C6-ACB5-E7507F7E4C36}"/>
              </a:ext>
            </a:extLst>
          </p:cNvPr>
          <p:cNvSpPr txBox="1"/>
          <p:nvPr/>
        </p:nvSpPr>
        <p:spPr>
          <a:xfrm>
            <a:off x="3324357" y="3335626"/>
            <a:ext cx="1039067" cy="292388"/>
          </a:xfrm>
          <a:prstGeom prst="rect">
            <a:avLst/>
          </a:prstGeom>
          <a:noFill/>
        </p:spPr>
        <p:txBody>
          <a:bodyPr wrap="square" rtlCol="0">
            <a:spAutoFit/>
          </a:bodyPr>
          <a:lstStyle/>
          <a:p>
            <a:r>
              <a:rPr lang="fr-FR" sz="1300" b="1" dirty="0">
                <a:solidFill>
                  <a:srgbClr val="FF0000"/>
                </a:solidFill>
              </a:rPr>
              <a:t>Clermont</a:t>
            </a:r>
          </a:p>
        </p:txBody>
      </p:sp>
      <p:sp>
        <p:nvSpPr>
          <p:cNvPr id="66" name="ZoneTexte 65">
            <a:extLst>
              <a:ext uri="{FF2B5EF4-FFF2-40B4-BE49-F238E27FC236}">
                <a16:creationId xmlns:a16="http://schemas.microsoft.com/office/drawing/2014/main" id="{6CDC07E5-FB90-AD52-C7C0-8C7A4B36F37A}"/>
              </a:ext>
            </a:extLst>
          </p:cNvPr>
          <p:cNvSpPr txBox="1"/>
          <p:nvPr/>
        </p:nvSpPr>
        <p:spPr>
          <a:xfrm>
            <a:off x="3595220" y="3175564"/>
            <a:ext cx="384650" cy="292388"/>
          </a:xfrm>
          <a:prstGeom prst="rect">
            <a:avLst/>
          </a:prstGeom>
          <a:noFill/>
        </p:spPr>
        <p:txBody>
          <a:bodyPr wrap="square" rtlCol="0">
            <a:spAutoFit/>
          </a:bodyPr>
          <a:lstStyle/>
          <a:p>
            <a:pPr algn="ctr"/>
            <a:r>
              <a:rPr lang="fr-FR" sz="1300" b="1" dirty="0">
                <a:solidFill>
                  <a:srgbClr val="C00000"/>
                </a:solidFill>
              </a:rPr>
              <a:t>20</a:t>
            </a:r>
          </a:p>
        </p:txBody>
      </p:sp>
      <p:sp>
        <p:nvSpPr>
          <p:cNvPr id="67" name="ZoneTexte 66">
            <a:extLst>
              <a:ext uri="{FF2B5EF4-FFF2-40B4-BE49-F238E27FC236}">
                <a16:creationId xmlns:a16="http://schemas.microsoft.com/office/drawing/2014/main" id="{FDA54E6B-4D35-2491-CEAB-265B296F3ED4}"/>
              </a:ext>
            </a:extLst>
          </p:cNvPr>
          <p:cNvSpPr txBox="1"/>
          <p:nvPr/>
        </p:nvSpPr>
        <p:spPr>
          <a:xfrm>
            <a:off x="2706363" y="2620699"/>
            <a:ext cx="384650" cy="292388"/>
          </a:xfrm>
          <a:prstGeom prst="rect">
            <a:avLst/>
          </a:prstGeom>
          <a:noFill/>
        </p:spPr>
        <p:txBody>
          <a:bodyPr wrap="square" rtlCol="0">
            <a:spAutoFit/>
          </a:bodyPr>
          <a:lstStyle/>
          <a:p>
            <a:pPr algn="ctr"/>
            <a:r>
              <a:rPr lang="fr-FR" sz="1300" b="1" dirty="0">
                <a:solidFill>
                  <a:srgbClr val="C00000"/>
                </a:solidFill>
              </a:rPr>
              <a:t>19</a:t>
            </a:r>
          </a:p>
        </p:txBody>
      </p:sp>
      <p:sp>
        <p:nvSpPr>
          <p:cNvPr id="68" name="ZoneTexte 67">
            <a:extLst>
              <a:ext uri="{FF2B5EF4-FFF2-40B4-BE49-F238E27FC236}">
                <a16:creationId xmlns:a16="http://schemas.microsoft.com/office/drawing/2014/main" id="{C9D39AA8-CC41-87F6-2EA8-F440E49E3939}"/>
              </a:ext>
            </a:extLst>
          </p:cNvPr>
          <p:cNvSpPr txBox="1"/>
          <p:nvPr/>
        </p:nvSpPr>
        <p:spPr>
          <a:xfrm>
            <a:off x="2980031" y="2616686"/>
            <a:ext cx="604939" cy="292388"/>
          </a:xfrm>
          <a:prstGeom prst="rect">
            <a:avLst/>
          </a:prstGeom>
          <a:noFill/>
        </p:spPr>
        <p:txBody>
          <a:bodyPr wrap="square" rtlCol="0">
            <a:spAutoFit/>
          </a:bodyPr>
          <a:lstStyle/>
          <a:p>
            <a:r>
              <a:rPr lang="fr-FR" sz="1300" b="1" dirty="0">
                <a:solidFill>
                  <a:srgbClr val="FF0000"/>
                </a:solidFill>
              </a:rPr>
              <a:t>Tours</a:t>
            </a:r>
          </a:p>
        </p:txBody>
      </p:sp>
      <p:sp>
        <p:nvSpPr>
          <p:cNvPr id="69" name="ZoneTexte 68">
            <a:extLst>
              <a:ext uri="{FF2B5EF4-FFF2-40B4-BE49-F238E27FC236}">
                <a16:creationId xmlns:a16="http://schemas.microsoft.com/office/drawing/2014/main" id="{1C03EB6A-E4D0-BEFE-2EB5-940DE71E2D2E}"/>
              </a:ext>
            </a:extLst>
          </p:cNvPr>
          <p:cNvSpPr txBox="1"/>
          <p:nvPr/>
        </p:nvSpPr>
        <p:spPr>
          <a:xfrm>
            <a:off x="3460336" y="3722332"/>
            <a:ext cx="1039067" cy="292388"/>
          </a:xfrm>
          <a:prstGeom prst="rect">
            <a:avLst/>
          </a:prstGeom>
          <a:noFill/>
        </p:spPr>
        <p:txBody>
          <a:bodyPr wrap="square" rtlCol="0">
            <a:spAutoFit/>
          </a:bodyPr>
          <a:lstStyle/>
          <a:p>
            <a:r>
              <a:rPr lang="fr-FR" sz="1300" b="1" dirty="0">
                <a:solidFill>
                  <a:srgbClr val="FF0000"/>
                </a:solidFill>
              </a:rPr>
              <a:t>St-Étienne</a:t>
            </a:r>
          </a:p>
        </p:txBody>
      </p:sp>
      <p:sp>
        <p:nvSpPr>
          <p:cNvPr id="70" name="ZoneTexte 69">
            <a:extLst>
              <a:ext uri="{FF2B5EF4-FFF2-40B4-BE49-F238E27FC236}">
                <a16:creationId xmlns:a16="http://schemas.microsoft.com/office/drawing/2014/main" id="{85EDD916-AD71-3FA8-C2C2-34DEBADB2F53}"/>
              </a:ext>
            </a:extLst>
          </p:cNvPr>
          <p:cNvSpPr txBox="1"/>
          <p:nvPr/>
        </p:nvSpPr>
        <p:spPr>
          <a:xfrm>
            <a:off x="3953646" y="3610666"/>
            <a:ext cx="384650" cy="292388"/>
          </a:xfrm>
          <a:prstGeom prst="rect">
            <a:avLst/>
          </a:prstGeom>
          <a:noFill/>
        </p:spPr>
        <p:txBody>
          <a:bodyPr wrap="square" rtlCol="0">
            <a:spAutoFit/>
          </a:bodyPr>
          <a:lstStyle/>
          <a:p>
            <a:pPr algn="ctr"/>
            <a:r>
              <a:rPr lang="fr-FR" sz="1300" b="1" dirty="0">
                <a:solidFill>
                  <a:srgbClr val="C00000"/>
                </a:solidFill>
              </a:rPr>
              <a:t>21</a:t>
            </a:r>
          </a:p>
        </p:txBody>
      </p:sp>
      <p:grpSp>
        <p:nvGrpSpPr>
          <p:cNvPr id="77" name="Groupe 76">
            <a:extLst>
              <a:ext uri="{FF2B5EF4-FFF2-40B4-BE49-F238E27FC236}">
                <a16:creationId xmlns:a16="http://schemas.microsoft.com/office/drawing/2014/main" id="{1B831D3B-CC7F-5E69-823F-1E444A619ED0}"/>
              </a:ext>
            </a:extLst>
          </p:cNvPr>
          <p:cNvGrpSpPr/>
          <p:nvPr/>
        </p:nvGrpSpPr>
        <p:grpSpPr>
          <a:xfrm>
            <a:off x="2219548" y="4482347"/>
            <a:ext cx="967791" cy="292388"/>
            <a:chOff x="2219548" y="4482347"/>
            <a:chExt cx="967791" cy="292388"/>
          </a:xfrm>
        </p:grpSpPr>
        <p:sp>
          <p:nvSpPr>
            <p:cNvPr id="15" name="ZoneTexte 14">
              <a:extLst>
                <a:ext uri="{FF2B5EF4-FFF2-40B4-BE49-F238E27FC236}">
                  <a16:creationId xmlns:a16="http://schemas.microsoft.com/office/drawing/2014/main" id="{98C52FEB-C48F-A15C-FDC5-B96159DA98D1}"/>
                </a:ext>
              </a:extLst>
            </p:cNvPr>
            <p:cNvSpPr txBox="1"/>
            <p:nvPr/>
          </p:nvSpPr>
          <p:spPr>
            <a:xfrm>
              <a:off x="2219548" y="4482347"/>
              <a:ext cx="280851" cy="292388"/>
            </a:xfrm>
            <a:prstGeom prst="rect">
              <a:avLst/>
            </a:prstGeom>
            <a:noFill/>
          </p:spPr>
          <p:txBody>
            <a:bodyPr wrap="square" rtlCol="0">
              <a:spAutoFit/>
            </a:bodyPr>
            <a:lstStyle/>
            <a:p>
              <a:pPr algn="ctr"/>
              <a:r>
                <a:rPr lang="fr-FR" sz="1300" b="1" dirty="0">
                  <a:solidFill>
                    <a:srgbClr val="C00000"/>
                  </a:solidFill>
                </a:rPr>
                <a:t>4</a:t>
              </a:r>
            </a:p>
          </p:txBody>
        </p:sp>
        <p:cxnSp>
          <p:nvCxnSpPr>
            <p:cNvPr id="72" name="Connecteur droit avec flèche 71">
              <a:extLst>
                <a:ext uri="{FF2B5EF4-FFF2-40B4-BE49-F238E27FC236}">
                  <a16:creationId xmlns:a16="http://schemas.microsoft.com/office/drawing/2014/main" id="{B5B0041D-1042-DFD8-40CF-613FD3657E04}"/>
                </a:ext>
              </a:extLst>
            </p:cNvPr>
            <p:cNvCxnSpPr>
              <a:cxnSpLocks/>
            </p:cNvCxnSpPr>
            <p:nvPr/>
          </p:nvCxnSpPr>
          <p:spPr>
            <a:xfrm>
              <a:off x="2317184" y="4713158"/>
              <a:ext cx="870155" cy="6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e 79">
            <a:extLst>
              <a:ext uri="{FF2B5EF4-FFF2-40B4-BE49-F238E27FC236}">
                <a16:creationId xmlns:a16="http://schemas.microsoft.com/office/drawing/2014/main" id="{999E42B3-905C-7E9E-999E-646886ACC122}"/>
              </a:ext>
            </a:extLst>
          </p:cNvPr>
          <p:cNvGrpSpPr/>
          <p:nvPr/>
        </p:nvGrpSpPr>
        <p:grpSpPr>
          <a:xfrm>
            <a:off x="1244985" y="3892164"/>
            <a:ext cx="1123699" cy="292388"/>
            <a:chOff x="1244985" y="3892164"/>
            <a:chExt cx="1123699" cy="292388"/>
          </a:xfrm>
        </p:grpSpPr>
        <p:sp>
          <p:nvSpPr>
            <p:cNvPr id="16" name="ZoneTexte 15">
              <a:extLst>
                <a:ext uri="{FF2B5EF4-FFF2-40B4-BE49-F238E27FC236}">
                  <a16:creationId xmlns:a16="http://schemas.microsoft.com/office/drawing/2014/main" id="{EEF25247-D9B1-9AB1-A142-8EC1ACB70BA4}"/>
                </a:ext>
              </a:extLst>
            </p:cNvPr>
            <p:cNvSpPr txBox="1"/>
            <p:nvPr/>
          </p:nvSpPr>
          <p:spPr>
            <a:xfrm>
              <a:off x="1244985" y="3892164"/>
              <a:ext cx="280851" cy="292388"/>
            </a:xfrm>
            <a:prstGeom prst="rect">
              <a:avLst/>
            </a:prstGeom>
            <a:noFill/>
          </p:spPr>
          <p:txBody>
            <a:bodyPr wrap="square" rtlCol="0">
              <a:spAutoFit/>
            </a:bodyPr>
            <a:lstStyle/>
            <a:p>
              <a:pPr algn="ctr"/>
              <a:r>
                <a:rPr lang="fr-FR" sz="1300" b="1" dirty="0">
                  <a:solidFill>
                    <a:srgbClr val="C00000"/>
                  </a:solidFill>
                </a:rPr>
                <a:t>5</a:t>
              </a:r>
            </a:p>
          </p:txBody>
        </p:sp>
        <p:cxnSp>
          <p:nvCxnSpPr>
            <p:cNvPr id="79" name="Connecteur droit avec flèche 78">
              <a:extLst>
                <a:ext uri="{FF2B5EF4-FFF2-40B4-BE49-F238E27FC236}">
                  <a16:creationId xmlns:a16="http://schemas.microsoft.com/office/drawing/2014/main" id="{921D2054-2C7E-B568-E277-AD47D0944779}"/>
                </a:ext>
              </a:extLst>
            </p:cNvPr>
            <p:cNvCxnSpPr/>
            <p:nvPr/>
          </p:nvCxnSpPr>
          <p:spPr>
            <a:xfrm>
              <a:off x="1329329" y="4135536"/>
              <a:ext cx="10393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82" name="Image 81">
            <a:extLst>
              <a:ext uri="{FF2B5EF4-FFF2-40B4-BE49-F238E27FC236}">
                <a16:creationId xmlns:a16="http://schemas.microsoft.com/office/drawing/2014/main" id="{008F97B7-B19D-B36E-5D17-6ECC5F882CB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688000" y="108000"/>
            <a:ext cx="2088019" cy="2088019"/>
          </a:xfrm>
          <a:prstGeom prst="rect">
            <a:avLst/>
          </a:prstGeom>
        </p:spPr>
      </p:pic>
      <p:pic>
        <p:nvPicPr>
          <p:cNvPr id="83" name="Image 82">
            <a:extLst>
              <a:ext uri="{FF2B5EF4-FFF2-40B4-BE49-F238E27FC236}">
                <a16:creationId xmlns:a16="http://schemas.microsoft.com/office/drawing/2014/main" id="{6BA8E9F1-F944-A745-9084-E4579074D88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688000" y="108000"/>
            <a:ext cx="2088019" cy="2088019"/>
          </a:xfrm>
          <a:prstGeom prst="rect">
            <a:avLst/>
          </a:prstGeom>
        </p:spPr>
      </p:pic>
      <p:pic>
        <p:nvPicPr>
          <p:cNvPr id="85" name="Image 84">
            <a:extLst>
              <a:ext uri="{FF2B5EF4-FFF2-40B4-BE49-F238E27FC236}">
                <a16:creationId xmlns:a16="http://schemas.microsoft.com/office/drawing/2014/main" id="{EC1741BA-D705-A98A-159E-C70092E467D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5688000" y="108000"/>
            <a:ext cx="2088019" cy="2088019"/>
          </a:xfrm>
          <a:prstGeom prst="rect">
            <a:avLst/>
          </a:prstGeom>
        </p:spPr>
      </p:pic>
      <p:pic>
        <p:nvPicPr>
          <p:cNvPr id="26" name="Image 25">
            <a:hlinkClick r:id="rId12" action="ppaction://hlinksldjump"/>
            <a:extLst>
              <a:ext uri="{FF2B5EF4-FFF2-40B4-BE49-F238E27FC236}">
                <a16:creationId xmlns:a16="http://schemas.microsoft.com/office/drawing/2014/main" id="{8B170B08-8AC9-BD38-DCAE-DC5003F9D43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a:off x="5107353" y="478730"/>
            <a:ext cx="385464" cy="542403"/>
          </a:xfrm>
          <a:prstGeom prst="rect">
            <a:avLst/>
          </a:prstGeom>
        </p:spPr>
      </p:pic>
      <p:sp>
        <p:nvSpPr>
          <p:cNvPr id="28" name="ZoneTexte 27">
            <a:extLst>
              <a:ext uri="{FF2B5EF4-FFF2-40B4-BE49-F238E27FC236}">
                <a16:creationId xmlns:a16="http://schemas.microsoft.com/office/drawing/2014/main" id="{22955A93-3B9A-DD87-07F3-BCD2484924C1}"/>
              </a:ext>
            </a:extLst>
          </p:cNvPr>
          <p:cNvSpPr txBox="1"/>
          <p:nvPr/>
        </p:nvSpPr>
        <p:spPr>
          <a:xfrm>
            <a:off x="4859368" y="996806"/>
            <a:ext cx="931922"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QUESTIONS</a:t>
            </a:r>
          </a:p>
        </p:txBody>
      </p:sp>
      <p:sp>
        <p:nvSpPr>
          <p:cNvPr id="29" name="ZoneTexte 28">
            <a:extLst>
              <a:ext uri="{FF2B5EF4-FFF2-40B4-BE49-F238E27FC236}">
                <a16:creationId xmlns:a16="http://schemas.microsoft.com/office/drawing/2014/main" id="{2043DCF4-86AD-F20B-2D1E-523A52530C5F}"/>
              </a:ext>
            </a:extLst>
          </p:cNvPr>
          <p:cNvSpPr txBox="1"/>
          <p:nvPr/>
        </p:nvSpPr>
        <p:spPr>
          <a:xfrm>
            <a:off x="220359" y="109398"/>
            <a:ext cx="5521045"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33" name="ZoneTexte 32">
            <a:extLst>
              <a:ext uri="{FF2B5EF4-FFF2-40B4-BE49-F238E27FC236}">
                <a16:creationId xmlns:a16="http://schemas.microsoft.com/office/drawing/2014/main" id="{11BEDBD0-1491-1052-6959-AA0005DBBA10}"/>
              </a:ext>
            </a:extLst>
          </p:cNvPr>
          <p:cNvSpPr txBox="1"/>
          <p:nvPr/>
        </p:nvSpPr>
        <p:spPr>
          <a:xfrm>
            <a:off x="153933" y="6059318"/>
            <a:ext cx="6148386" cy="738664"/>
          </a:xfrm>
          <a:prstGeom prst="rect">
            <a:avLst/>
          </a:prstGeom>
          <a:noFill/>
        </p:spPr>
        <p:txBody>
          <a:bodyPr wrap="square">
            <a:spAutoFit/>
          </a:bodyPr>
          <a:lstStyle/>
          <a:p>
            <a:r>
              <a:rPr lang="fr-FR" sz="1400" dirty="0">
                <a:solidFill>
                  <a:schemeClr val="accent6">
                    <a:lumMod val="75000"/>
                  </a:schemeClr>
                </a:solidFill>
                <a:latin typeface="Calibri" panose="020F0502020204030204" pitchFamily="34" charset="0"/>
                <a:cs typeface="Calibri" panose="020F0502020204030204" pitchFamily="34" charset="0"/>
              </a:rPr>
              <a:t>Une </a:t>
            </a:r>
            <a:r>
              <a:rPr lang="fr-FR" sz="1400" b="1" cap="all" dirty="0">
                <a:solidFill>
                  <a:schemeClr val="accent6">
                    <a:lumMod val="75000"/>
                  </a:schemeClr>
                </a:solidFill>
                <a:highlight>
                  <a:srgbClr val="FFFF00"/>
                </a:highlight>
                <a:latin typeface="Calibri" panose="020F0502020204030204" pitchFamily="34" charset="0"/>
                <a:cs typeface="Calibri" panose="020F0502020204030204" pitchFamily="34" charset="0"/>
              </a:rPr>
              <a:t>métropole</a:t>
            </a:r>
            <a:r>
              <a:rPr lang="fr-FR" sz="1400" dirty="0">
                <a:solidFill>
                  <a:schemeClr val="accent6">
                    <a:lumMod val="75000"/>
                  </a:schemeClr>
                </a:solidFill>
                <a:latin typeface="Calibri" panose="020F0502020204030204" pitchFamily="34" charset="0"/>
                <a:cs typeface="Calibri" panose="020F0502020204030204" pitchFamily="34" charset="0"/>
              </a:rPr>
              <a:t> est une </a:t>
            </a:r>
            <a:r>
              <a:rPr lang="fr-FR" sz="1400" b="1" dirty="0">
                <a:solidFill>
                  <a:schemeClr val="accent6">
                    <a:lumMod val="75000"/>
                  </a:schemeClr>
                </a:solidFill>
                <a:latin typeface="Calibri" panose="020F0502020204030204" pitchFamily="34" charset="0"/>
                <a:cs typeface="Calibri" panose="020F0502020204030204" pitchFamily="34" charset="0"/>
              </a:rPr>
              <a:t>grande ville à la tête d'une grande aire urbaine</a:t>
            </a:r>
            <a:r>
              <a:rPr lang="fr-FR" sz="1400" dirty="0">
                <a:solidFill>
                  <a:schemeClr val="accent6">
                    <a:lumMod val="75000"/>
                  </a:schemeClr>
                </a:solidFill>
                <a:latin typeface="Calibri" panose="020F0502020204030204" pitchFamily="34" charset="0"/>
                <a:cs typeface="Calibri" panose="020F0502020204030204" pitchFamily="34" charset="0"/>
              </a:rPr>
              <a:t>, du fait : de sa </a:t>
            </a:r>
            <a:r>
              <a:rPr lang="fr-FR" sz="1400" b="1" dirty="0">
                <a:solidFill>
                  <a:schemeClr val="accent6">
                    <a:lumMod val="75000"/>
                  </a:schemeClr>
                </a:solidFill>
                <a:latin typeface="Calibri" panose="020F0502020204030204" pitchFamily="34" charset="0"/>
                <a:cs typeface="Calibri" panose="020F0502020204030204" pitchFamily="34" charset="0"/>
              </a:rPr>
              <a:t>population conséquente</a:t>
            </a:r>
            <a:r>
              <a:rPr lang="fr-FR" sz="1400" dirty="0">
                <a:solidFill>
                  <a:schemeClr val="accent6">
                    <a:lumMod val="75000"/>
                  </a:schemeClr>
                </a:solidFill>
                <a:latin typeface="Calibri" panose="020F0502020204030204" pitchFamily="34" charset="0"/>
                <a:cs typeface="Calibri" panose="020F0502020204030204" pitchFamily="34" charset="0"/>
              </a:rPr>
              <a:t>, de la </a:t>
            </a:r>
            <a:r>
              <a:rPr lang="fr-FR" sz="1400" b="1" dirty="0">
                <a:solidFill>
                  <a:schemeClr val="accent6">
                    <a:lumMod val="75000"/>
                  </a:schemeClr>
                </a:solidFill>
                <a:latin typeface="Calibri" panose="020F0502020204030204" pitchFamily="34" charset="0"/>
                <a:cs typeface="Calibri" panose="020F0502020204030204" pitchFamily="34" charset="0"/>
              </a:rPr>
              <a:t>diversité</a:t>
            </a:r>
            <a:r>
              <a:rPr lang="fr-FR" sz="1400" dirty="0">
                <a:solidFill>
                  <a:schemeClr val="accent6">
                    <a:lumMod val="75000"/>
                  </a:schemeClr>
                </a:solidFill>
                <a:latin typeface="Calibri" panose="020F0502020204030204" pitchFamily="34" charset="0"/>
                <a:cs typeface="Calibri" panose="020F0502020204030204" pitchFamily="34" charset="0"/>
              </a:rPr>
              <a:t> et du </a:t>
            </a:r>
            <a:r>
              <a:rPr lang="fr-FR" sz="1400" b="1" dirty="0">
                <a:solidFill>
                  <a:schemeClr val="accent6">
                    <a:lumMod val="75000"/>
                  </a:schemeClr>
                </a:solidFill>
                <a:latin typeface="Calibri" panose="020F0502020204030204" pitchFamily="34" charset="0"/>
                <a:cs typeface="Calibri" panose="020F0502020204030204" pitchFamily="34" charset="0"/>
              </a:rPr>
              <a:t>nombre important</a:t>
            </a:r>
            <a:r>
              <a:rPr lang="fr-FR" sz="1400" dirty="0">
                <a:solidFill>
                  <a:schemeClr val="accent6">
                    <a:lumMod val="75000"/>
                  </a:schemeClr>
                </a:solidFill>
                <a:latin typeface="Calibri" panose="020F0502020204030204" pitchFamily="34" charset="0"/>
                <a:cs typeface="Calibri" panose="020F0502020204030204" pitchFamily="34" charset="0"/>
              </a:rPr>
              <a:t> de ses </a:t>
            </a:r>
            <a:r>
              <a:rPr lang="fr-FR" sz="1400" b="1" dirty="0">
                <a:solidFill>
                  <a:schemeClr val="accent6">
                    <a:lumMod val="75000"/>
                  </a:schemeClr>
                </a:solidFill>
                <a:latin typeface="Calibri" panose="020F0502020204030204" pitchFamily="34" charset="0"/>
                <a:cs typeface="Calibri" panose="020F0502020204030204" pitchFamily="34" charset="0"/>
              </a:rPr>
              <a:t>activités économiques et culturelles</a:t>
            </a:r>
            <a:r>
              <a:rPr lang="fr-FR" sz="1400" dirty="0">
                <a:solidFill>
                  <a:schemeClr val="accent6">
                    <a:lumMod val="75000"/>
                  </a:schemeClr>
                </a:solidFill>
                <a:latin typeface="Calibri" panose="020F0502020204030204" pitchFamily="34" charset="0"/>
                <a:cs typeface="Calibri" panose="020F0502020204030204" pitchFamily="34" charset="0"/>
              </a:rPr>
              <a:t>. Elle organise la région qu'elle domine.</a:t>
            </a:r>
          </a:p>
        </p:txBody>
      </p:sp>
      <p:sp>
        <p:nvSpPr>
          <p:cNvPr id="30" name="ZoneTexte 29">
            <a:extLst>
              <a:ext uri="{FF2B5EF4-FFF2-40B4-BE49-F238E27FC236}">
                <a16:creationId xmlns:a16="http://schemas.microsoft.com/office/drawing/2014/main" id="{2DB28455-244B-DF46-6DC0-925B3BD8E21A}"/>
              </a:ext>
            </a:extLst>
          </p:cNvPr>
          <p:cNvSpPr txBox="1"/>
          <p:nvPr/>
        </p:nvSpPr>
        <p:spPr>
          <a:xfrm>
            <a:off x="3315832" y="2271432"/>
            <a:ext cx="821855" cy="292388"/>
          </a:xfrm>
          <a:prstGeom prst="rect">
            <a:avLst/>
          </a:prstGeom>
          <a:noFill/>
        </p:spPr>
        <p:txBody>
          <a:bodyPr wrap="square" rtlCol="0">
            <a:spAutoFit/>
          </a:bodyPr>
          <a:lstStyle/>
          <a:p>
            <a:r>
              <a:rPr lang="fr-FR" sz="1300" b="1" dirty="0">
                <a:solidFill>
                  <a:srgbClr val="FF0000"/>
                </a:solidFill>
              </a:rPr>
              <a:t>Orléans</a:t>
            </a:r>
          </a:p>
        </p:txBody>
      </p:sp>
      <p:sp>
        <p:nvSpPr>
          <p:cNvPr id="47" name="ZoneTexte 46">
            <a:extLst>
              <a:ext uri="{FF2B5EF4-FFF2-40B4-BE49-F238E27FC236}">
                <a16:creationId xmlns:a16="http://schemas.microsoft.com/office/drawing/2014/main" id="{0E45CD15-7515-680B-DB81-A3354FFE564A}"/>
              </a:ext>
            </a:extLst>
          </p:cNvPr>
          <p:cNvSpPr txBox="1"/>
          <p:nvPr/>
        </p:nvSpPr>
        <p:spPr>
          <a:xfrm>
            <a:off x="3082312" y="2279698"/>
            <a:ext cx="384650" cy="292388"/>
          </a:xfrm>
          <a:prstGeom prst="rect">
            <a:avLst/>
          </a:prstGeom>
          <a:noFill/>
        </p:spPr>
        <p:txBody>
          <a:bodyPr wrap="square" rtlCol="0">
            <a:spAutoFit/>
          </a:bodyPr>
          <a:lstStyle/>
          <a:p>
            <a:pPr algn="ctr"/>
            <a:r>
              <a:rPr lang="fr-FR" sz="1300" b="1" dirty="0">
                <a:solidFill>
                  <a:srgbClr val="C00000"/>
                </a:solidFill>
              </a:rPr>
              <a:t>22</a:t>
            </a:r>
          </a:p>
        </p:txBody>
      </p:sp>
    </p:spTree>
    <p:extLst>
      <p:ext uri="{BB962C8B-B14F-4D97-AF65-F5344CB8AC3E}">
        <p14:creationId xmlns:p14="http://schemas.microsoft.com/office/powerpoint/2010/main" val="128191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1000"/>
                                        <p:tgtEl>
                                          <p:spTgt spid="57"/>
                                        </p:tgtEl>
                                      </p:cBhvr>
                                    </p:animEffect>
                                    <p:anim calcmode="lin" valueType="num">
                                      <p:cBhvr>
                                        <p:cTn id="12" dur="1000" fill="hold"/>
                                        <p:tgtEl>
                                          <p:spTgt spid="57"/>
                                        </p:tgtEl>
                                        <p:attrNameLst>
                                          <p:attrName>ppt_x</p:attrName>
                                        </p:attrNameLst>
                                      </p:cBhvr>
                                      <p:tavLst>
                                        <p:tav tm="0">
                                          <p:val>
                                            <p:strVal val="#ppt_x"/>
                                          </p:val>
                                        </p:tav>
                                        <p:tav tm="100000">
                                          <p:val>
                                            <p:strVal val="#ppt_x"/>
                                          </p:val>
                                        </p:tav>
                                      </p:tavLst>
                                    </p:anim>
                                    <p:anim calcmode="lin" valueType="num">
                                      <p:cBhvr>
                                        <p:cTn id="1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1000"/>
                                        <p:tgtEl>
                                          <p:spTgt spid="91"/>
                                        </p:tgtEl>
                                      </p:cBhvr>
                                    </p:animEffect>
                                    <p:anim calcmode="lin" valueType="num">
                                      <p:cBhvr>
                                        <p:cTn id="33" dur="1000" fill="hold"/>
                                        <p:tgtEl>
                                          <p:spTgt spid="91"/>
                                        </p:tgtEl>
                                        <p:attrNameLst>
                                          <p:attrName>ppt_x</p:attrName>
                                        </p:attrNameLst>
                                      </p:cBhvr>
                                      <p:tavLst>
                                        <p:tav tm="0">
                                          <p:val>
                                            <p:strVal val="#ppt_x"/>
                                          </p:val>
                                        </p:tav>
                                        <p:tav tm="100000">
                                          <p:val>
                                            <p:strVal val="#ppt_x"/>
                                          </p:val>
                                        </p:tav>
                                      </p:tavLst>
                                    </p:anim>
                                    <p:anim calcmode="lin" valueType="num">
                                      <p:cBhvr>
                                        <p:cTn id="34"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1000"/>
                                        <p:tgtEl>
                                          <p:spTgt spid="92"/>
                                        </p:tgtEl>
                                      </p:cBhvr>
                                    </p:animEffect>
                                    <p:anim calcmode="lin" valueType="num">
                                      <p:cBhvr>
                                        <p:cTn id="47" dur="1000" fill="hold"/>
                                        <p:tgtEl>
                                          <p:spTgt spid="92"/>
                                        </p:tgtEl>
                                        <p:attrNameLst>
                                          <p:attrName>ppt_x</p:attrName>
                                        </p:attrNameLst>
                                      </p:cBhvr>
                                      <p:tavLst>
                                        <p:tav tm="0">
                                          <p:val>
                                            <p:strVal val="#ppt_x"/>
                                          </p:val>
                                        </p:tav>
                                        <p:tav tm="100000">
                                          <p:val>
                                            <p:strVal val="#ppt_x"/>
                                          </p:val>
                                        </p:tav>
                                      </p:tavLst>
                                    </p:anim>
                                    <p:anim calcmode="lin" valueType="num">
                                      <p:cBhvr>
                                        <p:cTn id="48"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1000"/>
                                        <p:tgtEl>
                                          <p:spTgt spid="93"/>
                                        </p:tgtEl>
                                      </p:cBhvr>
                                    </p:animEffect>
                                    <p:anim calcmode="lin" valueType="num">
                                      <p:cBhvr>
                                        <p:cTn id="61" dur="1000" fill="hold"/>
                                        <p:tgtEl>
                                          <p:spTgt spid="93"/>
                                        </p:tgtEl>
                                        <p:attrNameLst>
                                          <p:attrName>ppt_x</p:attrName>
                                        </p:attrNameLst>
                                      </p:cBhvr>
                                      <p:tavLst>
                                        <p:tav tm="0">
                                          <p:val>
                                            <p:strVal val="#ppt_x"/>
                                          </p:val>
                                        </p:tav>
                                        <p:tav tm="100000">
                                          <p:val>
                                            <p:strVal val="#ppt_x"/>
                                          </p:val>
                                        </p:tav>
                                      </p:tavLst>
                                    </p:anim>
                                    <p:anim calcmode="lin" valueType="num">
                                      <p:cBhvr>
                                        <p:cTn id="62"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fade">
                                      <p:cBhvr>
                                        <p:cTn id="67" dur="1000"/>
                                        <p:tgtEl>
                                          <p:spTgt spid="77"/>
                                        </p:tgtEl>
                                      </p:cBhvr>
                                    </p:animEffect>
                                    <p:anim calcmode="lin" valueType="num">
                                      <p:cBhvr>
                                        <p:cTn id="68" dur="1000" fill="hold"/>
                                        <p:tgtEl>
                                          <p:spTgt spid="77"/>
                                        </p:tgtEl>
                                        <p:attrNameLst>
                                          <p:attrName>ppt_x</p:attrName>
                                        </p:attrNameLst>
                                      </p:cBhvr>
                                      <p:tavLst>
                                        <p:tav tm="0">
                                          <p:val>
                                            <p:strVal val="#ppt_x"/>
                                          </p:val>
                                        </p:tav>
                                        <p:tav tm="100000">
                                          <p:val>
                                            <p:strVal val="#ppt_x"/>
                                          </p:val>
                                        </p:tav>
                                      </p:tavLst>
                                    </p:anim>
                                    <p:anim calcmode="lin" valueType="num">
                                      <p:cBhvr>
                                        <p:cTn id="69"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1000"/>
                                        <p:tgtEl>
                                          <p:spTgt spid="94"/>
                                        </p:tgtEl>
                                      </p:cBhvr>
                                    </p:animEffect>
                                    <p:anim calcmode="lin" valueType="num">
                                      <p:cBhvr>
                                        <p:cTn id="75" dur="1000" fill="hold"/>
                                        <p:tgtEl>
                                          <p:spTgt spid="94"/>
                                        </p:tgtEl>
                                        <p:attrNameLst>
                                          <p:attrName>ppt_x</p:attrName>
                                        </p:attrNameLst>
                                      </p:cBhvr>
                                      <p:tavLst>
                                        <p:tav tm="0">
                                          <p:val>
                                            <p:strVal val="#ppt_x"/>
                                          </p:val>
                                        </p:tav>
                                        <p:tav tm="100000">
                                          <p:val>
                                            <p:strVal val="#ppt_x"/>
                                          </p:val>
                                        </p:tav>
                                      </p:tavLst>
                                    </p:anim>
                                    <p:anim calcmode="lin" valueType="num">
                                      <p:cBhvr>
                                        <p:cTn id="76"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fade">
                                      <p:cBhvr>
                                        <p:cTn id="81" dur="1000"/>
                                        <p:tgtEl>
                                          <p:spTgt spid="80"/>
                                        </p:tgtEl>
                                      </p:cBhvr>
                                    </p:animEffect>
                                    <p:anim calcmode="lin" valueType="num">
                                      <p:cBhvr>
                                        <p:cTn id="82" dur="1000" fill="hold"/>
                                        <p:tgtEl>
                                          <p:spTgt spid="80"/>
                                        </p:tgtEl>
                                        <p:attrNameLst>
                                          <p:attrName>ppt_x</p:attrName>
                                        </p:attrNameLst>
                                      </p:cBhvr>
                                      <p:tavLst>
                                        <p:tav tm="0">
                                          <p:val>
                                            <p:strVal val="#ppt_x"/>
                                          </p:val>
                                        </p:tav>
                                        <p:tav tm="100000">
                                          <p:val>
                                            <p:strVal val="#ppt_x"/>
                                          </p:val>
                                        </p:tav>
                                      </p:tavLst>
                                    </p:anim>
                                    <p:anim calcmode="lin" valueType="num">
                                      <p:cBhvr>
                                        <p:cTn id="8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1000"/>
                                        <p:tgtEl>
                                          <p:spTgt spid="95"/>
                                        </p:tgtEl>
                                      </p:cBhvr>
                                    </p:animEffect>
                                    <p:anim calcmode="lin" valueType="num">
                                      <p:cBhvr>
                                        <p:cTn id="89" dur="1000" fill="hold"/>
                                        <p:tgtEl>
                                          <p:spTgt spid="95"/>
                                        </p:tgtEl>
                                        <p:attrNameLst>
                                          <p:attrName>ppt_x</p:attrName>
                                        </p:attrNameLst>
                                      </p:cBhvr>
                                      <p:tavLst>
                                        <p:tav tm="0">
                                          <p:val>
                                            <p:strVal val="#ppt_x"/>
                                          </p:val>
                                        </p:tav>
                                        <p:tav tm="100000">
                                          <p:val>
                                            <p:strVal val="#ppt_x"/>
                                          </p:val>
                                        </p:tav>
                                      </p:tavLst>
                                    </p:anim>
                                    <p:anim calcmode="lin" valueType="num">
                                      <p:cBhvr>
                                        <p:cTn id="90"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1000"/>
                                        <p:tgtEl>
                                          <p:spTgt spid="17"/>
                                        </p:tgtEl>
                                      </p:cBhvr>
                                    </p:animEffect>
                                    <p:anim calcmode="lin" valueType="num">
                                      <p:cBhvr>
                                        <p:cTn id="96" dur="1000" fill="hold"/>
                                        <p:tgtEl>
                                          <p:spTgt spid="17"/>
                                        </p:tgtEl>
                                        <p:attrNameLst>
                                          <p:attrName>ppt_x</p:attrName>
                                        </p:attrNameLst>
                                      </p:cBhvr>
                                      <p:tavLst>
                                        <p:tav tm="0">
                                          <p:val>
                                            <p:strVal val="#ppt_x"/>
                                          </p:val>
                                        </p:tav>
                                        <p:tav tm="100000">
                                          <p:val>
                                            <p:strVal val="#ppt_x"/>
                                          </p:val>
                                        </p:tav>
                                      </p:tavLst>
                                    </p:anim>
                                    <p:anim calcmode="lin" valueType="num">
                                      <p:cBhvr>
                                        <p:cTn id="9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1000"/>
                                        <p:tgtEl>
                                          <p:spTgt spid="96"/>
                                        </p:tgtEl>
                                      </p:cBhvr>
                                    </p:animEffect>
                                    <p:anim calcmode="lin" valueType="num">
                                      <p:cBhvr>
                                        <p:cTn id="103" dur="1000" fill="hold"/>
                                        <p:tgtEl>
                                          <p:spTgt spid="96"/>
                                        </p:tgtEl>
                                        <p:attrNameLst>
                                          <p:attrName>ppt_x</p:attrName>
                                        </p:attrNameLst>
                                      </p:cBhvr>
                                      <p:tavLst>
                                        <p:tav tm="0">
                                          <p:val>
                                            <p:strVal val="#ppt_x"/>
                                          </p:val>
                                        </p:tav>
                                        <p:tav tm="100000">
                                          <p:val>
                                            <p:strVal val="#ppt_x"/>
                                          </p:val>
                                        </p:tav>
                                      </p:tavLst>
                                    </p:anim>
                                    <p:anim calcmode="lin" valueType="num">
                                      <p:cBhvr>
                                        <p:cTn id="104"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fade">
                                      <p:cBhvr>
                                        <p:cTn id="109" dur="1000"/>
                                        <p:tgtEl>
                                          <p:spTgt spid="18"/>
                                        </p:tgtEl>
                                      </p:cBhvr>
                                    </p:animEffect>
                                    <p:anim calcmode="lin" valueType="num">
                                      <p:cBhvr>
                                        <p:cTn id="110" dur="1000" fill="hold"/>
                                        <p:tgtEl>
                                          <p:spTgt spid="18"/>
                                        </p:tgtEl>
                                        <p:attrNameLst>
                                          <p:attrName>ppt_x</p:attrName>
                                        </p:attrNameLst>
                                      </p:cBhvr>
                                      <p:tavLst>
                                        <p:tav tm="0">
                                          <p:val>
                                            <p:strVal val="#ppt_x"/>
                                          </p:val>
                                        </p:tav>
                                        <p:tav tm="100000">
                                          <p:val>
                                            <p:strVal val="#ppt_x"/>
                                          </p:val>
                                        </p:tav>
                                      </p:tavLst>
                                    </p:anim>
                                    <p:anim calcmode="lin" valueType="num">
                                      <p:cBhvr>
                                        <p:cTn id="11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97"/>
                                        </p:tgtEl>
                                        <p:attrNameLst>
                                          <p:attrName>style.visibility</p:attrName>
                                        </p:attrNameLst>
                                      </p:cBhvr>
                                      <p:to>
                                        <p:strVal val="visible"/>
                                      </p:to>
                                    </p:set>
                                    <p:animEffect transition="in" filter="fade">
                                      <p:cBhvr>
                                        <p:cTn id="116" dur="1000"/>
                                        <p:tgtEl>
                                          <p:spTgt spid="97"/>
                                        </p:tgtEl>
                                      </p:cBhvr>
                                    </p:animEffect>
                                    <p:anim calcmode="lin" valueType="num">
                                      <p:cBhvr>
                                        <p:cTn id="117" dur="1000" fill="hold"/>
                                        <p:tgtEl>
                                          <p:spTgt spid="97"/>
                                        </p:tgtEl>
                                        <p:attrNameLst>
                                          <p:attrName>ppt_x</p:attrName>
                                        </p:attrNameLst>
                                      </p:cBhvr>
                                      <p:tavLst>
                                        <p:tav tm="0">
                                          <p:val>
                                            <p:strVal val="#ppt_x"/>
                                          </p:val>
                                        </p:tav>
                                        <p:tav tm="100000">
                                          <p:val>
                                            <p:strVal val="#ppt_x"/>
                                          </p:val>
                                        </p:tav>
                                      </p:tavLst>
                                    </p:anim>
                                    <p:anim calcmode="lin" valueType="num">
                                      <p:cBhvr>
                                        <p:cTn id="118"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19"/>
                                        </p:tgtEl>
                                        <p:attrNameLst>
                                          <p:attrName>style.visibility</p:attrName>
                                        </p:attrNameLst>
                                      </p:cBhvr>
                                      <p:to>
                                        <p:strVal val="visible"/>
                                      </p:to>
                                    </p:set>
                                    <p:animEffect transition="in" filter="fade">
                                      <p:cBhvr>
                                        <p:cTn id="123" dur="1000"/>
                                        <p:tgtEl>
                                          <p:spTgt spid="19"/>
                                        </p:tgtEl>
                                      </p:cBhvr>
                                    </p:animEffect>
                                    <p:anim calcmode="lin" valueType="num">
                                      <p:cBhvr>
                                        <p:cTn id="124" dur="1000" fill="hold"/>
                                        <p:tgtEl>
                                          <p:spTgt spid="19"/>
                                        </p:tgtEl>
                                        <p:attrNameLst>
                                          <p:attrName>ppt_x</p:attrName>
                                        </p:attrNameLst>
                                      </p:cBhvr>
                                      <p:tavLst>
                                        <p:tav tm="0">
                                          <p:val>
                                            <p:strVal val="#ppt_x"/>
                                          </p:val>
                                        </p:tav>
                                        <p:tav tm="100000">
                                          <p:val>
                                            <p:strVal val="#ppt_x"/>
                                          </p:val>
                                        </p:tav>
                                      </p:tavLst>
                                    </p:anim>
                                    <p:anim calcmode="lin" valueType="num">
                                      <p:cBhvr>
                                        <p:cTn id="1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98"/>
                                        </p:tgtEl>
                                        <p:attrNameLst>
                                          <p:attrName>style.visibility</p:attrName>
                                        </p:attrNameLst>
                                      </p:cBhvr>
                                      <p:to>
                                        <p:strVal val="visible"/>
                                      </p:to>
                                    </p:set>
                                    <p:animEffect transition="in" filter="fade">
                                      <p:cBhvr>
                                        <p:cTn id="130" dur="1000"/>
                                        <p:tgtEl>
                                          <p:spTgt spid="98"/>
                                        </p:tgtEl>
                                      </p:cBhvr>
                                    </p:animEffect>
                                    <p:anim calcmode="lin" valueType="num">
                                      <p:cBhvr>
                                        <p:cTn id="131" dur="1000" fill="hold"/>
                                        <p:tgtEl>
                                          <p:spTgt spid="98"/>
                                        </p:tgtEl>
                                        <p:attrNameLst>
                                          <p:attrName>ppt_x</p:attrName>
                                        </p:attrNameLst>
                                      </p:cBhvr>
                                      <p:tavLst>
                                        <p:tav tm="0">
                                          <p:val>
                                            <p:strVal val="#ppt_x"/>
                                          </p:val>
                                        </p:tav>
                                        <p:tav tm="100000">
                                          <p:val>
                                            <p:strVal val="#ppt_x"/>
                                          </p:val>
                                        </p:tav>
                                      </p:tavLst>
                                    </p:anim>
                                    <p:anim calcmode="lin" valueType="num">
                                      <p:cBhvr>
                                        <p:cTn id="132"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20"/>
                                        </p:tgtEl>
                                        <p:attrNameLst>
                                          <p:attrName>style.visibility</p:attrName>
                                        </p:attrNameLst>
                                      </p:cBhvr>
                                      <p:to>
                                        <p:strVal val="visible"/>
                                      </p:to>
                                    </p:set>
                                    <p:animEffect transition="in" filter="fade">
                                      <p:cBhvr>
                                        <p:cTn id="137" dur="1000"/>
                                        <p:tgtEl>
                                          <p:spTgt spid="20"/>
                                        </p:tgtEl>
                                      </p:cBhvr>
                                    </p:animEffect>
                                    <p:anim calcmode="lin" valueType="num">
                                      <p:cBhvr>
                                        <p:cTn id="138" dur="1000" fill="hold"/>
                                        <p:tgtEl>
                                          <p:spTgt spid="20"/>
                                        </p:tgtEl>
                                        <p:attrNameLst>
                                          <p:attrName>ppt_x</p:attrName>
                                        </p:attrNameLst>
                                      </p:cBhvr>
                                      <p:tavLst>
                                        <p:tav tm="0">
                                          <p:val>
                                            <p:strVal val="#ppt_x"/>
                                          </p:val>
                                        </p:tav>
                                        <p:tav tm="100000">
                                          <p:val>
                                            <p:strVal val="#ppt_x"/>
                                          </p:val>
                                        </p:tav>
                                      </p:tavLst>
                                    </p:anim>
                                    <p:anim calcmode="lin" valueType="num">
                                      <p:cBhvr>
                                        <p:cTn id="13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grpId="0" nodeType="clickEffect">
                                  <p:stCondLst>
                                    <p:cond delay="0"/>
                                  </p:stCondLst>
                                  <p:childTnLst>
                                    <p:set>
                                      <p:cBhvr>
                                        <p:cTn id="143" dur="1" fill="hold">
                                          <p:stCondLst>
                                            <p:cond delay="0"/>
                                          </p:stCondLst>
                                        </p:cTn>
                                        <p:tgtEl>
                                          <p:spTgt spid="99"/>
                                        </p:tgtEl>
                                        <p:attrNameLst>
                                          <p:attrName>style.visibility</p:attrName>
                                        </p:attrNameLst>
                                      </p:cBhvr>
                                      <p:to>
                                        <p:strVal val="visible"/>
                                      </p:to>
                                    </p:set>
                                    <p:animEffect transition="in" filter="fade">
                                      <p:cBhvr>
                                        <p:cTn id="144" dur="1000"/>
                                        <p:tgtEl>
                                          <p:spTgt spid="99"/>
                                        </p:tgtEl>
                                      </p:cBhvr>
                                    </p:animEffect>
                                    <p:anim calcmode="lin" valueType="num">
                                      <p:cBhvr>
                                        <p:cTn id="145" dur="1000" fill="hold"/>
                                        <p:tgtEl>
                                          <p:spTgt spid="99"/>
                                        </p:tgtEl>
                                        <p:attrNameLst>
                                          <p:attrName>ppt_x</p:attrName>
                                        </p:attrNameLst>
                                      </p:cBhvr>
                                      <p:tavLst>
                                        <p:tav tm="0">
                                          <p:val>
                                            <p:strVal val="#ppt_x"/>
                                          </p:val>
                                        </p:tav>
                                        <p:tav tm="100000">
                                          <p:val>
                                            <p:strVal val="#ppt_x"/>
                                          </p:val>
                                        </p:tav>
                                      </p:tavLst>
                                    </p:anim>
                                    <p:anim calcmode="lin" valueType="num">
                                      <p:cBhvr>
                                        <p:cTn id="146"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21"/>
                                        </p:tgtEl>
                                        <p:attrNameLst>
                                          <p:attrName>style.visibility</p:attrName>
                                        </p:attrNameLst>
                                      </p:cBhvr>
                                      <p:to>
                                        <p:strVal val="visible"/>
                                      </p:to>
                                    </p:set>
                                    <p:animEffect transition="in" filter="fade">
                                      <p:cBhvr>
                                        <p:cTn id="151" dur="1000"/>
                                        <p:tgtEl>
                                          <p:spTgt spid="21"/>
                                        </p:tgtEl>
                                      </p:cBhvr>
                                    </p:animEffect>
                                    <p:anim calcmode="lin" valueType="num">
                                      <p:cBhvr>
                                        <p:cTn id="152" dur="1000" fill="hold"/>
                                        <p:tgtEl>
                                          <p:spTgt spid="21"/>
                                        </p:tgtEl>
                                        <p:attrNameLst>
                                          <p:attrName>ppt_x</p:attrName>
                                        </p:attrNameLst>
                                      </p:cBhvr>
                                      <p:tavLst>
                                        <p:tav tm="0">
                                          <p:val>
                                            <p:strVal val="#ppt_x"/>
                                          </p:val>
                                        </p:tav>
                                        <p:tav tm="100000">
                                          <p:val>
                                            <p:strVal val="#ppt_x"/>
                                          </p:val>
                                        </p:tav>
                                      </p:tavLst>
                                    </p:anim>
                                    <p:anim calcmode="lin" valueType="num">
                                      <p:cBhvr>
                                        <p:cTn id="1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grpId="0" nodeType="clickEffect">
                                  <p:stCondLst>
                                    <p:cond delay="0"/>
                                  </p:stCondLst>
                                  <p:childTnLst>
                                    <p:set>
                                      <p:cBhvr>
                                        <p:cTn id="157" dur="1" fill="hold">
                                          <p:stCondLst>
                                            <p:cond delay="0"/>
                                          </p:stCondLst>
                                        </p:cTn>
                                        <p:tgtEl>
                                          <p:spTgt spid="100"/>
                                        </p:tgtEl>
                                        <p:attrNameLst>
                                          <p:attrName>style.visibility</p:attrName>
                                        </p:attrNameLst>
                                      </p:cBhvr>
                                      <p:to>
                                        <p:strVal val="visible"/>
                                      </p:to>
                                    </p:set>
                                    <p:animEffect transition="in" filter="fade">
                                      <p:cBhvr>
                                        <p:cTn id="158" dur="1000"/>
                                        <p:tgtEl>
                                          <p:spTgt spid="100"/>
                                        </p:tgtEl>
                                      </p:cBhvr>
                                    </p:animEffect>
                                    <p:anim calcmode="lin" valueType="num">
                                      <p:cBhvr>
                                        <p:cTn id="159" dur="1000" fill="hold"/>
                                        <p:tgtEl>
                                          <p:spTgt spid="100"/>
                                        </p:tgtEl>
                                        <p:attrNameLst>
                                          <p:attrName>ppt_x</p:attrName>
                                        </p:attrNameLst>
                                      </p:cBhvr>
                                      <p:tavLst>
                                        <p:tav tm="0">
                                          <p:val>
                                            <p:strVal val="#ppt_x"/>
                                          </p:val>
                                        </p:tav>
                                        <p:tav tm="100000">
                                          <p:val>
                                            <p:strVal val="#ppt_x"/>
                                          </p:val>
                                        </p:tav>
                                      </p:tavLst>
                                    </p:anim>
                                    <p:anim calcmode="lin" valueType="num">
                                      <p:cBhvr>
                                        <p:cTn id="160"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grpId="0" nodeType="clickEffect">
                                  <p:stCondLst>
                                    <p:cond delay="0"/>
                                  </p:stCondLst>
                                  <p:childTnLst>
                                    <p:set>
                                      <p:cBhvr>
                                        <p:cTn id="164" dur="1" fill="hold">
                                          <p:stCondLst>
                                            <p:cond delay="0"/>
                                          </p:stCondLst>
                                        </p:cTn>
                                        <p:tgtEl>
                                          <p:spTgt spid="22"/>
                                        </p:tgtEl>
                                        <p:attrNameLst>
                                          <p:attrName>style.visibility</p:attrName>
                                        </p:attrNameLst>
                                      </p:cBhvr>
                                      <p:to>
                                        <p:strVal val="visible"/>
                                      </p:to>
                                    </p:set>
                                    <p:animEffect transition="in" filter="fade">
                                      <p:cBhvr>
                                        <p:cTn id="165" dur="1000"/>
                                        <p:tgtEl>
                                          <p:spTgt spid="22"/>
                                        </p:tgtEl>
                                      </p:cBhvr>
                                    </p:animEffect>
                                    <p:anim calcmode="lin" valueType="num">
                                      <p:cBhvr>
                                        <p:cTn id="166" dur="1000" fill="hold"/>
                                        <p:tgtEl>
                                          <p:spTgt spid="22"/>
                                        </p:tgtEl>
                                        <p:attrNameLst>
                                          <p:attrName>ppt_x</p:attrName>
                                        </p:attrNameLst>
                                      </p:cBhvr>
                                      <p:tavLst>
                                        <p:tav tm="0">
                                          <p:val>
                                            <p:strVal val="#ppt_x"/>
                                          </p:val>
                                        </p:tav>
                                        <p:tav tm="100000">
                                          <p:val>
                                            <p:strVal val="#ppt_x"/>
                                          </p:val>
                                        </p:tav>
                                      </p:tavLst>
                                    </p:anim>
                                    <p:anim calcmode="lin" valueType="num">
                                      <p:cBhvr>
                                        <p:cTn id="16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grpId="0" nodeType="clickEffect">
                                  <p:stCondLst>
                                    <p:cond delay="0"/>
                                  </p:stCondLst>
                                  <p:childTnLst>
                                    <p:set>
                                      <p:cBhvr>
                                        <p:cTn id="171" dur="1" fill="hold">
                                          <p:stCondLst>
                                            <p:cond delay="0"/>
                                          </p:stCondLst>
                                        </p:cTn>
                                        <p:tgtEl>
                                          <p:spTgt spid="101"/>
                                        </p:tgtEl>
                                        <p:attrNameLst>
                                          <p:attrName>style.visibility</p:attrName>
                                        </p:attrNameLst>
                                      </p:cBhvr>
                                      <p:to>
                                        <p:strVal val="visible"/>
                                      </p:to>
                                    </p:set>
                                    <p:animEffect transition="in" filter="fade">
                                      <p:cBhvr>
                                        <p:cTn id="172" dur="1000"/>
                                        <p:tgtEl>
                                          <p:spTgt spid="101"/>
                                        </p:tgtEl>
                                      </p:cBhvr>
                                    </p:animEffect>
                                    <p:anim calcmode="lin" valueType="num">
                                      <p:cBhvr>
                                        <p:cTn id="173" dur="1000" fill="hold"/>
                                        <p:tgtEl>
                                          <p:spTgt spid="101"/>
                                        </p:tgtEl>
                                        <p:attrNameLst>
                                          <p:attrName>ppt_x</p:attrName>
                                        </p:attrNameLst>
                                      </p:cBhvr>
                                      <p:tavLst>
                                        <p:tav tm="0">
                                          <p:val>
                                            <p:strVal val="#ppt_x"/>
                                          </p:val>
                                        </p:tav>
                                        <p:tav tm="100000">
                                          <p:val>
                                            <p:strVal val="#ppt_x"/>
                                          </p:val>
                                        </p:tav>
                                      </p:tavLst>
                                    </p:anim>
                                    <p:anim calcmode="lin" valueType="num">
                                      <p:cBhvr>
                                        <p:cTn id="174"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grpId="0" nodeType="clickEffect">
                                  <p:stCondLst>
                                    <p:cond delay="0"/>
                                  </p:stCondLst>
                                  <p:childTnLst>
                                    <p:set>
                                      <p:cBhvr>
                                        <p:cTn id="178" dur="1" fill="hold">
                                          <p:stCondLst>
                                            <p:cond delay="0"/>
                                          </p:stCondLst>
                                        </p:cTn>
                                        <p:tgtEl>
                                          <p:spTgt spid="23"/>
                                        </p:tgtEl>
                                        <p:attrNameLst>
                                          <p:attrName>style.visibility</p:attrName>
                                        </p:attrNameLst>
                                      </p:cBhvr>
                                      <p:to>
                                        <p:strVal val="visible"/>
                                      </p:to>
                                    </p:set>
                                    <p:animEffect transition="in" filter="fade">
                                      <p:cBhvr>
                                        <p:cTn id="179" dur="1000"/>
                                        <p:tgtEl>
                                          <p:spTgt spid="23"/>
                                        </p:tgtEl>
                                      </p:cBhvr>
                                    </p:animEffect>
                                    <p:anim calcmode="lin" valueType="num">
                                      <p:cBhvr>
                                        <p:cTn id="180" dur="1000" fill="hold"/>
                                        <p:tgtEl>
                                          <p:spTgt spid="23"/>
                                        </p:tgtEl>
                                        <p:attrNameLst>
                                          <p:attrName>ppt_x</p:attrName>
                                        </p:attrNameLst>
                                      </p:cBhvr>
                                      <p:tavLst>
                                        <p:tav tm="0">
                                          <p:val>
                                            <p:strVal val="#ppt_x"/>
                                          </p:val>
                                        </p:tav>
                                        <p:tav tm="100000">
                                          <p:val>
                                            <p:strVal val="#ppt_x"/>
                                          </p:val>
                                        </p:tav>
                                      </p:tavLst>
                                    </p:anim>
                                    <p:anim calcmode="lin" valueType="num">
                                      <p:cBhvr>
                                        <p:cTn id="18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42" presetClass="entr" presetSubtype="0" fill="hold" grpId="0" nodeType="clickEffect">
                                  <p:stCondLst>
                                    <p:cond delay="0"/>
                                  </p:stCondLst>
                                  <p:childTnLst>
                                    <p:set>
                                      <p:cBhvr>
                                        <p:cTn id="185" dur="1" fill="hold">
                                          <p:stCondLst>
                                            <p:cond delay="0"/>
                                          </p:stCondLst>
                                        </p:cTn>
                                        <p:tgtEl>
                                          <p:spTgt spid="102"/>
                                        </p:tgtEl>
                                        <p:attrNameLst>
                                          <p:attrName>style.visibility</p:attrName>
                                        </p:attrNameLst>
                                      </p:cBhvr>
                                      <p:to>
                                        <p:strVal val="visible"/>
                                      </p:to>
                                    </p:set>
                                    <p:animEffect transition="in" filter="fade">
                                      <p:cBhvr>
                                        <p:cTn id="186" dur="1000"/>
                                        <p:tgtEl>
                                          <p:spTgt spid="102"/>
                                        </p:tgtEl>
                                      </p:cBhvr>
                                    </p:animEffect>
                                    <p:anim calcmode="lin" valueType="num">
                                      <p:cBhvr>
                                        <p:cTn id="187" dur="1000" fill="hold"/>
                                        <p:tgtEl>
                                          <p:spTgt spid="102"/>
                                        </p:tgtEl>
                                        <p:attrNameLst>
                                          <p:attrName>ppt_x</p:attrName>
                                        </p:attrNameLst>
                                      </p:cBhvr>
                                      <p:tavLst>
                                        <p:tav tm="0">
                                          <p:val>
                                            <p:strVal val="#ppt_x"/>
                                          </p:val>
                                        </p:tav>
                                        <p:tav tm="100000">
                                          <p:val>
                                            <p:strVal val="#ppt_x"/>
                                          </p:val>
                                        </p:tav>
                                      </p:tavLst>
                                    </p:anim>
                                    <p:anim calcmode="lin" valueType="num">
                                      <p:cBhvr>
                                        <p:cTn id="188"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grpId="0" nodeType="clickEffect">
                                  <p:stCondLst>
                                    <p:cond delay="0"/>
                                  </p:stCondLst>
                                  <p:childTnLst>
                                    <p:set>
                                      <p:cBhvr>
                                        <p:cTn id="192" dur="1" fill="hold">
                                          <p:stCondLst>
                                            <p:cond delay="0"/>
                                          </p:stCondLst>
                                        </p:cTn>
                                        <p:tgtEl>
                                          <p:spTgt spid="24"/>
                                        </p:tgtEl>
                                        <p:attrNameLst>
                                          <p:attrName>style.visibility</p:attrName>
                                        </p:attrNameLst>
                                      </p:cBhvr>
                                      <p:to>
                                        <p:strVal val="visible"/>
                                      </p:to>
                                    </p:set>
                                    <p:animEffect transition="in" filter="fade">
                                      <p:cBhvr>
                                        <p:cTn id="193" dur="1000"/>
                                        <p:tgtEl>
                                          <p:spTgt spid="24"/>
                                        </p:tgtEl>
                                      </p:cBhvr>
                                    </p:animEffect>
                                    <p:anim calcmode="lin" valueType="num">
                                      <p:cBhvr>
                                        <p:cTn id="194" dur="1000" fill="hold"/>
                                        <p:tgtEl>
                                          <p:spTgt spid="24"/>
                                        </p:tgtEl>
                                        <p:attrNameLst>
                                          <p:attrName>ppt_x</p:attrName>
                                        </p:attrNameLst>
                                      </p:cBhvr>
                                      <p:tavLst>
                                        <p:tav tm="0">
                                          <p:val>
                                            <p:strVal val="#ppt_x"/>
                                          </p:val>
                                        </p:tav>
                                        <p:tav tm="100000">
                                          <p:val>
                                            <p:strVal val="#ppt_x"/>
                                          </p:val>
                                        </p:tav>
                                      </p:tavLst>
                                    </p:anim>
                                    <p:anim calcmode="lin" valueType="num">
                                      <p:cBhvr>
                                        <p:cTn id="19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42" presetClass="entr" presetSubtype="0" fill="hold" grpId="0" nodeType="clickEffect">
                                  <p:stCondLst>
                                    <p:cond delay="0"/>
                                  </p:stCondLst>
                                  <p:childTnLst>
                                    <p:set>
                                      <p:cBhvr>
                                        <p:cTn id="199" dur="1" fill="hold">
                                          <p:stCondLst>
                                            <p:cond delay="0"/>
                                          </p:stCondLst>
                                        </p:cTn>
                                        <p:tgtEl>
                                          <p:spTgt spid="103"/>
                                        </p:tgtEl>
                                        <p:attrNameLst>
                                          <p:attrName>style.visibility</p:attrName>
                                        </p:attrNameLst>
                                      </p:cBhvr>
                                      <p:to>
                                        <p:strVal val="visible"/>
                                      </p:to>
                                    </p:set>
                                    <p:animEffect transition="in" filter="fade">
                                      <p:cBhvr>
                                        <p:cTn id="200" dur="1000"/>
                                        <p:tgtEl>
                                          <p:spTgt spid="103"/>
                                        </p:tgtEl>
                                      </p:cBhvr>
                                    </p:animEffect>
                                    <p:anim calcmode="lin" valueType="num">
                                      <p:cBhvr>
                                        <p:cTn id="201" dur="1000" fill="hold"/>
                                        <p:tgtEl>
                                          <p:spTgt spid="103"/>
                                        </p:tgtEl>
                                        <p:attrNameLst>
                                          <p:attrName>ppt_x</p:attrName>
                                        </p:attrNameLst>
                                      </p:cBhvr>
                                      <p:tavLst>
                                        <p:tav tm="0">
                                          <p:val>
                                            <p:strVal val="#ppt_x"/>
                                          </p:val>
                                        </p:tav>
                                        <p:tav tm="100000">
                                          <p:val>
                                            <p:strVal val="#ppt_x"/>
                                          </p:val>
                                        </p:tav>
                                      </p:tavLst>
                                    </p:anim>
                                    <p:anim calcmode="lin" valueType="num">
                                      <p:cBhvr>
                                        <p:cTn id="202"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42" presetClass="entr" presetSubtype="0" fill="hold" nodeType="clickEffect">
                                  <p:stCondLst>
                                    <p:cond delay="0"/>
                                  </p:stCondLst>
                                  <p:childTnLst>
                                    <p:set>
                                      <p:cBhvr>
                                        <p:cTn id="206" dur="1" fill="hold">
                                          <p:stCondLst>
                                            <p:cond delay="0"/>
                                          </p:stCondLst>
                                        </p:cTn>
                                        <p:tgtEl>
                                          <p:spTgt spid="31"/>
                                        </p:tgtEl>
                                        <p:attrNameLst>
                                          <p:attrName>style.visibility</p:attrName>
                                        </p:attrNameLst>
                                      </p:cBhvr>
                                      <p:to>
                                        <p:strVal val="visible"/>
                                      </p:to>
                                    </p:set>
                                    <p:animEffect transition="in" filter="fade">
                                      <p:cBhvr>
                                        <p:cTn id="207" dur="1000"/>
                                        <p:tgtEl>
                                          <p:spTgt spid="31"/>
                                        </p:tgtEl>
                                      </p:cBhvr>
                                    </p:animEffect>
                                    <p:anim calcmode="lin" valueType="num">
                                      <p:cBhvr>
                                        <p:cTn id="208" dur="1000" fill="hold"/>
                                        <p:tgtEl>
                                          <p:spTgt spid="31"/>
                                        </p:tgtEl>
                                        <p:attrNameLst>
                                          <p:attrName>ppt_x</p:attrName>
                                        </p:attrNameLst>
                                      </p:cBhvr>
                                      <p:tavLst>
                                        <p:tav tm="0">
                                          <p:val>
                                            <p:strVal val="#ppt_x"/>
                                          </p:val>
                                        </p:tav>
                                        <p:tav tm="100000">
                                          <p:val>
                                            <p:strVal val="#ppt_x"/>
                                          </p:val>
                                        </p:tav>
                                      </p:tavLst>
                                    </p:anim>
                                    <p:anim calcmode="lin" valueType="num">
                                      <p:cBhvr>
                                        <p:cTn id="20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10" fill="hold">
                      <p:stCondLst>
                        <p:cond delay="indefinite"/>
                      </p:stCondLst>
                      <p:childTnLst>
                        <p:par>
                          <p:cTn id="211" fill="hold">
                            <p:stCondLst>
                              <p:cond delay="0"/>
                            </p:stCondLst>
                            <p:childTnLst>
                              <p:par>
                                <p:cTn id="212" presetID="42" presetClass="entr" presetSubtype="0" fill="hold" grpId="0" nodeType="clickEffect">
                                  <p:stCondLst>
                                    <p:cond delay="0"/>
                                  </p:stCondLst>
                                  <p:childTnLst>
                                    <p:set>
                                      <p:cBhvr>
                                        <p:cTn id="213" dur="1" fill="hold">
                                          <p:stCondLst>
                                            <p:cond delay="0"/>
                                          </p:stCondLst>
                                        </p:cTn>
                                        <p:tgtEl>
                                          <p:spTgt spid="104"/>
                                        </p:tgtEl>
                                        <p:attrNameLst>
                                          <p:attrName>style.visibility</p:attrName>
                                        </p:attrNameLst>
                                      </p:cBhvr>
                                      <p:to>
                                        <p:strVal val="visible"/>
                                      </p:to>
                                    </p:set>
                                    <p:animEffect transition="in" filter="fade">
                                      <p:cBhvr>
                                        <p:cTn id="214" dur="1000"/>
                                        <p:tgtEl>
                                          <p:spTgt spid="104"/>
                                        </p:tgtEl>
                                      </p:cBhvr>
                                    </p:animEffect>
                                    <p:anim calcmode="lin" valueType="num">
                                      <p:cBhvr>
                                        <p:cTn id="215" dur="1000" fill="hold"/>
                                        <p:tgtEl>
                                          <p:spTgt spid="104"/>
                                        </p:tgtEl>
                                        <p:attrNameLst>
                                          <p:attrName>ppt_x</p:attrName>
                                        </p:attrNameLst>
                                      </p:cBhvr>
                                      <p:tavLst>
                                        <p:tav tm="0">
                                          <p:val>
                                            <p:strVal val="#ppt_x"/>
                                          </p:val>
                                        </p:tav>
                                        <p:tav tm="100000">
                                          <p:val>
                                            <p:strVal val="#ppt_x"/>
                                          </p:val>
                                        </p:tav>
                                      </p:tavLst>
                                    </p:anim>
                                    <p:anim calcmode="lin" valueType="num">
                                      <p:cBhvr>
                                        <p:cTn id="216"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42" presetClass="entr" presetSubtype="0" fill="hold" nodeType="click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fade">
                                      <p:cBhvr>
                                        <p:cTn id="221" dur="1000"/>
                                        <p:tgtEl>
                                          <p:spTgt spid="56"/>
                                        </p:tgtEl>
                                      </p:cBhvr>
                                    </p:animEffect>
                                    <p:anim calcmode="lin" valueType="num">
                                      <p:cBhvr>
                                        <p:cTn id="222" dur="1000" fill="hold"/>
                                        <p:tgtEl>
                                          <p:spTgt spid="56"/>
                                        </p:tgtEl>
                                        <p:attrNameLst>
                                          <p:attrName>ppt_x</p:attrName>
                                        </p:attrNameLst>
                                      </p:cBhvr>
                                      <p:tavLst>
                                        <p:tav tm="0">
                                          <p:val>
                                            <p:strVal val="#ppt_x"/>
                                          </p:val>
                                        </p:tav>
                                        <p:tav tm="100000">
                                          <p:val>
                                            <p:strVal val="#ppt_x"/>
                                          </p:val>
                                        </p:tav>
                                      </p:tavLst>
                                    </p:anim>
                                    <p:anim calcmode="lin" valueType="num">
                                      <p:cBhvr>
                                        <p:cTn id="22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24" fill="hold">
                      <p:stCondLst>
                        <p:cond delay="indefinite"/>
                      </p:stCondLst>
                      <p:childTnLst>
                        <p:par>
                          <p:cTn id="225" fill="hold">
                            <p:stCondLst>
                              <p:cond delay="0"/>
                            </p:stCondLst>
                            <p:childTnLst>
                              <p:par>
                                <p:cTn id="226" presetID="42" presetClass="entr" presetSubtype="0" fill="hold" grpId="0" nodeType="clickEffect">
                                  <p:stCondLst>
                                    <p:cond delay="0"/>
                                  </p:stCondLst>
                                  <p:childTnLst>
                                    <p:set>
                                      <p:cBhvr>
                                        <p:cTn id="227" dur="1" fill="hold">
                                          <p:stCondLst>
                                            <p:cond delay="0"/>
                                          </p:stCondLst>
                                        </p:cTn>
                                        <p:tgtEl>
                                          <p:spTgt spid="105"/>
                                        </p:tgtEl>
                                        <p:attrNameLst>
                                          <p:attrName>style.visibility</p:attrName>
                                        </p:attrNameLst>
                                      </p:cBhvr>
                                      <p:to>
                                        <p:strVal val="visible"/>
                                      </p:to>
                                    </p:set>
                                    <p:animEffect transition="in" filter="fade">
                                      <p:cBhvr>
                                        <p:cTn id="228" dur="1000"/>
                                        <p:tgtEl>
                                          <p:spTgt spid="105"/>
                                        </p:tgtEl>
                                      </p:cBhvr>
                                    </p:animEffect>
                                    <p:anim calcmode="lin" valueType="num">
                                      <p:cBhvr>
                                        <p:cTn id="229" dur="1000" fill="hold"/>
                                        <p:tgtEl>
                                          <p:spTgt spid="105"/>
                                        </p:tgtEl>
                                        <p:attrNameLst>
                                          <p:attrName>ppt_x</p:attrName>
                                        </p:attrNameLst>
                                      </p:cBhvr>
                                      <p:tavLst>
                                        <p:tav tm="0">
                                          <p:val>
                                            <p:strVal val="#ppt_x"/>
                                          </p:val>
                                        </p:tav>
                                        <p:tav tm="100000">
                                          <p:val>
                                            <p:strVal val="#ppt_x"/>
                                          </p:val>
                                        </p:tav>
                                      </p:tavLst>
                                    </p:anim>
                                    <p:anim calcmode="lin" valueType="num">
                                      <p:cBhvr>
                                        <p:cTn id="230"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42" presetClass="entr" presetSubtype="0" fill="hold" grpId="0" nodeType="clickEffect">
                                  <p:stCondLst>
                                    <p:cond delay="0"/>
                                  </p:stCondLst>
                                  <p:childTnLst>
                                    <p:set>
                                      <p:cBhvr>
                                        <p:cTn id="234" dur="1" fill="hold">
                                          <p:stCondLst>
                                            <p:cond delay="0"/>
                                          </p:stCondLst>
                                        </p:cTn>
                                        <p:tgtEl>
                                          <p:spTgt spid="59"/>
                                        </p:tgtEl>
                                        <p:attrNameLst>
                                          <p:attrName>style.visibility</p:attrName>
                                        </p:attrNameLst>
                                      </p:cBhvr>
                                      <p:to>
                                        <p:strVal val="visible"/>
                                      </p:to>
                                    </p:set>
                                    <p:animEffect transition="in" filter="fade">
                                      <p:cBhvr>
                                        <p:cTn id="235" dur="1000"/>
                                        <p:tgtEl>
                                          <p:spTgt spid="59"/>
                                        </p:tgtEl>
                                      </p:cBhvr>
                                    </p:animEffect>
                                    <p:anim calcmode="lin" valueType="num">
                                      <p:cBhvr>
                                        <p:cTn id="236" dur="1000" fill="hold"/>
                                        <p:tgtEl>
                                          <p:spTgt spid="59"/>
                                        </p:tgtEl>
                                        <p:attrNameLst>
                                          <p:attrName>ppt_x</p:attrName>
                                        </p:attrNameLst>
                                      </p:cBhvr>
                                      <p:tavLst>
                                        <p:tav tm="0">
                                          <p:val>
                                            <p:strVal val="#ppt_x"/>
                                          </p:val>
                                        </p:tav>
                                        <p:tav tm="100000">
                                          <p:val>
                                            <p:strVal val="#ppt_x"/>
                                          </p:val>
                                        </p:tav>
                                      </p:tavLst>
                                    </p:anim>
                                    <p:anim calcmode="lin" valueType="num">
                                      <p:cBhvr>
                                        <p:cTn id="23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38" fill="hold">
                      <p:stCondLst>
                        <p:cond delay="indefinite"/>
                      </p:stCondLst>
                      <p:childTnLst>
                        <p:par>
                          <p:cTn id="239" fill="hold">
                            <p:stCondLst>
                              <p:cond delay="0"/>
                            </p:stCondLst>
                            <p:childTnLst>
                              <p:par>
                                <p:cTn id="240" presetID="42" presetClass="entr" presetSubtype="0" fill="hold" grpId="0" nodeType="clickEffect">
                                  <p:stCondLst>
                                    <p:cond delay="0"/>
                                  </p:stCondLst>
                                  <p:childTnLst>
                                    <p:set>
                                      <p:cBhvr>
                                        <p:cTn id="241" dur="1" fill="hold">
                                          <p:stCondLst>
                                            <p:cond delay="0"/>
                                          </p:stCondLst>
                                        </p:cTn>
                                        <p:tgtEl>
                                          <p:spTgt spid="60"/>
                                        </p:tgtEl>
                                        <p:attrNameLst>
                                          <p:attrName>style.visibility</p:attrName>
                                        </p:attrNameLst>
                                      </p:cBhvr>
                                      <p:to>
                                        <p:strVal val="visible"/>
                                      </p:to>
                                    </p:set>
                                    <p:animEffect transition="in" filter="fade">
                                      <p:cBhvr>
                                        <p:cTn id="242" dur="1000"/>
                                        <p:tgtEl>
                                          <p:spTgt spid="60"/>
                                        </p:tgtEl>
                                      </p:cBhvr>
                                    </p:animEffect>
                                    <p:anim calcmode="lin" valueType="num">
                                      <p:cBhvr>
                                        <p:cTn id="243" dur="1000" fill="hold"/>
                                        <p:tgtEl>
                                          <p:spTgt spid="60"/>
                                        </p:tgtEl>
                                        <p:attrNameLst>
                                          <p:attrName>ppt_x</p:attrName>
                                        </p:attrNameLst>
                                      </p:cBhvr>
                                      <p:tavLst>
                                        <p:tav tm="0">
                                          <p:val>
                                            <p:strVal val="#ppt_x"/>
                                          </p:val>
                                        </p:tav>
                                        <p:tav tm="100000">
                                          <p:val>
                                            <p:strVal val="#ppt_x"/>
                                          </p:val>
                                        </p:tav>
                                      </p:tavLst>
                                    </p:anim>
                                    <p:anim calcmode="lin" valueType="num">
                                      <p:cBhvr>
                                        <p:cTn id="24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42" presetClass="entr" presetSubtype="0" fill="hold" grpId="0" nodeType="clickEffect">
                                  <p:stCondLst>
                                    <p:cond delay="0"/>
                                  </p:stCondLst>
                                  <p:childTnLst>
                                    <p:set>
                                      <p:cBhvr>
                                        <p:cTn id="248" dur="1" fill="hold">
                                          <p:stCondLst>
                                            <p:cond delay="0"/>
                                          </p:stCondLst>
                                        </p:cTn>
                                        <p:tgtEl>
                                          <p:spTgt spid="61"/>
                                        </p:tgtEl>
                                        <p:attrNameLst>
                                          <p:attrName>style.visibility</p:attrName>
                                        </p:attrNameLst>
                                      </p:cBhvr>
                                      <p:to>
                                        <p:strVal val="visible"/>
                                      </p:to>
                                    </p:set>
                                    <p:animEffect transition="in" filter="fade">
                                      <p:cBhvr>
                                        <p:cTn id="249" dur="1000"/>
                                        <p:tgtEl>
                                          <p:spTgt spid="61"/>
                                        </p:tgtEl>
                                      </p:cBhvr>
                                    </p:animEffect>
                                    <p:anim calcmode="lin" valueType="num">
                                      <p:cBhvr>
                                        <p:cTn id="250" dur="1000" fill="hold"/>
                                        <p:tgtEl>
                                          <p:spTgt spid="61"/>
                                        </p:tgtEl>
                                        <p:attrNameLst>
                                          <p:attrName>ppt_x</p:attrName>
                                        </p:attrNameLst>
                                      </p:cBhvr>
                                      <p:tavLst>
                                        <p:tav tm="0">
                                          <p:val>
                                            <p:strVal val="#ppt_x"/>
                                          </p:val>
                                        </p:tav>
                                        <p:tav tm="100000">
                                          <p:val>
                                            <p:strVal val="#ppt_x"/>
                                          </p:val>
                                        </p:tav>
                                      </p:tavLst>
                                    </p:anim>
                                    <p:anim calcmode="lin" valueType="num">
                                      <p:cBhvr>
                                        <p:cTn id="25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2" fill="hold">
                      <p:stCondLst>
                        <p:cond delay="indefinite"/>
                      </p:stCondLst>
                      <p:childTnLst>
                        <p:par>
                          <p:cTn id="253" fill="hold">
                            <p:stCondLst>
                              <p:cond delay="0"/>
                            </p:stCondLst>
                            <p:childTnLst>
                              <p:par>
                                <p:cTn id="254" presetID="42" presetClass="entr" presetSubtype="0" fill="hold" grpId="0" nodeType="clickEffect">
                                  <p:stCondLst>
                                    <p:cond delay="0"/>
                                  </p:stCondLst>
                                  <p:childTnLst>
                                    <p:set>
                                      <p:cBhvr>
                                        <p:cTn id="255" dur="1" fill="hold">
                                          <p:stCondLst>
                                            <p:cond delay="0"/>
                                          </p:stCondLst>
                                        </p:cTn>
                                        <p:tgtEl>
                                          <p:spTgt spid="62"/>
                                        </p:tgtEl>
                                        <p:attrNameLst>
                                          <p:attrName>style.visibility</p:attrName>
                                        </p:attrNameLst>
                                      </p:cBhvr>
                                      <p:to>
                                        <p:strVal val="visible"/>
                                      </p:to>
                                    </p:set>
                                    <p:animEffect transition="in" filter="fade">
                                      <p:cBhvr>
                                        <p:cTn id="256" dur="1000"/>
                                        <p:tgtEl>
                                          <p:spTgt spid="62"/>
                                        </p:tgtEl>
                                      </p:cBhvr>
                                    </p:animEffect>
                                    <p:anim calcmode="lin" valueType="num">
                                      <p:cBhvr>
                                        <p:cTn id="257" dur="1000" fill="hold"/>
                                        <p:tgtEl>
                                          <p:spTgt spid="62"/>
                                        </p:tgtEl>
                                        <p:attrNameLst>
                                          <p:attrName>ppt_x</p:attrName>
                                        </p:attrNameLst>
                                      </p:cBhvr>
                                      <p:tavLst>
                                        <p:tav tm="0">
                                          <p:val>
                                            <p:strVal val="#ppt_x"/>
                                          </p:val>
                                        </p:tav>
                                        <p:tav tm="100000">
                                          <p:val>
                                            <p:strVal val="#ppt_x"/>
                                          </p:val>
                                        </p:tav>
                                      </p:tavLst>
                                    </p:anim>
                                    <p:anim calcmode="lin" valueType="num">
                                      <p:cBhvr>
                                        <p:cTn id="25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9" fill="hold">
                      <p:stCondLst>
                        <p:cond delay="indefinite"/>
                      </p:stCondLst>
                      <p:childTnLst>
                        <p:par>
                          <p:cTn id="260" fill="hold">
                            <p:stCondLst>
                              <p:cond delay="0"/>
                            </p:stCondLst>
                            <p:childTnLst>
                              <p:par>
                                <p:cTn id="261" presetID="42" presetClass="entr" presetSubtype="0" fill="hold" grpId="0" nodeType="clickEffect">
                                  <p:stCondLst>
                                    <p:cond delay="0"/>
                                  </p:stCondLst>
                                  <p:childTnLst>
                                    <p:set>
                                      <p:cBhvr>
                                        <p:cTn id="262" dur="1" fill="hold">
                                          <p:stCondLst>
                                            <p:cond delay="0"/>
                                          </p:stCondLst>
                                        </p:cTn>
                                        <p:tgtEl>
                                          <p:spTgt spid="64"/>
                                        </p:tgtEl>
                                        <p:attrNameLst>
                                          <p:attrName>style.visibility</p:attrName>
                                        </p:attrNameLst>
                                      </p:cBhvr>
                                      <p:to>
                                        <p:strVal val="visible"/>
                                      </p:to>
                                    </p:set>
                                    <p:animEffect transition="in" filter="fade">
                                      <p:cBhvr>
                                        <p:cTn id="263" dur="1000"/>
                                        <p:tgtEl>
                                          <p:spTgt spid="64"/>
                                        </p:tgtEl>
                                      </p:cBhvr>
                                    </p:animEffect>
                                    <p:anim calcmode="lin" valueType="num">
                                      <p:cBhvr>
                                        <p:cTn id="264" dur="1000" fill="hold"/>
                                        <p:tgtEl>
                                          <p:spTgt spid="64"/>
                                        </p:tgtEl>
                                        <p:attrNameLst>
                                          <p:attrName>ppt_x</p:attrName>
                                        </p:attrNameLst>
                                      </p:cBhvr>
                                      <p:tavLst>
                                        <p:tav tm="0">
                                          <p:val>
                                            <p:strVal val="#ppt_x"/>
                                          </p:val>
                                        </p:tav>
                                        <p:tav tm="100000">
                                          <p:val>
                                            <p:strVal val="#ppt_x"/>
                                          </p:val>
                                        </p:tav>
                                      </p:tavLst>
                                    </p:anim>
                                    <p:anim calcmode="lin" valueType="num">
                                      <p:cBhvr>
                                        <p:cTn id="26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266" fill="hold">
                      <p:stCondLst>
                        <p:cond delay="indefinite"/>
                      </p:stCondLst>
                      <p:childTnLst>
                        <p:par>
                          <p:cTn id="267" fill="hold">
                            <p:stCondLst>
                              <p:cond delay="0"/>
                            </p:stCondLst>
                            <p:childTnLst>
                              <p:par>
                                <p:cTn id="268" presetID="42" presetClass="entr" presetSubtype="0" fill="hold" grpId="0" nodeType="clickEffect">
                                  <p:stCondLst>
                                    <p:cond delay="0"/>
                                  </p:stCondLst>
                                  <p:childTnLst>
                                    <p:set>
                                      <p:cBhvr>
                                        <p:cTn id="269" dur="1" fill="hold">
                                          <p:stCondLst>
                                            <p:cond delay="0"/>
                                          </p:stCondLst>
                                        </p:cTn>
                                        <p:tgtEl>
                                          <p:spTgt spid="63"/>
                                        </p:tgtEl>
                                        <p:attrNameLst>
                                          <p:attrName>style.visibility</p:attrName>
                                        </p:attrNameLst>
                                      </p:cBhvr>
                                      <p:to>
                                        <p:strVal val="visible"/>
                                      </p:to>
                                    </p:set>
                                    <p:animEffect transition="in" filter="fade">
                                      <p:cBhvr>
                                        <p:cTn id="270" dur="1000"/>
                                        <p:tgtEl>
                                          <p:spTgt spid="63"/>
                                        </p:tgtEl>
                                      </p:cBhvr>
                                    </p:animEffect>
                                    <p:anim calcmode="lin" valueType="num">
                                      <p:cBhvr>
                                        <p:cTn id="271" dur="1000" fill="hold"/>
                                        <p:tgtEl>
                                          <p:spTgt spid="63"/>
                                        </p:tgtEl>
                                        <p:attrNameLst>
                                          <p:attrName>ppt_x</p:attrName>
                                        </p:attrNameLst>
                                      </p:cBhvr>
                                      <p:tavLst>
                                        <p:tav tm="0">
                                          <p:val>
                                            <p:strVal val="#ppt_x"/>
                                          </p:val>
                                        </p:tav>
                                        <p:tav tm="100000">
                                          <p:val>
                                            <p:strVal val="#ppt_x"/>
                                          </p:val>
                                        </p:tav>
                                      </p:tavLst>
                                    </p:anim>
                                    <p:anim calcmode="lin" valueType="num">
                                      <p:cBhvr>
                                        <p:cTn id="27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42" presetClass="entr" presetSubtype="0" fill="hold" grpId="0" nodeType="clickEffect">
                                  <p:stCondLst>
                                    <p:cond delay="0"/>
                                  </p:stCondLst>
                                  <p:childTnLst>
                                    <p:set>
                                      <p:cBhvr>
                                        <p:cTn id="276" dur="1" fill="hold">
                                          <p:stCondLst>
                                            <p:cond delay="0"/>
                                          </p:stCondLst>
                                        </p:cTn>
                                        <p:tgtEl>
                                          <p:spTgt spid="67"/>
                                        </p:tgtEl>
                                        <p:attrNameLst>
                                          <p:attrName>style.visibility</p:attrName>
                                        </p:attrNameLst>
                                      </p:cBhvr>
                                      <p:to>
                                        <p:strVal val="visible"/>
                                      </p:to>
                                    </p:set>
                                    <p:animEffect transition="in" filter="fade">
                                      <p:cBhvr>
                                        <p:cTn id="277" dur="1000"/>
                                        <p:tgtEl>
                                          <p:spTgt spid="67"/>
                                        </p:tgtEl>
                                      </p:cBhvr>
                                    </p:animEffect>
                                    <p:anim calcmode="lin" valueType="num">
                                      <p:cBhvr>
                                        <p:cTn id="278" dur="1000" fill="hold"/>
                                        <p:tgtEl>
                                          <p:spTgt spid="67"/>
                                        </p:tgtEl>
                                        <p:attrNameLst>
                                          <p:attrName>ppt_x</p:attrName>
                                        </p:attrNameLst>
                                      </p:cBhvr>
                                      <p:tavLst>
                                        <p:tav tm="0">
                                          <p:val>
                                            <p:strVal val="#ppt_x"/>
                                          </p:val>
                                        </p:tav>
                                        <p:tav tm="100000">
                                          <p:val>
                                            <p:strVal val="#ppt_x"/>
                                          </p:val>
                                        </p:tav>
                                      </p:tavLst>
                                    </p:anim>
                                    <p:anim calcmode="lin" valueType="num">
                                      <p:cBhvr>
                                        <p:cTn id="27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80" fill="hold">
                      <p:stCondLst>
                        <p:cond delay="indefinite"/>
                      </p:stCondLst>
                      <p:childTnLst>
                        <p:par>
                          <p:cTn id="281" fill="hold">
                            <p:stCondLst>
                              <p:cond delay="0"/>
                            </p:stCondLst>
                            <p:childTnLst>
                              <p:par>
                                <p:cTn id="282" presetID="42" presetClass="entr" presetSubtype="0" fill="hold" grpId="0" nodeType="clickEffect">
                                  <p:stCondLst>
                                    <p:cond delay="0"/>
                                  </p:stCondLst>
                                  <p:childTnLst>
                                    <p:set>
                                      <p:cBhvr>
                                        <p:cTn id="283" dur="1" fill="hold">
                                          <p:stCondLst>
                                            <p:cond delay="0"/>
                                          </p:stCondLst>
                                        </p:cTn>
                                        <p:tgtEl>
                                          <p:spTgt spid="68"/>
                                        </p:tgtEl>
                                        <p:attrNameLst>
                                          <p:attrName>style.visibility</p:attrName>
                                        </p:attrNameLst>
                                      </p:cBhvr>
                                      <p:to>
                                        <p:strVal val="visible"/>
                                      </p:to>
                                    </p:set>
                                    <p:animEffect transition="in" filter="fade">
                                      <p:cBhvr>
                                        <p:cTn id="284" dur="1000"/>
                                        <p:tgtEl>
                                          <p:spTgt spid="68"/>
                                        </p:tgtEl>
                                      </p:cBhvr>
                                    </p:animEffect>
                                    <p:anim calcmode="lin" valueType="num">
                                      <p:cBhvr>
                                        <p:cTn id="285" dur="1000" fill="hold"/>
                                        <p:tgtEl>
                                          <p:spTgt spid="68"/>
                                        </p:tgtEl>
                                        <p:attrNameLst>
                                          <p:attrName>ppt_x</p:attrName>
                                        </p:attrNameLst>
                                      </p:cBhvr>
                                      <p:tavLst>
                                        <p:tav tm="0">
                                          <p:val>
                                            <p:strVal val="#ppt_x"/>
                                          </p:val>
                                        </p:tav>
                                        <p:tav tm="100000">
                                          <p:val>
                                            <p:strVal val="#ppt_x"/>
                                          </p:val>
                                        </p:tav>
                                      </p:tavLst>
                                    </p:anim>
                                    <p:anim calcmode="lin" valueType="num">
                                      <p:cBhvr>
                                        <p:cTn id="28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42" presetClass="entr" presetSubtype="0" fill="hold" grpId="0" nodeType="clickEffect">
                                  <p:stCondLst>
                                    <p:cond delay="0"/>
                                  </p:stCondLst>
                                  <p:childTnLst>
                                    <p:set>
                                      <p:cBhvr>
                                        <p:cTn id="290" dur="1" fill="hold">
                                          <p:stCondLst>
                                            <p:cond delay="0"/>
                                          </p:stCondLst>
                                        </p:cTn>
                                        <p:tgtEl>
                                          <p:spTgt spid="66"/>
                                        </p:tgtEl>
                                        <p:attrNameLst>
                                          <p:attrName>style.visibility</p:attrName>
                                        </p:attrNameLst>
                                      </p:cBhvr>
                                      <p:to>
                                        <p:strVal val="visible"/>
                                      </p:to>
                                    </p:set>
                                    <p:animEffect transition="in" filter="fade">
                                      <p:cBhvr>
                                        <p:cTn id="291" dur="1000"/>
                                        <p:tgtEl>
                                          <p:spTgt spid="66"/>
                                        </p:tgtEl>
                                      </p:cBhvr>
                                    </p:animEffect>
                                    <p:anim calcmode="lin" valueType="num">
                                      <p:cBhvr>
                                        <p:cTn id="292" dur="1000" fill="hold"/>
                                        <p:tgtEl>
                                          <p:spTgt spid="66"/>
                                        </p:tgtEl>
                                        <p:attrNameLst>
                                          <p:attrName>ppt_x</p:attrName>
                                        </p:attrNameLst>
                                      </p:cBhvr>
                                      <p:tavLst>
                                        <p:tav tm="0">
                                          <p:val>
                                            <p:strVal val="#ppt_x"/>
                                          </p:val>
                                        </p:tav>
                                        <p:tav tm="100000">
                                          <p:val>
                                            <p:strVal val="#ppt_x"/>
                                          </p:val>
                                        </p:tav>
                                      </p:tavLst>
                                    </p:anim>
                                    <p:anim calcmode="lin" valueType="num">
                                      <p:cBhvr>
                                        <p:cTn id="293"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294" fill="hold">
                      <p:stCondLst>
                        <p:cond delay="indefinite"/>
                      </p:stCondLst>
                      <p:childTnLst>
                        <p:par>
                          <p:cTn id="295" fill="hold">
                            <p:stCondLst>
                              <p:cond delay="0"/>
                            </p:stCondLst>
                            <p:childTnLst>
                              <p:par>
                                <p:cTn id="296" presetID="42" presetClass="entr" presetSubtype="0" fill="hold" grpId="0" nodeType="clickEffect">
                                  <p:stCondLst>
                                    <p:cond delay="0"/>
                                  </p:stCondLst>
                                  <p:childTnLst>
                                    <p:set>
                                      <p:cBhvr>
                                        <p:cTn id="297" dur="1" fill="hold">
                                          <p:stCondLst>
                                            <p:cond delay="0"/>
                                          </p:stCondLst>
                                        </p:cTn>
                                        <p:tgtEl>
                                          <p:spTgt spid="65"/>
                                        </p:tgtEl>
                                        <p:attrNameLst>
                                          <p:attrName>style.visibility</p:attrName>
                                        </p:attrNameLst>
                                      </p:cBhvr>
                                      <p:to>
                                        <p:strVal val="visible"/>
                                      </p:to>
                                    </p:set>
                                    <p:animEffect transition="in" filter="fade">
                                      <p:cBhvr>
                                        <p:cTn id="298" dur="1000"/>
                                        <p:tgtEl>
                                          <p:spTgt spid="65"/>
                                        </p:tgtEl>
                                      </p:cBhvr>
                                    </p:animEffect>
                                    <p:anim calcmode="lin" valueType="num">
                                      <p:cBhvr>
                                        <p:cTn id="299" dur="1000" fill="hold"/>
                                        <p:tgtEl>
                                          <p:spTgt spid="65"/>
                                        </p:tgtEl>
                                        <p:attrNameLst>
                                          <p:attrName>ppt_x</p:attrName>
                                        </p:attrNameLst>
                                      </p:cBhvr>
                                      <p:tavLst>
                                        <p:tav tm="0">
                                          <p:val>
                                            <p:strVal val="#ppt_x"/>
                                          </p:val>
                                        </p:tav>
                                        <p:tav tm="100000">
                                          <p:val>
                                            <p:strVal val="#ppt_x"/>
                                          </p:val>
                                        </p:tav>
                                      </p:tavLst>
                                    </p:anim>
                                    <p:anim calcmode="lin" valueType="num">
                                      <p:cBhvr>
                                        <p:cTn id="30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42" presetClass="entr" presetSubtype="0" fill="hold" grpId="0" nodeType="clickEffect">
                                  <p:stCondLst>
                                    <p:cond delay="0"/>
                                  </p:stCondLst>
                                  <p:childTnLst>
                                    <p:set>
                                      <p:cBhvr>
                                        <p:cTn id="304" dur="1" fill="hold">
                                          <p:stCondLst>
                                            <p:cond delay="0"/>
                                          </p:stCondLst>
                                        </p:cTn>
                                        <p:tgtEl>
                                          <p:spTgt spid="70"/>
                                        </p:tgtEl>
                                        <p:attrNameLst>
                                          <p:attrName>style.visibility</p:attrName>
                                        </p:attrNameLst>
                                      </p:cBhvr>
                                      <p:to>
                                        <p:strVal val="visible"/>
                                      </p:to>
                                    </p:set>
                                    <p:animEffect transition="in" filter="fade">
                                      <p:cBhvr>
                                        <p:cTn id="305" dur="1000"/>
                                        <p:tgtEl>
                                          <p:spTgt spid="70"/>
                                        </p:tgtEl>
                                      </p:cBhvr>
                                    </p:animEffect>
                                    <p:anim calcmode="lin" valueType="num">
                                      <p:cBhvr>
                                        <p:cTn id="306" dur="1000" fill="hold"/>
                                        <p:tgtEl>
                                          <p:spTgt spid="70"/>
                                        </p:tgtEl>
                                        <p:attrNameLst>
                                          <p:attrName>ppt_x</p:attrName>
                                        </p:attrNameLst>
                                      </p:cBhvr>
                                      <p:tavLst>
                                        <p:tav tm="0">
                                          <p:val>
                                            <p:strVal val="#ppt_x"/>
                                          </p:val>
                                        </p:tav>
                                        <p:tav tm="100000">
                                          <p:val>
                                            <p:strVal val="#ppt_x"/>
                                          </p:val>
                                        </p:tav>
                                      </p:tavLst>
                                    </p:anim>
                                    <p:anim calcmode="lin" valueType="num">
                                      <p:cBhvr>
                                        <p:cTn id="307"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308" fill="hold">
                      <p:stCondLst>
                        <p:cond delay="indefinite"/>
                      </p:stCondLst>
                      <p:childTnLst>
                        <p:par>
                          <p:cTn id="309" fill="hold">
                            <p:stCondLst>
                              <p:cond delay="0"/>
                            </p:stCondLst>
                            <p:childTnLst>
                              <p:par>
                                <p:cTn id="310" presetID="42" presetClass="entr" presetSubtype="0" fill="hold" grpId="0" nodeType="clickEffect">
                                  <p:stCondLst>
                                    <p:cond delay="0"/>
                                  </p:stCondLst>
                                  <p:childTnLst>
                                    <p:set>
                                      <p:cBhvr>
                                        <p:cTn id="311" dur="1" fill="hold">
                                          <p:stCondLst>
                                            <p:cond delay="0"/>
                                          </p:stCondLst>
                                        </p:cTn>
                                        <p:tgtEl>
                                          <p:spTgt spid="69"/>
                                        </p:tgtEl>
                                        <p:attrNameLst>
                                          <p:attrName>style.visibility</p:attrName>
                                        </p:attrNameLst>
                                      </p:cBhvr>
                                      <p:to>
                                        <p:strVal val="visible"/>
                                      </p:to>
                                    </p:set>
                                    <p:animEffect transition="in" filter="fade">
                                      <p:cBhvr>
                                        <p:cTn id="312" dur="1000"/>
                                        <p:tgtEl>
                                          <p:spTgt spid="69"/>
                                        </p:tgtEl>
                                      </p:cBhvr>
                                    </p:animEffect>
                                    <p:anim calcmode="lin" valueType="num">
                                      <p:cBhvr>
                                        <p:cTn id="313" dur="1000" fill="hold"/>
                                        <p:tgtEl>
                                          <p:spTgt spid="69"/>
                                        </p:tgtEl>
                                        <p:attrNameLst>
                                          <p:attrName>ppt_x</p:attrName>
                                        </p:attrNameLst>
                                      </p:cBhvr>
                                      <p:tavLst>
                                        <p:tav tm="0">
                                          <p:val>
                                            <p:strVal val="#ppt_x"/>
                                          </p:val>
                                        </p:tav>
                                        <p:tav tm="100000">
                                          <p:val>
                                            <p:strVal val="#ppt_x"/>
                                          </p:val>
                                        </p:tav>
                                      </p:tavLst>
                                    </p:anim>
                                    <p:anim calcmode="lin" valueType="num">
                                      <p:cBhvr>
                                        <p:cTn id="314"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42" presetClass="entr" presetSubtype="0" fill="hold" grpId="0" nodeType="clickEffect">
                                  <p:stCondLst>
                                    <p:cond delay="0"/>
                                  </p:stCondLst>
                                  <p:childTnLst>
                                    <p:set>
                                      <p:cBhvr>
                                        <p:cTn id="318" dur="1" fill="hold">
                                          <p:stCondLst>
                                            <p:cond delay="0"/>
                                          </p:stCondLst>
                                        </p:cTn>
                                        <p:tgtEl>
                                          <p:spTgt spid="47"/>
                                        </p:tgtEl>
                                        <p:attrNameLst>
                                          <p:attrName>style.visibility</p:attrName>
                                        </p:attrNameLst>
                                      </p:cBhvr>
                                      <p:to>
                                        <p:strVal val="visible"/>
                                      </p:to>
                                    </p:set>
                                    <p:animEffect transition="in" filter="fade">
                                      <p:cBhvr>
                                        <p:cTn id="319" dur="1000"/>
                                        <p:tgtEl>
                                          <p:spTgt spid="47"/>
                                        </p:tgtEl>
                                      </p:cBhvr>
                                    </p:animEffect>
                                    <p:anim calcmode="lin" valueType="num">
                                      <p:cBhvr>
                                        <p:cTn id="320" dur="1000" fill="hold"/>
                                        <p:tgtEl>
                                          <p:spTgt spid="47"/>
                                        </p:tgtEl>
                                        <p:attrNameLst>
                                          <p:attrName>ppt_x</p:attrName>
                                        </p:attrNameLst>
                                      </p:cBhvr>
                                      <p:tavLst>
                                        <p:tav tm="0">
                                          <p:val>
                                            <p:strVal val="#ppt_x"/>
                                          </p:val>
                                        </p:tav>
                                        <p:tav tm="100000">
                                          <p:val>
                                            <p:strVal val="#ppt_x"/>
                                          </p:val>
                                        </p:tav>
                                      </p:tavLst>
                                    </p:anim>
                                    <p:anim calcmode="lin" valueType="num">
                                      <p:cBhvr>
                                        <p:cTn id="3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322" fill="hold">
                      <p:stCondLst>
                        <p:cond delay="indefinite"/>
                      </p:stCondLst>
                      <p:childTnLst>
                        <p:par>
                          <p:cTn id="323" fill="hold">
                            <p:stCondLst>
                              <p:cond delay="0"/>
                            </p:stCondLst>
                            <p:childTnLst>
                              <p:par>
                                <p:cTn id="324" presetID="42" presetClass="entr" presetSubtype="0" fill="hold" grpId="0" nodeType="clickEffect">
                                  <p:stCondLst>
                                    <p:cond delay="0"/>
                                  </p:stCondLst>
                                  <p:childTnLst>
                                    <p:set>
                                      <p:cBhvr>
                                        <p:cTn id="325" dur="1" fill="hold">
                                          <p:stCondLst>
                                            <p:cond delay="0"/>
                                          </p:stCondLst>
                                        </p:cTn>
                                        <p:tgtEl>
                                          <p:spTgt spid="30"/>
                                        </p:tgtEl>
                                        <p:attrNameLst>
                                          <p:attrName>style.visibility</p:attrName>
                                        </p:attrNameLst>
                                      </p:cBhvr>
                                      <p:to>
                                        <p:strVal val="visible"/>
                                      </p:to>
                                    </p:set>
                                    <p:animEffect transition="in" filter="fade">
                                      <p:cBhvr>
                                        <p:cTn id="326" dur="1000"/>
                                        <p:tgtEl>
                                          <p:spTgt spid="30"/>
                                        </p:tgtEl>
                                      </p:cBhvr>
                                    </p:animEffect>
                                    <p:anim calcmode="lin" valueType="num">
                                      <p:cBhvr>
                                        <p:cTn id="327" dur="1000" fill="hold"/>
                                        <p:tgtEl>
                                          <p:spTgt spid="30"/>
                                        </p:tgtEl>
                                        <p:attrNameLst>
                                          <p:attrName>ppt_x</p:attrName>
                                        </p:attrNameLst>
                                      </p:cBhvr>
                                      <p:tavLst>
                                        <p:tav tm="0">
                                          <p:val>
                                            <p:strVal val="#ppt_x"/>
                                          </p:val>
                                        </p:tav>
                                        <p:tav tm="100000">
                                          <p:val>
                                            <p:strVal val="#ppt_x"/>
                                          </p:val>
                                        </p:tav>
                                      </p:tavLst>
                                    </p:anim>
                                    <p:anim calcmode="lin" valueType="num">
                                      <p:cBhvr>
                                        <p:cTn id="32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1" presetClass="entr" presetSubtype="0" fill="hold" nodeType="clickEffect">
                                  <p:stCondLst>
                                    <p:cond delay="0"/>
                                  </p:stCondLst>
                                  <p:childTnLst>
                                    <p:set>
                                      <p:cBhvr>
                                        <p:cTn id="332" dur="1" fill="hold">
                                          <p:stCondLst>
                                            <p:cond delay="0"/>
                                          </p:stCondLst>
                                        </p:cTn>
                                        <p:tgtEl>
                                          <p:spTgt spid="81"/>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nodeType="clickEffect">
                                  <p:stCondLst>
                                    <p:cond delay="0"/>
                                  </p:stCondLst>
                                  <p:childTnLst>
                                    <p:set>
                                      <p:cBhvr>
                                        <p:cTn id="336" dur="1" fill="hold">
                                          <p:stCondLst>
                                            <p:cond delay="0"/>
                                          </p:stCondLst>
                                        </p:cTn>
                                        <p:tgtEl>
                                          <p:spTgt spid="11"/>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nodeType="clickEffect">
                                  <p:stCondLst>
                                    <p:cond delay="0"/>
                                  </p:stCondLst>
                                  <p:childTnLst>
                                    <p:set>
                                      <p:cBhvr>
                                        <p:cTn id="340" dur="1" fill="hold">
                                          <p:stCondLst>
                                            <p:cond delay="0"/>
                                          </p:stCondLst>
                                        </p:cTn>
                                        <p:tgtEl>
                                          <p:spTgt spid="82"/>
                                        </p:tgtEl>
                                        <p:attrNameLst>
                                          <p:attrName>style.visibility</p:attrName>
                                        </p:attrNameLst>
                                      </p:cBhvr>
                                      <p:to>
                                        <p:strVal val="visible"/>
                                      </p:to>
                                    </p:set>
                                  </p:childTnLst>
                                </p:cTn>
                              </p:par>
                            </p:childTnLst>
                          </p:cTn>
                        </p:par>
                      </p:childTnLst>
                    </p:cTn>
                  </p:par>
                  <p:par>
                    <p:cTn id="341" fill="hold">
                      <p:stCondLst>
                        <p:cond delay="indefinite"/>
                      </p:stCondLst>
                      <p:childTnLst>
                        <p:par>
                          <p:cTn id="342" fill="hold">
                            <p:stCondLst>
                              <p:cond delay="0"/>
                            </p:stCondLst>
                            <p:childTnLst>
                              <p:par>
                                <p:cTn id="343" presetID="1" presetClass="entr" presetSubtype="0" fill="hold" nodeType="clickEffect">
                                  <p:stCondLst>
                                    <p:cond delay="0"/>
                                  </p:stCondLst>
                                  <p:childTnLst>
                                    <p:set>
                                      <p:cBhvr>
                                        <p:cTn id="344" dur="1" fill="hold">
                                          <p:stCondLst>
                                            <p:cond delay="0"/>
                                          </p:stCondLst>
                                        </p:cTn>
                                        <p:tgtEl>
                                          <p:spTgt spid="83"/>
                                        </p:tgtEl>
                                        <p:attrNameLst>
                                          <p:attrName>style.visibility</p:attrName>
                                        </p:attrNameLst>
                                      </p:cBhvr>
                                      <p:to>
                                        <p:strVal val="visible"/>
                                      </p:to>
                                    </p:set>
                                  </p:childTnLst>
                                </p:cTn>
                              </p:par>
                            </p:childTnLst>
                          </p:cTn>
                        </p:par>
                      </p:childTnLst>
                    </p:cTn>
                  </p:par>
                  <p:par>
                    <p:cTn id="345" fill="hold">
                      <p:stCondLst>
                        <p:cond delay="indefinite"/>
                      </p:stCondLst>
                      <p:childTnLst>
                        <p:par>
                          <p:cTn id="346" fill="hold">
                            <p:stCondLst>
                              <p:cond delay="0"/>
                            </p:stCondLst>
                            <p:childTnLst>
                              <p:par>
                                <p:cTn id="347" presetID="1" presetClass="entr" presetSubtype="0" fill="hold" nodeType="clickEffect">
                                  <p:stCondLst>
                                    <p:cond delay="0"/>
                                  </p:stCondLst>
                                  <p:childTnLst>
                                    <p:set>
                                      <p:cBhvr>
                                        <p:cTn id="348" dur="1" fill="hold">
                                          <p:stCondLst>
                                            <p:cond delay="0"/>
                                          </p:stCondLst>
                                        </p:cTn>
                                        <p:tgtEl>
                                          <p:spTgt spid="85"/>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42" presetClass="entr" presetSubtype="0" fill="hold" grpId="0" nodeType="clickEffect">
                                  <p:stCondLst>
                                    <p:cond delay="0"/>
                                  </p:stCondLst>
                                  <p:childTnLst>
                                    <p:set>
                                      <p:cBhvr>
                                        <p:cTn id="352" dur="1" fill="hold">
                                          <p:stCondLst>
                                            <p:cond delay="0"/>
                                          </p:stCondLst>
                                        </p:cTn>
                                        <p:tgtEl>
                                          <p:spTgt spid="5"/>
                                        </p:tgtEl>
                                        <p:attrNameLst>
                                          <p:attrName>style.visibility</p:attrName>
                                        </p:attrNameLst>
                                      </p:cBhvr>
                                      <p:to>
                                        <p:strVal val="visible"/>
                                      </p:to>
                                    </p:set>
                                    <p:animEffect transition="in" filter="fade">
                                      <p:cBhvr>
                                        <p:cTn id="353" dur="1000"/>
                                        <p:tgtEl>
                                          <p:spTgt spid="5"/>
                                        </p:tgtEl>
                                      </p:cBhvr>
                                    </p:animEffect>
                                    <p:anim calcmode="lin" valueType="num">
                                      <p:cBhvr>
                                        <p:cTn id="354" dur="1000" fill="hold"/>
                                        <p:tgtEl>
                                          <p:spTgt spid="5"/>
                                        </p:tgtEl>
                                        <p:attrNameLst>
                                          <p:attrName>ppt_x</p:attrName>
                                        </p:attrNameLst>
                                      </p:cBhvr>
                                      <p:tavLst>
                                        <p:tav tm="0">
                                          <p:val>
                                            <p:strVal val="#ppt_x"/>
                                          </p:val>
                                        </p:tav>
                                        <p:tav tm="100000">
                                          <p:val>
                                            <p:strVal val="#ppt_x"/>
                                          </p:val>
                                        </p:tav>
                                      </p:tavLst>
                                    </p:anim>
                                    <p:anim calcmode="lin" valueType="num">
                                      <p:cBhvr>
                                        <p:cTn id="35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6" fill="hold">
                      <p:stCondLst>
                        <p:cond delay="indefinite"/>
                      </p:stCondLst>
                      <p:childTnLst>
                        <p:par>
                          <p:cTn id="357" fill="hold">
                            <p:stCondLst>
                              <p:cond delay="0"/>
                            </p:stCondLst>
                            <p:childTnLst>
                              <p:par>
                                <p:cTn id="358" presetID="26" presetClass="entr" presetSubtype="0" fill="hold" nodeType="clickEffect">
                                  <p:stCondLst>
                                    <p:cond delay="0"/>
                                  </p:stCondLst>
                                  <p:childTnLst>
                                    <p:set>
                                      <p:cBhvr>
                                        <p:cTn id="359" dur="1" fill="hold">
                                          <p:stCondLst>
                                            <p:cond delay="0"/>
                                          </p:stCondLst>
                                        </p:cTn>
                                        <p:tgtEl>
                                          <p:spTgt spid="35"/>
                                        </p:tgtEl>
                                        <p:attrNameLst>
                                          <p:attrName>style.visibility</p:attrName>
                                        </p:attrNameLst>
                                      </p:cBhvr>
                                      <p:to>
                                        <p:strVal val="visible"/>
                                      </p:to>
                                    </p:set>
                                    <p:animEffect transition="in" filter="wipe(down)">
                                      <p:cBhvr>
                                        <p:cTn id="360" dur="580">
                                          <p:stCondLst>
                                            <p:cond delay="0"/>
                                          </p:stCondLst>
                                        </p:cTn>
                                        <p:tgtEl>
                                          <p:spTgt spid="35"/>
                                        </p:tgtEl>
                                      </p:cBhvr>
                                    </p:animEffect>
                                    <p:anim calcmode="lin" valueType="num">
                                      <p:cBhvr>
                                        <p:cTn id="361"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362"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363"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364"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365"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366" dur="26">
                                          <p:stCondLst>
                                            <p:cond delay="650"/>
                                          </p:stCondLst>
                                        </p:cTn>
                                        <p:tgtEl>
                                          <p:spTgt spid="35"/>
                                        </p:tgtEl>
                                      </p:cBhvr>
                                      <p:to x="100000" y="60000"/>
                                    </p:animScale>
                                    <p:animScale>
                                      <p:cBhvr>
                                        <p:cTn id="367" dur="166" decel="50000">
                                          <p:stCondLst>
                                            <p:cond delay="676"/>
                                          </p:stCondLst>
                                        </p:cTn>
                                        <p:tgtEl>
                                          <p:spTgt spid="35"/>
                                        </p:tgtEl>
                                      </p:cBhvr>
                                      <p:to x="100000" y="100000"/>
                                    </p:animScale>
                                    <p:animScale>
                                      <p:cBhvr>
                                        <p:cTn id="368" dur="26">
                                          <p:stCondLst>
                                            <p:cond delay="1312"/>
                                          </p:stCondLst>
                                        </p:cTn>
                                        <p:tgtEl>
                                          <p:spTgt spid="35"/>
                                        </p:tgtEl>
                                      </p:cBhvr>
                                      <p:to x="100000" y="80000"/>
                                    </p:animScale>
                                    <p:animScale>
                                      <p:cBhvr>
                                        <p:cTn id="369" dur="166" decel="50000">
                                          <p:stCondLst>
                                            <p:cond delay="1338"/>
                                          </p:stCondLst>
                                        </p:cTn>
                                        <p:tgtEl>
                                          <p:spTgt spid="35"/>
                                        </p:tgtEl>
                                      </p:cBhvr>
                                      <p:to x="100000" y="100000"/>
                                    </p:animScale>
                                    <p:animScale>
                                      <p:cBhvr>
                                        <p:cTn id="370" dur="26">
                                          <p:stCondLst>
                                            <p:cond delay="1642"/>
                                          </p:stCondLst>
                                        </p:cTn>
                                        <p:tgtEl>
                                          <p:spTgt spid="35"/>
                                        </p:tgtEl>
                                      </p:cBhvr>
                                      <p:to x="100000" y="90000"/>
                                    </p:animScale>
                                    <p:animScale>
                                      <p:cBhvr>
                                        <p:cTn id="371" dur="166" decel="50000">
                                          <p:stCondLst>
                                            <p:cond delay="1668"/>
                                          </p:stCondLst>
                                        </p:cTn>
                                        <p:tgtEl>
                                          <p:spTgt spid="35"/>
                                        </p:tgtEl>
                                      </p:cBhvr>
                                      <p:to x="100000" y="100000"/>
                                    </p:animScale>
                                    <p:animScale>
                                      <p:cBhvr>
                                        <p:cTn id="372" dur="26">
                                          <p:stCondLst>
                                            <p:cond delay="1808"/>
                                          </p:stCondLst>
                                        </p:cTn>
                                        <p:tgtEl>
                                          <p:spTgt spid="35"/>
                                        </p:tgtEl>
                                      </p:cBhvr>
                                      <p:to x="100000" y="95000"/>
                                    </p:animScale>
                                    <p:animScale>
                                      <p:cBhvr>
                                        <p:cTn id="373" dur="166" decel="50000">
                                          <p:stCondLst>
                                            <p:cond delay="1834"/>
                                          </p:stCondLst>
                                        </p:cTn>
                                        <p:tgtEl>
                                          <p:spTgt spid="35"/>
                                        </p:tgtEl>
                                      </p:cBhvr>
                                      <p:to x="100000" y="100000"/>
                                    </p:animScale>
                                  </p:childTnLst>
                                </p:cTn>
                              </p:par>
                            </p:childTnLst>
                          </p:cTn>
                        </p:par>
                      </p:childTnLst>
                    </p:cTn>
                  </p:par>
                  <p:par>
                    <p:cTn id="374" fill="hold">
                      <p:stCondLst>
                        <p:cond delay="indefinite"/>
                      </p:stCondLst>
                      <p:childTnLst>
                        <p:par>
                          <p:cTn id="375" fill="hold">
                            <p:stCondLst>
                              <p:cond delay="0"/>
                            </p:stCondLst>
                            <p:childTnLst>
                              <p:par>
                                <p:cTn id="376" presetID="42" presetClass="entr" presetSubtype="0" fill="hold" grpId="0" nodeType="clickEffect">
                                  <p:stCondLst>
                                    <p:cond delay="0"/>
                                  </p:stCondLst>
                                  <p:childTnLst>
                                    <p:set>
                                      <p:cBhvr>
                                        <p:cTn id="377" dur="1" fill="hold">
                                          <p:stCondLst>
                                            <p:cond delay="0"/>
                                          </p:stCondLst>
                                        </p:cTn>
                                        <p:tgtEl>
                                          <p:spTgt spid="36"/>
                                        </p:tgtEl>
                                        <p:attrNameLst>
                                          <p:attrName>style.visibility</p:attrName>
                                        </p:attrNameLst>
                                      </p:cBhvr>
                                      <p:to>
                                        <p:strVal val="visible"/>
                                      </p:to>
                                    </p:set>
                                    <p:animEffect transition="in" filter="fade">
                                      <p:cBhvr>
                                        <p:cTn id="378" dur="1000"/>
                                        <p:tgtEl>
                                          <p:spTgt spid="36"/>
                                        </p:tgtEl>
                                      </p:cBhvr>
                                    </p:animEffect>
                                    <p:anim calcmode="lin" valueType="num">
                                      <p:cBhvr>
                                        <p:cTn id="379" dur="1000" fill="hold"/>
                                        <p:tgtEl>
                                          <p:spTgt spid="36"/>
                                        </p:tgtEl>
                                        <p:attrNameLst>
                                          <p:attrName>ppt_x</p:attrName>
                                        </p:attrNameLst>
                                      </p:cBhvr>
                                      <p:tavLst>
                                        <p:tav tm="0">
                                          <p:val>
                                            <p:strVal val="#ppt_x"/>
                                          </p:val>
                                        </p:tav>
                                        <p:tav tm="100000">
                                          <p:val>
                                            <p:strVal val="#ppt_x"/>
                                          </p:val>
                                        </p:tav>
                                      </p:tavLst>
                                    </p:anim>
                                    <p:anim calcmode="lin" valueType="num">
                                      <p:cBhvr>
                                        <p:cTn id="38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81" fill="hold">
                      <p:stCondLst>
                        <p:cond delay="indefinite"/>
                      </p:stCondLst>
                      <p:childTnLst>
                        <p:par>
                          <p:cTn id="382" fill="hold">
                            <p:stCondLst>
                              <p:cond delay="0"/>
                            </p:stCondLst>
                            <p:childTnLst>
                              <p:par>
                                <p:cTn id="383" presetID="42" presetClass="entr" presetSubtype="0" fill="hold" grpId="0" nodeType="clickEffect">
                                  <p:stCondLst>
                                    <p:cond delay="0"/>
                                  </p:stCondLst>
                                  <p:childTnLst>
                                    <p:set>
                                      <p:cBhvr>
                                        <p:cTn id="384" dur="1" fill="hold">
                                          <p:stCondLst>
                                            <p:cond delay="0"/>
                                          </p:stCondLst>
                                        </p:cTn>
                                        <p:tgtEl>
                                          <p:spTgt spid="46"/>
                                        </p:tgtEl>
                                        <p:attrNameLst>
                                          <p:attrName>style.visibility</p:attrName>
                                        </p:attrNameLst>
                                      </p:cBhvr>
                                      <p:to>
                                        <p:strVal val="visible"/>
                                      </p:to>
                                    </p:set>
                                    <p:animEffect transition="in" filter="fade">
                                      <p:cBhvr>
                                        <p:cTn id="385" dur="1000"/>
                                        <p:tgtEl>
                                          <p:spTgt spid="46"/>
                                        </p:tgtEl>
                                      </p:cBhvr>
                                    </p:animEffect>
                                    <p:anim calcmode="lin" valueType="num">
                                      <p:cBhvr>
                                        <p:cTn id="386" dur="1000" fill="hold"/>
                                        <p:tgtEl>
                                          <p:spTgt spid="46"/>
                                        </p:tgtEl>
                                        <p:attrNameLst>
                                          <p:attrName>ppt_x</p:attrName>
                                        </p:attrNameLst>
                                      </p:cBhvr>
                                      <p:tavLst>
                                        <p:tav tm="0">
                                          <p:val>
                                            <p:strVal val="#ppt_x"/>
                                          </p:val>
                                        </p:tav>
                                        <p:tav tm="100000">
                                          <p:val>
                                            <p:strVal val="#ppt_x"/>
                                          </p:val>
                                        </p:tav>
                                      </p:tavLst>
                                    </p:anim>
                                    <p:anim calcmode="lin" valueType="num">
                                      <p:cBhvr>
                                        <p:cTn id="387" dur="1000" fill="hold"/>
                                        <p:tgtEl>
                                          <p:spTgt spid="46"/>
                                        </p:tgtEl>
                                        <p:attrNameLst>
                                          <p:attrName>ppt_y</p:attrName>
                                        </p:attrNameLst>
                                      </p:cBhvr>
                                      <p:tavLst>
                                        <p:tav tm="0">
                                          <p:val>
                                            <p:strVal val="#ppt_y+.1"/>
                                          </p:val>
                                        </p:tav>
                                        <p:tav tm="100000">
                                          <p:val>
                                            <p:strVal val="#ppt_y"/>
                                          </p:val>
                                        </p:tav>
                                      </p:tavLst>
                                    </p:anim>
                                  </p:childTnLst>
                                </p:cTn>
                              </p:par>
                              <p:par>
                                <p:cTn id="388" presetID="42" presetClass="entr" presetSubtype="0" fill="hold" grpId="0" nodeType="withEffect">
                                  <p:stCondLst>
                                    <p:cond delay="0"/>
                                  </p:stCondLst>
                                  <p:childTnLst>
                                    <p:set>
                                      <p:cBhvr>
                                        <p:cTn id="389" dur="1" fill="hold">
                                          <p:stCondLst>
                                            <p:cond delay="0"/>
                                          </p:stCondLst>
                                        </p:cTn>
                                        <p:tgtEl>
                                          <p:spTgt spid="38"/>
                                        </p:tgtEl>
                                        <p:attrNameLst>
                                          <p:attrName>style.visibility</p:attrName>
                                        </p:attrNameLst>
                                      </p:cBhvr>
                                      <p:to>
                                        <p:strVal val="visible"/>
                                      </p:to>
                                    </p:set>
                                    <p:animEffect transition="in" filter="fade">
                                      <p:cBhvr>
                                        <p:cTn id="390" dur="1000"/>
                                        <p:tgtEl>
                                          <p:spTgt spid="38"/>
                                        </p:tgtEl>
                                      </p:cBhvr>
                                    </p:animEffect>
                                    <p:anim calcmode="lin" valueType="num">
                                      <p:cBhvr>
                                        <p:cTn id="391" dur="1000" fill="hold"/>
                                        <p:tgtEl>
                                          <p:spTgt spid="38"/>
                                        </p:tgtEl>
                                        <p:attrNameLst>
                                          <p:attrName>ppt_x</p:attrName>
                                        </p:attrNameLst>
                                      </p:cBhvr>
                                      <p:tavLst>
                                        <p:tav tm="0">
                                          <p:val>
                                            <p:strVal val="#ppt_x"/>
                                          </p:val>
                                        </p:tav>
                                        <p:tav tm="100000">
                                          <p:val>
                                            <p:strVal val="#ppt_x"/>
                                          </p:val>
                                        </p:tav>
                                      </p:tavLst>
                                    </p:anim>
                                    <p:anim calcmode="lin" valueType="num">
                                      <p:cBhvr>
                                        <p:cTn id="392" dur="1000" fill="hold"/>
                                        <p:tgtEl>
                                          <p:spTgt spid="38"/>
                                        </p:tgtEl>
                                        <p:attrNameLst>
                                          <p:attrName>ppt_y</p:attrName>
                                        </p:attrNameLst>
                                      </p:cBhvr>
                                      <p:tavLst>
                                        <p:tav tm="0">
                                          <p:val>
                                            <p:strVal val="#ppt_y+.1"/>
                                          </p:val>
                                        </p:tav>
                                        <p:tav tm="100000">
                                          <p:val>
                                            <p:strVal val="#ppt_y"/>
                                          </p:val>
                                        </p:tav>
                                      </p:tavLst>
                                    </p:anim>
                                  </p:childTnLst>
                                </p:cTn>
                              </p:par>
                              <p:par>
                                <p:cTn id="393" presetID="42" presetClass="entr" presetSubtype="0" fill="hold" grpId="0" nodeType="withEffect">
                                  <p:stCondLst>
                                    <p:cond delay="0"/>
                                  </p:stCondLst>
                                  <p:childTnLst>
                                    <p:set>
                                      <p:cBhvr>
                                        <p:cTn id="394" dur="1" fill="hold">
                                          <p:stCondLst>
                                            <p:cond delay="0"/>
                                          </p:stCondLst>
                                        </p:cTn>
                                        <p:tgtEl>
                                          <p:spTgt spid="37"/>
                                        </p:tgtEl>
                                        <p:attrNameLst>
                                          <p:attrName>style.visibility</p:attrName>
                                        </p:attrNameLst>
                                      </p:cBhvr>
                                      <p:to>
                                        <p:strVal val="visible"/>
                                      </p:to>
                                    </p:set>
                                    <p:animEffect transition="in" filter="fade">
                                      <p:cBhvr>
                                        <p:cTn id="395" dur="1000"/>
                                        <p:tgtEl>
                                          <p:spTgt spid="37"/>
                                        </p:tgtEl>
                                      </p:cBhvr>
                                    </p:animEffect>
                                    <p:anim calcmode="lin" valueType="num">
                                      <p:cBhvr>
                                        <p:cTn id="396" dur="1000" fill="hold"/>
                                        <p:tgtEl>
                                          <p:spTgt spid="37"/>
                                        </p:tgtEl>
                                        <p:attrNameLst>
                                          <p:attrName>ppt_x</p:attrName>
                                        </p:attrNameLst>
                                      </p:cBhvr>
                                      <p:tavLst>
                                        <p:tav tm="0">
                                          <p:val>
                                            <p:strVal val="#ppt_x"/>
                                          </p:val>
                                        </p:tav>
                                        <p:tav tm="100000">
                                          <p:val>
                                            <p:strVal val="#ppt_x"/>
                                          </p:val>
                                        </p:tav>
                                      </p:tavLst>
                                    </p:anim>
                                    <p:anim calcmode="lin" valueType="num">
                                      <p:cBhvr>
                                        <p:cTn id="397" dur="1000" fill="hold"/>
                                        <p:tgtEl>
                                          <p:spTgt spid="37"/>
                                        </p:tgtEl>
                                        <p:attrNameLst>
                                          <p:attrName>ppt_y</p:attrName>
                                        </p:attrNameLst>
                                      </p:cBhvr>
                                      <p:tavLst>
                                        <p:tav tm="0">
                                          <p:val>
                                            <p:strVal val="#ppt_y+.1"/>
                                          </p:val>
                                        </p:tav>
                                        <p:tav tm="100000">
                                          <p:val>
                                            <p:strVal val="#ppt_y"/>
                                          </p:val>
                                        </p:tav>
                                      </p:tavLst>
                                    </p:anim>
                                  </p:childTnLst>
                                </p:cTn>
                              </p:par>
                              <p:par>
                                <p:cTn id="398" presetID="42" presetClass="entr" presetSubtype="0" fill="hold" grpId="0" nodeType="withEffect">
                                  <p:stCondLst>
                                    <p:cond delay="0"/>
                                  </p:stCondLst>
                                  <p:childTnLst>
                                    <p:set>
                                      <p:cBhvr>
                                        <p:cTn id="399" dur="1" fill="hold">
                                          <p:stCondLst>
                                            <p:cond delay="0"/>
                                          </p:stCondLst>
                                        </p:cTn>
                                        <p:tgtEl>
                                          <p:spTgt spid="39"/>
                                        </p:tgtEl>
                                        <p:attrNameLst>
                                          <p:attrName>style.visibility</p:attrName>
                                        </p:attrNameLst>
                                      </p:cBhvr>
                                      <p:to>
                                        <p:strVal val="visible"/>
                                      </p:to>
                                    </p:set>
                                    <p:animEffect transition="in" filter="fade">
                                      <p:cBhvr>
                                        <p:cTn id="400" dur="1000"/>
                                        <p:tgtEl>
                                          <p:spTgt spid="39"/>
                                        </p:tgtEl>
                                      </p:cBhvr>
                                    </p:animEffect>
                                    <p:anim calcmode="lin" valueType="num">
                                      <p:cBhvr>
                                        <p:cTn id="401" dur="1000" fill="hold"/>
                                        <p:tgtEl>
                                          <p:spTgt spid="39"/>
                                        </p:tgtEl>
                                        <p:attrNameLst>
                                          <p:attrName>ppt_x</p:attrName>
                                        </p:attrNameLst>
                                      </p:cBhvr>
                                      <p:tavLst>
                                        <p:tav tm="0">
                                          <p:val>
                                            <p:strVal val="#ppt_x"/>
                                          </p:val>
                                        </p:tav>
                                        <p:tav tm="100000">
                                          <p:val>
                                            <p:strVal val="#ppt_x"/>
                                          </p:val>
                                        </p:tav>
                                      </p:tavLst>
                                    </p:anim>
                                    <p:anim calcmode="lin" valueType="num">
                                      <p:cBhvr>
                                        <p:cTn id="402" dur="1000" fill="hold"/>
                                        <p:tgtEl>
                                          <p:spTgt spid="39"/>
                                        </p:tgtEl>
                                        <p:attrNameLst>
                                          <p:attrName>ppt_y</p:attrName>
                                        </p:attrNameLst>
                                      </p:cBhvr>
                                      <p:tavLst>
                                        <p:tav tm="0">
                                          <p:val>
                                            <p:strVal val="#ppt_y+.1"/>
                                          </p:val>
                                        </p:tav>
                                        <p:tav tm="100000">
                                          <p:val>
                                            <p:strVal val="#ppt_y"/>
                                          </p:val>
                                        </p:tav>
                                      </p:tavLst>
                                    </p:anim>
                                  </p:childTnLst>
                                </p:cTn>
                              </p:par>
                              <p:par>
                                <p:cTn id="403" presetID="42" presetClass="entr" presetSubtype="0" fill="hold" grpId="0" nodeType="withEffect">
                                  <p:stCondLst>
                                    <p:cond delay="0"/>
                                  </p:stCondLst>
                                  <p:childTnLst>
                                    <p:set>
                                      <p:cBhvr>
                                        <p:cTn id="404" dur="1" fill="hold">
                                          <p:stCondLst>
                                            <p:cond delay="0"/>
                                          </p:stCondLst>
                                        </p:cTn>
                                        <p:tgtEl>
                                          <p:spTgt spid="44"/>
                                        </p:tgtEl>
                                        <p:attrNameLst>
                                          <p:attrName>style.visibility</p:attrName>
                                        </p:attrNameLst>
                                      </p:cBhvr>
                                      <p:to>
                                        <p:strVal val="visible"/>
                                      </p:to>
                                    </p:set>
                                    <p:animEffect transition="in" filter="fade">
                                      <p:cBhvr>
                                        <p:cTn id="405" dur="1000"/>
                                        <p:tgtEl>
                                          <p:spTgt spid="44"/>
                                        </p:tgtEl>
                                      </p:cBhvr>
                                    </p:animEffect>
                                    <p:anim calcmode="lin" valueType="num">
                                      <p:cBhvr>
                                        <p:cTn id="406" dur="1000" fill="hold"/>
                                        <p:tgtEl>
                                          <p:spTgt spid="44"/>
                                        </p:tgtEl>
                                        <p:attrNameLst>
                                          <p:attrName>ppt_x</p:attrName>
                                        </p:attrNameLst>
                                      </p:cBhvr>
                                      <p:tavLst>
                                        <p:tav tm="0">
                                          <p:val>
                                            <p:strVal val="#ppt_x"/>
                                          </p:val>
                                        </p:tav>
                                        <p:tav tm="100000">
                                          <p:val>
                                            <p:strVal val="#ppt_x"/>
                                          </p:val>
                                        </p:tav>
                                      </p:tavLst>
                                    </p:anim>
                                    <p:anim calcmode="lin" valueType="num">
                                      <p:cBhvr>
                                        <p:cTn id="407" dur="1000" fill="hold"/>
                                        <p:tgtEl>
                                          <p:spTgt spid="44"/>
                                        </p:tgtEl>
                                        <p:attrNameLst>
                                          <p:attrName>ppt_y</p:attrName>
                                        </p:attrNameLst>
                                      </p:cBhvr>
                                      <p:tavLst>
                                        <p:tav tm="0">
                                          <p:val>
                                            <p:strVal val="#ppt_y+.1"/>
                                          </p:val>
                                        </p:tav>
                                        <p:tav tm="100000">
                                          <p:val>
                                            <p:strVal val="#ppt_y"/>
                                          </p:val>
                                        </p:tav>
                                      </p:tavLst>
                                    </p:anim>
                                  </p:childTnLst>
                                </p:cTn>
                              </p:par>
                              <p:par>
                                <p:cTn id="408" presetID="42" presetClass="entr" presetSubtype="0" fill="hold" grpId="0" nodeType="withEffect">
                                  <p:stCondLst>
                                    <p:cond delay="0"/>
                                  </p:stCondLst>
                                  <p:childTnLst>
                                    <p:set>
                                      <p:cBhvr>
                                        <p:cTn id="409" dur="1" fill="hold">
                                          <p:stCondLst>
                                            <p:cond delay="0"/>
                                          </p:stCondLst>
                                        </p:cTn>
                                        <p:tgtEl>
                                          <p:spTgt spid="45"/>
                                        </p:tgtEl>
                                        <p:attrNameLst>
                                          <p:attrName>style.visibility</p:attrName>
                                        </p:attrNameLst>
                                      </p:cBhvr>
                                      <p:to>
                                        <p:strVal val="visible"/>
                                      </p:to>
                                    </p:set>
                                    <p:animEffect transition="in" filter="fade">
                                      <p:cBhvr>
                                        <p:cTn id="410" dur="1000"/>
                                        <p:tgtEl>
                                          <p:spTgt spid="45"/>
                                        </p:tgtEl>
                                      </p:cBhvr>
                                    </p:animEffect>
                                    <p:anim calcmode="lin" valueType="num">
                                      <p:cBhvr>
                                        <p:cTn id="411" dur="1000" fill="hold"/>
                                        <p:tgtEl>
                                          <p:spTgt spid="45"/>
                                        </p:tgtEl>
                                        <p:attrNameLst>
                                          <p:attrName>ppt_x</p:attrName>
                                        </p:attrNameLst>
                                      </p:cBhvr>
                                      <p:tavLst>
                                        <p:tav tm="0">
                                          <p:val>
                                            <p:strVal val="#ppt_x"/>
                                          </p:val>
                                        </p:tav>
                                        <p:tav tm="100000">
                                          <p:val>
                                            <p:strVal val="#ppt_x"/>
                                          </p:val>
                                        </p:tav>
                                      </p:tavLst>
                                    </p:anim>
                                    <p:anim calcmode="lin" valueType="num">
                                      <p:cBhvr>
                                        <p:cTn id="412" dur="1000" fill="hold"/>
                                        <p:tgtEl>
                                          <p:spTgt spid="45"/>
                                        </p:tgtEl>
                                        <p:attrNameLst>
                                          <p:attrName>ppt_y</p:attrName>
                                        </p:attrNameLst>
                                      </p:cBhvr>
                                      <p:tavLst>
                                        <p:tav tm="0">
                                          <p:val>
                                            <p:strVal val="#ppt_y+.1"/>
                                          </p:val>
                                        </p:tav>
                                        <p:tav tm="100000">
                                          <p:val>
                                            <p:strVal val="#ppt_y"/>
                                          </p:val>
                                        </p:tav>
                                      </p:tavLst>
                                    </p:anim>
                                  </p:childTnLst>
                                </p:cTn>
                              </p:par>
                              <p:par>
                                <p:cTn id="413" presetID="42" presetClass="entr" presetSubtype="0" fill="hold" grpId="0" nodeType="withEffect">
                                  <p:stCondLst>
                                    <p:cond delay="0"/>
                                  </p:stCondLst>
                                  <p:childTnLst>
                                    <p:set>
                                      <p:cBhvr>
                                        <p:cTn id="414" dur="1" fill="hold">
                                          <p:stCondLst>
                                            <p:cond delay="0"/>
                                          </p:stCondLst>
                                        </p:cTn>
                                        <p:tgtEl>
                                          <p:spTgt spid="40"/>
                                        </p:tgtEl>
                                        <p:attrNameLst>
                                          <p:attrName>style.visibility</p:attrName>
                                        </p:attrNameLst>
                                      </p:cBhvr>
                                      <p:to>
                                        <p:strVal val="visible"/>
                                      </p:to>
                                    </p:set>
                                    <p:animEffect transition="in" filter="fade">
                                      <p:cBhvr>
                                        <p:cTn id="415" dur="1000"/>
                                        <p:tgtEl>
                                          <p:spTgt spid="40"/>
                                        </p:tgtEl>
                                      </p:cBhvr>
                                    </p:animEffect>
                                    <p:anim calcmode="lin" valueType="num">
                                      <p:cBhvr>
                                        <p:cTn id="416" dur="1000" fill="hold"/>
                                        <p:tgtEl>
                                          <p:spTgt spid="40"/>
                                        </p:tgtEl>
                                        <p:attrNameLst>
                                          <p:attrName>ppt_x</p:attrName>
                                        </p:attrNameLst>
                                      </p:cBhvr>
                                      <p:tavLst>
                                        <p:tav tm="0">
                                          <p:val>
                                            <p:strVal val="#ppt_x"/>
                                          </p:val>
                                        </p:tav>
                                        <p:tav tm="100000">
                                          <p:val>
                                            <p:strVal val="#ppt_x"/>
                                          </p:val>
                                        </p:tav>
                                      </p:tavLst>
                                    </p:anim>
                                    <p:anim calcmode="lin" valueType="num">
                                      <p:cBhvr>
                                        <p:cTn id="417" dur="1000" fill="hold"/>
                                        <p:tgtEl>
                                          <p:spTgt spid="40"/>
                                        </p:tgtEl>
                                        <p:attrNameLst>
                                          <p:attrName>ppt_y</p:attrName>
                                        </p:attrNameLst>
                                      </p:cBhvr>
                                      <p:tavLst>
                                        <p:tav tm="0">
                                          <p:val>
                                            <p:strVal val="#ppt_y+.1"/>
                                          </p:val>
                                        </p:tav>
                                        <p:tav tm="100000">
                                          <p:val>
                                            <p:strVal val="#ppt_y"/>
                                          </p:val>
                                        </p:tav>
                                      </p:tavLst>
                                    </p:anim>
                                  </p:childTnLst>
                                </p:cTn>
                              </p:par>
                              <p:par>
                                <p:cTn id="418" presetID="42" presetClass="entr" presetSubtype="0" fill="hold" grpId="0" nodeType="withEffect">
                                  <p:stCondLst>
                                    <p:cond delay="0"/>
                                  </p:stCondLst>
                                  <p:childTnLst>
                                    <p:set>
                                      <p:cBhvr>
                                        <p:cTn id="419" dur="1" fill="hold">
                                          <p:stCondLst>
                                            <p:cond delay="0"/>
                                          </p:stCondLst>
                                        </p:cTn>
                                        <p:tgtEl>
                                          <p:spTgt spid="43"/>
                                        </p:tgtEl>
                                        <p:attrNameLst>
                                          <p:attrName>style.visibility</p:attrName>
                                        </p:attrNameLst>
                                      </p:cBhvr>
                                      <p:to>
                                        <p:strVal val="visible"/>
                                      </p:to>
                                    </p:set>
                                    <p:animEffect transition="in" filter="fade">
                                      <p:cBhvr>
                                        <p:cTn id="420" dur="1000"/>
                                        <p:tgtEl>
                                          <p:spTgt spid="43"/>
                                        </p:tgtEl>
                                      </p:cBhvr>
                                    </p:animEffect>
                                    <p:anim calcmode="lin" valueType="num">
                                      <p:cBhvr>
                                        <p:cTn id="421" dur="1000" fill="hold"/>
                                        <p:tgtEl>
                                          <p:spTgt spid="43"/>
                                        </p:tgtEl>
                                        <p:attrNameLst>
                                          <p:attrName>ppt_x</p:attrName>
                                        </p:attrNameLst>
                                      </p:cBhvr>
                                      <p:tavLst>
                                        <p:tav tm="0">
                                          <p:val>
                                            <p:strVal val="#ppt_x"/>
                                          </p:val>
                                        </p:tav>
                                        <p:tav tm="100000">
                                          <p:val>
                                            <p:strVal val="#ppt_x"/>
                                          </p:val>
                                        </p:tav>
                                      </p:tavLst>
                                    </p:anim>
                                    <p:anim calcmode="lin" valueType="num">
                                      <p:cBhvr>
                                        <p:cTn id="422" dur="1000" fill="hold"/>
                                        <p:tgtEl>
                                          <p:spTgt spid="43"/>
                                        </p:tgtEl>
                                        <p:attrNameLst>
                                          <p:attrName>ppt_y</p:attrName>
                                        </p:attrNameLst>
                                      </p:cBhvr>
                                      <p:tavLst>
                                        <p:tav tm="0">
                                          <p:val>
                                            <p:strVal val="#ppt_y+.1"/>
                                          </p:val>
                                        </p:tav>
                                        <p:tav tm="100000">
                                          <p:val>
                                            <p:strVal val="#ppt_y"/>
                                          </p:val>
                                        </p:tav>
                                      </p:tavLst>
                                    </p:anim>
                                  </p:childTnLst>
                                </p:cTn>
                              </p:par>
                              <p:par>
                                <p:cTn id="423" presetID="42" presetClass="entr" presetSubtype="0" fill="hold" grpId="0" nodeType="withEffect">
                                  <p:stCondLst>
                                    <p:cond delay="0"/>
                                  </p:stCondLst>
                                  <p:childTnLst>
                                    <p:set>
                                      <p:cBhvr>
                                        <p:cTn id="424" dur="1" fill="hold">
                                          <p:stCondLst>
                                            <p:cond delay="0"/>
                                          </p:stCondLst>
                                        </p:cTn>
                                        <p:tgtEl>
                                          <p:spTgt spid="41"/>
                                        </p:tgtEl>
                                        <p:attrNameLst>
                                          <p:attrName>style.visibility</p:attrName>
                                        </p:attrNameLst>
                                      </p:cBhvr>
                                      <p:to>
                                        <p:strVal val="visible"/>
                                      </p:to>
                                    </p:set>
                                    <p:animEffect transition="in" filter="fade">
                                      <p:cBhvr>
                                        <p:cTn id="425" dur="1000"/>
                                        <p:tgtEl>
                                          <p:spTgt spid="41"/>
                                        </p:tgtEl>
                                      </p:cBhvr>
                                    </p:animEffect>
                                    <p:anim calcmode="lin" valueType="num">
                                      <p:cBhvr>
                                        <p:cTn id="426" dur="1000" fill="hold"/>
                                        <p:tgtEl>
                                          <p:spTgt spid="41"/>
                                        </p:tgtEl>
                                        <p:attrNameLst>
                                          <p:attrName>ppt_x</p:attrName>
                                        </p:attrNameLst>
                                      </p:cBhvr>
                                      <p:tavLst>
                                        <p:tav tm="0">
                                          <p:val>
                                            <p:strVal val="#ppt_x"/>
                                          </p:val>
                                        </p:tav>
                                        <p:tav tm="100000">
                                          <p:val>
                                            <p:strVal val="#ppt_x"/>
                                          </p:val>
                                        </p:tav>
                                      </p:tavLst>
                                    </p:anim>
                                    <p:anim calcmode="lin" valueType="num">
                                      <p:cBhvr>
                                        <p:cTn id="427" dur="1000" fill="hold"/>
                                        <p:tgtEl>
                                          <p:spTgt spid="41"/>
                                        </p:tgtEl>
                                        <p:attrNameLst>
                                          <p:attrName>ppt_y</p:attrName>
                                        </p:attrNameLst>
                                      </p:cBhvr>
                                      <p:tavLst>
                                        <p:tav tm="0">
                                          <p:val>
                                            <p:strVal val="#ppt_y+.1"/>
                                          </p:val>
                                        </p:tav>
                                        <p:tav tm="100000">
                                          <p:val>
                                            <p:strVal val="#ppt_y"/>
                                          </p:val>
                                        </p:tav>
                                      </p:tavLst>
                                    </p:anim>
                                  </p:childTnLst>
                                </p:cTn>
                              </p:par>
                              <p:par>
                                <p:cTn id="428" presetID="42" presetClass="entr" presetSubtype="0" fill="hold" grpId="0" nodeType="withEffect">
                                  <p:stCondLst>
                                    <p:cond delay="0"/>
                                  </p:stCondLst>
                                  <p:childTnLst>
                                    <p:set>
                                      <p:cBhvr>
                                        <p:cTn id="429" dur="1" fill="hold">
                                          <p:stCondLst>
                                            <p:cond delay="0"/>
                                          </p:stCondLst>
                                        </p:cTn>
                                        <p:tgtEl>
                                          <p:spTgt spid="42"/>
                                        </p:tgtEl>
                                        <p:attrNameLst>
                                          <p:attrName>style.visibility</p:attrName>
                                        </p:attrNameLst>
                                      </p:cBhvr>
                                      <p:to>
                                        <p:strVal val="visible"/>
                                      </p:to>
                                    </p:set>
                                    <p:animEffect transition="in" filter="fade">
                                      <p:cBhvr>
                                        <p:cTn id="430" dur="1000"/>
                                        <p:tgtEl>
                                          <p:spTgt spid="42"/>
                                        </p:tgtEl>
                                      </p:cBhvr>
                                    </p:animEffect>
                                    <p:anim calcmode="lin" valueType="num">
                                      <p:cBhvr>
                                        <p:cTn id="431" dur="1000" fill="hold"/>
                                        <p:tgtEl>
                                          <p:spTgt spid="42"/>
                                        </p:tgtEl>
                                        <p:attrNameLst>
                                          <p:attrName>ppt_x</p:attrName>
                                        </p:attrNameLst>
                                      </p:cBhvr>
                                      <p:tavLst>
                                        <p:tav tm="0">
                                          <p:val>
                                            <p:strVal val="#ppt_x"/>
                                          </p:val>
                                        </p:tav>
                                        <p:tav tm="100000">
                                          <p:val>
                                            <p:strVal val="#ppt_x"/>
                                          </p:val>
                                        </p:tav>
                                      </p:tavLst>
                                    </p:anim>
                                    <p:anim calcmode="lin" valueType="num">
                                      <p:cBhvr>
                                        <p:cTn id="432" dur="1000" fill="hold"/>
                                        <p:tgtEl>
                                          <p:spTgt spid="42"/>
                                        </p:tgtEl>
                                        <p:attrNameLst>
                                          <p:attrName>ppt_y</p:attrName>
                                        </p:attrNameLst>
                                      </p:cBhvr>
                                      <p:tavLst>
                                        <p:tav tm="0">
                                          <p:val>
                                            <p:strVal val="#ppt_y+.1"/>
                                          </p:val>
                                        </p:tav>
                                        <p:tav tm="100000">
                                          <p:val>
                                            <p:strVal val="#ppt_y"/>
                                          </p:val>
                                        </p:tav>
                                      </p:tavLst>
                                    </p:anim>
                                  </p:childTnLst>
                                </p:cTn>
                              </p:par>
                              <p:par>
                                <p:cTn id="433" presetID="42" presetClass="entr" presetSubtype="0" fill="hold" grpId="0" nodeType="withEffect">
                                  <p:stCondLst>
                                    <p:cond delay="0"/>
                                  </p:stCondLst>
                                  <p:childTnLst>
                                    <p:set>
                                      <p:cBhvr>
                                        <p:cTn id="434" dur="1" fill="hold">
                                          <p:stCondLst>
                                            <p:cond delay="0"/>
                                          </p:stCondLst>
                                        </p:cTn>
                                        <p:tgtEl>
                                          <p:spTgt spid="55"/>
                                        </p:tgtEl>
                                        <p:attrNameLst>
                                          <p:attrName>style.visibility</p:attrName>
                                        </p:attrNameLst>
                                      </p:cBhvr>
                                      <p:to>
                                        <p:strVal val="visible"/>
                                      </p:to>
                                    </p:set>
                                    <p:animEffect transition="in" filter="fade">
                                      <p:cBhvr>
                                        <p:cTn id="435" dur="1000"/>
                                        <p:tgtEl>
                                          <p:spTgt spid="55"/>
                                        </p:tgtEl>
                                      </p:cBhvr>
                                    </p:animEffect>
                                    <p:anim calcmode="lin" valueType="num">
                                      <p:cBhvr>
                                        <p:cTn id="436" dur="1000" fill="hold"/>
                                        <p:tgtEl>
                                          <p:spTgt spid="55"/>
                                        </p:tgtEl>
                                        <p:attrNameLst>
                                          <p:attrName>ppt_x</p:attrName>
                                        </p:attrNameLst>
                                      </p:cBhvr>
                                      <p:tavLst>
                                        <p:tav tm="0">
                                          <p:val>
                                            <p:strVal val="#ppt_x"/>
                                          </p:val>
                                        </p:tav>
                                        <p:tav tm="100000">
                                          <p:val>
                                            <p:strVal val="#ppt_x"/>
                                          </p:val>
                                        </p:tav>
                                      </p:tavLst>
                                    </p:anim>
                                    <p:anim calcmode="lin" valueType="num">
                                      <p:cBhvr>
                                        <p:cTn id="437" dur="1000" fill="hold"/>
                                        <p:tgtEl>
                                          <p:spTgt spid="55"/>
                                        </p:tgtEl>
                                        <p:attrNameLst>
                                          <p:attrName>ppt_y</p:attrName>
                                        </p:attrNameLst>
                                      </p:cBhvr>
                                      <p:tavLst>
                                        <p:tav tm="0">
                                          <p:val>
                                            <p:strVal val="#ppt_y+.1"/>
                                          </p:val>
                                        </p:tav>
                                        <p:tav tm="100000">
                                          <p:val>
                                            <p:strVal val="#ppt_y"/>
                                          </p:val>
                                        </p:tav>
                                      </p:tavLst>
                                    </p:anim>
                                  </p:childTnLst>
                                </p:cTn>
                              </p:par>
                              <p:par>
                                <p:cTn id="438" presetID="42" presetClass="entr" presetSubtype="0" fill="hold" grpId="0" nodeType="withEffect">
                                  <p:stCondLst>
                                    <p:cond delay="0"/>
                                  </p:stCondLst>
                                  <p:childTnLst>
                                    <p:set>
                                      <p:cBhvr>
                                        <p:cTn id="439" dur="1" fill="hold">
                                          <p:stCondLst>
                                            <p:cond delay="0"/>
                                          </p:stCondLst>
                                        </p:cTn>
                                        <p:tgtEl>
                                          <p:spTgt spid="51"/>
                                        </p:tgtEl>
                                        <p:attrNameLst>
                                          <p:attrName>style.visibility</p:attrName>
                                        </p:attrNameLst>
                                      </p:cBhvr>
                                      <p:to>
                                        <p:strVal val="visible"/>
                                      </p:to>
                                    </p:set>
                                    <p:animEffect transition="in" filter="fade">
                                      <p:cBhvr>
                                        <p:cTn id="440" dur="1000"/>
                                        <p:tgtEl>
                                          <p:spTgt spid="51"/>
                                        </p:tgtEl>
                                      </p:cBhvr>
                                    </p:animEffect>
                                    <p:anim calcmode="lin" valueType="num">
                                      <p:cBhvr>
                                        <p:cTn id="441" dur="1000" fill="hold"/>
                                        <p:tgtEl>
                                          <p:spTgt spid="51"/>
                                        </p:tgtEl>
                                        <p:attrNameLst>
                                          <p:attrName>ppt_x</p:attrName>
                                        </p:attrNameLst>
                                      </p:cBhvr>
                                      <p:tavLst>
                                        <p:tav tm="0">
                                          <p:val>
                                            <p:strVal val="#ppt_x"/>
                                          </p:val>
                                        </p:tav>
                                        <p:tav tm="100000">
                                          <p:val>
                                            <p:strVal val="#ppt_x"/>
                                          </p:val>
                                        </p:tav>
                                      </p:tavLst>
                                    </p:anim>
                                    <p:anim calcmode="lin" valueType="num">
                                      <p:cBhvr>
                                        <p:cTn id="442" dur="1000" fill="hold"/>
                                        <p:tgtEl>
                                          <p:spTgt spid="51"/>
                                        </p:tgtEl>
                                        <p:attrNameLst>
                                          <p:attrName>ppt_y</p:attrName>
                                        </p:attrNameLst>
                                      </p:cBhvr>
                                      <p:tavLst>
                                        <p:tav tm="0">
                                          <p:val>
                                            <p:strVal val="#ppt_y+.1"/>
                                          </p:val>
                                        </p:tav>
                                        <p:tav tm="100000">
                                          <p:val>
                                            <p:strVal val="#ppt_y"/>
                                          </p:val>
                                        </p:tav>
                                      </p:tavLst>
                                    </p:anim>
                                  </p:childTnLst>
                                </p:cTn>
                              </p:par>
                              <p:par>
                                <p:cTn id="443" presetID="42" presetClass="entr" presetSubtype="0" fill="hold" grpId="0" nodeType="withEffect">
                                  <p:stCondLst>
                                    <p:cond delay="0"/>
                                  </p:stCondLst>
                                  <p:childTnLst>
                                    <p:set>
                                      <p:cBhvr>
                                        <p:cTn id="444" dur="1" fill="hold">
                                          <p:stCondLst>
                                            <p:cond delay="0"/>
                                          </p:stCondLst>
                                        </p:cTn>
                                        <p:tgtEl>
                                          <p:spTgt spid="58"/>
                                        </p:tgtEl>
                                        <p:attrNameLst>
                                          <p:attrName>style.visibility</p:attrName>
                                        </p:attrNameLst>
                                      </p:cBhvr>
                                      <p:to>
                                        <p:strVal val="visible"/>
                                      </p:to>
                                    </p:set>
                                    <p:animEffect transition="in" filter="fade">
                                      <p:cBhvr>
                                        <p:cTn id="445" dur="1000"/>
                                        <p:tgtEl>
                                          <p:spTgt spid="58"/>
                                        </p:tgtEl>
                                      </p:cBhvr>
                                    </p:animEffect>
                                    <p:anim calcmode="lin" valueType="num">
                                      <p:cBhvr>
                                        <p:cTn id="446" dur="1000" fill="hold"/>
                                        <p:tgtEl>
                                          <p:spTgt spid="58"/>
                                        </p:tgtEl>
                                        <p:attrNameLst>
                                          <p:attrName>ppt_x</p:attrName>
                                        </p:attrNameLst>
                                      </p:cBhvr>
                                      <p:tavLst>
                                        <p:tav tm="0">
                                          <p:val>
                                            <p:strVal val="#ppt_x"/>
                                          </p:val>
                                        </p:tav>
                                        <p:tav tm="100000">
                                          <p:val>
                                            <p:strVal val="#ppt_x"/>
                                          </p:val>
                                        </p:tav>
                                      </p:tavLst>
                                    </p:anim>
                                    <p:anim calcmode="lin" valueType="num">
                                      <p:cBhvr>
                                        <p:cTn id="44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448" fill="hold">
                      <p:stCondLst>
                        <p:cond delay="indefinite"/>
                      </p:stCondLst>
                      <p:childTnLst>
                        <p:par>
                          <p:cTn id="449" fill="hold">
                            <p:stCondLst>
                              <p:cond delay="0"/>
                            </p:stCondLst>
                            <p:childTnLst>
                              <p:par>
                                <p:cTn id="450" presetID="42" presetClass="entr" presetSubtype="0" fill="hold" grpId="0" nodeType="clickEffect">
                                  <p:stCondLst>
                                    <p:cond delay="0"/>
                                  </p:stCondLst>
                                  <p:childTnLst>
                                    <p:set>
                                      <p:cBhvr>
                                        <p:cTn id="451" dur="1" fill="hold">
                                          <p:stCondLst>
                                            <p:cond delay="0"/>
                                          </p:stCondLst>
                                        </p:cTn>
                                        <p:tgtEl>
                                          <p:spTgt spid="53"/>
                                        </p:tgtEl>
                                        <p:attrNameLst>
                                          <p:attrName>style.visibility</p:attrName>
                                        </p:attrNameLst>
                                      </p:cBhvr>
                                      <p:to>
                                        <p:strVal val="visible"/>
                                      </p:to>
                                    </p:set>
                                    <p:animEffect transition="in" filter="fade">
                                      <p:cBhvr>
                                        <p:cTn id="452" dur="1000"/>
                                        <p:tgtEl>
                                          <p:spTgt spid="53"/>
                                        </p:tgtEl>
                                      </p:cBhvr>
                                    </p:animEffect>
                                    <p:anim calcmode="lin" valueType="num">
                                      <p:cBhvr>
                                        <p:cTn id="453" dur="1000" fill="hold"/>
                                        <p:tgtEl>
                                          <p:spTgt spid="53"/>
                                        </p:tgtEl>
                                        <p:attrNameLst>
                                          <p:attrName>ppt_x</p:attrName>
                                        </p:attrNameLst>
                                      </p:cBhvr>
                                      <p:tavLst>
                                        <p:tav tm="0">
                                          <p:val>
                                            <p:strVal val="#ppt_x"/>
                                          </p:val>
                                        </p:tav>
                                        <p:tav tm="100000">
                                          <p:val>
                                            <p:strVal val="#ppt_x"/>
                                          </p:val>
                                        </p:tav>
                                      </p:tavLst>
                                    </p:anim>
                                    <p:anim calcmode="lin" valueType="num">
                                      <p:cBhvr>
                                        <p:cTn id="45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455" fill="hold">
                      <p:stCondLst>
                        <p:cond delay="indefinite"/>
                      </p:stCondLst>
                      <p:childTnLst>
                        <p:par>
                          <p:cTn id="456" fill="hold">
                            <p:stCondLst>
                              <p:cond delay="0"/>
                            </p:stCondLst>
                            <p:childTnLst>
                              <p:par>
                                <p:cTn id="457" presetID="1" presetClass="entr" presetSubtype="0" fill="hold" nodeType="clickEffect">
                                  <p:stCondLst>
                                    <p:cond delay="0"/>
                                  </p:stCondLst>
                                  <p:childTnLst>
                                    <p:set>
                                      <p:cBhvr>
                                        <p:cTn id="45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P spid="44" grpId="0"/>
      <p:bldP spid="45" grpId="0"/>
      <p:bldP spid="46" grpId="0"/>
      <p:bldP spid="51" grpId="0"/>
      <p:bldP spid="53" grpId="0"/>
      <p:bldP spid="55" grpId="0"/>
      <p:bldP spid="58" grpId="0"/>
      <p:bldP spid="91" grpId="0"/>
      <p:bldP spid="92" grpId="0"/>
      <p:bldP spid="93" grpId="0"/>
      <p:bldP spid="94" grpId="0"/>
      <p:bldP spid="95" grpId="0"/>
      <p:bldP spid="96" grpId="0"/>
      <p:bldP spid="97" grpId="0"/>
      <p:bldP spid="98" grpId="0"/>
      <p:bldP spid="99" grpId="0"/>
      <p:bldP spid="100" grpId="0"/>
      <p:bldP spid="101" grpId="0"/>
      <p:bldP spid="102" grpId="0"/>
      <p:bldP spid="103" grpId="0"/>
      <p:bldP spid="104" grpId="0"/>
      <p:bldP spid="105" grpId="0"/>
      <p:bldP spid="5" grpId="0"/>
      <p:bldP spid="12" grpId="0"/>
      <p:bldP spid="13" grpId="0"/>
      <p:bldP spid="14" grpId="0"/>
      <p:bldP spid="17" grpId="0"/>
      <p:bldP spid="18" grpId="0"/>
      <p:bldP spid="19" grpId="0"/>
      <p:bldP spid="20" grpId="0"/>
      <p:bldP spid="21" grpId="0"/>
      <p:bldP spid="22" grpId="0"/>
      <p:bldP spid="23" grpId="0"/>
      <p:bldP spid="24" grpId="0"/>
      <p:bldP spid="57" grpId="0" animBg="1"/>
      <p:bldP spid="59" grpId="0"/>
      <p:bldP spid="60" grpId="0"/>
      <p:bldP spid="61" grpId="0"/>
      <p:bldP spid="62" grpId="0"/>
      <p:bldP spid="63" grpId="0"/>
      <p:bldP spid="64" grpId="0"/>
      <p:bldP spid="65" grpId="0"/>
      <p:bldP spid="66" grpId="0"/>
      <p:bldP spid="67" grpId="0"/>
      <p:bldP spid="68" grpId="0"/>
      <p:bldP spid="69" grpId="0"/>
      <p:bldP spid="70" grpId="0"/>
      <p:bldP spid="33" grpId="0"/>
      <p:bldP spid="30"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F95F5F8A-EF3D-46E5-A484-86700FEDF273}"/>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03</a:t>
            </a:r>
          </a:p>
        </p:txBody>
      </p:sp>
      <p:sp>
        <p:nvSpPr>
          <p:cNvPr id="78" name="ZoneTexte 77">
            <a:extLst>
              <a:ext uri="{FF2B5EF4-FFF2-40B4-BE49-F238E27FC236}">
                <a16:creationId xmlns:a16="http://schemas.microsoft.com/office/drawing/2014/main" id="{AFEEC99D-44AD-46F8-AD73-00F10C13C9B0}"/>
              </a:ext>
            </a:extLst>
          </p:cNvPr>
          <p:cNvSpPr txBox="1"/>
          <p:nvPr/>
        </p:nvSpPr>
        <p:spPr>
          <a:xfrm>
            <a:off x="364198" y="2529476"/>
            <a:ext cx="4152071"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13 )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03</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Dans le nord</a:t>
            </a:r>
            <a:r>
              <a:rPr lang="fr-FR" sz="1600" b="0" i="0" u="none" strike="noStrike" dirty="0">
                <a:solidFill>
                  <a:srgbClr val="0070C0"/>
                </a:solidFill>
                <a:latin typeface="Calibri" panose="020F0502020204030204" pitchFamily="34" charset="0"/>
                <a:cs typeface="Calibri" panose="020F0502020204030204" pitchFamily="34" charset="0"/>
              </a:rPr>
              <a:t> de la France, quelles sont les deux ères urbaines transfrontalières </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79" name="ZoneTexte 78">
            <a:extLst>
              <a:ext uri="{FF2B5EF4-FFF2-40B4-BE49-F238E27FC236}">
                <a16:creationId xmlns:a16="http://schemas.microsoft.com/office/drawing/2014/main" id="{1F1DF952-37FD-4072-8BA7-56FB9855CE7B}"/>
              </a:ext>
            </a:extLst>
          </p:cNvPr>
          <p:cNvSpPr txBox="1"/>
          <p:nvPr/>
        </p:nvSpPr>
        <p:spPr>
          <a:xfrm>
            <a:off x="4516269" y="2532936"/>
            <a:ext cx="6723231"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2 aires urbaines transfrontalières du nord de la France sont </a:t>
            </a:r>
            <a:r>
              <a:rPr lang="fr-FR" b="1" dirty="0">
                <a:solidFill>
                  <a:schemeClr val="accent4"/>
                </a:solidFill>
                <a:latin typeface="Calibri" panose="020F0502020204030204" pitchFamily="34" charset="0"/>
                <a:cs typeface="Calibri" panose="020F0502020204030204" pitchFamily="34" charset="0"/>
              </a:rPr>
              <a:t>LILLE</a:t>
            </a:r>
            <a:r>
              <a:rPr lang="fr-FR" dirty="0">
                <a:solidFill>
                  <a:schemeClr val="accent4"/>
                </a:solidFill>
                <a:latin typeface="Calibri" panose="020F0502020204030204" pitchFamily="34" charset="0"/>
                <a:cs typeface="Calibri" panose="020F0502020204030204" pitchFamily="34" charset="0"/>
              </a:rPr>
              <a:t> (avec la Belgique) et </a:t>
            </a:r>
            <a:r>
              <a:rPr lang="fr-FR" b="1" dirty="0">
                <a:solidFill>
                  <a:schemeClr val="accent4"/>
                </a:solidFill>
                <a:latin typeface="Calibri" panose="020F0502020204030204" pitchFamily="34" charset="0"/>
                <a:cs typeface="Calibri" panose="020F0502020204030204" pitchFamily="34" charset="0"/>
              </a:rPr>
              <a:t>STRASBOURG</a:t>
            </a:r>
            <a:r>
              <a:rPr lang="fr-FR" dirty="0">
                <a:solidFill>
                  <a:schemeClr val="accent4"/>
                </a:solidFill>
                <a:latin typeface="Calibri" panose="020F0502020204030204" pitchFamily="34" charset="0"/>
                <a:cs typeface="Calibri" panose="020F0502020204030204" pitchFamily="34" charset="0"/>
              </a:rPr>
              <a:t> (avec l’Allemagne).</a:t>
            </a:r>
          </a:p>
        </p:txBody>
      </p:sp>
      <p:sp>
        <p:nvSpPr>
          <p:cNvPr id="80" name="ZoneTexte 79">
            <a:extLst>
              <a:ext uri="{FF2B5EF4-FFF2-40B4-BE49-F238E27FC236}">
                <a16:creationId xmlns:a16="http://schemas.microsoft.com/office/drawing/2014/main" id="{8FB4C44C-110F-4B2A-93C9-054A631A24E7}"/>
              </a:ext>
            </a:extLst>
          </p:cNvPr>
          <p:cNvSpPr txBox="1"/>
          <p:nvPr/>
        </p:nvSpPr>
        <p:spPr>
          <a:xfrm>
            <a:off x="372820" y="3279100"/>
            <a:ext cx="414344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14 )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03</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Quelle est l’aire urbaine du top 10 la plus proche de Paris à vol d’oiseau ?</a:t>
            </a:r>
          </a:p>
        </p:txBody>
      </p:sp>
      <p:sp>
        <p:nvSpPr>
          <p:cNvPr id="89" name="ZoneTexte 88">
            <a:extLst>
              <a:ext uri="{FF2B5EF4-FFF2-40B4-BE49-F238E27FC236}">
                <a16:creationId xmlns:a16="http://schemas.microsoft.com/office/drawing/2014/main" id="{BEB91BE2-C5A3-43BD-AFDC-A79A18D1D932}"/>
              </a:ext>
            </a:extLst>
          </p:cNvPr>
          <p:cNvSpPr txBox="1"/>
          <p:nvPr/>
        </p:nvSpPr>
        <p:spPr>
          <a:xfrm>
            <a:off x="4516269" y="3274933"/>
            <a:ext cx="6441245"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L’aire urbaine la plus proche de Paris à vol d’oiseau (c’est-à-dire en ligne droite) est </a:t>
            </a:r>
            <a:r>
              <a:rPr lang="fr-FR" b="1" dirty="0">
                <a:solidFill>
                  <a:schemeClr val="accent4"/>
                </a:solidFill>
                <a:latin typeface="Calibri" panose="020F0502020204030204" pitchFamily="34" charset="0"/>
                <a:cs typeface="Calibri" panose="020F0502020204030204" pitchFamily="34" charset="0"/>
              </a:rPr>
              <a:t>LILLE à environ 200 km</a:t>
            </a:r>
            <a:r>
              <a:rPr lang="fr-FR" dirty="0">
                <a:solidFill>
                  <a:schemeClr val="accent4"/>
                </a:solidFill>
                <a:latin typeface="Calibri" panose="020F0502020204030204" pitchFamily="34" charset="0"/>
                <a:cs typeface="Calibri" panose="020F0502020204030204" pitchFamily="34" charset="0"/>
              </a:rPr>
              <a:t>.</a:t>
            </a:r>
          </a:p>
        </p:txBody>
      </p:sp>
      <p:sp>
        <p:nvSpPr>
          <p:cNvPr id="90" name="ZoneTexte 89">
            <a:extLst>
              <a:ext uri="{FF2B5EF4-FFF2-40B4-BE49-F238E27FC236}">
                <a16:creationId xmlns:a16="http://schemas.microsoft.com/office/drawing/2014/main" id="{511A43B0-DE2D-4B5E-8A98-8243B9BB7662}"/>
              </a:ext>
            </a:extLst>
          </p:cNvPr>
          <p:cNvSpPr txBox="1"/>
          <p:nvPr/>
        </p:nvSpPr>
        <p:spPr>
          <a:xfrm>
            <a:off x="400566" y="4017764"/>
            <a:ext cx="4178614"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15)</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03</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La hiérarchie des aires urbaines est-elle la même que celle des communes ? </a:t>
            </a:r>
            <a:r>
              <a:rPr lang="fr-FR" sz="1600" dirty="0">
                <a:solidFill>
                  <a:srgbClr val="0070C0"/>
                </a:solidFill>
                <a:latin typeface="Calibri" panose="020F0502020204030204" pitchFamily="34" charset="0"/>
                <a:cs typeface="Calibri" panose="020F0502020204030204" pitchFamily="34" charset="0"/>
              </a:rPr>
              <a:t>Essayer de trouver au moins une explication.</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93" name="ZoneTexte 92">
            <a:extLst>
              <a:ext uri="{FF2B5EF4-FFF2-40B4-BE49-F238E27FC236}">
                <a16:creationId xmlns:a16="http://schemas.microsoft.com/office/drawing/2014/main" id="{31F480B0-D893-4902-A7E1-CADE50831647}"/>
              </a:ext>
            </a:extLst>
          </p:cNvPr>
          <p:cNvSpPr txBox="1"/>
          <p:nvPr/>
        </p:nvSpPr>
        <p:spPr>
          <a:xfrm>
            <a:off x="4516270" y="3981719"/>
            <a:ext cx="7170906" cy="1477328"/>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Sauf pour Paris, à la première place, </a:t>
            </a:r>
            <a:r>
              <a:rPr lang="fr-FR" b="1" dirty="0">
                <a:solidFill>
                  <a:schemeClr val="accent4"/>
                </a:solidFill>
                <a:latin typeface="Calibri" panose="020F0502020204030204" pitchFamily="34" charset="0"/>
                <a:cs typeface="Calibri" panose="020F0502020204030204" pitchFamily="34" charset="0"/>
              </a:rPr>
              <a:t>les hiérarchies des aires urbaines et des communes sont différentes</a:t>
            </a:r>
            <a:r>
              <a:rPr lang="fr-FR" dirty="0">
                <a:solidFill>
                  <a:schemeClr val="accent4"/>
                </a:solidFill>
                <a:latin typeface="Calibri" panose="020F0502020204030204" pitchFamily="34" charset="0"/>
                <a:cs typeface="Calibri" panose="020F0502020204030204" pitchFamily="34" charset="0"/>
              </a:rPr>
              <a:t>.</a:t>
            </a:r>
          </a:p>
          <a:p>
            <a:r>
              <a:rPr lang="fr-FR" dirty="0">
                <a:solidFill>
                  <a:schemeClr val="accent4"/>
                </a:solidFill>
                <a:latin typeface="Calibri" panose="020F0502020204030204" pitchFamily="34" charset="0"/>
                <a:cs typeface="Calibri" panose="020F0502020204030204" pitchFamily="34" charset="0"/>
              </a:rPr>
              <a:t>Pour expliquer ces différences, les </a:t>
            </a:r>
            <a:r>
              <a:rPr lang="fr-FR" b="1" dirty="0">
                <a:solidFill>
                  <a:schemeClr val="accent4"/>
                </a:solidFill>
                <a:latin typeface="Calibri" panose="020F0502020204030204" pitchFamily="34" charset="0"/>
                <a:cs typeface="Calibri" panose="020F0502020204030204" pitchFamily="34" charset="0"/>
              </a:rPr>
              <a:t>explications</a:t>
            </a:r>
            <a:r>
              <a:rPr lang="fr-FR" dirty="0">
                <a:solidFill>
                  <a:schemeClr val="accent4"/>
                </a:solidFill>
                <a:latin typeface="Calibri" panose="020F0502020204030204" pitchFamily="34" charset="0"/>
                <a:cs typeface="Calibri" panose="020F0502020204030204" pitchFamily="34" charset="0"/>
              </a:rPr>
              <a:t> sont </a:t>
            </a:r>
            <a:r>
              <a:rPr lang="fr-FR" b="1" dirty="0">
                <a:solidFill>
                  <a:schemeClr val="accent4"/>
                </a:solidFill>
                <a:latin typeface="Calibri" panose="020F0502020204030204" pitchFamily="34" charset="0"/>
                <a:cs typeface="Calibri" panose="020F0502020204030204" pitchFamily="34" charset="0"/>
              </a:rPr>
              <a:t>nombreuses</a:t>
            </a:r>
            <a:r>
              <a:rPr lang="fr-FR" dirty="0">
                <a:solidFill>
                  <a:schemeClr val="accent4"/>
                </a:solidFill>
                <a:latin typeface="Calibri" panose="020F0502020204030204" pitchFamily="34" charset="0"/>
                <a:cs typeface="Calibri" panose="020F0502020204030204" pitchFamily="34" charset="0"/>
              </a:rPr>
              <a:t> : la taille des aires urbaines, la taille des communes associées, la proximité avec Paris, la taille et la variété des axes de communication, etc.</a:t>
            </a:r>
          </a:p>
        </p:txBody>
      </p:sp>
      <p:sp>
        <p:nvSpPr>
          <p:cNvPr id="17" name="ZoneTexte 16">
            <a:extLst>
              <a:ext uri="{FF2B5EF4-FFF2-40B4-BE49-F238E27FC236}">
                <a16:creationId xmlns:a16="http://schemas.microsoft.com/office/drawing/2014/main" id="{115F00EE-1E9C-45B0-B209-8290A54E87D9}"/>
              </a:ext>
            </a:extLst>
          </p:cNvPr>
          <p:cNvSpPr txBox="1"/>
          <p:nvPr/>
        </p:nvSpPr>
        <p:spPr>
          <a:xfrm>
            <a:off x="1764504" y="467216"/>
            <a:ext cx="562935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et ses aires urbaines - récapitulatif</a:t>
            </a:r>
          </a:p>
        </p:txBody>
      </p:sp>
      <p:sp>
        <p:nvSpPr>
          <p:cNvPr id="18" name="ZoneTexte 17">
            <a:extLst>
              <a:ext uri="{FF2B5EF4-FFF2-40B4-BE49-F238E27FC236}">
                <a16:creationId xmlns:a16="http://schemas.microsoft.com/office/drawing/2014/main" id="{CCA6E00F-2671-42FC-8ACA-A60E8B5846AD}"/>
              </a:ext>
            </a:extLst>
          </p:cNvPr>
          <p:cNvSpPr txBox="1"/>
          <p:nvPr/>
        </p:nvSpPr>
        <p:spPr>
          <a:xfrm>
            <a:off x="364198" y="1643874"/>
            <a:ext cx="4152071"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12 )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03</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Pourquoi peut-on dire que Paris est « macrocéphale » c’est-à-dire qu’elle déséquilibre la hiérarchie des aires urbaines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19B249F9-288B-42C5-B79F-4A22AF7A3288}"/>
              </a:ext>
            </a:extLst>
          </p:cNvPr>
          <p:cNvSpPr txBox="1"/>
          <p:nvPr/>
        </p:nvSpPr>
        <p:spPr>
          <a:xfrm>
            <a:off x="4516269" y="1746104"/>
            <a:ext cx="5875506" cy="646331"/>
          </a:xfrm>
          <a:prstGeom prst="rect">
            <a:avLst/>
          </a:prstGeom>
          <a:noFill/>
        </p:spPr>
        <p:txBody>
          <a:bodyPr wrap="square">
            <a:spAutoFit/>
          </a:bodyPr>
          <a:lstStyle/>
          <a:p>
            <a:r>
              <a:rPr lang="fr-FR" b="1" dirty="0">
                <a:solidFill>
                  <a:schemeClr val="accent4"/>
                </a:solidFill>
                <a:latin typeface="Calibri" panose="020F0502020204030204" pitchFamily="34" charset="0"/>
                <a:cs typeface="Calibri" panose="020F0502020204030204" pitchFamily="34" charset="0"/>
              </a:rPr>
              <a:t>Paris</a:t>
            </a:r>
            <a:r>
              <a:rPr lang="fr-FR" dirty="0">
                <a:solidFill>
                  <a:schemeClr val="accent4"/>
                </a:solidFill>
                <a:latin typeface="Calibri" panose="020F0502020204030204" pitchFamily="34" charset="0"/>
                <a:cs typeface="Calibri" panose="020F0502020204030204" pitchFamily="34" charset="0"/>
              </a:rPr>
              <a:t> est macrocéphale car son aire urbaine est </a:t>
            </a:r>
            <a:r>
              <a:rPr lang="fr-FR" b="1" dirty="0">
                <a:solidFill>
                  <a:schemeClr val="accent4"/>
                </a:solidFill>
                <a:latin typeface="Calibri" panose="020F0502020204030204" pitchFamily="34" charset="0"/>
                <a:cs typeface="Calibri" panose="020F0502020204030204" pitchFamily="34" charset="0"/>
              </a:rPr>
              <a:t>5,5 fois</a:t>
            </a:r>
            <a:r>
              <a:rPr lang="fr-FR" dirty="0">
                <a:solidFill>
                  <a:schemeClr val="accent4"/>
                </a:solidFill>
                <a:latin typeface="Calibri" panose="020F0502020204030204" pitchFamily="34" charset="0"/>
                <a:cs typeface="Calibri" panose="020F0502020204030204" pitchFamily="34" charset="0"/>
              </a:rPr>
              <a:t> plus importante que celle de Lyon en 2</a:t>
            </a:r>
            <a:r>
              <a:rPr lang="fr-FR" baseline="30000" dirty="0">
                <a:solidFill>
                  <a:schemeClr val="accent4"/>
                </a:solidFill>
                <a:latin typeface="Calibri" panose="020F0502020204030204" pitchFamily="34" charset="0"/>
                <a:cs typeface="Calibri" panose="020F0502020204030204" pitchFamily="34" charset="0"/>
              </a:rPr>
              <a:t>ème</a:t>
            </a:r>
            <a:r>
              <a:rPr lang="fr-FR" dirty="0">
                <a:solidFill>
                  <a:schemeClr val="accent4"/>
                </a:solidFill>
                <a:latin typeface="Calibri" panose="020F0502020204030204" pitchFamily="34" charset="0"/>
                <a:cs typeface="Calibri" panose="020F0502020204030204" pitchFamily="34" charset="0"/>
              </a:rPr>
              <a:t> position.</a:t>
            </a:r>
          </a:p>
        </p:txBody>
      </p:sp>
      <p:sp>
        <p:nvSpPr>
          <p:cNvPr id="20" name="ZoneTexte 19">
            <a:extLst>
              <a:ext uri="{FF2B5EF4-FFF2-40B4-BE49-F238E27FC236}">
                <a16:creationId xmlns:a16="http://schemas.microsoft.com/office/drawing/2014/main" id="{3A31DA91-B7F4-4353-9C7D-7468B9ABB4EB}"/>
              </a:ext>
            </a:extLst>
          </p:cNvPr>
          <p:cNvSpPr txBox="1"/>
          <p:nvPr/>
        </p:nvSpPr>
        <p:spPr>
          <a:xfrm>
            <a:off x="381451" y="867558"/>
            <a:ext cx="3504750"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11 )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03</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Quelles sont</a:t>
            </a:r>
            <a:r>
              <a:rPr lang="fr-FR" sz="1600" b="0" i="0" u="none" strike="noStrike" dirty="0">
                <a:solidFill>
                  <a:srgbClr val="0070C0"/>
                </a:solidFill>
                <a:latin typeface="Calibri" panose="020F0502020204030204" pitchFamily="34" charset="0"/>
                <a:cs typeface="Calibri" panose="020F0502020204030204" pitchFamily="34" charset="0"/>
              </a:rPr>
              <a:t> les trois composantes d’une aire urbaine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BCA843E5-0341-4832-A7AA-0268A3855C4A}"/>
              </a:ext>
            </a:extLst>
          </p:cNvPr>
          <p:cNvSpPr txBox="1"/>
          <p:nvPr/>
        </p:nvSpPr>
        <p:spPr>
          <a:xfrm>
            <a:off x="4531555" y="840641"/>
            <a:ext cx="5681940" cy="923330"/>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Une aire urbaine est composée de la </a:t>
            </a:r>
            <a:r>
              <a:rPr lang="fr-FR" b="1" dirty="0">
                <a:solidFill>
                  <a:schemeClr val="accent4"/>
                </a:solidFill>
                <a:latin typeface="Calibri" panose="020F0502020204030204" pitchFamily="34" charset="0"/>
                <a:cs typeface="Calibri" panose="020F0502020204030204" pitchFamily="34" charset="0"/>
              </a:rPr>
              <a:t>ville-centre</a:t>
            </a:r>
            <a:r>
              <a:rPr lang="fr-FR" dirty="0">
                <a:solidFill>
                  <a:schemeClr val="accent4"/>
                </a:solidFill>
                <a:latin typeface="Calibri" panose="020F0502020204030204" pitchFamily="34" charset="0"/>
                <a:cs typeface="Calibri" panose="020F0502020204030204" pitchFamily="34" charset="0"/>
              </a:rPr>
              <a:t> et de sa </a:t>
            </a:r>
            <a:r>
              <a:rPr lang="fr-FR" b="1" dirty="0">
                <a:solidFill>
                  <a:schemeClr val="accent4"/>
                </a:solidFill>
                <a:latin typeface="Calibri" panose="020F0502020204030204" pitchFamily="34" charset="0"/>
                <a:cs typeface="Calibri" panose="020F0502020204030204" pitchFamily="34" charset="0"/>
              </a:rPr>
              <a:t>banlieue</a:t>
            </a:r>
            <a:r>
              <a:rPr lang="fr-FR" dirty="0">
                <a:solidFill>
                  <a:schemeClr val="accent4"/>
                </a:solidFill>
                <a:latin typeface="Calibri" panose="020F0502020204030204" pitchFamily="34" charset="0"/>
                <a:cs typeface="Calibri" panose="020F0502020204030204" pitchFamily="34" charset="0"/>
              </a:rPr>
              <a:t> (formant une </a:t>
            </a:r>
            <a:r>
              <a:rPr lang="fr-FR" b="1" dirty="0">
                <a:solidFill>
                  <a:schemeClr val="accent4"/>
                </a:solidFill>
                <a:latin typeface="Calibri" panose="020F0502020204030204" pitchFamily="34" charset="0"/>
                <a:cs typeface="Calibri" panose="020F0502020204030204" pitchFamily="34" charset="0"/>
              </a:rPr>
              <a:t>agglomération</a:t>
            </a:r>
            <a:r>
              <a:rPr lang="fr-FR" dirty="0">
                <a:solidFill>
                  <a:schemeClr val="accent4"/>
                </a:solidFill>
                <a:latin typeface="Calibri" panose="020F0502020204030204" pitchFamily="34" charset="0"/>
                <a:cs typeface="Calibri" panose="020F0502020204030204" pitchFamily="34" charset="0"/>
              </a:rPr>
              <a:t> </a:t>
            </a:r>
            <a:r>
              <a:rPr lang="fr-FR" b="1" u="sng" dirty="0">
                <a:solidFill>
                  <a:schemeClr val="accent4"/>
                </a:solidFill>
                <a:latin typeface="Calibri" panose="020F0502020204030204" pitchFamily="34" charset="0"/>
                <a:cs typeface="Calibri" panose="020F0502020204030204" pitchFamily="34" charset="0"/>
              </a:rPr>
              <a:t>ou</a:t>
            </a:r>
            <a:r>
              <a:rPr lang="fr-FR" dirty="0">
                <a:solidFill>
                  <a:schemeClr val="accent4"/>
                </a:solidFill>
                <a:latin typeface="Calibri" panose="020F0502020204030204" pitchFamily="34" charset="0"/>
                <a:cs typeface="Calibri" panose="020F0502020204030204" pitchFamily="34" charset="0"/>
              </a:rPr>
              <a:t> un </a:t>
            </a:r>
            <a:r>
              <a:rPr lang="fr-FR" b="1" dirty="0">
                <a:solidFill>
                  <a:schemeClr val="accent4"/>
                </a:solidFill>
                <a:latin typeface="Calibri" panose="020F0502020204030204" pitchFamily="34" charset="0"/>
                <a:cs typeface="Calibri" panose="020F0502020204030204" pitchFamily="34" charset="0"/>
              </a:rPr>
              <a:t>pôle urbain</a:t>
            </a:r>
            <a:r>
              <a:rPr lang="fr-FR" dirty="0">
                <a:solidFill>
                  <a:schemeClr val="accent4"/>
                </a:solidFill>
                <a:latin typeface="Calibri" panose="020F0502020204030204" pitchFamily="34" charset="0"/>
                <a:cs typeface="Calibri" panose="020F0502020204030204" pitchFamily="34" charset="0"/>
              </a:rPr>
              <a:t>) et une </a:t>
            </a:r>
            <a:r>
              <a:rPr lang="fr-FR" b="1" dirty="0">
                <a:solidFill>
                  <a:schemeClr val="accent4"/>
                </a:solidFill>
                <a:latin typeface="Calibri" panose="020F0502020204030204" pitchFamily="34" charset="0"/>
                <a:cs typeface="Calibri" panose="020F0502020204030204" pitchFamily="34" charset="0"/>
              </a:rPr>
              <a:t>couronne périurbaine</a:t>
            </a:r>
            <a:r>
              <a:rPr lang="fr-FR" dirty="0">
                <a:solidFill>
                  <a:schemeClr val="accent4"/>
                </a:solidFill>
                <a:latin typeface="Calibri" panose="020F0502020204030204" pitchFamily="34" charset="0"/>
                <a:cs typeface="Calibri" panose="020F0502020204030204" pitchFamily="34" charset="0"/>
              </a:rPr>
              <a:t>.</a:t>
            </a:r>
          </a:p>
        </p:txBody>
      </p:sp>
      <p:pic>
        <p:nvPicPr>
          <p:cNvPr id="2" name="Image 1">
            <a:extLst>
              <a:ext uri="{FF2B5EF4-FFF2-40B4-BE49-F238E27FC236}">
                <a16:creationId xmlns:a16="http://schemas.microsoft.com/office/drawing/2014/main" id="{4FDD52F2-4640-98B1-C990-9BA18E02044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592648" y="28757"/>
            <a:ext cx="527420" cy="527420"/>
          </a:xfrm>
          <a:prstGeom prst="rect">
            <a:avLst/>
          </a:prstGeom>
        </p:spPr>
      </p:pic>
      <p:pic>
        <p:nvPicPr>
          <p:cNvPr id="3" name="Image 2">
            <a:hlinkClick r:id="rId3" action="ppaction://hlinksldjump"/>
            <a:extLst>
              <a:ext uri="{FF2B5EF4-FFF2-40B4-BE49-F238E27FC236}">
                <a16:creationId xmlns:a16="http://schemas.microsoft.com/office/drawing/2014/main" id="{C90043C7-BA39-FEB3-1C7E-7B945D5B074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81595" y="102674"/>
            <a:ext cx="677008" cy="471274"/>
          </a:xfrm>
          <a:prstGeom prst="rect">
            <a:avLst/>
          </a:prstGeom>
        </p:spPr>
      </p:pic>
      <p:sp>
        <p:nvSpPr>
          <p:cNvPr id="23" name="ZoneTexte 22">
            <a:extLst>
              <a:ext uri="{FF2B5EF4-FFF2-40B4-BE49-F238E27FC236}">
                <a16:creationId xmlns:a16="http://schemas.microsoft.com/office/drawing/2014/main" id="{33AB36FF-6409-41F6-8A95-C8312FCFD781}"/>
              </a:ext>
            </a:extLst>
          </p:cNvPr>
          <p:cNvSpPr txBox="1"/>
          <p:nvPr/>
        </p:nvSpPr>
        <p:spPr>
          <a:xfrm>
            <a:off x="1807269" y="6024403"/>
            <a:ext cx="10219614" cy="646331"/>
          </a:xfrm>
          <a:prstGeom prst="rect">
            <a:avLst/>
          </a:prstGeom>
          <a:noFill/>
        </p:spPr>
        <p:txBody>
          <a:bodyPr wrap="square">
            <a:spAutoFit/>
          </a:bodyPr>
          <a:lstStyle/>
          <a:p>
            <a:r>
              <a:rPr lang="fr-FR" b="1" i="1" dirty="0"/>
              <a:t>Évaluation Histoire repérage 2 </a:t>
            </a:r>
            <a:r>
              <a:rPr lang="fr-FR" i="1" dirty="0"/>
              <a:t>: Apprendre les cartes des </a:t>
            </a:r>
            <a:r>
              <a:rPr lang="fr-FR" b="1" dirty="0">
                <a:solidFill>
                  <a:schemeClr val="accent3"/>
                </a:solidFill>
                <a:latin typeface="Calibri" panose="020F0502020204030204" pitchFamily="34" charset="0"/>
                <a:cs typeface="Calibri" panose="020F0502020204030204" pitchFamily="34" charset="0"/>
              </a:rPr>
              <a:t>DOCUMENT 02 et 03</a:t>
            </a:r>
            <a:r>
              <a:rPr lang="fr-FR" i="1" dirty="0"/>
              <a:t>, </a:t>
            </a:r>
            <a:r>
              <a:rPr lang="fr-FR" i="1" dirty="0">
                <a:solidFill>
                  <a:srgbClr val="FF0000"/>
                </a:solidFill>
              </a:rPr>
              <a:t>pays frontaliers</a:t>
            </a:r>
            <a:r>
              <a:rPr lang="fr-FR" i="1" dirty="0"/>
              <a:t> de la France, </a:t>
            </a:r>
            <a:r>
              <a:rPr lang="fr-FR" i="1" dirty="0">
                <a:solidFill>
                  <a:srgbClr val="FF0000"/>
                </a:solidFill>
              </a:rPr>
              <a:t>fleuves</a:t>
            </a:r>
            <a:r>
              <a:rPr lang="fr-FR" i="1" dirty="0"/>
              <a:t>, </a:t>
            </a:r>
            <a:r>
              <a:rPr lang="fr-FR" i="1" dirty="0">
                <a:solidFill>
                  <a:srgbClr val="FF0000"/>
                </a:solidFill>
              </a:rPr>
              <a:t>massifs montagneux</a:t>
            </a:r>
            <a:r>
              <a:rPr lang="fr-FR" i="1" dirty="0"/>
              <a:t> et les </a:t>
            </a:r>
            <a:r>
              <a:rPr lang="fr-FR" i="1" dirty="0">
                <a:solidFill>
                  <a:srgbClr val="FF0000"/>
                </a:solidFill>
              </a:rPr>
              <a:t>21 métropoles</a:t>
            </a:r>
            <a:r>
              <a:rPr lang="fr-FR" i="1" dirty="0"/>
              <a:t>.</a:t>
            </a:r>
          </a:p>
        </p:txBody>
      </p:sp>
      <p:pic>
        <p:nvPicPr>
          <p:cNvPr id="24" name="Image 23">
            <a:extLst>
              <a:ext uri="{FF2B5EF4-FFF2-40B4-BE49-F238E27FC236}">
                <a16:creationId xmlns:a16="http://schemas.microsoft.com/office/drawing/2014/main" id="{CAD0AA58-645D-4114-A989-274BC7D361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026" y="5454782"/>
            <a:ext cx="952259" cy="897584"/>
          </a:xfrm>
          <a:prstGeom prst="rect">
            <a:avLst/>
          </a:prstGeom>
        </p:spPr>
      </p:pic>
      <p:sp>
        <p:nvSpPr>
          <p:cNvPr id="25" name="ZoneTexte 24">
            <a:extLst>
              <a:ext uri="{FF2B5EF4-FFF2-40B4-BE49-F238E27FC236}">
                <a16:creationId xmlns:a16="http://schemas.microsoft.com/office/drawing/2014/main" id="{3F82BDB0-CF49-45DA-88E5-2ED6CE737BDE}"/>
              </a:ext>
            </a:extLst>
          </p:cNvPr>
          <p:cNvSpPr txBox="1"/>
          <p:nvPr/>
        </p:nvSpPr>
        <p:spPr>
          <a:xfrm>
            <a:off x="3387975" y="5484558"/>
            <a:ext cx="1518557" cy="369332"/>
          </a:xfrm>
          <a:prstGeom prst="rect">
            <a:avLst/>
          </a:prstGeom>
          <a:noFill/>
        </p:spPr>
        <p:txBody>
          <a:bodyPr wrap="none" rtlCol="0">
            <a:spAutoFit/>
          </a:bodyPr>
          <a:lstStyle/>
          <a:p>
            <a:r>
              <a:rPr lang="fr-FR" i="1" dirty="0"/>
              <a:t>Durée : 30 mn</a:t>
            </a:r>
          </a:p>
        </p:txBody>
      </p:sp>
      <p:sp>
        <p:nvSpPr>
          <p:cNvPr id="26" name="ZoneTexte 25">
            <a:extLst>
              <a:ext uri="{FF2B5EF4-FFF2-40B4-BE49-F238E27FC236}">
                <a16:creationId xmlns:a16="http://schemas.microsoft.com/office/drawing/2014/main" id="{0EC94FD7-9A51-431B-89BD-ADC1E17EA7C2}"/>
              </a:ext>
            </a:extLst>
          </p:cNvPr>
          <p:cNvSpPr txBox="1"/>
          <p:nvPr/>
        </p:nvSpPr>
        <p:spPr>
          <a:xfrm>
            <a:off x="2086454" y="5484558"/>
            <a:ext cx="1191352" cy="369332"/>
          </a:xfrm>
          <a:prstGeom prst="rect">
            <a:avLst/>
          </a:prstGeom>
          <a:noFill/>
        </p:spPr>
        <p:txBody>
          <a:bodyPr wrap="none" rtlCol="0">
            <a:spAutoFit/>
          </a:bodyPr>
          <a:lstStyle/>
          <a:p>
            <a:r>
              <a:rPr lang="fr-FR" b="1" dirty="0">
                <a:solidFill>
                  <a:srgbClr val="7030A0"/>
                </a:solidFill>
              </a:rPr>
              <a:t>EN CLASSE</a:t>
            </a:r>
          </a:p>
        </p:txBody>
      </p:sp>
      <p:sp>
        <p:nvSpPr>
          <p:cNvPr id="27" name="ZoneTexte 26">
            <a:extLst>
              <a:ext uri="{FF2B5EF4-FFF2-40B4-BE49-F238E27FC236}">
                <a16:creationId xmlns:a16="http://schemas.microsoft.com/office/drawing/2014/main" id="{8D612481-26F2-43EE-B360-A578B4174FCC}"/>
              </a:ext>
            </a:extLst>
          </p:cNvPr>
          <p:cNvSpPr txBox="1"/>
          <p:nvPr/>
        </p:nvSpPr>
        <p:spPr>
          <a:xfrm>
            <a:off x="5016701" y="5484558"/>
            <a:ext cx="888898" cy="369332"/>
          </a:xfrm>
          <a:prstGeom prst="rect">
            <a:avLst/>
          </a:prstGeom>
          <a:noFill/>
        </p:spPr>
        <p:txBody>
          <a:bodyPr wrap="none" rtlCol="0">
            <a:spAutoFit/>
          </a:bodyPr>
          <a:lstStyle/>
          <a:p>
            <a:r>
              <a:rPr lang="fr-FR" b="1" dirty="0">
                <a:solidFill>
                  <a:srgbClr val="FF0000"/>
                </a:solidFill>
              </a:rPr>
              <a:t>COEF. 1</a:t>
            </a:r>
          </a:p>
        </p:txBody>
      </p:sp>
      <p:grpSp>
        <p:nvGrpSpPr>
          <p:cNvPr id="4" name="Groupe 3">
            <a:extLst>
              <a:ext uri="{FF2B5EF4-FFF2-40B4-BE49-F238E27FC236}">
                <a16:creationId xmlns:a16="http://schemas.microsoft.com/office/drawing/2014/main" id="{DADB24E8-B568-4040-C935-CFD2CCD4ECF7}"/>
              </a:ext>
            </a:extLst>
          </p:cNvPr>
          <p:cNvGrpSpPr/>
          <p:nvPr/>
        </p:nvGrpSpPr>
        <p:grpSpPr>
          <a:xfrm>
            <a:off x="11506742" y="675267"/>
            <a:ext cx="623889" cy="798265"/>
            <a:chOff x="10129113" y="88813"/>
            <a:chExt cx="623889" cy="798265"/>
          </a:xfrm>
        </p:grpSpPr>
        <p:pic>
          <p:nvPicPr>
            <p:cNvPr id="5" name="Image 4">
              <a:hlinkClick r:id="rId6" action="ppaction://hlinksldjump"/>
              <a:extLst>
                <a:ext uri="{FF2B5EF4-FFF2-40B4-BE49-F238E27FC236}">
                  <a16:creationId xmlns:a16="http://schemas.microsoft.com/office/drawing/2014/main" id="{9494D651-DFB2-6474-8217-D153C633EF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4764" y="88813"/>
              <a:ext cx="385464" cy="542403"/>
            </a:xfrm>
            <a:prstGeom prst="rect">
              <a:avLst/>
            </a:prstGeom>
          </p:spPr>
        </p:pic>
        <p:sp>
          <p:nvSpPr>
            <p:cNvPr id="6" name="ZoneTexte 5">
              <a:extLst>
                <a:ext uri="{FF2B5EF4-FFF2-40B4-BE49-F238E27FC236}">
                  <a16:creationId xmlns:a16="http://schemas.microsoft.com/office/drawing/2014/main" id="{42A28B35-E470-29BC-EE16-2D0D73F60BF4}"/>
                </a:ext>
              </a:extLst>
            </p:cNvPr>
            <p:cNvSpPr txBox="1"/>
            <p:nvPr/>
          </p:nvSpPr>
          <p:spPr>
            <a:xfrm>
              <a:off x="10129113" y="610079"/>
              <a:ext cx="623889" cy="276999"/>
            </a:xfrm>
            <a:prstGeom prst="rect">
              <a:avLst/>
            </a:prstGeom>
            <a:noFill/>
          </p:spPr>
          <p:txBody>
            <a:bodyPr wrap="none" rtlCol="0">
              <a:spAutoFit/>
            </a:bodyPr>
            <a:lstStyle/>
            <a:p>
              <a:r>
                <a:rPr lang="fr-FR" sz="1200" b="1" dirty="0">
                  <a:solidFill>
                    <a:srgbClr val="FF0000"/>
                  </a:solidFill>
                  <a:latin typeface="Calibri" panose="020F0502020204030204" pitchFamily="34" charset="0"/>
                  <a:cs typeface="Calibri" panose="020F0502020204030204" pitchFamily="34" charset="0"/>
                </a:rPr>
                <a:t>DOC. 3</a:t>
              </a:r>
            </a:p>
          </p:txBody>
        </p:sp>
      </p:grpSp>
      <p:grpSp>
        <p:nvGrpSpPr>
          <p:cNvPr id="7" name="Groupe 6">
            <a:extLst>
              <a:ext uri="{FF2B5EF4-FFF2-40B4-BE49-F238E27FC236}">
                <a16:creationId xmlns:a16="http://schemas.microsoft.com/office/drawing/2014/main" id="{111DE117-F086-C846-84ED-DCEDA505E682}"/>
              </a:ext>
            </a:extLst>
          </p:cNvPr>
          <p:cNvGrpSpPr/>
          <p:nvPr/>
        </p:nvGrpSpPr>
        <p:grpSpPr>
          <a:xfrm>
            <a:off x="11506742" y="1784996"/>
            <a:ext cx="623889" cy="798265"/>
            <a:chOff x="10129113" y="88813"/>
            <a:chExt cx="623889" cy="798265"/>
          </a:xfrm>
        </p:grpSpPr>
        <p:pic>
          <p:nvPicPr>
            <p:cNvPr id="8" name="Image 7">
              <a:hlinkClick r:id="rId8" action="ppaction://hlinksldjump"/>
              <a:extLst>
                <a:ext uri="{FF2B5EF4-FFF2-40B4-BE49-F238E27FC236}">
                  <a16:creationId xmlns:a16="http://schemas.microsoft.com/office/drawing/2014/main" id="{6628FD0C-365B-5C91-5024-7DA60E531C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4764" y="88813"/>
              <a:ext cx="385464" cy="542403"/>
            </a:xfrm>
            <a:prstGeom prst="rect">
              <a:avLst/>
            </a:prstGeom>
          </p:spPr>
        </p:pic>
        <p:sp>
          <p:nvSpPr>
            <p:cNvPr id="9" name="ZoneTexte 8">
              <a:extLst>
                <a:ext uri="{FF2B5EF4-FFF2-40B4-BE49-F238E27FC236}">
                  <a16:creationId xmlns:a16="http://schemas.microsoft.com/office/drawing/2014/main" id="{539AD3ED-D696-AECE-892C-1420A89174B3}"/>
                </a:ext>
              </a:extLst>
            </p:cNvPr>
            <p:cNvSpPr txBox="1"/>
            <p:nvPr/>
          </p:nvSpPr>
          <p:spPr>
            <a:xfrm>
              <a:off x="10129113" y="610079"/>
              <a:ext cx="623889" cy="276999"/>
            </a:xfrm>
            <a:prstGeom prst="rect">
              <a:avLst/>
            </a:prstGeom>
            <a:noFill/>
          </p:spPr>
          <p:txBody>
            <a:bodyPr wrap="none" rtlCol="0">
              <a:spAutoFit/>
            </a:bodyPr>
            <a:lstStyle/>
            <a:p>
              <a:r>
                <a:rPr lang="fr-FR" sz="1200" b="1" dirty="0">
                  <a:solidFill>
                    <a:srgbClr val="FF0000"/>
                  </a:solidFill>
                  <a:latin typeface="Calibri" panose="020F0502020204030204" pitchFamily="34" charset="0"/>
                  <a:cs typeface="Calibri" panose="020F0502020204030204" pitchFamily="34" charset="0"/>
                </a:rPr>
                <a:t>DOC. 4</a:t>
              </a:r>
            </a:p>
          </p:txBody>
        </p:sp>
      </p:grpSp>
      <p:sp>
        <p:nvSpPr>
          <p:cNvPr id="10" name="ZoneTexte 9">
            <a:extLst>
              <a:ext uri="{FF2B5EF4-FFF2-40B4-BE49-F238E27FC236}">
                <a16:creationId xmlns:a16="http://schemas.microsoft.com/office/drawing/2014/main" id="{6E2A5305-ADAC-37FF-1D1D-B71D3DC0E8C8}"/>
              </a:ext>
            </a:extLst>
          </p:cNvPr>
          <p:cNvSpPr txBox="1"/>
          <p:nvPr/>
        </p:nvSpPr>
        <p:spPr>
          <a:xfrm>
            <a:off x="220359" y="109398"/>
            <a:ext cx="5541249"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Tree>
    <p:extLst>
      <p:ext uri="{BB962C8B-B14F-4D97-AF65-F5344CB8AC3E}">
        <p14:creationId xmlns:p14="http://schemas.microsoft.com/office/powerpoint/2010/main" val="414563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additive="base">
                                        <p:cTn id="25" dur="500" fill="hold"/>
                                        <p:tgtEl>
                                          <p:spTgt spid="89"/>
                                        </p:tgtEl>
                                        <p:attrNameLst>
                                          <p:attrName>ppt_x</p:attrName>
                                        </p:attrNameLst>
                                      </p:cBhvr>
                                      <p:tavLst>
                                        <p:tav tm="0">
                                          <p:val>
                                            <p:strVal val="#ppt_x"/>
                                          </p:val>
                                        </p:tav>
                                        <p:tav tm="100000">
                                          <p:val>
                                            <p:strVal val="#ppt_x"/>
                                          </p:val>
                                        </p:tav>
                                      </p:tavLst>
                                    </p:anim>
                                    <p:anim calcmode="lin" valueType="num">
                                      <p:cBhvr additive="base">
                                        <p:cTn id="26"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ppt_x"/>
                                          </p:val>
                                        </p:tav>
                                        <p:tav tm="100000">
                                          <p:val>
                                            <p:strVal val="#ppt_x"/>
                                          </p:val>
                                        </p:tav>
                                      </p:tavLst>
                                    </p:anim>
                                    <p:anim calcmode="lin" valueType="num">
                                      <p:cBhvr additive="base">
                                        <p:cTn id="32"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9" grpId="0"/>
      <p:bldP spid="93" grpId="0"/>
      <p:bldP spid="19" grpId="0"/>
      <p:bldP spid="21" grpId="0"/>
      <p:bldP spid="23"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F15BAC1D-5633-4C2D-8D1B-2C157E8A0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6575" y="1873448"/>
            <a:ext cx="4730230" cy="1573403"/>
          </a:xfrm>
          <a:prstGeom prst="rect">
            <a:avLst/>
          </a:prstGeom>
        </p:spPr>
      </p:pic>
      <p:sp>
        <p:nvSpPr>
          <p:cNvPr id="2" name="ZoneTexte 1">
            <a:extLst>
              <a:ext uri="{FF2B5EF4-FFF2-40B4-BE49-F238E27FC236}">
                <a16:creationId xmlns:a16="http://schemas.microsoft.com/office/drawing/2014/main" id="{5B78271B-D900-4DEF-8BD6-913C2A360DE2}"/>
              </a:ext>
            </a:extLst>
          </p:cNvPr>
          <p:cNvSpPr txBox="1"/>
          <p:nvPr/>
        </p:nvSpPr>
        <p:spPr>
          <a:xfrm>
            <a:off x="1764505" y="456792"/>
            <a:ext cx="376122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France des densités de population</a:t>
            </a:r>
          </a:p>
        </p:txBody>
      </p:sp>
      <p:sp>
        <p:nvSpPr>
          <p:cNvPr id="3" name="ZoneTexte 2">
            <a:extLst>
              <a:ext uri="{FF2B5EF4-FFF2-40B4-BE49-F238E27FC236}">
                <a16:creationId xmlns:a16="http://schemas.microsoft.com/office/drawing/2014/main" id="{4E17E1E4-92B4-4532-8CEF-6AB2C37C51EF}"/>
              </a:ext>
            </a:extLst>
          </p:cNvPr>
          <p:cNvSpPr txBox="1"/>
          <p:nvPr/>
        </p:nvSpPr>
        <p:spPr>
          <a:xfrm>
            <a:off x="6795016" y="1553383"/>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05</a:t>
            </a:r>
          </a:p>
        </p:txBody>
      </p:sp>
      <p:sp>
        <p:nvSpPr>
          <p:cNvPr id="7" name="Rectangle 6">
            <a:extLst>
              <a:ext uri="{FF2B5EF4-FFF2-40B4-BE49-F238E27FC236}">
                <a16:creationId xmlns:a16="http://schemas.microsoft.com/office/drawing/2014/main" id="{BE8D032D-3617-4DA2-9B02-CB71A55D566C}"/>
              </a:ext>
            </a:extLst>
          </p:cNvPr>
          <p:cNvSpPr/>
          <p:nvPr/>
        </p:nvSpPr>
        <p:spPr>
          <a:xfrm>
            <a:off x="7822260" y="103987"/>
            <a:ext cx="4214544" cy="143312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dirty="0"/>
          </a:p>
        </p:txBody>
      </p:sp>
      <p:sp>
        <p:nvSpPr>
          <p:cNvPr id="11" name="ZoneTexte 10">
            <a:extLst>
              <a:ext uri="{FF2B5EF4-FFF2-40B4-BE49-F238E27FC236}">
                <a16:creationId xmlns:a16="http://schemas.microsoft.com/office/drawing/2014/main" id="{6FF30187-C060-4BE9-8C60-42D623446F8D}"/>
              </a:ext>
            </a:extLst>
          </p:cNvPr>
          <p:cNvSpPr txBox="1"/>
          <p:nvPr/>
        </p:nvSpPr>
        <p:spPr>
          <a:xfrm>
            <a:off x="7822259" y="794816"/>
            <a:ext cx="3944137" cy="738664"/>
          </a:xfrm>
          <a:prstGeom prst="rect">
            <a:avLst/>
          </a:prstGeom>
          <a:noFill/>
        </p:spPr>
        <p:txBody>
          <a:bodyPr wrap="square">
            <a:spAutoFit/>
          </a:bodyPr>
          <a:lstStyle/>
          <a:p>
            <a:pPr algn="just">
              <a:tabLst>
                <a:tab pos="1258888" algn="l"/>
              </a:tabLst>
            </a:pPr>
            <a:r>
              <a:rPr lang="fr-FR" sz="1400" b="1" dirty="0">
                <a:latin typeface="Calibri" panose="020F0502020204030204" pitchFamily="34" charset="0"/>
                <a:cs typeface="Calibri" panose="020F0502020204030204" pitchFamily="34" charset="0"/>
              </a:rPr>
              <a:t>Densité moyenne FRANCE :</a:t>
            </a:r>
            <a:r>
              <a:rPr lang="fr-FR" sz="1400" dirty="0">
                <a:latin typeface="Calibri" panose="020F0502020204030204" pitchFamily="34" charset="0"/>
                <a:cs typeface="Calibri" panose="020F0502020204030204" pitchFamily="34" charset="0"/>
              </a:rPr>
              <a:t> 107 </a:t>
            </a:r>
            <a:r>
              <a:rPr lang="fr-FR" sz="1400" dirty="0" err="1">
                <a:latin typeface="Calibri" panose="020F0502020204030204" pitchFamily="34" charset="0"/>
                <a:cs typeface="Calibri" panose="020F0502020204030204" pitchFamily="34" charset="0"/>
              </a:rPr>
              <a:t>hab</a:t>
            </a:r>
            <a:r>
              <a:rPr lang="fr-FR" sz="1400" dirty="0">
                <a:latin typeface="Calibri" panose="020F0502020204030204" pitchFamily="34" charset="0"/>
                <a:cs typeface="Calibri" panose="020F0502020204030204" pitchFamily="34" charset="0"/>
              </a:rPr>
              <a:t>/km²</a:t>
            </a:r>
          </a:p>
          <a:p>
            <a:pPr algn="just">
              <a:tabLst>
                <a:tab pos="1258888" algn="l"/>
              </a:tabLst>
            </a:pPr>
            <a:r>
              <a:rPr lang="fr-FR" sz="1400" b="1" dirty="0">
                <a:latin typeface="Calibri" panose="020F0502020204030204" pitchFamily="34" charset="0"/>
                <a:cs typeface="Calibri" panose="020F0502020204030204" pitchFamily="34" charset="0"/>
              </a:rPr>
              <a:t>La plus forte :</a:t>
            </a:r>
            <a:r>
              <a:rPr lang="fr-FR" sz="1400" dirty="0">
                <a:latin typeface="Calibri" panose="020F0502020204030204" pitchFamily="34" charset="0"/>
                <a:cs typeface="Calibri" panose="020F0502020204030204" pitchFamily="34" charset="0"/>
              </a:rPr>
              <a:t>	 ÎLE DE FRANCE / 1022 </a:t>
            </a:r>
            <a:r>
              <a:rPr lang="fr-FR" sz="1400" dirty="0" err="1">
                <a:latin typeface="Calibri" panose="020F0502020204030204" pitchFamily="34" charset="0"/>
                <a:cs typeface="Calibri" panose="020F0502020204030204" pitchFamily="34" charset="0"/>
              </a:rPr>
              <a:t>hab</a:t>
            </a:r>
            <a:r>
              <a:rPr lang="fr-FR" sz="1400" dirty="0">
                <a:latin typeface="Calibri" panose="020F0502020204030204" pitchFamily="34" charset="0"/>
                <a:cs typeface="Calibri" panose="020F0502020204030204" pitchFamily="34" charset="0"/>
              </a:rPr>
              <a:t>/km²</a:t>
            </a:r>
          </a:p>
          <a:p>
            <a:pPr algn="just">
              <a:tabLst>
                <a:tab pos="1258888" algn="l"/>
              </a:tabLst>
            </a:pPr>
            <a:r>
              <a:rPr lang="fr-FR" sz="1400" b="1" dirty="0">
                <a:latin typeface="Calibri" panose="020F0502020204030204" pitchFamily="34" charset="0"/>
                <a:cs typeface="Calibri" panose="020F0502020204030204" pitchFamily="34" charset="0"/>
              </a:rPr>
              <a:t>La plus faible :</a:t>
            </a:r>
            <a:r>
              <a:rPr lang="fr-FR" sz="1400" dirty="0">
                <a:latin typeface="Calibri" panose="020F0502020204030204" pitchFamily="34" charset="0"/>
                <a:cs typeface="Calibri" panose="020F0502020204030204" pitchFamily="34" charset="0"/>
              </a:rPr>
              <a:t>	CORSE / 40 </a:t>
            </a:r>
            <a:r>
              <a:rPr lang="fr-FR" sz="1400" dirty="0" err="1">
                <a:latin typeface="Calibri" panose="020F0502020204030204" pitchFamily="34" charset="0"/>
                <a:cs typeface="Calibri" panose="020F0502020204030204" pitchFamily="34" charset="0"/>
              </a:rPr>
              <a:t>hab</a:t>
            </a:r>
            <a:r>
              <a:rPr lang="fr-FR" sz="1400" dirty="0">
                <a:latin typeface="Calibri" panose="020F0502020204030204" pitchFamily="34" charset="0"/>
                <a:cs typeface="Calibri" panose="020F0502020204030204" pitchFamily="34" charset="0"/>
              </a:rPr>
              <a:t>/km²  </a:t>
            </a:r>
          </a:p>
        </p:txBody>
      </p:sp>
      <p:sp>
        <p:nvSpPr>
          <p:cNvPr id="12" name="ZoneTexte 11">
            <a:extLst>
              <a:ext uri="{FF2B5EF4-FFF2-40B4-BE49-F238E27FC236}">
                <a16:creationId xmlns:a16="http://schemas.microsoft.com/office/drawing/2014/main" id="{F172E09E-770A-46E1-9D3B-12563B59DD60}"/>
              </a:ext>
            </a:extLst>
          </p:cNvPr>
          <p:cNvSpPr txBox="1"/>
          <p:nvPr/>
        </p:nvSpPr>
        <p:spPr>
          <a:xfrm>
            <a:off x="7822259" y="229153"/>
            <a:ext cx="2356911" cy="507831"/>
          </a:xfrm>
          <a:prstGeom prst="rect">
            <a:avLst/>
          </a:prstGeom>
          <a:noFill/>
        </p:spPr>
        <p:txBody>
          <a:bodyPr wrap="square">
            <a:spAutoFit/>
          </a:bodyPr>
          <a:lstStyle/>
          <a:p>
            <a:r>
              <a:rPr lang="fr-FR" sz="1500" b="1" dirty="0">
                <a:solidFill>
                  <a:srgbClr val="FF0000"/>
                </a:solidFill>
                <a:latin typeface="Calibri" panose="020F0502020204030204" pitchFamily="34" charset="0"/>
                <a:cs typeface="Calibri" panose="020F0502020204030204" pitchFamily="34" charset="0"/>
              </a:rPr>
              <a:t>DENSITÉ DE POPULATION :</a:t>
            </a:r>
          </a:p>
          <a:p>
            <a:pPr algn="ctr"/>
            <a:r>
              <a:rPr lang="fr-FR" sz="1200" b="1" dirty="0">
                <a:solidFill>
                  <a:srgbClr val="FF0000"/>
                </a:solidFill>
                <a:latin typeface="Calibri" panose="020F0502020204030204" pitchFamily="34" charset="0"/>
                <a:cs typeface="Calibri" panose="020F0502020204030204" pitchFamily="34" charset="0"/>
              </a:rPr>
              <a:t>(par région, </a:t>
            </a:r>
            <a:r>
              <a:rPr lang="fr-FR" sz="1200" b="1" dirty="0">
                <a:solidFill>
                  <a:srgbClr val="00B0F0"/>
                </a:solidFill>
                <a:latin typeface="Calibri" panose="020F0502020204030204" pitchFamily="34" charset="0"/>
                <a:cs typeface="Calibri" panose="020F0502020204030204" pitchFamily="34" charset="0"/>
              </a:rPr>
              <a:t>en 2020</a:t>
            </a:r>
            <a:r>
              <a:rPr lang="fr-FR" sz="1200" b="1" dirty="0">
                <a:solidFill>
                  <a:srgbClr val="FF0000"/>
                </a:solidFill>
                <a:latin typeface="Calibri" panose="020F0502020204030204" pitchFamily="34" charset="0"/>
                <a:cs typeface="Calibri" panose="020F0502020204030204" pitchFamily="34" charset="0"/>
              </a:rPr>
              <a:t>)</a:t>
            </a:r>
          </a:p>
        </p:txBody>
      </p:sp>
      <p:sp>
        <p:nvSpPr>
          <p:cNvPr id="13" name="ZoneTexte 12">
            <a:extLst>
              <a:ext uri="{FF2B5EF4-FFF2-40B4-BE49-F238E27FC236}">
                <a16:creationId xmlns:a16="http://schemas.microsoft.com/office/drawing/2014/main" id="{4213B014-3DF5-49B4-A2B9-4C591DF3488C}"/>
              </a:ext>
            </a:extLst>
          </p:cNvPr>
          <p:cNvSpPr txBox="1"/>
          <p:nvPr/>
        </p:nvSpPr>
        <p:spPr>
          <a:xfrm>
            <a:off x="6368202" y="3444444"/>
            <a:ext cx="5503171"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16 )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04</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Qu’est-ce qu’une densité de population ?</a:t>
            </a:r>
          </a:p>
        </p:txBody>
      </p:sp>
      <p:sp>
        <p:nvSpPr>
          <p:cNvPr id="14" name="ZoneTexte 13">
            <a:extLst>
              <a:ext uri="{FF2B5EF4-FFF2-40B4-BE49-F238E27FC236}">
                <a16:creationId xmlns:a16="http://schemas.microsoft.com/office/drawing/2014/main" id="{1D5CD2A8-E7C7-4111-8A90-06A8208691D7}"/>
              </a:ext>
            </a:extLst>
          </p:cNvPr>
          <p:cNvSpPr txBox="1"/>
          <p:nvPr/>
        </p:nvSpPr>
        <p:spPr>
          <a:xfrm>
            <a:off x="6368202" y="3761910"/>
            <a:ext cx="5668602" cy="338554"/>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Une densité de population, c’est le </a:t>
            </a:r>
            <a:r>
              <a:rPr lang="fr-FR" sz="1600" b="1" dirty="0">
                <a:solidFill>
                  <a:schemeClr val="accent4"/>
                </a:solidFill>
                <a:latin typeface="Calibri" panose="020F0502020204030204" pitchFamily="34" charset="0"/>
                <a:cs typeface="Calibri" panose="020F0502020204030204" pitchFamily="34" charset="0"/>
              </a:rPr>
              <a:t>nombre d’habitants au km²</a:t>
            </a:r>
            <a:r>
              <a:rPr lang="fr-FR" sz="1600" dirty="0">
                <a:solidFill>
                  <a:schemeClr val="accent4"/>
                </a:solidFill>
                <a:latin typeface="Calibri" panose="020F0502020204030204" pitchFamily="34" charset="0"/>
                <a:cs typeface="Calibri" panose="020F0502020204030204" pitchFamily="34" charset="0"/>
              </a:rPr>
              <a:t>.</a:t>
            </a:r>
          </a:p>
        </p:txBody>
      </p:sp>
      <p:sp>
        <p:nvSpPr>
          <p:cNvPr id="17" name="ZoneTexte 16">
            <a:extLst>
              <a:ext uri="{FF2B5EF4-FFF2-40B4-BE49-F238E27FC236}">
                <a16:creationId xmlns:a16="http://schemas.microsoft.com/office/drawing/2014/main" id="{317745E9-5CCD-4FAC-AD64-8354E76EF6C4}"/>
              </a:ext>
            </a:extLst>
          </p:cNvPr>
          <p:cNvSpPr txBox="1"/>
          <p:nvPr/>
        </p:nvSpPr>
        <p:spPr>
          <a:xfrm>
            <a:off x="8357728" y="1545247"/>
            <a:ext cx="3907787"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France et urbanisation de 1801 à 2020</a:t>
            </a:r>
          </a:p>
        </p:txBody>
      </p:sp>
      <p:sp>
        <p:nvSpPr>
          <p:cNvPr id="18" name="ZoneTexte 17">
            <a:extLst>
              <a:ext uri="{FF2B5EF4-FFF2-40B4-BE49-F238E27FC236}">
                <a16:creationId xmlns:a16="http://schemas.microsoft.com/office/drawing/2014/main" id="{C8C9F65B-213F-4E95-843C-B2AC193C5B17}"/>
              </a:ext>
            </a:extLst>
          </p:cNvPr>
          <p:cNvSpPr txBox="1"/>
          <p:nvPr/>
        </p:nvSpPr>
        <p:spPr>
          <a:xfrm>
            <a:off x="211733" y="452535"/>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04</a:t>
            </a:r>
          </a:p>
        </p:txBody>
      </p:sp>
      <p:sp>
        <p:nvSpPr>
          <p:cNvPr id="19" name="ZoneTexte 18">
            <a:extLst>
              <a:ext uri="{FF2B5EF4-FFF2-40B4-BE49-F238E27FC236}">
                <a16:creationId xmlns:a16="http://schemas.microsoft.com/office/drawing/2014/main" id="{374D89AF-631C-4036-B9CA-F0B3AB64DBA2}"/>
              </a:ext>
            </a:extLst>
          </p:cNvPr>
          <p:cNvSpPr txBox="1"/>
          <p:nvPr/>
        </p:nvSpPr>
        <p:spPr>
          <a:xfrm>
            <a:off x="6436549" y="5189582"/>
            <a:ext cx="5755451"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18 )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05</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Retrouver les 2 périodes </a:t>
            </a:r>
            <a:r>
              <a:rPr lang="fr-FR" sz="1400" b="0" i="0" u="none" strike="noStrike" baseline="0" dirty="0">
                <a:solidFill>
                  <a:srgbClr val="FF0000"/>
                </a:solidFill>
                <a:latin typeface="Calibri" panose="020F0502020204030204" pitchFamily="34" charset="0"/>
                <a:cs typeface="Calibri" panose="020F0502020204030204" pitchFamily="34" charset="0"/>
              </a:rPr>
              <a:t>(accolades rouges)</a:t>
            </a:r>
            <a:r>
              <a:rPr lang="fr-FR" sz="1600" b="0" i="0" u="none" strike="noStrike" baseline="0" dirty="0">
                <a:solidFill>
                  <a:srgbClr val="0070C0"/>
                </a:solidFill>
                <a:latin typeface="Calibri" panose="020F0502020204030204" pitchFamily="34" charset="0"/>
                <a:cs typeface="Calibri" panose="020F0502020204030204" pitchFamily="34" charset="0"/>
              </a:rPr>
              <a:t> marquant les deux moments de l’accélération de l’urbanisation, en France…</a:t>
            </a:r>
          </a:p>
        </p:txBody>
      </p:sp>
      <p:sp>
        <p:nvSpPr>
          <p:cNvPr id="21" name="Parenthèse ouvrante 20">
            <a:extLst>
              <a:ext uri="{FF2B5EF4-FFF2-40B4-BE49-F238E27FC236}">
                <a16:creationId xmlns:a16="http://schemas.microsoft.com/office/drawing/2014/main" id="{F95591B2-240A-41AB-B733-90F347430DE9}"/>
              </a:ext>
            </a:extLst>
          </p:cNvPr>
          <p:cNvSpPr/>
          <p:nvPr/>
        </p:nvSpPr>
        <p:spPr>
          <a:xfrm rot="5400000">
            <a:off x="9255438" y="1112106"/>
            <a:ext cx="191189" cy="2605179"/>
          </a:xfrm>
          <a:prstGeom prst="lef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Parenthèse ouvrante 21">
            <a:extLst>
              <a:ext uri="{FF2B5EF4-FFF2-40B4-BE49-F238E27FC236}">
                <a16:creationId xmlns:a16="http://schemas.microsoft.com/office/drawing/2014/main" id="{46A39522-7032-492A-B1F4-BF128BD47FCE}"/>
              </a:ext>
            </a:extLst>
          </p:cNvPr>
          <p:cNvSpPr/>
          <p:nvPr/>
        </p:nvSpPr>
        <p:spPr>
          <a:xfrm rot="5400000">
            <a:off x="10163830" y="1725353"/>
            <a:ext cx="120290" cy="859296"/>
          </a:xfrm>
          <a:prstGeom prst="lef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3" name="ZoneTexte 22">
            <a:extLst>
              <a:ext uri="{FF2B5EF4-FFF2-40B4-BE49-F238E27FC236}">
                <a16:creationId xmlns:a16="http://schemas.microsoft.com/office/drawing/2014/main" id="{365667AD-6E04-47DF-8F88-497958109D8F}"/>
              </a:ext>
            </a:extLst>
          </p:cNvPr>
          <p:cNvSpPr txBox="1"/>
          <p:nvPr/>
        </p:nvSpPr>
        <p:spPr>
          <a:xfrm>
            <a:off x="7950222" y="2059941"/>
            <a:ext cx="1890005" cy="292388"/>
          </a:xfrm>
          <a:prstGeom prst="rect">
            <a:avLst/>
          </a:prstGeom>
          <a:noFill/>
        </p:spPr>
        <p:txBody>
          <a:bodyPr wrap="none" rtlCol="0">
            <a:spAutoFit/>
          </a:bodyPr>
          <a:lstStyle/>
          <a:p>
            <a:r>
              <a:rPr lang="fr-FR" sz="1300" b="1" dirty="0">
                <a:solidFill>
                  <a:srgbClr val="FF0000"/>
                </a:solidFill>
                <a:latin typeface="Calibri" panose="020F0502020204030204" pitchFamily="34" charset="0"/>
                <a:cs typeface="Calibri" panose="020F0502020204030204" pitchFamily="34" charset="0"/>
              </a:rPr>
              <a:t>Révolutions industrielles</a:t>
            </a:r>
          </a:p>
        </p:txBody>
      </p:sp>
      <p:sp>
        <p:nvSpPr>
          <p:cNvPr id="24" name="ZoneTexte 23">
            <a:extLst>
              <a:ext uri="{FF2B5EF4-FFF2-40B4-BE49-F238E27FC236}">
                <a16:creationId xmlns:a16="http://schemas.microsoft.com/office/drawing/2014/main" id="{AB3A18EE-D7F9-4C24-8713-D0E591085E21}"/>
              </a:ext>
            </a:extLst>
          </p:cNvPr>
          <p:cNvSpPr txBox="1"/>
          <p:nvPr/>
        </p:nvSpPr>
        <p:spPr>
          <a:xfrm>
            <a:off x="9500807" y="1830184"/>
            <a:ext cx="2371611" cy="292388"/>
          </a:xfrm>
          <a:prstGeom prst="rect">
            <a:avLst/>
          </a:prstGeom>
          <a:noFill/>
        </p:spPr>
        <p:txBody>
          <a:bodyPr wrap="none" rtlCol="0">
            <a:spAutoFit/>
          </a:bodyPr>
          <a:lstStyle/>
          <a:p>
            <a:r>
              <a:rPr lang="fr-FR" sz="1300" b="1" dirty="0">
                <a:solidFill>
                  <a:srgbClr val="FF0000"/>
                </a:solidFill>
                <a:latin typeface="Calibri" panose="020F0502020204030204" pitchFamily="34" charset="0"/>
                <a:cs typeface="Calibri" panose="020F0502020204030204" pitchFamily="34" charset="0"/>
              </a:rPr>
              <a:t>Trente Glorieuses (1943 – 1973)</a:t>
            </a:r>
          </a:p>
        </p:txBody>
      </p:sp>
      <p:sp>
        <p:nvSpPr>
          <p:cNvPr id="25" name="ZoneTexte 24">
            <a:extLst>
              <a:ext uri="{FF2B5EF4-FFF2-40B4-BE49-F238E27FC236}">
                <a16:creationId xmlns:a16="http://schemas.microsoft.com/office/drawing/2014/main" id="{0906F556-8204-4DC9-A044-94BBD17AA3DC}"/>
              </a:ext>
            </a:extLst>
          </p:cNvPr>
          <p:cNvSpPr txBox="1"/>
          <p:nvPr/>
        </p:nvSpPr>
        <p:spPr>
          <a:xfrm>
            <a:off x="6368201" y="4120058"/>
            <a:ext cx="5503171"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17 )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04</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 peut-on dire de la densité de population sur le territoire français ?</a:t>
            </a:r>
          </a:p>
        </p:txBody>
      </p:sp>
      <p:sp>
        <p:nvSpPr>
          <p:cNvPr id="26" name="ZoneTexte 25">
            <a:extLst>
              <a:ext uri="{FF2B5EF4-FFF2-40B4-BE49-F238E27FC236}">
                <a16:creationId xmlns:a16="http://schemas.microsoft.com/office/drawing/2014/main" id="{D9F05694-998E-488B-B636-9BE445DCBEA4}"/>
              </a:ext>
            </a:extLst>
          </p:cNvPr>
          <p:cNvSpPr txBox="1"/>
          <p:nvPr/>
        </p:nvSpPr>
        <p:spPr>
          <a:xfrm>
            <a:off x="6380191" y="4630390"/>
            <a:ext cx="5668602" cy="584775"/>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La </a:t>
            </a:r>
            <a:r>
              <a:rPr lang="fr-FR" sz="1600" b="1" dirty="0">
                <a:solidFill>
                  <a:schemeClr val="accent4"/>
                </a:solidFill>
                <a:latin typeface="Calibri" panose="020F0502020204030204" pitchFamily="34" charset="0"/>
                <a:cs typeface="Calibri" panose="020F0502020204030204" pitchFamily="34" charset="0"/>
              </a:rPr>
              <a:t>densité de population</a:t>
            </a:r>
            <a:r>
              <a:rPr lang="fr-FR" sz="1600" dirty="0">
                <a:solidFill>
                  <a:schemeClr val="accent4"/>
                </a:solidFill>
                <a:latin typeface="Calibri" panose="020F0502020204030204" pitchFamily="34" charset="0"/>
                <a:cs typeface="Calibri" panose="020F0502020204030204" pitchFamily="34" charset="0"/>
              </a:rPr>
              <a:t> est </a:t>
            </a:r>
            <a:r>
              <a:rPr lang="fr-FR" sz="1600" b="1" dirty="0">
                <a:solidFill>
                  <a:schemeClr val="accent4"/>
                </a:solidFill>
                <a:latin typeface="Calibri" panose="020F0502020204030204" pitchFamily="34" charset="0"/>
                <a:cs typeface="Calibri" panose="020F0502020204030204" pitchFamily="34" charset="0"/>
              </a:rPr>
              <a:t>très inégale</a:t>
            </a:r>
            <a:r>
              <a:rPr lang="fr-FR" sz="1600" dirty="0">
                <a:solidFill>
                  <a:schemeClr val="accent4"/>
                </a:solidFill>
                <a:latin typeface="Calibri" panose="020F0502020204030204" pitchFamily="34" charset="0"/>
                <a:cs typeface="Calibri" panose="020F0502020204030204" pitchFamily="34" charset="0"/>
              </a:rPr>
              <a:t> et se concentre autour des villes et de leur périphérie.</a:t>
            </a:r>
          </a:p>
        </p:txBody>
      </p:sp>
      <p:sp>
        <p:nvSpPr>
          <p:cNvPr id="27" name="ZoneTexte 26">
            <a:extLst>
              <a:ext uri="{FF2B5EF4-FFF2-40B4-BE49-F238E27FC236}">
                <a16:creationId xmlns:a16="http://schemas.microsoft.com/office/drawing/2014/main" id="{54ADC706-AAB5-477C-BB28-072D44B7932F}"/>
              </a:ext>
            </a:extLst>
          </p:cNvPr>
          <p:cNvSpPr txBox="1"/>
          <p:nvPr/>
        </p:nvSpPr>
        <p:spPr>
          <a:xfrm>
            <a:off x="6436549" y="5792786"/>
            <a:ext cx="5600255" cy="830997"/>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Les deux moments qui accélèrent l’urbanisation en France sont les </a:t>
            </a:r>
            <a:r>
              <a:rPr lang="fr-FR" sz="1600" b="1" dirty="0">
                <a:solidFill>
                  <a:schemeClr val="accent4"/>
                </a:solidFill>
                <a:latin typeface="Calibri" panose="020F0502020204030204" pitchFamily="34" charset="0"/>
                <a:cs typeface="Calibri" panose="020F0502020204030204" pitchFamily="34" charset="0"/>
              </a:rPr>
              <a:t>révolutions industrielles</a:t>
            </a:r>
            <a:r>
              <a:rPr lang="fr-FR" sz="1600" dirty="0">
                <a:solidFill>
                  <a:schemeClr val="accent4"/>
                </a:solidFill>
                <a:latin typeface="Calibri" panose="020F0502020204030204" pitchFamily="34" charset="0"/>
                <a:cs typeface="Calibri" panose="020F0502020204030204" pitchFamily="34" charset="0"/>
              </a:rPr>
              <a:t> (Cf. Histoire Séance 1 Doc 4) et </a:t>
            </a:r>
            <a:r>
              <a:rPr lang="fr-FR" sz="1600" b="1" dirty="0">
                <a:solidFill>
                  <a:schemeClr val="accent4"/>
                </a:solidFill>
                <a:latin typeface="Calibri" panose="020F0502020204030204" pitchFamily="34" charset="0"/>
                <a:cs typeface="Calibri" panose="020F0502020204030204" pitchFamily="34" charset="0"/>
              </a:rPr>
              <a:t>les Trente Glorieuses</a:t>
            </a:r>
            <a:r>
              <a:rPr lang="fr-FR" sz="1600" dirty="0">
                <a:solidFill>
                  <a:schemeClr val="accent4"/>
                </a:solidFill>
                <a:latin typeface="Calibri" panose="020F0502020204030204" pitchFamily="34" charset="0"/>
                <a:cs typeface="Calibri" panose="020F0502020204030204" pitchFamily="34" charset="0"/>
              </a:rPr>
              <a:t>.</a:t>
            </a:r>
          </a:p>
        </p:txBody>
      </p:sp>
      <p:pic>
        <p:nvPicPr>
          <p:cNvPr id="4" name="Image 3">
            <a:extLst>
              <a:ext uri="{FF2B5EF4-FFF2-40B4-BE49-F238E27FC236}">
                <a16:creationId xmlns:a16="http://schemas.microsoft.com/office/drawing/2014/main" id="{DDF7BA5B-32A2-16F9-A831-23F81BB38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5537" y="224603"/>
            <a:ext cx="246696" cy="368175"/>
          </a:xfrm>
          <a:prstGeom prst="rect">
            <a:avLst/>
          </a:prstGeom>
        </p:spPr>
      </p:pic>
      <p:pic>
        <p:nvPicPr>
          <p:cNvPr id="15" name="Image 14">
            <a:extLst>
              <a:ext uri="{FF2B5EF4-FFF2-40B4-BE49-F238E27FC236}">
                <a16:creationId xmlns:a16="http://schemas.microsoft.com/office/drawing/2014/main" id="{800DA66D-0D99-5C20-3DB4-3C82777265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20" name="Image 19">
            <a:hlinkClick r:id="rId5" action="ppaction://hlinksldjump"/>
            <a:extLst>
              <a:ext uri="{FF2B5EF4-FFF2-40B4-BE49-F238E27FC236}">
                <a16:creationId xmlns:a16="http://schemas.microsoft.com/office/drawing/2014/main" id="{9A08F22A-7D5A-6B23-691F-399DE65A3D4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9" name="Image 8">
            <a:extLst>
              <a:ext uri="{FF2B5EF4-FFF2-40B4-BE49-F238E27FC236}">
                <a16:creationId xmlns:a16="http://schemas.microsoft.com/office/drawing/2014/main" id="{C3680318-B4F1-DED2-4786-B46BDABF3C2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4000" y="792000"/>
            <a:ext cx="6112550" cy="5809642"/>
          </a:xfrm>
          <a:prstGeom prst="rect">
            <a:avLst/>
          </a:prstGeom>
        </p:spPr>
      </p:pic>
      <p:pic>
        <p:nvPicPr>
          <p:cNvPr id="10" name="Image 9">
            <a:extLst>
              <a:ext uri="{FF2B5EF4-FFF2-40B4-BE49-F238E27FC236}">
                <a16:creationId xmlns:a16="http://schemas.microsoft.com/office/drawing/2014/main" id="{BC20978A-F178-CD57-1A74-25B765A39AA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24000" y="792000"/>
            <a:ext cx="6112550" cy="5809641"/>
          </a:xfrm>
          <a:prstGeom prst="rect">
            <a:avLst/>
          </a:prstGeom>
        </p:spPr>
      </p:pic>
      <p:pic>
        <p:nvPicPr>
          <p:cNvPr id="32" name="Image 31">
            <a:extLst>
              <a:ext uri="{FF2B5EF4-FFF2-40B4-BE49-F238E27FC236}">
                <a16:creationId xmlns:a16="http://schemas.microsoft.com/office/drawing/2014/main" id="{C1D485E3-F495-824F-8854-492100DA9EA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24000" y="792000"/>
            <a:ext cx="6112549" cy="5809641"/>
          </a:xfrm>
          <a:prstGeom prst="rect">
            <a:avLst/>
          </a:prstGeom>
        </p:spPr>
      </p:pic>
      <p:pic>
        <p:nvPicPr>
          <p:cNvPr id="33" name="Image 32">
            <a:extLst>
              <a:ext uri="{FF2B5EF4-FFF2-40B4-BE49-F238E27FC236}">
                <a16:creationId xmlns:a16="http://schemas.microsoft.com/office/drawing/2014/main" id="{EE7CC607-D7A9-CF6A-2E88-6AB3299B3EE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24000" y="792000"/>
            <a:ext cx="6112549" cy="5809640"/>
          </a:xfrm>
          <a:prstGeom prst="rect">
            <a:avLst/>
          </a:prstGeom>
        </p:spPr>
      </p:pic>
      <p:sp>
        <p:nvSpPr>
          <p:cNvPr id="5" name="ZoneTexte 4">
            <a:extLst>
              <a:ext uri="{FF2B5EF4-FFF2-40B4-BE49-F238E27FC236}">
                <a16:creationId xmlns:a16="http://schemas.microsoft.com/office/drawing/2014/main" id="{3E38EB86-0BCB-1521-5A8D-1FC3AC75005B}"/>
              </a:ext>
            </a:extLst>
          </p:cNvPr>
          <p:cNvSpPr txBox="1"/>
          <p:nvPr/>
        </p:nvSpPr>
        <p:spPr>
          <a:xfrm>
            <a:off x="220359" y="109398"/>
            <a:ext cx="553237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Tree>
    <p:extLst>
      <p:ext uri="{BB962C8B-B14F-4D97-AF65-F5344CB8AC3E}">
        <p14:creationId xmlns:p14="http://schemas.microsoft.com/office/powerpoint/2010/main" val="1359228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1000"/>
                                        <p:tgtEl>
                                          <p:spTgt spid="3"/>
                                        </p:tgtEl>
                                      </p:cBhvr>
                                    </p:animEffect>
                                    <p:anim calcmode="lin" valueType="num">
                                      <p:cBhvr>
                                        <p:cTn id="62" dur="1000" fill="hold"/>
                                        <p:tgtEl>
                                          <p:spTgt spid="3"/>
                                        </p:tgtEl>
                                        <p:attrNameLst>
                                          <p:attrName>ppt_x</p:attrName>
                                        </p:attrNameLst>
                                      </p:cBhvr>
                                      <p:tavLst>
                                        <p:tav tm="0">
                                          <p:val>
                                            <p:strVal val="#ppt_x"/>
                                          </p:val>
                                        </p:tav>
                                        <p:tav tm="100000">
                                          <p:val>
                                            <p:strVal val="#ppt_x"/>
                                          </p:val>
                                        </p:tav>
                                      </p:tavLst>
                                    </p:anim>
                                    <p:anim calcmode="lin" valueType="num">
                                      <p:cBhvr>
                                        <p:cTn id="63" dur="1000" fill="hold"/>
                                        <p:tgtEl>
                                          <p:spTgt spid="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fill="hold"/>
                                        <p:tgtEl>
                                          <p:spTgt spid="21"/>
                                        </p:tgtEl>
                                        <p:attrNameLst>
                                          <p:attrName>ppt_x</p:attrName>
                                        </p:attrNameLst>
                                      </p:cBhvr>
                                      <p:tavLst>
                                        <p:tav tm="0">
                                          <p:val>
                                            <p:strVal val="#ppt_x"/>
                                          </p:val>
                                        </p:tav>
                                        <p:tav tm="100000">
                                          <p:val>
                                            <p:strVal val="#ppt_x"/>
                                          </p:val>
                                        </p:tav>
                                      </p:tavLst>
                                    </p:anim>
                                    <p:anim calcmode="lin" valueType="num">
                                      <p:cBhvr additive="base">
                                        <p:cTn id="81" dur="500" fill="hold"/>
                                        <p:tgtEl>
                                          <p:spTgt spid="21"/>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fill="hold"/>
                                        <p:tgtEl>
                                          <p:spTgt spid="23"/>
                                        </p:tgtEl>
                                        <p:attrNameLst>
                                          <p:attrName>ppt_x</p:attrName>
                                        </p:attrNameLst>
                                      </p:cBhvr>
                                      <p:tavLst>
                                        <p:tav tm="0">
                                          <p:val>
                                            <p:strVal val="#ppt_x"/>
                                          </p:val>
                                        </p:tav>
                                        <p:tav tm="100000">
                                          <p:val>
                                            <p:strVal val="#ppt_x"/>
                                          </p:val>
                                        </p:tav>
                                      </p:tavLst>
                                    </p:anim>
                                    <p:anim calcmode="lin" valueType="num">
                                      <p:cBhvr additive="base">
                                        <p:cTn id="8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500" fill="hold"/>
                                        <p:tgtEl>
                                          <p:spTgt spid="22"/>
                                        </p:tgtEl>
                                        <p:attrNameLst>
                                          <p:attrName>ppt_x</p:attrName>
                                        </p:attrNameLst>
                                      </p:cBhvr>
                                      <p:tavLst>
                                        <p:tav tm="0">
                                          <p:val>
                                            <p:strVal val="#ppt_x"/>
                                          </p:val>
                                        </p:tav>
                                        <p:tav tm="100000">
                                          <p:val>
                                            <p:strVal val="#ppt_x"/>
                                          </p:val>
                                        </p:tav>
                                      </p:tavLst>
                                    </p:anim>
                                    <p:anim calcmode="lin" valueType="num">
                                      <p:cBhvr additive="base">
                                        <p:cTn id="91" dur="500" fill="hold"/>
                                        <p:tgtEl>
                                          <p:spTgt spid="2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additive="base">
                                        <p:cTn id="94" dur="500" fill="hold"/>
                                        <p:tgtEl>
                                          <p:spTgt spid="24"/>
                                        </p:tgtEl>
                                        <p:attrNameLst>
                                          <p:attrName>ppt_x</p:attrName>
                                        </p:attrNameLst>
                                      </p:cBhvr>
                                      <p:tavLst>
                                        <p:tav tm="0">
                                          <p:val>
                                            <p:strVal val="#ppt_x"/>
                                          </p:val>
                                        </p:tav>
                                        <p:tav tm="100000">
                                          <p:val>
                                            <p:strVal val="#ppt_x"/>
                                          </p:val>
                                        </p:tav>
                                      </p:tavLst>
                                    </p:anim>
                                    <p:anim calcmode="lin" valueType="num">
                                      <p:cBhvr additive="base">
                                        <p:cTn id="9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500" fill="hold"/>
                                        <p:tgtEl>
                                          <p:spTgt spid="27"/>
                                        </p:tgtEl>
                                        <p:attrNameLst>
                                          <p:attrName>ppt_x</p:attrName>
                                        </p:attrNameLst>
                                      </p:cBhvr>
                                      <p:tavLst>
                                        <p:tav tm="0">
                                          <p:val>
                                            <p:strVal val="#ppt_x"/>
                                          </p:val>
                                        </p:tav>
                                        <p:tav tm="100000">
                                          <p:val>
                                            <p:strVal val="#ppt_x"/>
                                          </p:val>
                                        </p:tav>
                                      </p:tavLst>
                                    </p:anim>
                                    <p:anim calcmode="lin" valueType="num">
                                      <p:cBhvr additive="base">
                                        <p:cTn id="10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p:bldP spid="17" grpId="0"/>
      <p:bldP spid="19" grpId="0"/>
      <p:bldP spid="21" grpId="0" animBg="1"/>
      <p:bldP spid="22" grpId="0" animBg="1"/>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5C19FA60-D4D7-4E27-8282-11E6832336D6}"/>
              </a:ext>
            </a:extLst>
          </p:cNvPr>
          <p:cNvSpPr txBox="1"/>
          <p:nvPr/>
        </p:nvSpPr>
        <p:spPr>
          <a:xfrm>
            <a:off x="1764505" y="465418"/>
            <a:ext cx="4041072"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Haute-Normandie, Région Normandie</a:t>
            </a: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06</a:t>
            </a:r>
          </a:p>
        </p:txBody>
      </p:sp>
      <p:pic>
        <p:nvPicPr>
          <p:cNvPr id="9" name="Image 8">
            <a:extLst>
              <a:ext uri="{FF2B5EF4-FFF2-40B4-BE49-F238E27FC236}">
                <a16:creationId xmlns:a16="http://schemas.microsoft.com/office/drawing/2014/main" id="{7976FDA2-0FE4-4B2F-895E-476EAB5A2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2649" y="0"/>
            <a:ext cx="4560902" cy="6858000"/>
          </a:xfrm>
          <a:prstGeom prst="rect">
            <a:avLst/>
          </a:prstGeom>
        </p:spPr>
      </p:pic>
      <p:sp>
        <p:nvSpPr>
          <p:cNvPr id="10" name="ZoneTexte 9">
            <a:extLst>
              <a:ext uri="{FF2B5EF4-FFF2-40B4-BE49-F238E27FC236}">
                <a16:creationId xmlns:a16="http://schemas.microsoft.com/office/drawing/2014/main" id="{8AFA2252-AA96-46EC-B4A1-AC69875CF82A}"/>
              </a:ext>
            </a:extLst>
          </p:cNvPr>
          <p:cNvSpPr txBox="1"/>
          <p:nvPr/>
        </p:nvSpPr>
        <p:spPr>
          <a:xfrm>
            <a:off x="233416" y="2526248"/>
            <a:ext cx="6077763"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21)</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06</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 fleuve coupe la régio</a:t>
            </a:r>
            <a:r>
              <a:rPr lang="fr-FR" sz="1600" dirty="0">
                <a:solidFill>
                  <a:srgbClr val="0070C0"/>
                </a:solidFill>
                <a:latin typeface="Calibri" panose="020F0502020204030204" pitchFamily="34" charset="0"/>
                <a:cs typeface="Calibri" panose="020F0502020204030204" pitchFamily="34" charset="0"/>
              </a:rPr>
              <a:t>n Haute-Normandie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13C5454A-25E1-4740-BE79-7D5CFBD5561B}"/>
              </a:ext>
            </a:extLst>
          </p:cNvPr>
          <p:cNvSpPr txBox="1"/>
          <p:nvPr/>
        </p:nvSpPr>
        <p:spPr>
          <a:xfrm>
            <a:off x="233415" y="2866006"/>
            <a:ext cx="6948435" cy="369332"/>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 fleuve qui coupe la Haute-Normandie est la </a:t>
            </a:r>
            <a:r>
              <a:rPr lang="fr-FR" b="1" dirty="0">
                <a:solidFill>
                  <a:schemeClr val="accent4"/>
                </a:solidFill>
                <a:latin typeface="Calibri" panose="020F0502020204030204" pitchFamily="34" charset="0"/>
                <a:cs typeface="Calibri" panose="020F0502020204030204" pitchFamily="34" charset="0"/>
              </a:rPr>
              <a:t>Seine</a:t>
            </a:r>
            <a:r>
              <a:rPr lang="fr-FR" dirty="0">
                <a:solidFill>
                  <a:schemeClr val="accent4"/>
                </a:solidFill>
                <a:latin typeface="Calibri" panose="020F0502020204030204" pitchFamily="34" charset="0"/>
                <a:cs typeface="Calibri" panose="020F0502020204030204" pitchFamily="34" charset="0"/>
              </a:rPr>
              <a:t>.</a:t>
            </a:r>
          </a:p>
        </p:txBody>
      </p:sp>
      <p:sp>
        <p:nvSpPr>
          <p:cNvPr id="12" name="ZoneTexte 11">
            <a:extLst>
              <a:ext uri="{FF2B5EF4-FFF2-40B4-BE49-F238E27FC236}">
                <a16:creationId xmlns:a16="http://schemas.microsoft.com/office/drawing/2014/main" id="{3023A5C1-1AD4-41D4-9902-FAE47AC024EB}"/>
              </a:ext>
            </a:extLst>
          </p:cNvPr>
          <p:cNvSpPr txBox="1"/>
          <p:nvPr/>
        </p:nvSpPr>
        <p:spPr>
          <a:xfrm>
            <a:off x="233416" y="3198693"/>
            <a:ext cx="6077763"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22 )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06</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Quelles sont les 2subdivisions de la Seine-Maritime ? </a:t>
            </a:r>
          </a:p>
        </p:txBody>
      </p:sp>
      <p:sp>
        <p:nvSpPr>
          <p:cNvPr id="13" name="ZoneTexte 12">
            <a:extLst>
              <a:ext uri="{FF2B5EF4-FFF2-40B4-BE49-F238E27FC236}">
                <a16:creationId xmlns:a16="http://schemas.microsoft.com/office/drawing/2014/main" id="{812D05F6-0702-4F3C-AD55-DEE6609A5182}"/>
              </a:ext>
            </a:extLst>
          </p:cNvPr>
          <p:cNvSpPr txBox="1"/>
          <p:nvPr/>
        </p:nvSpPr>
        <p:spPr>
          <a:xfrm>
            <a:off x="233415" y="3521204"/>
            <a:ext cx="6948435" cy="369332"/>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 Seine-Maritime comprend le </a:t>
            </a:r>
            <a:r>
              <a:rPr lang="fr-FR" b="1" dirty="0">
                <a:solidFill>
                  <a:schemeClr val="accent4"/>
                </a:solidFill>
                <a:latin typeface="Calibri" panose="020F0502020204030204" pitchFamily="34" charset="0"/>
                <a:cs typeface="Calibri" panose="020F0502020204030204" pitchFamily="34" charset="0"/>
              </a:rPr>
              <a:t>Pays de Caux</a:t>
            </a:r>
            <a:r>
              <a:rPr lang="fr-FR" dirty="0">
                <a:solidFill>
                  <a:schemeClr val="accent4"/>
                </a:solidFill>
                <a:latin typeface="Calibri" panose="020F0502020204030204" pitchFamily="34" charset="0"/>
                <a:cs typeface="Calibri" panose="020F0502020204030204" pitchFamily="34" charset="0"/>
              </a:rPr>
              <a:t> et le </a:t>
            </a:r>
            <a:r>
              <a:rPr lang="fr-FR" b="1" dirty="0">
                <a:solidFill>
                  <a:schemeClr val="accent4"/>
                </a:solidFill>
                <a:latin typeface="Calibri" panose="020F0502020204030204" pitchFamily="34" charset="0"/>
                <a:cs typeface="Calibri" panose="020F0502020204030204" pitchFamily="34" charset="0"/>
              </a:rPr>
              <a:t>Pays de Bray</a:t>
            </a:r>
            <a:r>
              <a:rPr lang="fr-FR" dirty="0">
                <a:solidFill>
                  <a:schemeClr val="accent4"/>
                </a:solidFill>
                <a:latin typeface="Calibri" panose="020F0502020204030204" pitchFamily="34" charset="0"/>
                <a:cs typeface="Calibri" panose="020F0502020204030204" pitchFamily="34" charset="0"/>
              </a:rPr>
              <a:t>.</a:t>
            </a:r>
          </a:p>
        </p:txBody>
      </p:sp>
      <p:sp>
        <p:nvSpPr>
          <p:cNvPr id="14" name="ZoneTexte 13">
            <a:extLst>
              <a:ext uri="{FF2B5EF4-FFF2-40B4-BE49-F238E27FC236}">
                <a16:creationId xmlns:a16="http://schemas.microsoft.com/office/drawing/2014/main" id="{F9606142-0924-4A76-B3D7-6C798A919489}"/>
              </a:ext>
            </a:extLst>
          </p:cNvPr>
          <p:cNvSpPr txBox="1"/>
          <p:nvPr/>
        </p:nvSpPr>
        <p:spPr>
          <a:xfrm>
            <a:off x="233417" y="4218610"/>
            <a:ext cx="436783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23 )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06</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Où se situe le lycée Le </a:t>
            </a:r>
            <a:r>
              <a:rPr lang="fr-FR" sz="1600" b="0" i="0" u="none" strike="noStrike" baseline="0" dirty="0" err="1">
                <a:solidFill>
                  <a:srgbClr val="0070C0"/>
                </a:solidFill>
                <a:latin typeface="Calibri" panose="020F0502020204030204" pitchFamily="34" charset="0"/>
                <a:cs typeface="Calibri" panose="020F0502020204030204" pitchFamily="34" charset="0"/>
              </a:rPr>
              <a:t>Hurle-vent</a:t>
            </a:r>
            <a:r>
              <a:rPr lang="fr-FR" sz="1600" b="0" i="0" u="none" strike="noStrike" baseline="0" dirty="0">
                <a:solidFill>
                  <a:srgbClr val="0070C0"/>
                </a:solidFill>
                <a:latin typeface="Calibri" panose="020F0502020204030204" pitchFamily="34" charset="0"/>
                <a:cs typeface="Calibri" panose="020F0502020204030204" pitchFamily="34" charset="0"/>
              </a:rPr>
              <a:t> ?</a:t>
            </a:r>
          </a:p>
          <a:p>
            <a:r>
              <a:rPr lang="fr-FR" sz="1600" dirty="0">
                <a:solidFill>
                  <a:srgbClr val="0070C0"/>
                </a:solidFill>
                <a:latin typeface="Calibri" panose="020F0502020204030204" pitchFamily="34" charset="0"/>
                <a:cs typeface="Calibri" panose="020F0502020204030204" pitchFamily="34" charset="0"/>
              </a:rPr>
              <a:t>Utiliser le vocabulaire géographique approprié…</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7D9C2558-0F4B-4DDC-83C1-7450977DA483}"/>
              </a:ext>
            </a:extLst>
          </p:cNvPr>
          <p:cNvSpPr txBox="1"/>
          <p:nvPr/>
        </p:nvSpPr>
        <p:spPr>
          <a:xfrm>
            <a:off x="233416" y="1602018"/>
            <a:ext cx="6357884"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20 )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06</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De quels départements est composé la Haute-Normandie ?</a:t>
            </a:r>
          </a:p>
        </p:txBody>
      </p:sp>
      <p:sp>
        <p:nvSpPr>
          <p:cNvPr id="16" name="ZoneTexte 15">
            <a:extLst>
              <a:ext uri="{FF2B5EF4-FFF2-40B4-BE49-F238E27FC236}">
                <a16:creationId xmlns:a16="http://schemas.microsoft.com/office/drawing/2014/main" id="{71431521-99AD-4C1F-817F-1FC81FB1F009}"/>
              </a:ext>
            </a:extLst>
          </p:cNvPr>
          <p:cNvSpPr txBox="1"/>
          <p:nvPr/>
        </p:nvSpPr>
        <p:spPr>
          <a:xfrm>
            <a:off x="233415" y="1924528"/>
            <a:ext cx="6948435"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 Haute-Normandie est composée des départements de la </a:t>
            </a:r>
            <a:r>
              <a:rPr lang="fr-FR" b="1" dirty="0">
                <a:solidFill>
                  <a:schemeClr val="accent4"/>
                </a:solidFill>
                <a:latin typeface="Calibri" panose="020F0502020204030204" pitchFamily="34" charset="0"/>
                <a:cs typeface="Calibri" panose="020F0502020204030204" pitchFamily="34" charset="0"/>
              </a:rPr>
              <a:t>Seine-Maritime</a:t>
            </a:r>
            <a:r>
              <a:rPr lang="fr-FR" dirty="0">
                <a:solidFill>
                  <a:schemeClr val="accent4"/>
                </a:solidFill>
                <a:latin typeface="Calibri" panose="020F0502020204030204" pitchFamily="34" charset="0"/>
                <a:cs typeface="Calibri" panose="020F0502020204030204" pitchFamily="34" charset="0"/>
              </a:rPr>
              <a:t> et de l’</a:t>
            </a:r>
            <a:r>
              <a:rPr lang="fr-FR" b="1" dirty="0">
                <a:solidFill>
                  <a:schemeClr val="accent4"/>
                </a:solidFill>
                <a:latin typeface="Calibri" panose="020F0502020204030204" pitchFamily="34" charset="0"/>
                <a:cs typeface="Calibri" panose="020F0502020204030204" pitchFamily="34" charset="0"/>
              </a:rPr>
              <a:t>Eure</a:t>
            </a:r>
            <a:r>
              <a:rPr lang="fr-FR" dirty="0">
                <a:solidFill>
                  <a:schemeClr val="accent4"/>
                </a:solidFill>
                <a:latin typeface="Calibri" panose="020F0502020204030204" pitchFamily="34" charset="0"/>
                <a:cs typeface="Calibri" panose="020F0502020204030204" pitchFamily="34" charset="0"/>
              </a:rPr>
              <a:t>.</a:t>
            </a:r>
          </a:p>
        </p:txBody>
      </p:sp>
      <p:sp>
        <p:nvSpPr>
          <p:cNvPr id="17" name="ZoneTexte 16">
            <a:extLst>
              <a:ext uri="{FF2B5EF4-FFF2-40B4-BE49-F238E27FC236}">
                <a16:creationId xmlns:a16="http://schemas.microsoft.com/office/drawing/2014/main" id="{F1FAF02B-C53D-4594-B419-2F11D13C1D27}"/>
              </a:ext>
            </a:extLst>
          </p:cNvPr>
          <p:cNvSpPr txBox="1"/>
          <p:nvPr/>
        </p:nvSpPr>
        <p:spPr>
          <a:xfrm>
            <a:off x="1629157" y="4840142"/>
            <a:ext cx="2725947" cy="1754326"/>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 Lycée Le </a:t>
            </a:r>
            <a:r>
              <a:rPr lang="fr-FR" dirty="0" err="1">
                <a:solidFill>
                  <a:schemeClr val="accent4"/>
                </a:solidFill>
                <a:latin typeface="Calibri" panose="020F0502020204030204" pitchFamily="34" charset="0"/>
                <a:cs typeface="Calibri" panose="020F0502020204030204" pitchFamily="34" charset="0"/>
              </a:rPr>
              <a:t>Hurle-vent</a:t>
            </a:r>
            <a:r>
              <a:rPr lang="fr-FR" dirty="0">
                <a:solidFill>
                  <a:schemeClr val="accent4"/>
                </a:solidFill>
                <a:latin typeface="Calibri" panose="020F0502020204030204" pitchFamily="34" charset="0"/>
                <a:cs typeface="Calibri" panose="020F0502020204030204" pitchFamily="34" charset="0"/>
              </a:rPr>
              <a:t> se situe au </a:t>
            </a:r>
            <a:r>
              <a:rPr lang="fr-FR" b="1" dirty="0">
                <a:solidFill>
                  <a:schemeClr val="accent4"/>
                </a:solidFill>
                <a:latin typeface="Calibri" panose="020F0502020204030204" pitchFamily="34" charset="0"/>
                <a:cs typeface="Calibri" panose="020F0502020204030204" pitchFamily="34" charset="0"/>
              </a:rPr>
              <a:t>TRÉPORT</a:t>
            </a:r>
            <a:r>
              <a:rPr lang="fr-FR" dirty="0">
                <a:solidFill>
                  <a:schemeClr val="accent4"/>
                </a:solidFill>
                <a:latin typeface="Calibri" panose="020F0502020204030204" pitchFamily="34" charset="0"/>
                <a:cs typeface="Calibri" panose="020F0502020204030204" pitchFamily="34" charset="0"/>
              </a:rPr>
              <a:t>, dans la </a:t>
            </a:r>
            <a:r>
              <a:rPr lang="fr-FR" b="1" dirty="0">
                <a:solidFill>
                  <a:schemeClr val="accent4"/>
                </a:solidFill>
                <a:latin typeface="Calibri" panose="020F0502020204030204" pitchFamily="34" charset="0"/>
                <a:cs typeface="Calibri" panose="020F0502020204030204" pitchFamily="34" charset="0"/>
              </a:rPr>
              <a:t>partie septentrionale</a:t>
            </a:r>
            <a:r>
              <a:rPr lang="fr-FR" dirty="0">
                <a:solidFill>
                  <a:schemeClr val="accent4"/>
                </a:solidFill>
                <a:latin typeface="Calibri" panose="020F0502020204030204" pitchFamily="34" charset="0"/>
                <a:cs typeface="Calibri" panose="020F0502020204030204" pitchFamily="34" charset="0"/>
              </a:rPr>
              <a:t> du département de </a:t>
            </a:r>
            <a:r>
              <a:rPr lang="fr-FR" b="1" dirty="0">
                <a:solidFill>
                  <a:schemeClr val="accent4"/>
                </a:solidFill>
                <a:latin typeface="Calibri" panose="020F0502020204030204" pitchFamily="34" charset="0"/>
                <a:cs typeface="Calibri" panose="020F0502020204030204" pitchFamily="34" charset="0"/>
              </a:rPr>
              <a:t>Seine-Maritime</a:t>
            </a:r>
            <a:r>
              <a:rPr lang="fr-FR" dirty="0">
                <a:solidFill>
                  <a:schemeClr val="accent4"/>
                </a:solidFill>
                <a:latin typeface="Calibri" panose="020F0502020204030204" pitchFamily="34" charset="0"/>
                <a:cs typeface="Calibri" panose="020F0502020204030204" pitchFamily="34" charset="0"/>
              </a:rPr>
              <a:t>, au </a:t>
            </a:r>
            <a:r>
              <a:rPr lang="fr-FR" b="1" dirty="0">
                <a:solidFill>
                  <a:schemeClr val="accent4"/>
                </a:solidFill>
                <a:latin typeface="Calibri" panose="020F0502020204030204" pitchFamily="34" charset="0"/>
                <a:cs typeface="Calibri" panose="020F0502020204030204" pitchFamily="34" charset="0"/>
              </a:rPr>
              <a:t>Nord-est de Dieppe</a:t>
            </a:r>
            <a:r>
              <a:rPr lang="fr-FR" dirty="0">
                <a:solidFill>
                  <a:schemeClr val="accent4"/>
                </a:solidFill>
                <a:latin typeface="Calibri" panose="020F0502020204030204" pitchFamily="34" charset="0"/>
                <a:cs typeface="Calibri" panose="020F0502020204030204" pitchFamily="34" charset="0"/>
              </a:rPr>
              <a:t>.</a:t>
            </a:r>
          </a:p>
        </p:txBody>
      </p:sp>
      <p:pic>
        <p:nvPicPr>
          <p:cNvPr id="19" name="Image 18">
            <a:extLst>
              <a:ext uri="{FF2B5EF4-FFF2-40B4-BE49-F238E27FC236}">
                <a16:creationId xmlns:a16="http://schemas.microsoft.com/office/drawing/2014/main" id="{77AC1314-170A-43A6-9BC4-918D0F3AF2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55903" y="4132053"/>
            <a:ext cx="2725947" cy="2725947"/>
          </a:xfrm>
          <a:prstGeom prst="rect">
            <a:avLst/>
          </a:prstGeom>
        </p:spPr>
      </p:pic>
      <p:sp>
        <p:nvSpPr>
          <p:cNvPr id="20" name="ZoneTexte 19">
            <a:extLst>
              <a:ext uri="{FF2B5EF4-FFF2-40B4-BE49-F238E27FC236}">
                <a16:creationId xmlns:a16="http://schemas.microsoft.com/office/drawing/2014/main" id="{6C1FE0DD-ECB0-42F9-85A7-2DBE37C73581}"/>
              </a:ext>
            </a:extLst>
          </p:cNvPr>
          <p:cNvSpPr txBox="1"/>
          <p:nvPr/>
        </p:nvSpPr>
        <p:spPr>
          <a:xfrm>
            <a:off x="220359" y="735011"/>
            <a:ext cx="7062289" cy="369332"/>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19 )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06</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Depuis 2016, à quelle grande région appartient la Haute-Normandie ?</a:t>
            </a:r>
          </a:p>
        </p:txBody>
      </p:sp>
      <p:sp>
        <p:nvSpPr>
          <p:cNvPr id="21" name="ZoneTexte 20">
            <a:extLst>
              <a:ext uri="{FF2B5EF4-FFF2-40B4-BE49-F238E27FC236}">
                <a16:creationId xmlns:a16="http://schemas.microsoft.com/office/drawing/2014/main" id="{B9C84008-05F2-4A3F-99BD-0E2C783B10A0}"/>
              </a:ext>
            </a:extLst>
          </p:cNvPr>
          <p:cNvSpPr txBox="1"/>
          <p:nvPr/>
        </p:nvSpPr>
        <p:spPr>
          <a:xfrm>
            <a:off x="220358" y="1001288"/>
            <a:ext cx="6948435" cy="646331"/>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Depuis 2016, la Haute-Normandie et la Basse-Normandie forment la grande région </a:t>
            </a:r>
            <a:r>
              <a:rPr lang="fr-FR" b="1" dirty="0">
                <a:solidFill>
                  <a:schemeClr val="accent4"/>
                </a:solidFill>
                <a:latin typeface="Calibri" panose="020F0502020204030204" pitchFamily="34" charset="0"/>
                <a:cs typeface="Calibri" panose="020F0502020204030204" pitchFamily="34" charset="0"/>
              </a:rPr>
              <a:t>Normandie</a:t>
            </a:r>
            <a:r>
              <a:rPr lang="fr-FR" dirty="0">
                <a:solidFill>
                  <a:schemeClr val="accent4"/>
                </a:solidFill>
                <a:latin typeface="Calibri" panose="020F0502020204030204" pitchFamily="34" charset="0"/>
                <a:cs typeface="Calibri" panose="020F0502020204030204" pitchFamily="34" charset="0"/>
              </a:rPr>
              <a:t>.</a:t>
            </a:r>
          </a:p>
        </p:txBody>
      </p:sp>
      <p:pic>
        <p:nvPicPr>
          <p:cNvPr id="3" name="Image 2">
            <a:extLst>
              <a:ext uri="{FF2B5EF4-FFF2-40B4-BE49-F238E27FC236}">
                <a16:creationId xmlns:a16="http://schemas.microsoft.com/office/drawing/2014/main" id="{BA676918-0D72-9FC3-FF68-4E2D262F32E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592648" y="28756"/>
            <a:ext cx="527420" cy="527420"/>
          </a:xfrm>
          <a:prstGeom prst="rect">
            <a:avLst/>
          </a:prstGeom>
        </p:spPr>
      </p:pic>
      <p:pic>
        <p:nvPicPr>
          <p:cNvPr id="4" name="Image 3">
            <a:hlinkClick r:id="rId5" action="ppaction://hlinksldjump"/>
            <a:extLst>
              <a:ext uri="{FF2B5EF4-FFF2-40B4-BE49-F238E27FC236}">
                <a16:creationId xmlns:a16="http://schemas.microsoft.com/office/drawing/2014/main" id="{44064C2C-AE24-19E1-55CF-53AFA062C3F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491785" y="93044"/>
            <a:ext cx="677008" cy="471274"/>
          </a:xfrm>
          <a:prstGeom prst="rect">
            <a:avLst/>
          </a:prstGeom>
        </p:spPr>
      </p:pic>
      <p:pic>
        <p:nvPicPr>
          <p:cNvPr id="2" name="Image 1">
            <a:extLst>
              <a:ext uri="{FF2B5EF4-FFF2-40B4-BE49-F238E27FC236}">
                <a16:creationId xmlns:a16="http://schemas.microsoft.com/office/drawing/2014/main" id="{C28E76EE-F2FA-C190-4F6C-066C493FCD9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48449" y="4916691"/>
            <a:ext cx="984162" cy="262762"/>
          </a:xfrm>
          <a:prstGeom prst="rect">
            <a:avLst/>
          </a:prstGeom>
        </p:spPr>
      </p:pic>
      <p:sp>
        <p:nvSpPr>
          <p:cNvPr id="5" name="ZoneTexte 4">
            <a:extLst>
              <a:ext uri="{FF2B5EF4-FFF2-40B4-BE49-F238E27FC236}">
                <a16:creationId xmlns:a16="http://schemas.microsoft.com/office/drawing/2014/main" id="{DDEA6941-23A8-D17D-480B-0D5D6BC92568}"/>
              </a:ext>
            </a:extLst>
          </p:cNvPr>
          <p:cNvSpPr txBox="1"/>
          <p:nvPr/>
        </p:nvSpPr>
        <p:spPr>
          <a:xfrm>
            <a:off x="220360" y="109398"/>
            <a:ext cx="5585218"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Tree>
    <p:extLst>
      <p:ext uri="{BB962C8B-B14F-4D97-AF65-F5344CB8AC3E}">
        <p14:creationId xmlns:p14="http://schemas.microsoft.com/office/powerpoint/2010/main" val="263844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fade">
                                      <p:cBhvr>
                                        <p:cTn id="70" dur="1000"/>
                                        <p:tgtEl>
                                          <p:spTgt spid="2"/>
                                        </p:tgtEl>
                                      </p:cBhvr>
                                    </p:animEffect>
                                    <p:anim calcmode="lin" valueType="num">
                                      <p:cBhvr>
                                        <p:cTn id="71" dur="1000" fill="hold"/>
                                        <p:tgtEl>
                                          <p:spTgt spid="2"/>
                                        </p:tgtEl>
                                        <p:attrNameLst>
                                          <p:attrName>ppt_x</p:attrName>
                                        </p:attrNameLst>
                                      </p:cBhvr>
                                      <p:tavLst>
                                        <p:tav tm="0">
                                          <p:val>
                                            <p:strVal val="#ppt_x"/>
                                          </p:val>
                                        </p:tav>
                                        <p:tav tm="100000">
                                          <p:val>
                                            <p:strVal val="#ppt_x"/>
                                          </p:val>
                                        </p:tav>
                                      </p:tavLst>
                                    </p:anim>
                                    <p:anim calcmode="lin" valueType="num">
                                      <p:cBhvr>
                                        <p:cTn id="7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0F0E8B8-65C0-434B-8E5C-C751C18ED5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920" y="509011"/>
            <a:ext cx="6483109" cy="4315977"/>
          </a:xfrm>
          <a:prstGeom prst="rect">
            <a:avLst/>
          </a:prstGeom>
        </p:spPr>
      </p:pic>
      <p:sp>
        <p:nvSpPr>
          <p:cNvPr id="6" name="ZoneTexte 5">
            <a:extLst>
              <a:ext uri="{FF2B5EF4-FFF2-40B4-BE49-F238E27FC236}">
                <a16:creationId xmlns:a16="http://schemas.microsoft.com/office/drawing/2014/main" id="{5C19FA60-D4D7-4E27-8282-11E6832336D6}"/>
              </a:ext>
            </a:extLst>
          </p:cNvPr>
          <p:cNvSpPr txBox="1"/>
          <p:nvPr/>
        </p:nvSpPr>
        <p:spPr>
          <a:xfrm>
            <a:off x="1764505" y="467216"/>
            <a:ext cx="561737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L’intercommunalité en Seine-Maritime </a:t>
            </a:r>
            <a:r>
              <a:rPr lang="fr-FR" sz="1100" b="1" dirty="0">
                <a:latin typeface="Calibri" panose="020F0502020204030204" pitchFamily="34" charset="0"/>
                <a:cs typeface="Calibri" panose="020F0502020204030204" pitchFamily="34" charset="0"/>
              </a:rPr>
              <a:t>au 01/01/2019</a:t>
            </a: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07</a:t>
            </a:r>
          </a:p>
        </p:txBody>
      </p:sp>
      <p:graphicFrame>
        <p:nvGraphicFramePr>
          <p:cNvPr id="9" name="Tableau 81">
            <a:extLst>
              <a:ext uri="{FF2B5EF4-FFF2-40B4-BE49-F238E27FC236}">
                <a16:creationId xmlns:a16="http://schemas.microsoft.com/office/drawing/2014/main" id="{0E383A45-19C0-4F39-A192-50CE6D4805EA}"/>
              </a:ext>
            </a:extLst>
          </p:cNvPr>
          <p:cNvGraphicFramePr>
            <a:graphicFrameLocks noGrp="1"/>
          </p:cNvGraphicFramePr>
          <p:nvPr>
            <p:extLst>
              <p:ext uri="{D42A27DB-BD31-4B8C-83A1-F6EECF244321}">
                <p14:modId xmlns:p14="http://schemas.microsoft.com/office/powerpoint/2010/main" val="2794795863"/>
              </p:ext>
            </p:extLst>
          </p:nvPr>
        </p:nvGraphicFramePr>
        <p:xfrm>
          <a:off x="7543801" y="750395"/>
          <a:ext cx="4229100" cy="4663440"/>
        </p:xfrm>
        <a:graphic>
          <a:graphicData uri="http://schemas.openxmlformats.org/drawingml/2006/table">
            <a:tbl>
              <a:tblPr firstRow="1" bandRow="1">
                <a:tableStyleId>{5940675A-B579-460E-94D1-54222C63F5DA}</a:tableStyleId>
              </a:tblPr>
              <a:tblGrid>
                <a:gridCol w="314324">
                  <a:extLst>
                    <a:ext uri="{9D8B030D-6E8A-4147-A177-3AD203B41FA5}">
                      <a16:colId xmlns:a16="http://schemas.microsoft.com/office/drawing/2014/main" val="1076046746"/>
                    </a:ext>
                  </a:extLst>
                </a:gridCol>
                <a:gridCol w="3914776">
                  <a:extLst>
                    <a:ext uri="{9D8B030D-6E8A-4147-A177-3AD203B41FA5}">
                      <a16:colId xmlns:a16="http://schemas.microsoft.com/office/drawing/2014/main" val="3366300885"/>
                    </a:ext>
                  </a:extLst>
                </a:gridCol>
              </a:tblGrid>
              <a:tr h="0">
                <a:tc>
                  <a:txBody>
                    <a:bodyPr/>
                    <a:lstStyle/>
                    <a:p>
                      <a:pPr algn="ctr"/>
                      <a:endParaRPr lang="fr-FR" sz="1100" b="1" dirty="0">
                        <a:latin typeface="Calibri" panose="020F0502020204030204" pitchFamily="34" charset="0"/>
                        <a:cs typeface="Calibri" panose="020F0502020204030204" pitchFamily="34" charset="0"/>
                      </a:endParaRPr>
                    </a:p>
                  </a:txBody>
                  <a:tcPr anchor="ctr"/>
                </a:tc>
                <a:tc>
                  <a:txBody>
                    <a:bodyPr/>
                    <a:lstStyle/>
                    <a:p>
                      <a:r>
                        <a:rPr lang="fr-FR" sz="1200" b="1" dirty="0">
                          <a:latin typeface="Calibri" panose="020F0502020204030204" pitchFamily="34" charset="0"/>
                          <a:cs typeface="Calibri" panose="020F0502020204030204" pitchFamily="34" charset="0"/>
                        </a:rPr>
                        <a:t>Communautés de Communes</a:t>
                      </a:r>
                    </a:p>
                  </a:txBody>
                  <a:tcPr anchor="ctr"/>
                </a:tc>
                <a:extLst>
                  <a:ext uri="{0D108BD9-81ED-4DB2-BD59-A6C34878D82A}">
                    <a16:rowId xmlns:a16="http://schemas.microsoft.com/office/drawing/2014/main" val="2775305881"/>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000" kern="1200" dirty="0">
                          <a:solidFill>
                            <a:schemeClr val="tx1"/>
                          </a:solidFill>
                          <a:latin typeface="Calibri" panose="020F0502020204030204" pitchFamily="34" charset="0"/>
                          <a:ea typeface="+mn-ea"/>
                          <a:cs typeface="Calibri" panose="020F0502020204030204" pitchFamily="34" charset="0"/>
                        </a:rPr>
                        <a:t>Le Havre Seine Métropole</a:t>
                      </a:r>
                    </a:p>
                  </a:txBody>
                  <a:tcPr anchor="ctr"/>
                </a:tc>
                <a:extLst>
                  <a:ext uri="{0D108BD9-81ED-4DB2-BD59-A6C34878D82A}">
                    <a16:rowId xmlns:a16="http://schemas.microsoft.com/office/drawing/2014/main" val="4039537400"/>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2</a:t>
                      </a:r>
                    </a:p>
                  </a:txBody>
                  <a:tcPr anchor="ctr"/>
                </a:tc>
                <a:tc>
                  <a:txBody>
                    <a:bodyPr/>
                    <a:lstStyle/>
                    <a:p>
                      <a:pPr marL="0" algn="l" defTabSz="457200" rtl="0" eaLnBrk="1" latinLnBrk="0" hangingPunct="1"/>
                      <a:r>
                        <a:rPr lang="fr-FR" sz="1000" kern="1200" dirty="0">
                          <a:solidFill>
                            <a:schemeClr val="tx1"/>
                          </a:solidFill>
                          <a:latin typeface="Calibri" panose="020F0502020204030204" pitchFamily="34" charset="0"/>
                          <a:ea typeface="+mn-ea"/>
                          <a:cs typeface="Calibri" panose="020F0502020204030204" pitchFamily="34" charset="0"/>
                        </a:rPr>
                        <a:t>Communauté d'agglomération de Fécamp Caux Littoral</a:t>
                      </a:r>
                    </a:p>
                  </a:txBody>
                  <a:tcPr anchor="ctr"/>
                </a:tc>
                <a:extLst>
                  <a:ext uri="{0D108BD9-81ED-4DB2-BD59-A6C34878D82A}">
                    <a16:rowId xmlns:a16="http://schemas.microsoft.com/office/drawing/2014/main" val="1532734454"/>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3</a:t>
                      </a:r>
                    </a:p>
                  </a:txBody>
                  <a:tcPr anchor="ctr"/>
                </a:tc>
                <a:tc>
                  <a:txBody>
                    <a:bodyPr/>
                    <a:lstStyle/>
                    <a:p>
                      <a:pPr marL="0" algn="l" defTabSz="457200" rtl="0" eaLnBrk="1" latinLnBrk="0" hangingPunct="1"/>
                      <a:r>
                        <a:rPr lang="fr-FR" sz="1000" kern="1200" dirty="0">
                          <a:solidFill>
                            <a:schemeClr val="tx1"/>
                          </a:solidFill>
                          <a:latin typeface="Calibri" panose="020F0502020204030204" pitchFamily="34" charset="0"/>
                          <a:ea typeface="+mn-ea"/>
                          <a:cs typeface="Calibri" panose="020F0502020204030204" pitchFamily="34" charset="0"/>
                        </a:rPr>
                        <a:t>Communauté de communes Campagne de Caux</a:t>
                      </a:r>
                    </a:p>
                  </a:txBody>
                  <a:tcPr anchor="ctr"/>
                </a:tc>
                <a:extLst>
                  <a:ext uri="{0D108BD9-81ED-4DB2-BD59-A6C34878D82A}">
                    <a16:rowId xmlns:a16="http://schemas.microsoft.com/office/drawing/2014/main" val="2763170668"/>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4</a:t>
                      </a:r>
                    </a:p>
                  </a:txBody>
                  <a:tcPr anchor="ctr"/>
                </a:tc>
                <a:tc>
                  <a:txBody>
                    <a:bodyPr/>
                    <a:lstStyle/>
                    <a:p>
                      <a:r>
                        <a:rPr lang="fr-FR" sz="1000" dirty="0">
                          <a:latin typeface="Calibri" panose="020F0502020204030204" pitchFamily="34" charset="0"/>
                          <a:cs typeface="Calibri" panose="020F0502020204030204" pitchFamily="34" charset="0"/>
                        </a:rPr>
                        <a:t>Communauté d'agglomération Caux vallée de Seine</a:t>
                      </a:r>
                    </a:p>
                  </a:txBody>
                  <a:tcPr anchor="ctr"/>
                </a:tc>
                <a:extLst>
                  <a:ext uri="{0D108BD9-81ED-4DB2-BD59-A6C34878D82A}">
                    <a16:rowId xmlns:a16="http://schemas.microsoft.com/office/drawing/2014/main" val="2657595539"/>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5</a:t>
                      </a:r>
                    </a:p>
                  </a:txBody>
                  <a:tcPr anchor="ctr"/>
                </a:tc>
                <a:tc>
                  <a:txBody>
                    <a:bodyPr/>
                    <a:lstStyle/>
                    <a:p>
                      <a:r>
                        <a:rPr lang="fr-FR" sz="1000" dirty="0">
                          <a:latin typeface="Calibri" panose="020F0502020204030204" pitchFamily="34" charset="0"/>
                          <a:cs typeface="Calibri" panose="020F0502020204030204" pitchFamily="34" charset="0"/>
                        </a:rPr>
                        <a:t>Communauté de communes de la Côte d'Albâtre</a:t>
                      </a:r>
                    </a:p>
                  </a:txBody>
                  <a:tcPr anchor="ctr"/>
                </a:tc>
                <a:extLst>
                  <a:ext uri="{0D108BD9-81ED-4DB2-BD59-A6C34878D82A}">
                    <a16:rowId xmlns:a16="http://schemas.microsoft.com/office/drawing/2014/main" val="4208118040"/>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6</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000" dirty="0">
                          <a:latin typeface="Calibri" panose="020F0502020204030204" pitchFamily="34" charset="0"/>
                          <a:cs typeface="Calibri" panose="020F0502020204030204" pitchFamily="34" charset="0"/>
                        </a:rPr>
                        <a:t>Communauté de communes de la région d'Yvetot</a:t>
                      </a:r>
                    </a:p>
                  </a:txBody>
                  <a:tcPr anchor="ctr"/>
                </a:tc>
                <a:extLst>
                  <a:ext uri="{0D108BD9-81ED-4DB2-BD59-A6C34878D82A}">
                    <a16:rowId xmlns:a16="http://schemas.microsoft.com/office/drawing/2014/main" val="1001302799"/>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7</a:t>
                      </a:r>
                    </a:p>
                  </a:txBody>
                  <a:tcPr anchor="ctr"/>
                </a:tc>
                <a:tc>
                  <a:txBody>
                    <a:bodyPr/>
                    <a:lstStyle/>
                    <a:p>
                      <a:r>
                        <a:rPr lang="fr-FR" sz="1000" dirty="0">
                          <a:latin typeface="Calibri" panose="020F0502020204030204" pitchFamily="34" charset="0"/>
                          <a:cs typeface="Calibri" panose="020F0502020204030204" pitchFamily="34" charset="0"/>
                        </a:rPr>
                        <a:t>Métropole Rouen-Normandie</a:t>
                      </a:r>
                    </a:p>
                  </a:txBody>
                  <a:tcPr anchor="ctr"/>
                </a:tc>
                <a:extLst>
                  <a:ext uri="{0D108BD9-81ED-4DB2-BD59-A6C34878D82A}">
                    <a16:rowId xmlns:a16="http://schemas.microsoft.com/office/drawing/2014/main" val="808981847"/>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8</a:t>
                      </a:r>
                    </a:p>
                  </a:txBody>
                  <a:tcPr anchor="ctr"/>
                </a:tc>
                <a:tc>
                  <a:txBody>
                    <a:bodyPr/>
                    <a:lstStyle/>
                    <a:p>
                      <a:r>
                        <a:rPr lang="fr-FR" sz="1000" dirty="0">
                          <a:latin typeface="Calibri" panose="020F0502020204030204" pitchFamily="34" charset="0"/>
                          <a:cs typeface="Calibri" panose="020F0502020204030204" pitchFamily="34" charset="0"/>
                        </a:rPr>
                        <a:t>Communauté de communes Plateau de Caux-Doudeville-Yerville</a:t>
                      </a:r>
                    </a:p>
                  </a:txBody>
                  <a:tcPr anchor="ctr"/>
                </a:tc>
                <a:extLst>
                  <a:ext uri="{0D108BD9-81ED-4DB2-BD59-A6C34878D82A}">
                    <a16:rowId xmlns:a16="http://schemas.microsoft.com/office/drawing/2014/main" val="670613707"/>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9</a:t>
                      </a:r>
                    </a:p>
                  </a:txBody>
                  <a:tcPr anchor="ctr"/>
                </a:tc>
                <a:tc>
                  <a:txBody>
                    <a:bodyPr/>
                    <a:lstStyle/>
                    <a:p>
                      <a:r>
                        <a:rPr lang="fr-FR" sz="1000" dirty="0">
                          <a:latin typeface="Calibri" panose="020F0502020204030204" pitchFamily="34" charset="0"/>
                          <a:cs typeface="Calibri" panose="020F0502020204030204" pitchFamily="34" charset="0"/>
                        </a:rPr>
                        <a:t>Communauté de communes Caux-</a:t>
                      </a:r>
                      <a:r>
                        <a:rPr lang="fr-FR" sz="1000" dirty="0" err="1">
                          <a:latin typeface="Calibri" panose="020F0502020204030204" pitchFamily="34" charset="0"/>
                          <a:cs typeface="Calibri" panose="020F0502020204030204" pitchFamily="34" charset="0"/>
                        </a:rPr>
                        <a:t>Austreberthe</a:t>
                      </a:r>
                      <a:endParaRPr lang="fr-FR" sz="1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82131520"/>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10</a:t>
                      </a:r>
                    </a:p>
                  </a:txBody>
                  <a:tcPr anchor="ctr"/>
                </a:tc>
                <a:tc>
                  <a:txBody>
                    <a:bodyPr/>
                    <a:lstStyle/>
                    <a:p>
                      <a:r>
                        <a:rPr lang="fr-FR" sz="1000" dirty="0">
                          <a:latin typeface="Calibri" panose="020F0502020204030204" pitchFamily="34" charset="0"/>
                          <a:cs typeface="Calibri" panose="020F0502020204030204" pitchFamily="34" charset="0"/>
                        </a:rPr>
                        <a:t>Communauté de communes Terroir de Caux</a:t>
                      </a:r>
                    </a:p>
                  </a:txBody>
                  <a:tcPr anchor="ctr"/>
                </a:tc>
                <a:extLst>
                  <a:ext uri="{0D108BD9-81ED-4DB2-BD59-A6C34878D82A}">
                    <a16:rowId xmlns:a16="http://schemas.microsoft.com/office/drawing/2014/main" val="3091710413"/>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11</a:t>
                      </a:r>
                    </a:p>
                  </a:txBody>
                  <a:tcPr anchor="ctr"/>
                </a:tc>
                <a:tc>
                  <a:txBody>
                    <a:bodyPr/>
                    <a:lstStyle/>
                    <a:p>
                      <a:r>
                        <a:rPr lang="fr-FR" sz="1000" dirty="0">
                          <a:latin typeface="Calibri" panose="020F0502020204030204" pitchFamily="34" charset="0"/>
                          <a:cs typeface="Calibri" panose="020F0502020204030204" pitchFamily="34" charset="0"/>
                        </a:rPr>
                        <a:t>Communauté de communes Inter-Caux-Vexin</a:t>
                      </a:r>
                    </a:p>
                  </a:txBody>
                  <a:tcPr anchor="ctr"/>
                </a:tc>
                <a:extLst>
                  <a:ext uri="{0D108BD9-81ED-4DB2-BD59-A6C34878D82A}">
                    <a16:rowId xmlns:a16="http://schemas.microsoft.com/office/drawing/2014/main" val="3191597713"/>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12</a:t>
                      </a:r>
                    </a:p>
                  </a:txBody>
                  <a:tcPr anchor="ctr"/>
                </a:tc>
                <a:tc>
                  <a:txBody>
                    <a:bodyPr/>
                    <a:lstStyle/>
                    <a:p>
                      <a:r>
                        <a:rPr lang="fr-FR" sz="1000" dirty="0">
                          <a:latin typeface="Calibri" panose="020F0502020204030204" pitchFamily="34" charset="0"/>
                          <a:cs typeface="Calibri" panose="020F0502020204030204" pitchFamily="34" charset="0"/>
                        </a:rPr>
                        <a:t>Communauté d'agglomération de la Région Dieppoise</a:t>
                      </a:r>
                    </a:p>
                  </a:txBody>
                  <a:tcPr anchor="ctr"/>
                </a:tc>
                <a:extLst>
                  <a:ext uri="{0D108BD9-81ED-4DB2-BD59-A6C34878D82A}">
                    <a16:rowId xmlns:a16="http://schemas.microsoft.com/office/drawing/2014/main" val="2781043329"/>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13</a:t>
                      </a:r>
                    </a:p>
                  </a:txBody>
                  <a:tcPr anchor="ctr"/>
                </a:tc>
                <a:tc>
                  <a:txBody>
                    <a:bodyPr/>
                    <a:lstStyle/>
                    <a:p>
                      <a:r>
                        <a:rPr lang="fr-FR" sz="1000" dirty="0">
                          <a:latin typeface="Calibri" panose="020F0502020204030204" pitchFamily="34" charset="0"/>
                          <a:cs typeface="Calibri" panose="020F0502020204030204" pitchFamily="34" charset="0"/>
                        </a:rPr>
                        <a:t>Communauté de communes des Falaises du </a:t>
                      </a:r>
                      <a:r>
                        <a:rPr lang="fr-FR" sz="1000" dirty="0" err="1">
                          <a:latin typeface="Calibri" panose="020F0502020204030204" pitchFamily="34" charset="0"/>
                          <a:cs typeface="Calibri" panose="020F0502020204030204" pitchFamily="34" charset="0"/>
                        </a:rPr>
                        <a:t>Talou</a:t>
                      </a:r>
                      <a:endParaRPr lang="fr-FR" sz="1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035629677"/>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14</a:t>
                      </a:r>
                    </a:p>
                  </a:txBody>
                  <a:tcPr anchor="ctr"/>
                </a:tc>
                <a:tc>
                  <a:txBody>
                    <a:bodyPr/>
                    <a:lstStyle/>
                    <a:p>
                      <a:r>
                        <a:rPr lang="fr-FR" sz="1000" dirty="0">
                          <a:latin typeface="Calibri" panose="020F0502020204030204" pitchFamily="34" charset="0"/>
                          <a:cs typeface="Calibri" panose="020F0502020204030204" pitchFamily="34" charset="0"/>
                        </a:rPr>
                        <a:t>Communauté de communes de Londinières</a:t>
                      </a:r>
                    </a:p>
                  </a:txBody>
                  <a:tcPr anchor="ctr"/>
                </a:tc>
                <a:extLst>
                  <a:ext uri="{0D108BD9-81ED-4DB2-BD59-A6C34878D82A}">
                    <a16:rowId xmlns:a16="http://schemas.microsoft.com/office/drawing/2014/main" val="1719436305"/>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15</a:t>
                      </a:r>
                    </a:p>
                  </a:txBody>
                  <a:tcPr anchor="ctr"/>
                </a:tc>
                <a:tc>
                  <a:txBody>
                    <a:bodyPr/>
                    <a:lstStyle/>
                    <a:p>
                      <a:r>
                        <a:rPr lang="fr-FR" sz="1000" dirty="0">
                          <a:latin typeface="Calibri" panose="020F0502020204030204" pitchFamily="34" charset="0"/>
                          <a:cs typeface="Calibri" panose="020F0502020204030204" pitchFamily="34" charset="0"/>
                        </a:rPr>
                        <a:t>Communauté de communes Communauté Bray-</a:t>
                      </a:r>
                      <a:r>
                        <a:rPr lang="fr-FR" sz="1000" dirty="0" err="1">
                          <a:latin typeface="Calibri" panose="020F0502020204030204" pitchFamily="34" charset="0"/>
                          <a:cs typeface="Calibri" panose="020F0502020204030204" pitchFamily="34" charset="0"/>
                        </a:rPr>
                        <a:t>Eawy</a:t>
                      </a:r>
                      <a:endParaRPr lang="fr-FR" sz="1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703029897"/>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16</a:t>
                      </a:r>
                    </a:p>
                  </a:txBody>
                  <a:tcPr anchor="ctr"/>
                </a:tc>
                <a:tc>
                  <a:txBody>
                    <a:bodyPr/>
                    <a:lstStyle/>
                    <a:p>
                      <a:r>
                        <a:rPr lang="fr-FR" sz="1000" dirty="0">
                          <a:latin typeface="Calibri" panose="020F0502020204030204" pitchFamily="34" charset="0"/>
                          <a:cs typeface="Calibri" panose="020F0502020204030204" pitchFamily="34" charset="0"/>
                        </a:rPr>
                        <a:t>Communauté de communes des Quatre Rivières</a:t>
                      </a:r>
                    </a:p>
                  </a:txBody>
                  <a:tcPr anchor="ctr"/>
                </a:tc>
                <a:extLst>
                  <a:ext uri="{0D108BD9-81ED-4DB2-BD59-A6C34878D82A}">
                    <a16:rowId xmlns:a16="http://schemas.microsoft.com/office/drawing/2014/main" val="3645380243"/>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17</a:t>
                      </a:r>
                    </a:p>
                  </a:txBody>
                  <a:tcPr anchor="ctr"/>
                </a:tc>
                <a:tc>
                  <a:txBody>
                    <a:bodyPr/>
                    <a:lstStyle/>
                    <a:p>
                      <a:r>
                        <a:rPr lang="fr-FR" sz="1000" dirty="0">
                          <a:latin typeface="Calibri" panose="020F0502020204030204" pitchFamily="34" charset="0"/>
                          <a:cs typeface="Calibri" panose="020F0502020204030204" pitchFamily="34" charset="0"/>
                        </a:rPr>
                        <a:t>Communauté de communes des Villes Sœurs</a:t>
                      </a:r>
                    </a:p>
                  </a:txBody>
                  <a:tcPr anchor="ctr"/>
                </a:tc>
                <a:extLst>
                  <a:ext uri="{0D108BD9-81ED-4DB2-BD59-A6C34878D82A}">
                    <a16:rowId xmlns:a16="http://schemas.microsoft.com/office/drawing/2014/main" val="422449836"/>
                  </a:ext>
                </a:extLst>
              </a:tr>
              <a:tr h="0">
                <a:tc>
                  <a:txBody>
                    <a:bodyPr/>
                    <a:lstStyle/>
                    <a:p>
                      <a:pPr algn="ctr"/>
                      <a:r>
                        <a:rPr lang="fr-FR" sz="1000" b="1" dirty="0">
                          <a:solidFill>
                            <a:srgbClr val="FF0000"/>
                          </a:solidFill>
                          <a:latin typeface="Calibri" panose="020F0502020204030204" pitchFamily="34" charset="0"/>
                          <a:cs typeface="Calibri" panose="020F0502020204030204" pitchFamily="34" charset="0"/>
                        </a:rPr>
                        <a:t>18</a:t>
                      </a:r>
                    </a:p>
                  </a:txBody>
                  <a:tcPr anchor="ctr"/>
                </a:tc>
                <a:tc>
                  <a:txBody>
                    <a:bodyPr/>
                    <a:lstStyle/>
                    <a:p>
                      <a:r>
                        <a:rPr lang="fr-FR" sz="1000" dirty="0">
                          <a:latin typeface="Calibri" panose="020F0502020204030204" pitchFamily="34" charset="0"/>
                          <a:cs typeface="Calibri" panose="020F0502020204030204" pitchFamily="34" charset="0"/>
                        </a:rPr>
                        <a:t>Communauté de communes interrégionale Aumale - Blangy-sur-Bresle</a:t>
                      </a:r>
                    </a:p>
                  </a:txBody>
                  <a:tcPr anchor="ctr"/>
                </a:tc>
                <a:extLst>
                  <a:ext uri="{0D108BD9-81ED-4DB2-BD59-A6C34878D82A}">
                    <a16:rowId xmlns:a16="http://schemas.microsoft.com/office/drawing/2014/main" val="1913577928"/>
                  </a:ext>
                </a:extLst>
              </a:tr>
            </a:tbl>
          </a:graphicData>
        </a:graphic>
      </p:graphicFrame>
      <p:sp>
        <p:nvSpPr>
          <p:cNvPr id="8" name="ZoneTexte 7">
            <a:extLst>
              <a:ext uri="{FF2B5EF4-FFF2-40B4-BE49-F238E27FC236}">
                <a16:creationId xmlns:a16="http://schemas.microsoft.com/office/drawing/2014/main" id="{0B1FD4C0-D195-4D5B-93D7-6E05F519DB4F}"/>
              </a:ext>
            </a:extLst>
          </p:cNvPr>
          <p:cNvSpPr txBox="1"/>
          <p:nvPr/>
        </p:nvSpPr>
        <p:spPr>
          <a:xfrm>
            <a:off x="319586" y="4682117"/>
            <a:ext cx="706228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24 )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07</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En fonction de ton domicile (à préciser), donne le nom de ta communauté de communes (CDC)…</a:t>
            </a:r>
          </a:p>
        </p:txBody>
      </p:sp>
      <p:sp>
        <p:nvSpPr>
          <p:cNvPr id="11" name="ZoneTexte 10">
            <a:extLst>
              <a:ext uri="{FF2B5EF4-FFF2-40B4-BE49-F238E27FC236}">
                <a16:creationId xmlns:a16="http://schemas.microsoft.com/office/drawing/2014/main" id="{C27D6742-B9BB-4DD2-90D9-C91CD0776771}"/>
              </a:ext>
            </a:extLst>
          </p:cNvPr>
          <p:cNvSpPr txBox="1"/>
          <p:nvPr/>
        </p:nvSpPr>
        <p:spPr>
          <a:xfrm>
            <a:off x="319587" y="5223845"/>
            <a:ext cx="3712918" cy="338554"/>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Réponse personnelle de l’élève.</a:t>
            </a:r>
          </a:p>
        </p:txBody>
      </p:sp>
      <p:sp>
        <p:nvSpPr>
          <p:cNvPr id="12" name="ZoneTexte 11">
            <a:extLst>
              <a:ext uri="{FF2B5EF4-FFF2-40B4-BE49-F238E27FC236}">
                <a16:creationId xmlns:a16="http://schemas.microsoft.com/office/drawing/2014/main" id="{279AB79D-ADA9-4036-8003-7842D046785B}"/>
              </a:ext>
            </a:extLst>
          </p:cNvPr>
          <p:cNvSpPr txBox="1"/>
          <p:nvPr/>
        </p:nvSpPr>
        <p:spPr>
          <a:xfrm>
            <a:off x="320114" y="5551350"/>
            <a:ext cx="388665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25)</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07</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De quelle CDC dépend Le Tréport et donc le Lycée Le Hurlevent ?</a:t>
            </a:r>
          </a:p>
        </p:txBody>
      </p:sp>
      <p:sp>
        <p:nvSpPr>
          <p:cNvPr id="13" name="ZoneTexte 12">
            <a:extLst>
              <a:ext uri="{FF2B5EF4-FFF2-40B4-BE49-F238E27FC236}">
                <a16:creationId xmlns:a16="http://schemas.microsoft.com/office/drawing/2014/main" id="{A2DD990A-2580-43EA-A587-9FBB2563CD82}"/>
              </a:ext>
            </a:extLst>
          </p:cNvPr>
          <p:cNvSpPr txBox="1"/>
          <p:nvPr/>
        </p:nvSpPr>
        <p:spPr>
          <a:xfrm>
            <a:off x="319587" y="6116684"/>
            <a:ext cx="4206694" cy="584775"/>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La communauté de communes du Tréport est la </a:t>
            </a:r>
            <a:r>
              <a:rPr lang="fr-FR" sz="1600" b="1" dirty="0">
                <a:solidFill>
                  <a:schemeClr val="accent4"/>
                </a:solidFill>
                <a:latin typeface="Calibri" panose="020F0502020204030204" pitchFamily="34" charset="0"/>
                <a:cs typeface="Calibri" panose="020F0502020204030204" pitchFamily="34" charset="0"/>
              </a:rPr>
              <a:t>Communauté de communes des Villes Sœurs</a:t>
            </a:r>
            <a:r>
              <a:rPr lang="fr-FR" sz="1600" dirty="0">
                <a:solidFill>
                  <a:schemeClr val="accent4"/>
                </a:solidFill>
                <a:latin typeface="Calibri" panose="020F0502020204030204" pitchFamily="34" charset="0"/>
                <a:cs typeface="Calibri" panose="020F0502020204030204" pitchFamily="34" charset="0"/>
              </a:rPr>
              <a:t>.</a:t>
            </a:r>
          </a:p>
        </p:txBody>
      </p:sp>
      <p:sp>
        <p:nvSpPr>
          <p:cNvPr id="14" name="ZoneTexte 13">
            <a:extLst>
              <a:ext uri="{FF2B5EF4-FFF2-40B4-BE49-F238E27FC236}">
                <a16:creationId xmlns:a16="http://schemas.microsoft.com/office/drawing/2014/main" id="{B4C9737D-D5D5-466A-85BF-1FC064EACC42}"/>
              </a:ext>
            </a:extLst>
          </p:cNvPr>
          <p:cNvSpPr txBox="1"/>
          <p:nvPr/>
        </p:nvSpPr>
        <p:spPr>
          <a:xfrm>
            <a:off x="7808259" y="5562399"/>
            <a:ext cx="4064155" cy="1077218"/>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Le but d’une CDC est l’élaboration d'un </a:t>
            </a:r>
            <a:r>
              <a:rPr lang="fr-FR" sz="1600" b="1" dirty="0">
                <a:solidFill>
                  <a:schemeClr val="accent4"/>
                </a:solidFill>
                <a:latin typeface="Calibri" panose="020F0502020204030204" pitchFamily="34" charset="0"/>
                <a:cs typeface="Calibri" panose="020F0502020204030204" pitchFamily="34" charset="0"/>
              </a:rPr>
              <a:t>projet commun de développement et d'aménagement de l'espace</a:t>
            </a:r>
            <a:r>
              <a:rPr lang="fr-FR" sz="1600" dirty="0">
                <a:solidFill>
                  <a:schemeClr val="accent4"/>
                </a:solidFill>
                <a:latin typeface="Calibri" panose="020F0502020204030204" pitchFamily="34" charset="0"/>
                <a:cs typeface="Calibri" panose="020F0502020204030204" pitchFamily="34" charset="0"/>
              </a:rPr>
              <a:t> (</a:t>
            </a:r>
            <a:r>
              <a:rPr lang="fr-FR" sz="1600" i="1" dirty="0">
                <a:solidFill>
                  <a:schemeClr val="accent4"/>
                </a:solidFill>
                <a:latin typeface="Calibri" panose="020F0502020204030204" pitchFamily="34" charset="0"/>
                <a:cs typeface="Calibri" panose="020F0502020204030204" pitchFamily="34" charset="0"/>
              </a:rPr>
              <a:t>article L 5214-1 du code général des collectivités territoriales</a:t>
            </a:r>
            <a:r>
              <a:rPr lang="fr-FR" sz="1600" dirty="0">
                <a:solidFill>
                  <a:schemeClr val="accent4"/>
                </a:solidFill>
                <a:latin typeface="Calibri" panose="020F0502020204030204" pitchFamily="34" charset="0"/>
                <a:cs typeface="Calibri" panose="020F0502020204030204" pitchFamily="34" charset="0"/>
              </a:rPr>
              <a:t>).</a:t>
            </a:r>
          </a:p>
        </p:txBody>
      </p:sp>
      <p:sp>
        <p:nvSpPr>
          <p:cNvPr id="15" name="ZoneTexte 14">
            <a:extLst>
              <a:ext uri="{FF2B5EF4-FFF2-40B4-BE49-F238E27FC236}">
                <a16:creationId xmlns:a16="http://schemas.microsoft.com/office/drawing/2014/main" id="{2E84F7BE-29A6-4418-8686-FA996658EBE3}"/>
              </a:ext>
            </a:extLst>
          </p:cNvPr>
          <p:cNvSpPr txBox="1"/>
          <p:nvPr/>
        </p:nvSpPr>
        <p:spPr>
          <a:xfrm>
            <a:off x="4451700" y="5529009"/>
            <a:ext cx="3356559"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26)</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07</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 est le but, l’objectif général d’une CDC (</a:t>
            </a:r>
            <a:r>
              <a:rPr lang="fr-FR" sz="1600" b="0" i="1" u="none" strike="noStrike" baseline="0" dirty="0">
                <a:solidFill>
                  <a:srgbClr val="0070C0"/>
                </a:solidFill>
                <a:latin typeface="Calibri" panose="020F0502020204030204" pitchFamily="34" charset="0"/>
                <a:cs typeface="Calibri" panose="020F0502020204030204" pitchFamily="34" charset="0"/>
              </a:rPr>
              <a:t>rechercher éventuellement sur Internet</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pic>
        <p:nvPicPr>
          <p:cNvPr id="2" name="Image 1">
            <a:extLst>
              <a:ext uri="{FF2B5EF4-FFF2-40B4-BE49-F238E27FC236}">
                <a16:creationId xmlns:a16="http://schemas.microsoft.com/office/drawing/2014/main" id="{16F7F4BA-533A-39F3-85E0-C2156D8853A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3" name="Image 2">
            <a:hlinkClick r:id="rId4" action="ppaction://hlinksldjump"/>
            <a:extLst>
              <a:ext uri="{FF2B5EF4-FFF2-40B4-BE49-F238E27FC236}">
                <a16:creationId xmlns:a16="http://schemas.microsoft.com/office/drawing/2014/main" id="{67724989-867B-EC86-6DCF-647A7585B08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sp>
        <p:nvSpPr>
          <p:cNvPr id="4" name="ZoneTexte 3">
            <a:extLst>
              <a:ext uri="{FF2B5EF4-FFF2-40B4-BE49-F238E27FC236}">
                <a16:creationId xmlns:a16="http://schemas.microsoft.com/office/drawing/2014/main" id="{7EBBEEA4-BEBC-9448-B4F4-10571754B4DB}"/>
              </a:ext>
            </a:extLst>
          </p:cNvPr>
          <p:cNvSpPr txBox="1"/>
          <p:nvPr/>
        </p:nvSpPr>
        <p:spPr>
          <a:xfrm>
            <a:off x="220359" y="109398"/>
            <a:ext cx="5487983"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Tree>
    <p:extLst>
      <p:ext uri="{BB962C8B-B14F-4D97-AF65-F5344CB8AC3E}">
        <p14:creationId xmlns:p14="http://schemas.microsoft.com/office/powerpoint/2010/main" val="262774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5C19FA60-D4D7-4E27-8282-11E6832336D6}"/>
              </a:ext>
            </a:extLst>
          </p:cNvPr>
          <p:cNvSpPr txBox="1"/>
          <p:nvPr/>
        </p:nvSpPr>
        <p:spPr>
          <a:xfrm>
            <a:off x="1764505" y="467216"/>
            <a:ext cx="561737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Métropoles et aires d’influence en France métropolitaine</a:t>
            </a:r>
            <a:endParaRPr lang="fr-FR" sz="1100" b="1"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08</a:t>
            </a:r>
          </a:p>
        </p:txBody>
      </p:sp>
      <p:sp>
        <p:nvSpPr>
          <p:cNvPr id="10" name="ZoneTexte 9">
            <a:extLst>
              <a:ext uri="{FF2B5EF4-FFF2-40B4-BE49-F238E27FC236}">
                <a16:creationId xmlns:a16="http://schemas.microsoft.com/office/drawing/2014/main" id="{02BB7F3F-047C-41FF-A994-0D1495A0E4CA}"/>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16" name="ZoneTexte 15">
            <a:extLst>
              <a:ext uri="{FF2B5EF4-FFF2-40B4-BE49-F238E27FC236}">
                <a16:creationId xmlns:a16="http://schemas.microsoft.com/office/drawing/2014/main" id="{E38868ED-2A5D-4FB0-877D-67591C79847E}"/>
              </a:ext>
            </a:extLst>
          </p:cNvPr>
          <p:cNvSpPr txBox="1"/>
          <p:nvPr/>
        </p:nvSpPr>
        <p:spPr>
          <a:xfrm>
            <a:off x="7769180" y="2414725"/>
            <a:ext cx="436783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28 )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08</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En dehors de Paris, quelles sont les </a:t>
            </a:r>
            <a:r>
              <a:rPr lang="fr-FR" sz="1600" b="1" i="0" u="none" strike="noStrike" baseline="0" dirty="0">
                <a:solidFill>
                  <a:srgbClr val="0070C0"/>
                </a:solidFill>
                <a:latin typeface="Calibri" panose="020F0502020204030204" pitchFamily="34" charset="0"/>
                <a:cs typeface="Calibri" panose="020F0502020204030204" pitchFamily="34" charset="0"/>
              </a:rPr>
              <a:t>métropoles les plus attractives</a:t>
            </a:r>
            <a:r>
              <a:rPr lang="fr-FR" sz="1600" b="0" i="0" u="none" strike="noStrike" baseline="0" dirty="0">
                <a:solidFill>
                  <a:srgbClr val="0070C0"/>
                </a:solidFill>
                <a:latin typeface="Calibri" panose="020F0502020204030204" pitchFamily="34" charset="0"/>
                <a:cs typeface="Calibri" panose="020F0502020204030204" pitchFamily="34" charset="0"/>
              </a:rPr>
              <a:t> ?</a:t>
            </a:r>
          </a:p>
        </p:txBody>
      </p:sp>
      <p:sp>
        <p:nvSpPr>
          <p:cNvPr id="17" name="ZoneTexte 16">
            <a:extLst>
              <a:ext uri="{FF2B5EF4-FFF2-40B4-BE49-F238E27FC236}">
                <a16:creationId xmlns:a16="http://schemas.microsoft.com/office/drawing/2014/main" id="{6E2239B8-A02A-4C06-8C75-38C0853B58B3}"/>
              </a:ext>
            </a:extLst>
          </p:cNvPr>
          <p:cNvSpPr txBox="1"/>
          <p:nvPr/>
        </p:nvSpPr>
        <p:spPr>
          <a:xfrm>
            <a:off x="7734172" y="2984845"/>
            <a:ext cx="4156695" cy="1477328"/>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métropoles les plus attractives du territoire métropolitain se trouvent sur la côte atlantique avec </a:t>
            </a:r>
            <a:r>
              <a:rPr lang="fr-FR" b="1" dirty="0">
                <a:solidFill>
                  <a:schemeClr val="accent4"/>
                </a:solidFill>
                <a:latin typeface="Calibri" panose="020F0502020204030204" pitchFamily="34" charset="0"/>
                <a:cs typeface="Calibri" panose="020F0502020204030204" pitchFamily="34" charset="0"/>
              </a:rPr>
              <a:t>RENNES</a:t>
            </a:r>
            <a:r>
              <a:rPr lang="fr-FR" dirty="0">
                <a:solidFill>
                  <a:schemeClr val="accent4"/>
                </a:solidFill>
                <a:latin typeface="Calibri" panose="020F0502020204030204" pitchFamily="34" charset="0"/>
                <a:cs typeface="Calibri" panose="020F0502020204030204" pitchFamily="34" charset="0"/>
              </a:rPr>
              <a:t>, </a:t>
            </a:r>
            <a:r>
              <a:rPr lang="fr-FR" b="1" dirty="0">
                <a:solidFill>
                  <a:schemeClr val="accent4"/>
                </a:solidFill>
                <a:latin typeface="Calibri" panose="020F0502020204030204" pitchFamily="34" charset="0"/>
                <a:cs typeface="Calibri" panose="020F0502020204030204" pitchFamily="34" charset="0"/>
              </a:rPr>
              <a:t>NANTES</a:t>
            </a:r>
            <a:r>
              <a:rPr lang="fr-FR" dirty="0">
                <a:solidFill>
                  <a:schemeClr val="accent4"/>
                </a:solidFill>
                <a:latin typeface="Calibri" panose="020F0502020204030204" pitchFamily="34" charset="0"/>
                <a:cs typeface="Calibri" panose="020F0502020204030204" pitchFamily="34" charset="0"/>
              </a:rPr>
              <a:t> et </a:t>
            </a:r>
            <a:r>
              <a:rPr lang="fr-FR" b="1" cap="all" dirty="0">
                <a:solidFill>
                  <a:schemeClr val="accent4"/>
                </a:solidFill>
                <a:latin typeface="Calibri" panose="020F0502020204030204" pitchFamily="34" charset="0"/>
                <a:cs typeface="Calibri" panose="020F0502020204030204" pitchFamily="34" charset="0"/>
              </a:rPr>
              <a:t>bordeaux</a:t>
            </a:r>
            <a:r>
              <a:rPr lang="fr-FR" dirty="0">
                <a:solidFill>
                  <a:schemeClr val="accent4"/>
                </a:solidFill>
                <a:latin typeface="Calibri" panose="020F0502020204030204" pitchFamily="34" charset="0"/>
                <a:cs typeface="Calibri" panose="020F0502020204030204" pitchFamily="34" charset="0"/>
              </a:rPr>
              <a:t>. Et au sud de la France avec </a:t>
            </a:r>
            <a:r>
              <a:rPr lang="fr-FR" b="1" dirty="0">
                <a:solidFill>
                  <a:schemeClr val="accent4"/>
                </a:solidFill>
                <a:latin typeface="Calibri" panose="020F0502020204030204" pitchFamily="34" charset="0"/>
                <a:cs typeface="Calibri" panose="020F0502020204030204" pitchFamily="34" charset="0"/>
              </a:rPr>
              <a:t>LYON</a:t>
            </a:r>
            <a:r>
              <a:rPr lang="fr-FR" dirty="0">
                <a:solidFill>
                  <a:schemeClr val="accent4"/>
                </a:solidFill>
                <a:latin typeface="Calibri" panose="020F0502020204030204" pitchFamily="34" charset="0"/>
                <a:cs typeface="Calibri" panose="020F0502020204030204" pitchFamily="34" charset="0"/>
              </a:rPr>
              <a:t> et  </a:t>
            </a:r>
            <a:r>
              <a:rPr lang="fr-FR" b="1" dirty="0">
                <a:solidFill>
                  <a:schemeClr val="accent4"/>
                </a:solidFill>
                <a:latin typeface="Calibri" panose="020F0502020204030204" pitchFamily="34" charset="0"/>
                <a:cs typeface="Calibri" panose="020F0502020204030204" pitchFamily="34" charset="0"/>
              </a:rPr>
              <a:t>AIX-MARSEILLE</a:t>
            </a:r>
            <a:r>
              <a:rPr lang="fr-FR" dirty="0">
                <a:solidFill>
                  <a:schemeClr val="accent4"/>
                </a:solidFill>
                <a:latin typeface="Calibri" panose="020F0502020204030204" pitchFamily="34" charset="0"/>
                <a:cs typeface="Calibri" panose="020F0502020204030204" pitchFamily="34" charset="0"/>
              </a:rPr>
              <a:t>.</a:t>
            </a:r>
          </a:p>
        </p:txBody>
      </p:sp>
      <p:sp>
        <p:nvSpPr>
          <p:cNvPr id="18" name="ZoneTexte 17">
            <a:extLst>
              <a:ext uri="{FF2B5EF4-FFF2-40B4-BE49-F238E27FC236}">
                <a16:creationId xmlns:a16="http://schemas.microsoft.com/office/drawing/2014/main" id="{CE3BD50C-1338-48C3-8274-9C300916C903}"/>
              </a:ext>
            </a:extLst>
          </p:cNvPr>
          <p:cNvSpPr txBox="1"/>
          <p:nvPr/>
        </p:nvSpPr>
        <p:spPr>
          <a:xfrm>
            <a:off x="7734172" y="565820"/>
            <a:ext cx="436783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27 )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08</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 peut-on dire de l’</a:t>
            </a:r>
            <a:r>
              <a:rPr lang="fr-FR" sz="1600" b="1" i="0" u="none" strike="noStrike" baseline="0" dirty="0">
                <a:solidFill>
                  <a:srgbClr val="0070C0"/>
                </a:solidFill>
                <a:latin typeface="Calibri" panose="020F0502020204030204" pitchFamily="34" charset="0"/>
                <a:cs typeface="Calibri" panose="020F0502020204030204" pitchFamily="34" charset="0"/>
              </a:rPr>
              <a:t>aire d’influence parisienne </a:t>
            </a:r>
            <a:r>
              <a:rPr lang="fr-FR" sz="1600" b="0" i="0" u="none" strike="noStrike" baseline="0" dirty="0">
                <a:solidFill>
                  <a:srgbClr val="0070C0"/>
                </a:solidFill>
                <a:latin typeface="Calibri" panose="020F0502020204030204" pitchFamily="34" charset="0"/>
                <a:cs typeface="Calibri" panose="020F0502020204030204" pitchFamily="34" charset="0"/>
              </a:rPr>
              <a:t>?</a:t>
            </a:r>
          </a:p>
        </p:txBody>
      </p:sp>
      <p:sp>
        <p:nvSpPr>
          <p:cNvPr id="19" name="ZoneTexte 18">
            <a:extLst>
              <a:ext uri="{FF2B5EF4-FFF2-40B4-BE49-F238E27FC236}">
                <a16:creationId xmlns:a16="http://schemas.microsoft.com/office/drawing/2014/main" id="{38910750-5BBA-4E89-9310-F3609B20B5EB}"/>
              </a:ext>
            </a:extLst>
          </p:cNvPr>
          <p:cNvSpPr txBox="1"/>
          <p:nvPr/>
        </p:nvSpPr>
        <p:spPr>
          <a:xfrm>
            <a:off x="7707750" y="1158657"/>
            <a:ext cx="4156695" cy="1200329"/>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a:t>
            </a:r>
            <a:r>
              <a:rPr lang="fr-FR" b="1" dirty="0">
                <a:solidFill>
                  <a:schemeClr val="accent4"/>
                </a:solidFill>
                <a:latin typeface="Calibri" panose="020F0502020204030204" pitchFamily="34" charset="0"/>
                <a:cs typeface="Calibri" panose="020F0502020204030204" pitchFamily="34" charset="0"/>
              </a:rPr>
              <a:t>aire d’influence parisienne </a:t>
            </a:r>
            <a:r>
              <a:rPr lang="fr-FR" dirty="0">
                <a:solidFill>
                  <a:schemeClr val="accent4"/>
                </a:solidFill>
                <a:latin typeface="Calibri" panose="020F0502020204030204" pitchFamily="34" charset="0"/>
                <a:cs typeface="Calibri" panose="020F0502020204030204" pitchFamily="34" charset="0"/>
              </a:rPr>
              <a:t>recouvre </a:t>
            </a:r>
            <a:r>
              <a:rPr lang="fr-FR" b="1" dirty="0">
                <a:solidFill>
                  <a:schemeClr val="accent4"/>
                </a:solidFill>
                <a:latin typeface="Calibri" panose="020F0502020204030204" pitchFamily="34" charset="0"/>
                <a:cs typeface="Calibri" panose="020F0502020204030204" pitchFamily="34" charset="0"/>
              </a:rPr>
              <a:t>entre le tiers et la moitié du territoire métropolitain</a:t>
            </a:r>
            <a:r>
              <a:rPr lang="fr-FR" dirty="0">
                <a:solidFill>
                  <a:schemeClr val="accent4"/>
                </a:solidFill>
                <a:latin typeface="Calibri" panose="020F0502020204030204" pitchFamily="34" charset="0"/>
                <a:cs typeface="Calibri" panose="020F0502020204030204" pitchFamily="34" charset="0"/>
              </a:rPr>
              <a:t> avec un long réseau urbain qui lui est connecté.</a:t>
            </a:r>
          </a:p>
        </p:txBody>
      </p:sp>
      <p:pic>
        <p:nvPicPr>
          <p:cNvPr id="2" name="Image 1">
            <a:extLst>
              <a:ext uri="{FF2B5EF4-FFF2-40B4-BE49-F238E27FC236}">
                <a16:creationId xmlns:a16="http://schemas.microsoft.com/office/drawing/2014/main" id="{C7C242F9-039B-8A26-E52D-B14EB7C001B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4" name="Image 3">
            <a:hlinkClick r:id="rId3" action="ppaction://hlinksldjump"/>
            <a:extLst>
              <a:ext uri="{FF2B5EF4-FFF2-40B4-BE49-F238E27FC236}">
                <a16:creationId xmlns:a16="http://schemas.microsoft.com/office/drawing/2014/main" id="{16123612-61E5-CABF-D9BB-84801925FB1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9" name="Image 8">
            <a:extLst>
              <a:ext uri="{FF2B5EF4-FFF2-40B4-BE49-F238E27FC236}">
                <a16:creationId xmlns:a16="http://schemas.microsoft.com/office/drawing/2014/main" id="{78ED900D-225A-5B1F-8414-7EC008FE40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4000" y="792000"/>
            <a:ext cx="6112548" cy="5809639"/>
          </a:xfrm>
          <a:prstGeom prst="rect">
            <a:avLst/>
          </a:prstGeom>
        </p:spPr>
      </p:pic>
      <p:pic>
        <p:nvPicPr>
          <p:cNvPr id="11" name="Image 10">
            <a:extLst>
              <a:ext uri="{FF2B5EF4-FFF2-40B4-BE49-F238E27FC236}">
                <a16:creationId xmlns:a16="http://schemas.microsoft.com/office/drawing/2014/main" id="{D5357A51-EEB8-9587-8DAA-EFF3A881F00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4000" y="792000"/>
            <a:ext cx="6112548" cy="5809639"/>
          </a:xfrm>
          <a:prstGeom prst="rect">
            <a:avLst/>
          </a:prstGeom>
        </p:spPr>
      </p:pic>
      <p:grpSp>
        <p:nvGrpSpPr>
          <p:cNvPr id="14" name="Groupe 13">
            <a:extLst>
              <a:ext uri="{FF2B5EF4-FFF2-40B4-BE49-F238E27FC236}">
                <a16:creationId xmlns:a16="http://schemas.microsoft.com/office/drawing/2014/main" id="{1317F817-B6D6-44D2-82F2-A351360A8732}"/>
              </a:ext>
            </a:extLst>
          </p:cNvPr>
          <p:cNvGrpSpPr/>
          <p:nvPr/>
        </p:nvGrpSpPr>
        <p:grpSpPr>
          <a:xfrm>
            <a:off x="6448508" y="840754"/>
            <a:ext cx="1052148" cy="795075"/>
            <a:chOff x="7917414" y="95521"/>
            <a:chExt cx="1052148" cy="795075"/>
          </a:xfrm>
        </p:grpSpPr>
        <p:pic>
          <p:nvPicPr>
            <p:cNvPr id="15" name="Image 14">
              <a:hlinkClick r:id="rId7" action="ppaction://hlinksldjump"/>
              <a:extLst>
                <a:ext uri="{FF2B5EF4-FFF2-40B4-BE49-F238E27FC236}">
                  <a16:creationId xmlns:a16="http://schemas.microsoft.com/office/drawing/2014/main" id="{460A9E2D-F2CA-4D53-925A-5E38136ED7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8165399" y="95521"/>
              <a:ext cx="385464" cy="542403"/>
            </a:xfrm>
            <a:prstGeom prst="rect">
              <a:avLst/>
            </a:prstGeom>
          </p:spPr>
        </p:pic>
        <p:sp>
          <p:nvSpPr>
            <p:cNvPr id="20" name="ZoneTexte 19">
              <a:extLst>
                <a:ext uri="{FF2B5EF4-FFF2-40B4-BE49-F238E27FC236}">
                  <a16:creationId xmlns:a16="http://schemas.microsoft.com/office/drawing/2014/main" id="{482F9CCC-067A-444C-A57B-20A23A304613}"/>
                </a:ext>
              </a:extLst>
            </p:cNvPr>
            <p:cNvSpPr txBox="1"/>
            <p:nvPr/>
          </p:nvSpPr>
          <p:spPr>
            <a:xfrm>
              <a:off x="7917414" y="613597"/>
              <a:ext cx="1052148"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QUESTION 29</a:t>
              </a:r>
            </a:p>
          </p:txBody>
        </p:sp>
      </p:grpSp>
      <p:sp>
        <p:nvSpPr>
          <p:cNvPr id="3" name="ZoneTexte 2">
            <a:extLst>
              <a:ext uri="{FF2B5EF4-FFF2-40B4-BE49-F238E27FC236}">
                <a16:creationId xmlns:a16="http://schemas.microsoft.com/office/drawing/2014/main" id="{C8B5C9B6-D0EB-D601-2309-C7E47B6878E4}"/>
              </a:ext>
            </a:extLst>
          </p:cNvPr>
          <p:cNvSpPr txBox="1"/>
          <p:nvPr/>
        </p:nvSpPr>
        <p:spPr>
          <a:xfrm>
            <a:off x="7734172" y="4499015"/>
            <a:ext cx="436783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29 )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08</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Où se situent les </a:t>
            </a:r>
            <a:r>
              <a:rPr lang="fr-FR" sz="1600" b="1" i="0" u="none" strike="noStrike" baseline="0" dirty="0">
                <a:solidFill>
                  <a:srgbClr val="0070C0"/>
                </a:solidFill>
                <a:latin typeface="Calibri" panose="020F0502020204030204" pitchFamily="34" charset="0"/>
                <a:cs typeface="Calibri" panose="020F0502020204030204" pitchFamily="34" charset="0"/>
              </a:rPr>
              <a:t>métropoles</a:t>
            </a:r>
            <a:r>
              <a:rPr lang="fr-FR" sz="1600" b="1" i="0" u="none" strike="noStrike" dirty="0">
                <a:solidFill>
                  <a:srgbClr val="0070C0"/>
                </a:solidFill>
                <a:latin typeface="Calibri" panose="020F0502020204030204" pitchFamily="34" charset="0"/>
                <a:cs typeface="Calibri" panose="020F0502020204030204" pitchFamily="34" charset="0"/>
              </a:rPr>
              <a:t> les plus dynamiques</a:t>
            </a:r>
            <a:r>
              <a:rPr lang="fr-FR" sz="1600" b="0" i="0" u="none" strike="noStrike" dirty="0">
                <a:solidFill>
                  <a:srgbClr val="0070C0"/>
                </a:solidFill>
                <a:latin typeface="Calibri" panose="020F0502020204030204" pitchFamily="34" charset="0"/>
                <a:cs typeface="Calibri" panose="020F0502020204030204" pitchFamily="34" charset="0"/>
              </a:rPr>
              <a:t> du </a:t>
            </a:r>
            <a:r>
              <a:rPr lang="fr-FR" sz="1600" b="1" i="0" u="none" strike="noStrike" dirty="0">
                <a:solidFill>
                  <a:srgbClr val="0070C0"/>
                </a:solidFill>
                <a:latin typeface="Calibri" panose="020F0502020204030204" pitchFamily="34" charset="0"/>
                <a:cs typeface="Calibri" panose="020F0502020204030204" pitchFamily="34" charset="0"/>
              </a:rPr>
              <a:t>territoire français</a:t>
            </a:r>
            <a:r>
              <a:rPr lang="fr-FR" sz="1600" b="0" i="0" u="none" strike="noStrike" dirty="0">
                <a:solidFill>
                  <a:srgbClr val="0070C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a:t>
            </a:r>
          </a:p>
        </p:txBody>
      </p:sp>
      <p:pic>
        <p:nvPicPr>
          <p:cNvPr id="5" name="Image 4">
            <a:extLst>
              <a:ext uri="{FF2B5EF4-FFF2-40B4-BE49-F238E27FC236}">
                <a16:creationId xmlns:a16="http://schemas.microsoft.com/office/drawing/2014/main" id="{030BAB55-073C-5D46-914A-303A3C4040E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880283" y="4851806"/>
            <a:ext cx="984162" cy="262762"/>
          </a:xfrm>
          <a:prstGeom prst="rect">
            <a:avLst/>
          </a:prstGeom>
        </p:spPr>
      </p:pic>
      <p:sp>
        <p:nvSpPr>
          <p:cNvPr id="8" name="ZoneTexte 7">
            <a:extLst>
              <a:ext uri="{FF2B5EF4-FFF2-40B4-BE49-F238E27FC236}">
                <a16:creationId xmlns:a16="http://schemas.microsoft.com/office/drawing/2014/main" id="{13629369-9B61-332F-359F-DE7AED60B66B}"/>
              </a:ext>
            </a:extLst>
          </p:cNvPr>
          <p:cNvSpPr txBox="1"/>
          <p:nvPr/>
        </p:nvSpPr>
        <p:spPr>
          <a:xfrm>
            <a:off x="7734171" y="5192246"/>
            <a:ext cx="4156695" cy="1477328"/>
          </a:xfrm>
          <a:prstGeom prst="rect">
            <a:avLst/>
          </a:prstGeom>
          <a:noFill/>
        </p:spPr>
        <p:txBody>
          <a:bodyPr wrap="square">
            <a:spAutoFit/>
          </a:bodyPr>
          <a:lstStyle/>
          <a:p>
            <a:r>
              <a:rPr lang="fr-FR" dirty="0">
                <a:solidFill>
                  <a:schemeClr val="accent4"/>
                </a:solidFill>
                <a:latin typeface="Calibri" panose="020F0502020204030204" pitchFamily="34" charset="0"/>
                <a:cs typeface="Calibri" panose="020F0502020204030204" pitchFamily="34" charset="0"/>
              </a:rPr>
              <a:t>Les </a:t>
            </a:r>
            <a:r>
              <a:rPr lang="fr-FR" b="1" dirty="0">
                <a:solidFill>
                  <a:schemeClr val="accent4"/>
                </a:solidFill>
                <a:latin typeface="Calibri" panose="020F0502020204030204" pitchFamily="34" charset="0"/>
                <a:cs typeface="Calibri" panose="020F0502020204030204" pitchFamily="34" charset="0"/>
              </a:rPr>
              <a:t>métropoles les plus dynamiques</a:t>
            </a:r>
            <a:r>
              <a:rPr lang="fr-FR" dirty="0">
                <a:solidFill>
                  <a:schemeClr val="accent4"/>
                </a:solidFill>
                <a:latin typeface="Calibri" panose="020F0502020204030204" pitchFamily="34" charset="0"/>
                <a:cs typeface="Calibri" panose="020F0502020204030204" pitchFamily="34" charset="0"/>
              </a:rPr>
              <a:t> se trouvent essentiellement dans les </a:t>
            </a:r>
            <a:r>
              <a:rPr lang="fr-FR" b="1" dirty="0">
                <a:solidFill>
                  <a:schemeClr val="accent4"/>
                </a:solidFill>
                <a:latin typeface="Calibri" panose="020F0502020204030204" pitchFamily="34" charset="0"/>
                <a:cs typeface="Calibri" panose="020F0502020204030204" pitchFamily="34" charset="0"/>
              </a:rPr>
              <a:t>parties occidentale et méridionale</a:t>
            </a:r>
            <a:r>
              <a:rPr lang="fr-FR" dirty="0">
                <a:solidFill>
                  <a:schemeClr val="accent4"/>
                </a:solidFill>
                <a:latin typeface="Calibri" panose="020F0502020204030204" pitchFamily="34" charset="0"/>
                <a:cs typeface="Calibri" panose="020F0502020204030204" pitchFamily="34" charset="0"/>
              </a:rPr>
              <a:t> </a:t>
            </a:r>
            <a:r>
              <a:rPr lang="fr-FR" b="1" dirty="0">
                <a:solidFill>
                  <a:schemeClr val="accent4"/>
                </a:solidFill>
                <a:latin typeface="Calibri" panose="020F0502020204030204" pitchFamily="34" charset="0"/>
                <a:cs typeface="Calibri" panose="020F0502020204030204" pitchFamily="34" charset="0"/>
              </a:rPr>
              <a:t>du territoire</a:t>
            </a:r>
            <a:r>
              <a:rPr lang="fr-FR" dirty="0">
                <a:solidFill>
                  <a:schemeClr val="accent4"/>
                </a:solidFill>
                <a:latin typeface="Calibri" panose="020F0502020204030204" pitchFamily="34" charset="0"/>
                <a:cs typeface="Calibri" panose="020F0502020204030204" pitchFamily="34" charset="0"/>
              </a:rPr>
              <a:t>. Elles se situent </a:t>
            </a:r>
            <a:r>
              <a:rPr lang="fr-FR" b="1" dirty="0">
                <a:solidFill>
                  <a:schemeClr val="accent4"/>
                </a:solidFill>
                <a:latin typeface="Calibri" panose="020F0502020204030204" pitchFamily="34" charset="0"/>
                <a:cs typeface="Calibri" panose="020F0502020204030204" pitchFamily="34" charset="0"/>
              </a:rPr>
              <a:t>en dehors de la zone d’influence de Paris</a:t>
            </a:r>
            <a:r>
              <a:rPr lang="fr-FR" dirty="0">
                <a:solidFill>
                  <a:schemeClr val="accent4"/>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84801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ZoneTexte 20">
            <a:extLst>
              <a:ext uri="{FF2B5EF4-FFF2-40B4-BE49-F238E27FC236}">
                <a16:creationId xmlns:a16="http://schemas.microsoft.com/office/drawing/2014/main" id="{D4DF2872-74F8-40F2-90F2-68E6372D99C9}"/>
              </a:ext>
            </a:extLst>
          </p:cNvPr>
          <p:cNvSpPr txBox="1"/>
          <p:nvPr/>
        </p:nvSpPr>
        <p:spPr>
          <a:xfrm>
            <a:off x="6501813" y="813769"/>
            <a:ext cx="4542518"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30 )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08 &amp; 09</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Situer Metz par rapport au territoire métropolitain français en utilisant le vocabulaire géographique approprié…</a:t>
            </a:r>
          </a:p>
        </p:txBody>
      </p:sp>
      <p:sp>
        <p:nvSpPr>
          <p:cNvPr id="6" name="ZoneTexte 5">
            <a:extLst>
              <a:ext uri="{FF2B5EF4-FFF2-40B4-BE49-F238E27FC236}">
                <a16:creationId xmlns:a16="http://schemas.microsoft.com/office/drawing/2014/main" id="{5C19FA60-D4D7-4E27-8282-11E6832336D6}"/>
              </a:ext>
            </a:extLst>
          </p:cNvPr>
          <p:cNvSpPr txBox="1"/>
          <p:nvPr/>
        </p:nvSpPr>
        <p:spPr>
          <a:xfrm>
            <a:off x="1764505" y="467216"/>
            <a:ext cx="561737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Métropoles et aires d’influence en France métropolitaine</a:t>
            </a:r>
            <a:endParaRPr lang="fr-FR" sz="1100" b="1"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A7E9FDB6-19F7-4E36-92AF-62F26998E306}"/>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09</a:t>
            </a:r>
          </a:p>
        </p:txBody>
      </p:sp>
      <p:sp>
        <p:nvSpPr>
          <p:cNvPr id="10" name="ZoneTexte 9">
            <a:extLst>
              <a:ext uri="{FF2B5EF4-FFF2-40B4-BE49-F238E27FC236}">
                <a16:creationId xmlns:a16="http://schemas.microsoft.com/office/drawing/2014/main" id="{02BB7F3F-047C-41FF-A994-0D1495A0E4CA}"/>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16" name="ZoneTexte 15">
            <a:extLst>
              <a:ext uri="{FF2B5EF4-FFF2-40B4-BE49-F238E27FC236}">
                <a16:creationId xmlns:a16="http://schemas.microsoft.com/office/drawing/2014/main" id="{E38868ED-2A5D-4FB0-877D-67591C79847E}"/>
              </a:ext>
            </a:extLst>
          </p:cNvPr>
          <p:cNvSpPr txBox="1"/>
          <p:nvPr/>
        </p:nvSpPr>
        <p:spPr>
          <a:xfrm>
            <a:off x="6537148" y="3399376"/>
            <a:ext cx="5617370"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31 )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09</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Quels sont les avantages de METZ pour attirer les entreprises ?</a:t>
            </a:r>
          </a:p>
        </p:txBody>
      </p:sp>
      <p:sp>
        <p:nvSpPr>
          <p:cNvPr id="17" name="ZoneTexte 16">
            <a:extLst>
              <a:ext uri="{FF2B5EF4-FFF2-40B4-BE49-F238E27FC236}">
                <a16:creationId xmlns:a16="http://schemas.microsoft.com/office/drawing/2014/main" id="{6E2239B8-A02A-4C06-8C75-38C0853B58B3}"/>
              </a:ext>
            </a:extLst>
          </p:cNvPr>
          <p:cNvSpPr txBox="1"/>
          <p:nvPr/>
        </p:nvSpPr>
        <p:spPr>
          <a:xfrm>
            <a:off x="6568563" y="4068279"/>
            <a:ext cx="5232268" cy="2554545"/>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METZ présente de nombreux avantages, parmi lesquels on peut noter :</a:t>
            </a:r>
          </a:p>
          <a:p>
            <a:pPr marL="285750" indent="-285750">
              <a:buFont typeface="Arial" panose="020B0604020202020204" pitchFamily="34" charset="0"/>
              <a:buChar char="•"/>
            </a:pPr>
            <a:r>
              <a:rPr lang="fr-FR" sz="1600" b="1" dirty="0">
                <a:solidFill>
                  <a:schemeClr val="accent4"/>
                </a:solidFill>
                <a:latin typeface="Calibri" panose="020F0502020204030204" pitchFamily="34" charset="0"/>
                <a:cs typeface="Calibri" panose="020F0502020204030204" pitchFamily="34" charset="0"/>
              </a:rPr>
              <a:t>La géographie :</a:t>
            </a:r>
            <a:r>
              <a:rPr lang="fr-FR" sz="1600" dirty="0">
                <a:solidFill>
                  <a:schemeClr val="accent4"/>
                </a:solidFill>
                <a:latin typeface="Calibri" panose="020F0502020204030204" pitchFamily="34" charset="0"/>
                <a:cs typeface="Calibri" panose="020F0502020204030204" pitchFamily="34" charset="0"/>
              </a:rPr>
              <a:t> territoire proche de PARIS, mais aussi de la BELGIQUE, du </a:t>
            </a:r>
            <a:r>
              <a:rPr lang="fr-FR" sz="1600" cap="all" dirty="0">
                <a:solidFill>
                  <a:schemeClr val="accent4"/>
                </a:solidFill>
                <a:latin typeface="Calibri" panose="020F0502020204030204" pitchFamily="34" charset="0"/>
                <a:cs typeface="Calibri" panose="020F0502020204030204" pitchFamily="34" charset="0"/>
              </a:rPr>
              <a:t>Luxembourg</a:t>
            </a:r>
            <a:r>
              <a:rPr lang="fr-FR" sz="1600" dirty="0">
                <a:solidFill>
                  <a:schemeClr val="accent4"/>
                </a:solidFill>
                <a:latin typeface="Calibri" panose="020F0502020204030204" pitchFamily="34" charset="0"/>
                <a:cs typeface="Calibri" panose="020F0502020204030204" pitchFamily="34" charset="0"/>
              </a:rPr>
              <a:t> et de l’Allemagne ;</a:t>
            </a:r>
          </a:p>
          <a:p>
            <a:pPr marL="285750" indent="-285750">
              <a:buFont typeface="Arial" panose="020B0604020202020204" pitchFamily="34" charset="0"/>
              <a:buChar char="•"/>
            </a:pPr>
            <a:r>
              <a:rPr lang="fr-FR" sz="1600" b="1" dirty="0">
                <a:solidFill>
                  <a:schemeClr val="accent4"/>
                </a:solidFill>
                <a:latin typeface="Calibri" panose="020F0502020204030204" pitchFamily="34" charset="0"/>
                <a:cs typeface="Calibri" panose="020F0502020204030204" pitchFamily="34" charset="0"/>
              </a:rPr>
              <a:t>L’économie :</a:t>
            </a:r>
            <a:r>
              <a:rPr lang="fr-FR" sz="1600" dirty="0">
                <a:solidFill>
                  <a:schemeClr val="accent4"/>
                </a:solidFill>
                <a:latin typeface="Calibri" panose="020F0502020204030204" pitchFamily="34" charset="0"/>
                <a:cs typeface="Calibri" panose="020F0502020204030204" pitchFamily="34" charset="0"/>
              </a:rPr>
              <a:t> une agence de développement économique qui accompagne les entreprise dans leur installation et dans leur développement ;</a:t>
            </a:r>
          </a:p>
          <a:p>
            <a:pPr marL="285750" indent="-285750">
              <a:buFont typeface="Arial" panose="020B0604020202020204" pitchFamily="34" charset="0"/>
              <a:buChar char="•"/>
            </a:pPr>
            <a:r>
              <a:rPr lang="fr-FR" sz="1600" b="1" dirty="0">
                <a:solidFill>
                  <a:schemeClr val="accent4"/>
                </a:solidFill>
                <a:latin typeface="Calibri" panose="020F0502020204030204" pitchFamily="34" charset="0"/>
                <a:cs typeface="Calibri" panose="020F0502020204030204" pitchFamily="34" charset="0"/>
              </a:rPr>
              <a:t>L’environnement :</a:t>
            </a:r>
            <a:r>
              <a:rPr lang="fr-FR" sz="1600" dirty="0">
                <a:solidFill>
                  <a:schemeClr val="accent4"/>
                </a:solidFill>
                <a:latin typeface="Calibri" panose="020F0502020204030204" pitchFamily="34" charset="0"/>
                <a:cs typeface="Calibri" panose="020F0502020204030204" pitchFamily="34" charset="0"/>
              </a:rPr>
              <a:t> un cadre de vie agréable (Cf. vidéo) ;</a:t>
            </a:r>
          </a:p>
          <a:p>
            <a:pPr marL="285750" indent="-285750">
              <a:buFont typeface="Arial" panose="020B0604020202020204" pitchFamily="34" charset="0"/>
              <a:buChar char="•"/>
            </a:pPr>
            <a:r>
              <a:rPr lang="fr-FR" sz="1600" dirty="0">
                <a:solidFill>
                  <a:schemeClr val="accent4"/>
                </a:solidFill>
                <a:latin typeface="Calibri" panose="020F0502020204030204" pitchFamily="34" charset="0"/>
                <a:cs typeface="Calibri" panose="020F0502020204030204" pitchFamily="34" charset="0"/>
              </a:rPr>
              <a:t>De </a:t>
            </a:r>
            <a:r>
              <a:rPr lang="fr-FR" sz="1600" b="1" dirty="0">
                <a:solidFill>
                  <a:schemeClr val="accent4"/>
                </a:solidFill>
                <a:latin typeface="Calibri" panose="020F0502020204030204" pitchFamily="34" charset="0"/>
                <a:cs typeface="Calibri" panose="020F0502020204030204" pitchFamily="34" charset="0"/>
              </a:rPr>
              <a:t>nombreux partenaires en réseaux</a:t>
            </a:r>
            <a:r>
              <a:rPr lang="fr-FR" sz="1600" dirty="0">
                <a:solidFill>
                  <a:schemeClr val="accent4"/>
                </a:solidFill>
                <a:latin typeface="Calibri" panose="020F0502020204030204" pitchFamily="34" charset="0"/>
                <a:cs typeface="Calibri" panose="020F0502020204030204" pitchFamily="34" charset="0"/>
              </a:rPr>
              <a:t> dont la ville, l’État, l’Union européenne.</a:t>
            </a:r>
          </a:p>
        </p:txBody>
      </p:sp>
      <p:pic>
        <p:nvPicPr>
          <p:cNvPr id="4" name="Image 3">
            <a:extLst>
              <a:ext uri="{FF2B5EF4-FFF2-40B4-BE49-F238E27FC236}">
                <a16:creationId xmlns:a16="http://schemas.microsoft.com/office/drawing/2014/main" id="{47057AFC-3997-4238-86FE-0D576AE107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0183" y="808987"/>
            <a:ext cx="6121888" cy="4547392"/>
          </a:xfrm>
          <a:prstGeom prst="rect">
            <a:avLst/>
          </a:prstGeom>
        </p:spPr>
      </p:pic>
      <p:grpSp>
        <p:nvGrpSpPr>
          <p:cNvPr id="11" name="Groupe 10">
            <a:extLst>
              <a:ext uri="{FF2B5EF4-FFF2-40B4-BE49-F238E27FC236}">
                <a16:creationId xmlns:a16="http://schemas.microsoft.com/office/drawing/2014/main" id="{6801207E-AB02-4AE7-B553-E2D3C3D615BF}"/>
              </a:ext>
            </a:extLst>
          </p:cNvPr>
          <p:cNvGrpSpPr/>
          <p:nvPr/>
        </p:nvGrpSpPr>
        <p:grpSpPr>
          <a:xfrm>
            <a:off x="9345833" y="166520"/>
            <a:ext cx="950662" cy="624420"/>
            <a:chOff x="10857411" y="1755446"/>
            <a:chExt cx="1087044" cy="713999"/>
          </a:xfrm>
        </p:grpSpPr>
        <p:pic>
          <p:nvPicPr>
            <p:cNvPr id="12" name="Image 11">
              <a:hlinkClick r:id="rId3"/>
              <a:extLst>
                <a:ext uri="{FF2B5EF4-FFF2-40B4-BE49-F238E27FC236}">
                  <a16:creationId xmlns:a16="http://schemas.microsoft.com/office/drawing/2014/main" id="{F7B24B21-04C9-44F0-A80B-94136CE4CF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7411" y="1755446"/>
              <a:ext cx="1087044" cy="713999"/>
            </a:xfrm>
            <a:prstGeom prst="rect">
              <a:avLst/>
            </a:prstGeom>
          </p:spPr>
        </p:pic>
        <p:pic>
          <p:nvPicPr>
            <p:cNvPr id="13" name="Image 12">
              <a:hlinkClick r:id="rId3"/>
              <a:extLst>
                <a:ext uri="{FF2B5EF4-FFF2-40B4-BE49-F238E27FC236}">
                  <a16:creationId xmlns:a16="http://schemas.microsoft.com/office/drawing/2014/main" id="{840C3BD2-F1EE-4F10-8BA0-C7D0EEAA17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8792" y="1908692"/>
              <a:ext cx="648558" cy="358534"/>
            </a:xfrm>
            <a:prstGeom prst="rect">
              <a:avLst/>
            </a:prstGeom>
          </p:spPr>
        </p:pic>
      </p:grpSp>
      <p:pic>
        <p:nvPicPr>
          <p:cNvPr id="2" name="Image 1">
            <a:extLst>
              <a:ext uri="{FF2B5EF4-FFF2-40B4-BE49-F238E27FC236}">
                <a16:creationId xmlns:a16="http://schemas.microsoft.com/office/drawing/2014/main" id="{1C466436-3BE3-2FEB-9066-177A97B091A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3" name="Image 2">
            <a:hlinkClick r:id="rId7" action="ppaction://hlinksldjump"/>
            <a:extLst>
              <a:ext uri="{FF2B5EF4-FFF2-40B4-BE49-F238E27FC236}">
                <a16:creationId xmlns:a16="http://schemas.microsoft.com/office/drawing/2014/main" id="{7D8BC450-BA9A-5617-9A6E-6D8F34E2AF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grpSp>
        <p:nvGrpSpPr>
          <p:cNvPr id="14" name="Groupe 13">
            <a:extLst>
              <a:ext uri="{FF2B5EF4-FFF2-40B4-BE49-F238E27FC236}">
                <a16:creationId xmlns:a16="http://schemas.microsoft.com/office/drawing/2014/main" id="{92CCEE2F-00D7-4E06-8E81-E7909FC5B6EE}"/>
              </a:ext>
            </a:extLst>
          </p:cNvPr>
          <p:cNvGrpSpPr/>
          <p:nvPr/>
        </p:nvGrpSpPr>
        <p:grpSpPr>
          <a:xfrm>
            <a:off x="1985554" y="947343"/>
            <a:ext cx="3939758" cy="4518017"/>
            <a:chOff x="1985554" y="947343"/>
            <a:chExt cx="3939758" cy="4518017"/>
          </a:xfrm>
        </p:grpSpPr>
        <p:sp>
          <p:nvSpPr>
            <p:cNvPr id="5" name="Rectangle 4">
              <a:extLst>
                <a:ext uri="{FF2B5EF4-FFF2-40B4-BE49-F238E27FC236}">
                  <a16:creationId xmlns:a16="http://schemas.microsoft.com/office/drawing/2014/main" id="{CC3E2452-D861-3529-1E22-923E7A9D1DA7}"/>
                </a:ext>
              </a:extLst>
            </p:cNvPr>
            <p:cNvSpPr/>
            <p:nvPr/>
          </p:nvSpPr>
          <p:spPr>
            <a:xfrm>
              <a:off x="3429000" y="947343"/>
              <a:ext cx="2496312" cy="1009473"/>
            </a:xfrm>
            <a:prstGeom prst="rect">
              <a:avLst/>
            </a:prstGeom>
            <a:noFill/>
            <a:ln w="38100">
              <a:solidFill>
                <a:srgbClr val="FE3C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 en angle 8">
              <a:extLst>
                <a:ext uri="{FF2B5EF4-FFF2-40B4-BE49-F238E27FC236}">
                  <a16:creationId xmlns:a16="http://schemas.microsoft.com/office/drawing/2014/main" id="{C39AD745-8FCC-F9F7-CFFC-D4288C17B3F1}"/>
                </a:ext>
              </a:extLst>
            </p:cNvPr>
            <p:cNvCxnSpPr>
              <a:cxnSpLocks/>
            </p:cNvCxnSpPr>
            <p:nvPr/>
          </p:nvCxnSpPr>
          <p:spPr>
            <a:xfrm rot="5400000">
              <a:off x="700637" y="2736997"/>
              <a:ext cx="4013280" cy="1443446"/>
            </a:xfrm>
            <a:prstGeom prst="bentConnector3">
              <a:avLst>
                <a:gd name="adj1" fmla="val 525"/>
              </a:avLst>
            </a:prstGeom>
            <a:ln w="38100">
              <a:solidFill>
                <a:srgbClr val="FE3C3C"/>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ZoneTexte 29">
            <a:extLst>
              <a:ext uri="{FF2B5EF4-FFF2-40B4-BE49-F238E27FC236}">
                <a16:creationId xmlns:a16="http://schemas.microsoft.com/office/drawing/2014/main" id="{7CA6A91C-93B2-43B1-2CCC-521297011B7A}"/>
              </a:ext>
            </a:extLst>
          </p:cNvPr>
          <p:cNvSpPr txBox="1"/>
          <p:nvPr/>
        </p:nvSpPr>
        <p:spPr>
          <a:xfrm>
            <a:off x="1352473" y="5436787"/>
            <a:ext cx="4960782" cy="1384995"/>
          </a:xfrm>
          <a:prstGeom prst="rect">
            <a:avLst/>
          </a:prstGeom>
          <a:noFill/>
        </p:spPr>
        <p:txBody>
          <a:bodyPr wrap="none" rtlCol="0">
            <a:spAutoFit/>
          </a:bodyPr>
          <a:lstStyle/>
          <a:p>
            <a:r>
              <a:rPr lang="fr-FR" sz="1400" i="1" dirty="0">
                <a:latin typeface="Calibri" panose="020F0502020204030204" pitchFamily="34" charset="0"/>
                <a:cs typeface="Calibri" panose="020F0502020204030204" pitchFamily="34" charset="0"/>
              </a:rPr>
              <a:t>Metz Métropole, de grands projets structurants,</a:t>
            </a:r>
          </a:p>
          <a:p>
            <a:r>
              <a:rPr lang="fr-FR" sz="1400" i="1" dirty="0">
                <a:latin typeface="Calibri" panose="020F0502020204030204" pitchFamily="34" charset="0"/>
                <a:cs typeface="Calibri" panose="020F0502020204030204" pitchFamily="34" charset="0"/>
              </a:rPr>
              <a:t>Un tissu économique dynamique,</a:t>
            </a:r>
          </a:p>
          <a:p>
            <a:r>
              <a:rPr lang="fr-FR" sz="1400" i="1" dirty="0">
                <a:latin typeface="Calibri" panose="020F0502020204030204" pitchFamily="34" charset="0"/>
                <a:cs typeface="Calibri" panose="020F0502020204030204" pitchFamily="34" charset="0"/>
              </a:rPr>
              <a:t>Des réseaux professionnels performants,</a:t>
            </a:r>
          </a:p>
          <a:p>
            <a:r>
              <a:rPr lang="fr-FR" sz="1400" i="1" dirty="0">
                <a:latin typeface="Calibri" panose="020F0502020204030204" pitchFamily="34" charset="0"/>
                <a:cs typeface="Calibri" panose="020F0502020204030204" pitchFamily="34" charset="0"/>
              </a:rPr>
              <a:t>Un territoire attractif à 82 mn de Paris, aux portes de l’Allemagne,</a:t>
            </a:r>
            <a:br>
              <a:rPr lang="fr-FR" sz="1400" i="1" dirty="0">
                <a:latin typeface="Calibri" panose="020F0502020204030204" pitchFamily="34" charset="0"/>
                <a:cs typeface="Calibri" panose="020F0502020204030204" pitchFamily="34" charset="0"/>
              </a:rPr>
            </a:br>
            <a:r>
              <a:rPr lang="fr-FR" sz="1400" i="1" dirty="0">
                <a:latin typeface="Calibri" panose="020F0502020204030204" pitchFamily="34" charset="0"/>
                <a:cs typeface="Calibri" panose="020F0502020204030204" pitchFamily="34" charset="0"/>
              </a:rPr>
              <a:t>de la Belgique et du Luxembourg,</a:t>
            </a:r>
          </a:p>
          <a:p>
            <a:r>
              <a:rPr lang="fr-FR" sz="1400" i="1" dirty="0">
                <a:latin typeface="Calibri" panose="020F0502020204030204" pitchFamily="34" charset="0"/>
                <a:cs typeface="Calibri" panose="020F0502020204030204" pitchFamily="34" charset="0"/>
              </a:rPr>
              <a:t>Une agence de développement économique à vos côtés.</a:t>
            </a:r>
          </a:p>
        </p:txBody>
      </p:sp>
      <p:grpSp>
        <p:nvGrpSpPr>
          <p:cNvPr id="8" name="Groupe 7">
            <a:extLst>
              <a:ext uri="{FF2B5EF4-FFF2-40B4-BE49-F238E27FC236}">
                <a16:creationId xmlns:a16="http://schemas.microsoft.com/office/drawing/2014/main" id="{C7889B80-152D-4497-BE3A-7D99ECF85702}"/>
              </a:ext>
            </a:extLst>
          </p:cNvPr>
          <p:cNvGrpSpPr/>
          <p:nvPr/>
        </p:nvGrpSpPr>
        <p:grpSpPr>
          <a:xfrm>
            <a:off x="11277831" y="1007236"/>
            <a:ext cx="702436" cy="819402"/>
            <a:chOff x="11014121" y="1107230"/>
            <a:chExt cx="702436" cy="819402"/>
          </a:xfrm>
        </p:grpSpPr>
        <p:pic>
          <p:nvPicPr>
            <p:cNvPr id="19" name="Image 18">
              <a:hlinkClick r:id="rId9" action="ppaction://hlinksldjump"/>
              <a:extLst>
                <a:ext uri="{FF2B5EF4-FFF2-40B4-BE49-F238E27FC236}">
                  <a16:creationId xmlns:a16="http://schemas.microsoft.com/office/drawing/2014/main" id="{998A904A-8FEC-46A4-947D-F80C8151C52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87880" y="1107230"/>
              <a:ext cx="385464" cy="542403"/>
            </a:xfrm>
            <a:prstGeom prst="rect">
              <a:avLst/>
            </a:prstGeom>
          </p:spPr>
        </p:pic>
        <p:sp>
          <p:nvSpPr>
            <p:cNvPr id="20" name="ZoneTexte 19">
              <a:extLst>
                <a:ext uri="{FF2B5EF4-FFF2-40B4-BE49-F238E27FC236}">
                  <a16:creationId xmlns:a16="http://schemas.microsoft.com/office/drawing/2014/main" id="{AF14BFBD-A74C-4923-A8F2-34395977F505}"/>
                </a:ext>
              </a:extLst>
            </p:cNvPr>
            <p:cNvSpPr txBox="1"/>
            <p:nvPr/>
          </p:nvSpPr>
          <p:spPr>
            <a:xfrm>
              <a:off x="11014121" y="1649633"/>
              <a:ext cx="702436" cy="276999"/>
            </a:xfrm>
            <a:prstGeom prst="rect">
              <a:avLst/>
            </a:prstGeom>
            <a:noFill/>
          </p:spPr>
          <p:txBody>
            <a:bodyPr wrap="none" rtlCol="0">
              <a:spAutoFit/>
            </a:bodyPr>
            <a:lstStyle/>
            <a:p>
              <a:r>
                <a:rPr lang="fr-FR" sz="1200" b="1" dirty="0">
                  <a:solidFill>
                    <a:srgbClr val="FF0000"/>
                  </a:solidFill>
                  <a:latin typeface="Calibri" panose="020F0502020204030204" pitchFamily="34" charset="0"/>
                  <a:cs typeface="Calibri" panose="020F0502020204030204" pitchFamily="34" charset="0"/>
                </a:rPr>
                <a:t>DOC. 08</a:t>
              </a:r>
            </a:p>
          </p:txBody>
        </p:sp>
      </p:grpSp>
      <p:sp>
        <p:nvSpPr>
          <p:cNvPr id="22" name="ZoneTexte 21">
            <a:extLst>
              <a:ext uri="{FF2B5EF4-FFF2-40B4-BE49-F238E27FC236}">
                <a16:creationId xmlns:a16="http://schemas.microsoft.com/office/drawing/2014/main" id="{54CC38DF-705B-434D-938D-127EAD2BB24C}"/>
              </a:ext>
            </a:extLst>
          </p:cNvPr>
          <p:cNvSpPr txBox="1"/>
          <p:nvPr/>
        </p:nvSpPr>
        <p:spPr>
          <a:xfrm>
            <a:off x="6511587" y="1645512"/>
            <a:ext cx="4204647" cy="1569660"/>
          </a:xfrm>
          <a:prstGeom prst="rect">
            <a:avLst/>
          </a:prstGeom>
          <a:noFill/>
        </p:spPr>
        <p:txBody>
          <a:bodyPr wrap="square">
            <a:spAutoFit/>
          </a:bodyPr>
          <a:lstStyle/>
          <a:p>
            <a:r>
              <a:rPr lang="fr-FR" sz="1600" b="1" dirty="0">
                <a:solidFill>
                  <a:schemeClr val="accent4"/>
                </a:solidFill>
                <a:latin typeface="Calibri" panose="020F0502020204030204" pitchFamily="34" charset="0"/>
                <a:cs typeface="Calibri" panose="020F0502020204030204" pitchFamily="34" charset="0"/>
              </a:rPr>
              <a:t>METZ</a:t>
            </a:r>
            <a:r>
              <a:rPr lang="fr-FR" sz="1600" dirty="0">
                <a:solidFill>
                  <a:schemeClr val="accent4"/>
                </a:solidFill>
                <a:latin typeface="Calibri" panose="020F0502020204030204" pitchFamily="34" charset="0"/>
                <a:cs typeface="Calibri" panose="020F0502020204030204" pitchFamily="34" charset="0"/>
              </a:rPr>
              <a:t> est une </a:t>
            </a:r>
            <a:r>
              <a:rPr lang="fr-FR" sz="1600" b="1" dirty="0">
                <a:solidFill>
                  <a:schemeClr val="accent4"/>
                </a:solidFill>
                <a:latin typeface="Calibri" panose="020F0502020204030204" pitchFamily="34" charset="0"/>
                <a:cs typeface="Calibri" panose="020F0502020204030204" pitchFamily="34" charset="0"/>
              </a:rPr>
              <a:t>métropole régionale importante</a:t>
            </a:r>
            <a:r>
              <a:rPr lang="fr-FR" sz="1600" dirty="0">
                <a:solidFill>
                  <a:schemeClr val="accent4"/>
                </a:solidFill>
                <a:latin typeface="Calibri" panose="020F0502020204030204" pitchFamily="34" charset="0"/>
                <a:cs typeface="Calibri" panose="020F0502020204030204" pitchFamily="34" charset="0"/>
              </a:rPr>
              <a:t>, avec plus de 110 000 habitants,  dans l’</a:t>
            </a:r>
            <a:r>
              <a:rPr lang="fr-FR" sz="1600" b="1" dirty="0">
                <a:solidFill>
                  <a:schemeClr val="accent4"/>
                </a:solidFill>
                <a:latin typeface="Calibri" panose="020F0502020204030204" pitchFamily="34" charset="0"/>
                <a:cs typeface="Calibri" panose="020F0502020204030204" pitchFamily="34" charset="0"/>
              </a:rPr>
              <a:t>est de la France</a:t>
            </a:r>
            <a:r>
              <a:rPr lang="fr-FR" sz="1600" dirty="0">
                <a:solidFill>
                  <a:schemeClr val="accent4"/>
                </a:solidFill>
                <a:latin typeface="Calibri" panose="020F0502020204030204" pitchFamily="34" charset="0"/>
                <a:cs typeface="Calibri" panose="020F0502020204030204" pitchFamily="34" charset="0"/>
              </a:rPr>
              <a:t>.</a:t>
            </a:r>
          </a:p>
          <a:p>
            <a:r>
              <a:rPr lang="fr-FR" sz="1600" dirty="0">
                <a:solidFill>
                  <a:schemeClr val="accent4"/>
                </a:solidFill>
                <a:latin typeface="Calibri" panose="020F0502020204030204" pitchFamily="34" charset="0"/>
                <a:cs typeface="Calibri" panose="020F0502020204030204" pitchFamily="34" charset="0"/>
              </a:rPr>
              <a:t>Elle se situe au </a:t>
            </a:r>
            <a:r>
              <a:rPr lang="fr-FR" sz="1600" b="1" dirty="0">
                <a:solidFill>
                  <a:schemeClr val="accent4"/>
                </a:solidFill>
                <a:latin typeface="Calibri" panose="020F0502020204030204" pitchFamily="34" charset="0"/>
                <a:cs typeface="Calibri" panose="020F0502020204030204" pitchFamily="34" charset="0"/>
              </a:rPr>
              <a:t>nord de Nancy</a:t>
            </a:r>
            <a:r>
              <a:rPr lang="fr-FR" sz="1600" dirty="0">
                <a:solidFill>
                  <a:schemeClr val="accent4"/>
                </a:solidFill>
                <a:latin typeface="Calibri" panose="020F0502020204030204" pitchFamily="34" charset="0"/>
                <a:cs typeface="Calibri" panose="020F0502020204030204" pitchFamily="34" charset="0"/>
              </a:rPr>
              <a:t> et au </a:t>
            </a:r>
            <a:r>
              <a:rPr lang="fr-FR" sz="1600" b="1" dirty="0">
                <a:solidFill>
                  <a:schemeClr val="accent4"/>
                </a:solidFill>
                <a:latin typeface="Calibri" panose="020F0502020204030204" pitchFamily="34" charset="0"/>
                <a:cs typeface="Calibri" panose="020F0502020204030204" pitchFamily="34" charset="0"/>
              </a:rPr>
              <a:t>nord-ouest de Strasbourg</a:t>
            </a:r>
            <a:r>
              <a:rPr lang="fr-FR" sz="1600" dirty="0">
                <a:solidFill>
                  <a:schemeClr val="accent4"/>
                </a:solidFill>
                <a:latin typeface="Calibri" panose="020F0502020204030204" pitchFamily="34" charset="0"/>
                <a:cs typeface="Calibri" panose="020F0502020204030204" pitchFamily="34" charset="0"/>
              </a:rPr>
              <a:t>, dans la </a:t>
            </a:r>
            <a:r>
              <a:rPr lang="fr-FR" sz="1600" b="1" dirty="0">
                <a:solidFill>
                  <a:schemeClr val="accent4"/>
                </a:solidFill>
                <a:latin typeface="Calibri" panose="020F0502020204030204" pitchFamily="34" charset="0"/>
                <a:cs typeface="Calibri" panose="020F0502020204030204" pitchFamily="34" charset="0"/>
              </a:rPr>
              <a:t>partie septentrionale de la région Grand-Est</a:t>
            </a:r>
            <a:r>
              <a:rPr lang="fr-FR" sz="1600" dirty="0">
                <a:solidFill>
                  <a:schemeClr val="accent4"/>
                </a:solidFill>
                <a:latin typeface="Calibri" panose="020F0502020204030204" pitchFamily="34" charset="0"/>
                <a:cs typeface="Calibri" panose="020F0502020204030204" pitchFamily="34" charset="0"/>
              </a:rPr>
              <a:t>.</a:t>
            </a:r>
          </a:p>
        </p:txBody>
      </p:sp>
      <p:pic>
        <p:nvPicPr>
          <p:cNvPr id="15" name="Image 14">
            <a:extLst>
              <a:ext uri="{FF2B5EF4-FFF2-40B4-BE49-F238E27FC236}">
                <a16:creationId xmlns:a16="http://schemas.microsoft.com/office/drawing/2014/main" id="{15CAA5EA-F4E9-41A8-29D7-529B288C62D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0959509" y="2696203"/>
            <a:ext cx="984162" cy="262762"/>
          </a:xfrm>
          <a:prstGeom prst="rect">
            <a:avLst/>
          </a:prstGeom>
        </p:spPr>
      </p:pic>
      <p:grpSp>
        <p:nvGrpSpPr>
          <p:cNvPr id="18" name="Groupe 17">
            <a:extLst>
              <a:ext uri="{FF2B5EF4-FFF2-40B4-BE49-F238E27FC236}">
                <a16:creationId xmlns:a16="http://schemas.microsoft.com/office/drawing/2014/main" id="{D5BA9567-5FCF-4CD2-B025-8A86390A184A}"/>
              </a:ext>
            </a:extLst>
          </p:cNvPr>
          <p:cNvGrpSpPr/>
          <p:nvPr/>
        </p:nvGrpSpPr>
        <p:grpSpPr>
          <a:xfrm>
            <a:off x="2669765" y="4313938"/>
            <a:ext cx="3765263" cy="1042442"/>
            <a:chOff x="2669765" y="4313938"/>
            <a:chExt cx="3765263" cy="1042442"/>
          </a:xfrm>
        </p:grpSpPr>
        <p:sp>
          <p:nvSpPr>
            <p:cNvPr id="25" name="Rectangle 24">
              <a:extLst>
                <a:ext uri="{FF2B5EF4-FFF2-40B4-BE49-F238E27FC236}">
                  <a16:creationId xmlns:a16="http://schemas.microsoft.com/office/drawing/2014/main" id="{39AA5609-44EA-FD3F-D51C-BD3C1413EC0A}"/>
                </a:ext>
              </a:extLst>
            </p:cNvPr>
            <p:cNvSpPr/>
            <p:nvPr/>
          </p:nvSpPr>
          <p:spPr>
            <a:xfrm>
              <a:off x="2669765" y="4929470"/>
              <a:ext cx="3765263" cy="426910"/>
            </a:xfrm>
            <a:prstGeom prst="rect">
              <a:avLst/>
            </a:prstGeom>
            <a:noFill/>
            <a:ln w="38100">
              <a:solidFill>
                <a:srgbClr val="FE3C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a:extLst>
                <a:ext uri="{FF2B5EF4-FFF2-40B4-BE49-F238E27FC236}">
                  <a16:creationId xmlns:a16="http://schemas.microsoft.com/office/drawing/2014/main" id="{D4BA8A09-5C87-C093-BC9F-9252E2A16E13}"/>
                </a:ext>
              </a:extLst>
            </p:cNvPr>
            <p:cNvCxnSpPr>
              <a:cxnSpLocks/>
            </p:cNvCxnSpPr>
            <p:nvPr/>
          </p:nvCxnSpPr>
          <p:spPr>
            <a:xfrm flipV="1">
              <a:off x="4573190" y="4313938"/>
              <a:ext cx="0" cy="5872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ZoneTexte 31">
            <a:extLst>
              <a:ext uri="{FF2B5EF4-FFF2-40B4-BE49-F238E27FC236}">
                <a16:creationId xmlns:a16="http://schemas.microsoft.com/office/drawing/2014/main" id="{D9975CD4-52C3-31CB-36B0-DE38FCC2BAD3}"/>
              </a:ext>
            </a:extLst>
          </p:cNvPr>
          <p:cNvSpPr txBox="1"/>
          <p:nvPr/>
        </p:nvSpPr>
        <p:spPr>
          <a:xfrm>
            <a:off x="4281314" y="3904402"/>
            <a:ext cx="1358537" cy="369332"/>
          </a:xfrm>
          <a:prstGeom prst="rect">
            <a:avLst/>
          </a:prstGeom>
          <a:noFill/>
        </p:spPr>
        <p:txBody>
          <a:bodyPr wrap="square">
            <a:spAutoFit/>
          </a:bodyPr>
          <a:lstStyle/>
          <a:p>
            <a:r>
              <a:rPr lang="fr-FR" sz="1800" b="1" dirty="0">
                <a:solidFill>
                  <a:schemeClr val="bg1"/>
                </a:solidFill>
                <a:latin typeface="Calibri" panose="020F0502020204030204" pitchFamily="34" charset="0"/>
                <a:cs typeface="Calibri" panose="020F0502020204030204" pitchFamily="34" charset="0"/>
              </a:rPr>
              <a:t>partenaires</a:t>
            </a:r>
            <a:endParaRPr lang="fr-FR" b="1" dirty="0">
              <a:solidFill>
                <a:schemeClr val="bg1"/>
              </a:solidFill>
            </a:endParaRPr>
          </a:p>
        </p:txBody>
      </p:sp>
    </p:spTree>
    <p:extLst>
      <p:ext uri="{BB962C8B-B14F-4D97-AF65-F5344CB8AC3E}">
        <p14:creationId xmlns:p14="http://schemas.microsoft.com/office/powerpoint/2010/main" val="210041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 grpId="0"/>
      <p:bldP spid="7" grpId="0"/>
      <p:bldP spid="16" grpId="0"/>
      <p:bldP spid="17" grpId="0"/>
      <p:bldP spid="30" grpId="0"/>
      <p:bldP spid="22"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F70938-0517-341D-C8E8-A36E83E57EA4}"/>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3" name="ZoneTexte 2">
            <a:extLst>
              <a:ext uri="{FF2B5EF4-FFF2-40B4-BE49-F238E27FC236}">
                <a16:creationId xmlns:a16="http://schemas.microsoft.com/office/drawing/2014/main" id="{BE4D9F19-60C7-3CF6-EBAF-E924E8D9BFDB}"/>
              </a:ext>
            </a:extLst>
          </p:cNvPr>
          <p:cNvSpPr txBox="1"/>
          <p:nvPr/>
        </p:nvSpPr>
        <p:spPr>
          <a:xfrm>
            <a:off x="1764505" y="467216"/>
            <a:ext cx="4725072"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périurbanisation et l’artificialisation des sols</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20E3EFDF-D7DD-88B3-D3E3-55858A9F1B6E}"/>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10</a:t>
            </a:r>
          </a:p>
        </p:txBody>
      </p:sp>
      <p:pic>
        <p:nvPicPr>
          <p:cNvPr id="5" name="Image 4">
            <a:extLst>
              <a:ext uri="{FF2B5EF4-FFF2-40B4-BE49-F238E27FC236}">
                <a16:creationId xmlns:a16="http://schemas.microsoft.com/office/drawing/2014/main" id="{92AB9E04-40E4-9D1B-0C00-89F040E905E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3" action="ppaction://hlinksldjump"/>
            <a:extLst>
              <a:ext uri="{FF2B5EF4-FFF2-40B4-BE49-F238E27FC236}">
                <a16:creationId xmlns:a16="http://schemas.microsoft.com/office/drawing/2014/main" id="{2CDA56EA-9614-D799-875E-1B5EF2AD6A3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sp>
        <p:nvSpPr>
          <p:cNvPr id="10" name="ZoneTexte 9">
            <a:extLst>
              <a:ext uri="{FF2B5EF4-FFF2-40B4-BE49-F238E27FC236}">
                <a16:creationId xmlns:a16="http://schemas.microsoft.com/office/drawing/2014/main" id="{68C80D77-8D3B-E80B-DA6C-CDA7A13F2707}"/>
              </a:ext>
            </a:extLst>
          </p:cNvPr>
          <p:cNvSpPr txBox="1"/>
          <p:nvPr/>
        </p:nvSpPr>
        <p:spPr>
          <a:xfrm>
            <a:off x="220360" y="782121"/>
            <a:ext cx="6357994" cy="3662541"/>
          </a:xfrm>
          <a:prstGeom prst="rect">
            <a:avLst/>
          </a:prstGeom>
          <a:noFill/>
        </p:spPr>
        <p:txBody>
          <a:bodyPr wrap="square">
            <a:spAutoFit/>
          </a:bodyPr>
          <a:lstStyle/>
          <a:p>
            <a:pPr indent="177800" algn="just"/>
            <a:r>
              <a:rPr lang="fr-FR" sz="1300" dirty="0">
                <a:latin typeface="Calibri" panose="020F0502020204030204" pitchFamily="34" charset="0"/>
                <a:cs typeface="Calibri" panose="020F0502020204030204" pitchFamily="34" charset="0"/>
              </a:rPr>
              <a:t>L'emprise des villes sur les espaces ruraux est croissante ; celles-ci ont tendance à s'étaler, une partie des activités urbaines se dispersant dans les campagnes environnantes formant ainsi des espaces périurbains au sein desquels les sols artificialisés s'étendent. [...] Or un sol imperméabilisé est un sol perdu, sans réversibilité : la biodiversité est affectée par la perte d'habitats naturels et la contamination des milieux ; les espèces spécifiques disparaissaient au profit d'espèces plus généralistes, voire invasives. La structure du sol est, elle aussi, détruite. [...] Les impacts de l'artificialisation des sols se manifestent également sur l'hydrologie : ruissellement accru pouvant provoquer des inondations, création d'îlots de chaleur, pollution de l'air, du bruit...</a:t>
            </a:r>
          </a:p>
          <a:p>
            <a:pPr indent="177800" algn="just"/>
            <a:r>
              <a:rPr lang="fr-FR" sz="1300" dirty="0">
                <a:latin typeface="Calibri" panose="020F0502020204030204" pitchFamily="34" charset="0"/>
                <a:cs typeface="Calibri" panose="020F0502020204030204" pitchFamily="34" charset="0"/>
              </a:rPr>
              <a:t>Les impacts de l'artificialisation des sols en zones périurbaines sont aussi fortement ressentis au niveau de l'agriculture : pression foncière à l'origine d'une augmentation du prix des terres, fragmentation des territoires agricoles, difficultés d'exploitation. Et pourtant l'artificialisation des sols répond à des besoins des sociétés humaines et permet de satisfaire les besoins multiples en logement, en immobilier tertiaire, en zones économiques et en infrastructures de transport.</a:t>
            </a:r>
          </a:p>
          <a:p>
            <a:pPr algn="just"/>
            <a:endParaRPr lang="fr-FR" sz="1300" dirty="0">
              <a:latin typeface="Calibri" panose="020F0502020204030204" pitchFamily="34" charset="0"/>
              <a:cs typeface="Calibri" panose="020F0502020204030204" pitchFamily="34" charset="0"/>
            </a:endParaRPr>
          </a:p>
          <a:p>
            <a:pPr algn="r"/>
            <a:r>
              <a:rPr lang="fr-FR" sz="1200" dirty="0">
                <a:latin typeface="Calibri" panose="020F0502020204030204" pitchFamily="34" charset="0"/>
                <a:cs typeface="Calibri" panose="020F0502020204030204" pitchFamily="34" charset="0"/>
              </a:rPr>
              <a:t>Nicole LADET, « Sols artificialisés et processus d'artificialisation des sols :</a:t>
            </a:r>
            <a:br>
              <a:rPr lang="fr-FR" sz="1200" dirty="0">
                <a:latin typeface="Calibri" panose="020F0502020204030204" pitchFamily="34" charset="0"/>
                <a:cs typeface="Calibri" panose="020F0502020204030204" pitchFamily="34" charset="0"/>
              </a:rPr>
            </a:br>
            <a:r>
              <a:rPr lang="fr-FR" sz="1200" dirty="0">
                <a:latin typeface="Calibri" panose="020F0502020204030204" pitchFamily="34" charset="0"/>
                <a:cs typeface="Calibri" panose="020F0502020204030204" pitchFamily="34" charset="0"/>
              </a:rPr>
              <a:t>déterminants, impacts et leviers d'action », © INRAE, 8 décembre 2017.</a:t>
            </a:r>
          </a:p>
        </p:txBody>
      </p:sp>
      <p:pic>
        <p:nvPicPr>
          <p:cNvPr id="12" name="Image 11">
            <a:extLst>
              <a:ext uri="{FF2B5EF4-FFF2-40B4-BE49-F238E27FC236}">
                <a16:creationId xmlns:a16="http://schemas.microsoft.com/office/drawing/2014/main" id="{AA9CF3BB-9C30-F4A1-0DFA-D4C4E53060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4321" y="841404"/>
            <a:ext cx="5283738" cy="3313530"/>
          </a:xfrm>
          <a:prstGeom prst="rect">
            <a:avLst/>
          </a:prstGeom>
        </p:spPr>
      </p:pic>
      <p:sp>
        <p:nvSpPr>
          <p:cNvPr id="14" name="ZoneTexte 13">
            <a:extLst>
              <a:ext uri="{FF2B5EF4-FFF2-40B4-BE49-F238E27FC236}">
                <a16:creationId xmlns:a16="http://schemas.microsoft.com/office/drawing/2014/main" id="{4119B3F4-D4CE-9F02-2739-559B53176DA0}"/>
              </a:ext>
            </a:extLst>
          </p:cNvPr>
          <p:cNvSpPr txBox="1"/>
          <p:nvPr/>
        </p:nvSpPr>
        <p:spPr>
          <a:xfrm>
            <a:off x="9513163" y="4155919"/>
            <a:ext cx="2678837" cy="276999"/>
          </a:xfrm>
          <a:prstGeom prst="rect">
            <a:avLst/>
          </a:prstGeom>
          <a:noFill/>
        </p:spPr>
        <p:txBody>
          <a:bodyPr wrap="square">
            <a:spAutoFit/>
          </a:bodyPr>
          <a:lstStyle/>
          <a:p>
            <a:r>
              <a:rPr lang="fr-FR" sz="1200" dirty="0">
                <a:latin typeface="Calibri" panose="020F0502020204030204" pitchFamily="34" charset="0"/>
                <a:cs typeface="Calibri" panose="020F0502020204030204" pitchFamily="34" charset="0"/>
              </a:rPr>
              <a:t>CHAUNU, </a:t>
            </a:r>
            <a:r>
              <a:rPr lang="fr-FR" sz="1200" i="1" dirty="0">
                <a:latin typeface="Calibri" panose="020F0502020204030204" pitchFamily="34" charset="0"/>
                <a:cs typeface="Calibri" panose="020F0502020204030204" pitchFamily="34" charset="0"/>
              </a:rPr>
              <a:t>Ouest-France</a:t>
            </a:r>
            <a:r>
              <a:rPr lang="fr-FR" sz="1200" dirty="0">
                <a:latin typeface="Calibri" panose="020F0502020204030204" pitchFamily="34" charset="0"/>
                <a:cs typeface="Calibri" panose="020F0502020204030204" pitchFamily="34" charset="0"/>
              </a:rPr>
              <a:t>, 30 juillet 2014.</a:t>
            </a:r>
            <a:endParaRPr lang="fr-FR" sz="1200" dirty="0"/>
          </a:p>
        </p:txBody>
      </p:sp>
      <p:pic>
        <p:nvPicPr>
          <p:cNvPr id="16" name="Image 15">
            <a:extLst>
              <a:ext uri="{FF2B5EF4-FFF2-40B4-BE49-F238E27FC236}">
                <a16:creationId xmlns:a16="http://schemas.microsoft.com/office/drawing/2014/main" id="{3D461562-7273-B993-E657-C897DDE79C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7876" y="841404"/>
            <a:ext cx="1109941" cy="365959"/>
          </a:xfrm>
          <a:prstGeom prst="rect">
            <a:avLst/>
          </a:prstGeom>
        </p:spPr>
      </p:pic>
      <p:pic>
        <p:nvPicPr>
          <p:cNvPr id="18" name="Image 17">
            <a:hlinkClick r:id="rId7" action="ppaction://hlinksldjump"/>
            <a:extLst>
              <a:ext uri="{FF2B5EF4-FFF2-40B4-BE49-F238E27FC236}">
                <a16:creationId xmlns:a16="http://schemas.microsoft.com/office/drawing/2014/main" id="{DB87C403-0E2F-8ED3-517B-745443168D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11632684" y="4513426"/>
            <a:ext cx="385464" cy="542403"/>
          </a:xfrm>
          <a:prstGeom prst="rect">
            <a:avLst/>
          </a:prstGeom>
        </p:spPr>
      </p:pic>
      <p:sp>
        <p:nvSpPr>
          <p:cNvPr id="20" name="ZoneTexte 19">
            <a:extLst>
              <a:ext uri="{FF2B5EF4-FFF2-40B4-BE49-F238E27FC236}">
                <a16:creationId xmlns:a16="http://schemas.microsoft.com/office/drawing/2014/main" id="{A69C5D77-69BF-EA17-B493-347B91BC91A0}"/>
              </a:ext>
            </a:extLst>
          </p:cNvPr>
          <p:cNvSpPr txBox="1"/>
          <p:nvPr/>
        </p:nvSpPr>
        <p:spPr>
          <a:xfrm>
            <a:off x="220359" y="4440276"/>
            <a:ext cx="5617370"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32 )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10</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Qu’est-ce que la périurbanisation et quels sont ses principaux dangers ?</a:t>
            </a:r>
          </a:p>
        </p:txBody>
      </p:sp>
      <p:sp>
        <p:nvSpPr>
          <p:cNvPr id="21" name="ZoneTexte 20">
            <a:extLst>
              <a:ext uri="{FF2B5EF4-FFF2-40B4-BE49-F238E27FC236}">
                <a16:creationId xmlns:a16="http://schemas.microsoft.com/office/drawing/2014/main" id="{5E2EDB90-CC03-B6EF-1024-5E90F7240CF4}"/>
              </a:ext>
            </a:extLst>
          </p:cNvPr>
          <p:cNvSpPr txBox="1"/>
          <p:nvPr/>
        </p:nvSpPr>
        <p:spPr>
          <a:xfrm>
            <a:off x="220359" y="5055829"/>
            <a:ext cx="5232268" cy="1569660"/>
          </a:xfrm>
          <a:prstGeom prst="rect">
            <a:avLst/>
          </a:prstGeom>
          <a:noFill/>
        </p:spPr>
        <p:txBody>
          <a:bodyPr wrap="square">
            <a:spAutoFit/>
          </a:bodyPr>
          <a:lstStyle/>
          <a:p>
            <a:r>
              <a:rPr lang="fr-FR" sz="1600" dirty="0">
                <a:solidFill>
                  <a:schemeClr val="accent4"/>
                </a:solidFill>
                <a:latin typeface="Calibri" panose="020F0502020204030204" pitchFamily="34" charset="0"/>
                <a:cs typeface="Calibri" panose="020F0502020204030204" pitchFamily="34" charset="0"/>
              </a:rPr>
              <a:t>La </a:t>
            </a:r>
            <a:r>
              <a:rPr lang="fr-FR" sz="1600" b="1" dirty="0">
                <a:solidFill>
                  <a:schemeClr val="accent4"/>
                </a:solidFill>
                <a:latin typeface="Calibri" panose="020F0502020204030204" pitchFamily="34" charset="0"/>
                <a:cs typeface="Calibri" panose="020F0502020204030204" pitchFamily="34" charset="0"/>
              </a:rPr>
              <a:t>périurbanisation</a:t>
            </a:r>
            <a:r>
              <a:rPr lang="fr-FR" sz="1600" dirty="0">
                <a:solidFill>
                  <a:schemeClr val="accent4"/>
                </a:solidFill>
                <a:latin typeface="Calibri" panose="020F0502020204030204" pitchFamily="34" charset="0"/>
                <a:cs typeface="Calibri" panose="020F0502020204030204" pitchFamily="34" charset="0"/>
              </a:rPr>
              <a:t> correspond à l’extension des </a:t>
            </a:r>
            <a:r>
              <a:rPr lang="fr-FR" sz="1600" b="1" dirty="0">
                <a:solidFill>
                  <a:schemeClr val="accent4"/>
                </a:solidFill>
                <a:latin typeface="Calibri" panose="020F0502020204030204" pitchFamily="34" charset="0"/>
                <a:cs typeface="Calibri" panose="020F0502020204030204" pitchFamily="34" charset="0"/>
              </a:rPr>
              <a:t>surfaces artificialisées</a:t>
            </a:r>
            <a:r>
              <a:rPr lang="fr-FR" sz="1600" dirty="0">
                <a:solidFill>
                  <a:schemeClr val="accent4"/>
                </a:solidFill>
                <a:latin typeface="Calibri" panose="020F0502020204030204" pitchFamily="34" charset="0"/>
                <a:cs typeface="Calibri" panose="020F0502020204030204" pitchFamily="34" charset="0"/>
              </a:rPr>
              <a:t> en périphéries des agglomérations urbaines (autour des villes). Une surface artificialisée est une </a:t>
            </a:r>
            <a:r>
              <a:rPr lang="fr-FR" sz="1600" b="1" dirty="0">
                <a:solidFill>
                  <a:schemeClr val="accent4"/>
                </a:solidFill>
                <a:latin typeface="Calibri" panose="020F0502020204030204" pitchFamily="34" charset="0"/>
                <a:cs typeface="Calibri" panose="020F0502020204030204" pitchFamily="34" charset="0"/>
              </a:rPr>
              <a:t>étendue retirée de son état naturel</a:t>
            </a:r>
            <a:r>
              <a:rPr lang="fr-FR" sz="1600" dirty="0">
                <a:solidFill>
                  <a:schemeClr val="accent4"/>
                </a:solidFill>
                <a:latin typeface="Calibri" panose="020F0502020204030204" pitchFamily="34" charset="0"/>
                <a:cs typeface="Calibri" panose="020F0502020204030204" pitchFamily="34" charset="0"/>
              </a:rPr>
              <a:t> </a:t>
            </a:r>
            <a:r>
              <a:rPr lang="fr-FR" sz="1600" b="1" dirty="0">
                <a:solidFill>
                  <a:schemeClr val="accent4"/>
                </a:solidFill>
                <a:latin typeface="Calibri" panose="020F0502020204030204" pitchFamily="34" charset="0"/>
                <a:cs typeface="Calibri" panose="020F0502020204030204" pitchFamily="34" charset="0"/>
              </a:rPr>
              <a:t>forestier ou agricole </a:t>
            </a:r>
            <a:r>
              <a:rPr lang="fr-FR" sz="1600" dirty="0">
                <a:solidFill>
                  <a:schemeClr val="accent4"/>
                </a:solidFill>
                <a:latin typeface="Calibri" panose="020F0502020204030204" pitchFamily="34" charset="0"/>
                <a:cs typeface="Calibri" panose="020F0502020204030204" pitchFamily="34" charset="0"/>
              </a:rPr>
              <a:t>(friche, prairie naturelle, zone humide,…) qu'elle soit bâtie ou non et qu'elle soit revêtue ou non.</a:t>
            </a:r>
          </a:p>
        </p:txBody>
      </p:sp>
    </p:spTree>
    <p:extLst>
      <p:ext uri="{BB962C8B-B14F-4D97-AF65-F5344CB8AC3E}">
        <p14:creationId xmlns:p14="http://schemas.microsoft.com/office/powerpoint/2010/main" val="372655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BAC01-3BAC-54B4-F001-B99911B157D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089441A-A12B-0554-F607-E382277792CD}"/>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3" name="ZoneTexte 2">
            <a:extLst>
              <a:ext uri="{FF2B5EF4-FFF2-40B4-BE49-F238E27FC236}">
                <a16:creationId xmlns:a16="http://schemas.microsoft.com/office/drawing/2014/main" id="{56DE5628-4BD8-3311-4504-BBC21B837DD4}"/>
              </a:ext>
            </a:extLst>
          </p:cNvPr>
          <p:cNvSpPr txBox="1"/>
          <p:nvPr/>
        </p:nvSpPr>
        <p:spPr>
          <a:xfrm>
            <a:off x="1764505" y="467216"/>
            <a:ext cx="5417530"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 périurbanisation, l’exemple de la Seine-Maritime</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277CFF8F-4A98-6263-F28F-732E42CB02E7}"/>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11</a:t>
            </a:r>
          </a:p>
        </p:txBody>
      </p:sp>
      <p:pic>
        <p:nvPicPr>
          <p:cNvPr id="5" name="Image 4">
            <a:extLst>
              <a:ext uri="{FF2B5EF4-FFF2-40B4-BE49-F238E27FC236}">
                <a16:creationId xmlns:a16="http://schemas.microsoft.com/office/drawing/2014/main" id="{F8220A1F-74B7-99FA-686A-11181F059C0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3" action="ppaction://hlinksldjump"/>
            <a:extLst>
              <a:ext uri="{FF2B5EF4-FFF2-40B4-BE49-F238E27FC236}">
                <a16:creationId xmlns:a16="http://schemas.microsoft.com/office/drawing/2014/main" id="{201094DB-EBDE-FCF7-DC14-564693A58BD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8" name="Image 7">
            <a:extLst>
              <a:ext uri="{FF2B5EF4-FFF2-40B4-BE49-F238E27FC236}">
                <a16:creationId xmlns:a16="http://schemas.microsoft.com/office/drawing/2014/main" id="{B1CDECEF-BA7B-3655-AFBC-3900959BB2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2898" y="804570"/>
            <a:ext cx="5147113" cy="3838451"/>
          </a:xfrm>
          <a:prstGeom prst="rect">
            <a:avLst/>
          </a:prstGeom>
        </p:spPr>
      </p:pic>
      <p:sp>
        <p:nvSpPr>
          <p:cNvPr id="14" name="ZoneTexte 13">
            <a:extLst>
              <a:ext uri="{FF2B5EF4-FFF2-40B4-BE49-F238E27FC236}">
                <a16:creationId xmlns:a16="http://schemas.microsoft.com/office/drawing/2014/main" id="{77FFFBEE-DC45-B122-5C7C-854D4BCCF62E}"/>
              </a:ext>
            </a:extLst>
          </p:cNvPr>
          <p:cNvSpPr txBox="1"/>
          <p:nvPr/>
        </p:nvSpPr>
        <p:spPr>
          <a:xfrm>
            <a:off x="272999" y="4655721"/>
            <a:ext cx="5954687" cy="2123658"/>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En France, l’habitat est responsable de plus des 2/3 des sols artificialisés au cours des</a:t>
            </a:r>
          </a:p>
          <a:p>
            <a:pPr algn="just"/>
            <a:r>
              <a:rPr lang="fr-FR" sz="1300" dirty="0">
                <a:latin typeface="Calibri" panose="020F0502020204030204" pitchFamily="34" charset="0"/>
                <a:cs typeface="Calibri" panose="020F0502020204030204" pitchFamily="34" charset="0"/>
              </a:rPr>
              <a:t>dix dernières années, essentiellement pour de l’habitat individuel. Or, ce dernier demeure toujours le rêve de 75 % de la population française. En Seine-Maritime, alors que la population départementale reste stable [1,250 millions en 2019], l’artificialisation des sols a connu une augmentation de presque 5 %, dont près de la moitié à destination de l’habitat. Avec plus de 4 500 hectares d’espaces naturels, agricoles et forestiers artificialisés entre 2009 et 2017, c’est l’équivalent de la superficie de plus de 2 terrains de football qui disparaissent chaque jour.</a:t>
            </a:r>
          </a:p>
          <a:p>
            <a:pPr algn="r"/>
            <a:endParaRPr lang="fr-FR" sz="400" i="1" dirty="0">
              <a:latin typeface="Calibri" panose="020F0502020204030204" pitchFamily="34" charset="0"/>
              <a:cs typeface="Calibri" panose="020F0502020204030204" pitchFamily="34" charset="0"/>
            </a:endParaRPr>
          </a:p>
          <a:p>
            <a:pPr algn="r"/>
            <a:r>
              <a:rPr lang="fr-FR" sz="1200" i="1" dirty="0">
                <a:latin typeface="Calibri" panose="020F0502020204030204" pitchFamily="34" charset="0"/>
                <a:cs typeface="Calibri" panose="020F0502020204030204" pitchFamily="34" charset="0"/>
              </a:rPr>
              <a:t>L’habitat de demain : une réponse à l’artificialisation des sols</a:t>
            </a:r>
            <a:r>
              <a:rPr lang="fr-FR" sz="1200" dirty="0">
                <a:latin typeface="Calibri" panose="020F0502020204030204" pitchFamily="34" charset="0"/>
                <a:cs typeface="Calibri" panose="020F0502020204030204" pitchFamily="34" charset="0"/>
              </a:rPr>
              <a:t>, </a:t>
            </a:r>
            <a:br>
              <a:rPr lang="fr-FR" sz="1200" dirty="0">
                <a:latin typeface="Calibri" panose="020F0502020204030204" pitchFamily="34" charset="0"/>
                <a:cs typeface="Calibri" panose="020F0502020204030204" pitchFamily="34" charset="0"/>
              </a:rPr>
            </a:br>
            <a:r>
              <a:rPr lang="fr-FR" sz="1200" dirty="0">
                <a:latin typeface="Calibri" panose="020F0502020204030204" pitchFamily="34" charset="0"/>
                <a:cs typeface="Calibri" panose="020F0502020204030204" pitchFamily="34" charset="0"/>
              </a:rPr>
              <a:t>ZAN (Zéro Artificialisation Nette), 2022.</a:t>
            </a:r>
          </a:p>
        </p:txBody>
      </p:sp>
      <p:sp>
        <p:nvSpPr>
          <p:cNvPr id="15" name="ZoneTexte 14">
            <a:extLst>
              <a:ext uri="{FF2B5EF4-FFF2-40B4-BE49-F238E27FC236}">
                <a16:creationId xmlns:a16="http://schemas.microsoft.com/office/drawing/2014/main" id="{8B8FFCE6-2C69-36F9-7FA3-91813B4A14EB}"/>
              </a:ext>
            </a:extLst>
          </p:cNvPr>
          <p:cNvSpPr txBox="1"/>
          <p:nvPr/>
        </p:nvSpPr>
        <p:spPr>
          <a:xfrm>
            <a:off x="6747998" y="4643021"/>
            <a:ext cx="523226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33 )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11</a:t>
            </a:r>
            <a:r>
              <a:rPr lang="fr-FR" sz="1600" b="1" dirty="0">
                <a:solidFill>
                  <a:srgbClr val="FF0000"/>
                </a:solidFill>
                <a:latin typeface="Calibri" panose="020F0502020204030204" pitchFamily="34" charset="0"/>
                <a:cs typeface="Calibri" panose="020F0502020204030204" pitchFamily="34" charset="0"/>
              </a:rPr>
              <a:t> </a:t>
            </a:r>
            <a:r>
              <a:rPr lang="fr-FR" sz="1600" b="0" i="0" u="none" strike="noStrike" baseline="0" dirty="0">
                <a:solidFill>
                  <a:srgbClr val="0070C0"/>
                </a:solidFill>
                <a:latin typeface="Calibri" panose="020F0502020204030204" pitchFamily="34" charset="0"/>
                <a:cs typeface="Calibri" panose="020F0502020204030204" pitchFamily="34" charset="0"/>
              </a:rPr>
              <a:t>Pourquoi est-il fondamental de maîtriser l’artificialisation des sols ?</a:t>
            </a:r>
          </a:p>
        </p:txBody>
      </p:sp>
      <p:pic>
        <p:nvPicPr>
          <p:cNvPr id="16" name="Image 15">
            <a:hlinkClick r:id="rId6" action="ppaction://hlinksldjump"/>
            <a:extLst>
              <a:ext uri="{FF2B5EF4-FFF2-40B4-BE49-F238E27FC236}">
                <a16:creationId xmlns:a16="http://schemas.microsoft.com/office/drawing/2014/main" id="{54786443-98F0-CAEE-E405-AA2D470B6C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23825" y="4100618"/>
            <a:ext cx="385464" cy="542403"/>
          </a:xfrm>
          <a:prstGeom prst="rect">
            <a:avLst/>
          </a:prstGeom>
        </p:spPr>
      </p:pic>
      <p:sp>
        <p:nvSpPr>
          <p:cNvPr id="17" name="ZoneTexte 16">
            <a:extLst>
              <a:ext uri="{FF2B5EF4-FFF2-40B4-BE49-F238E27FC236}">
                <a16:creationId xmlns:a16="http://schemas.microsoft.com/office/drawing/2014/main" id="{BED36CF6-22F3-B393-B76F-7EF3408460AD}"/>
              </a:ext>
            </a:extLst>
          </p:cNvPr>
          <p:cNvSpPr txBox="1"/>
          <p:nvPr/>
        </p:nvSpPr>
        <p:spPr>
          <a:xfrm>
            <a:off x="6747999" y="5182263"/>
            <a:ext cx="5232268" cy="1569660"/>
          </a:xfrm>
          <a:prstGeom prst="rect">
            <a:avLst/>
          </a:prstGeom>
          <a:noFill/>
        </p:spPr>
        <p:txBody>
          <a:bodyPr wrap="square">
            <a:spAutoFit/>
          </a:bodyPr>
          <a:lstStyle/>
          <a:p>
            <a:r>
              <a:rPr lang="fr-FR" sz="1600" b="1" dirty="0">
                <a:solidFill>
                  <a:schemeClr val="accent4"/>
                </a:solidFill>
                <a:latin typeface="Calibri" panose="020F0502020204030204" pitchFamily="34" charset="0"/>
                <a:cs typeface="Calibri" panose="020F0502020204030204" pitchFamily="34" charset="0"/>
              </a:rPr>
              <a:t>Maîtriser l’artificialisation des sols </a:t>
            </a:r>
            <a:r>
              <a:rPr lang="fr-FR" sz="1600" dirty="0">
                <a:solidFill>
                  <a:schemeClr val="accent4"/>
                </a:solidFill>
                <a:latin typeface="Calibri" panose="020F0502020204030204" pitchFamily="34" charset="0"/>
                <a:cs typeface="Calibri" panose="020F0502020204030204" pitchFamily="34" charset="0"/>
              </a:rPr>
              <a:t>permet de </a:t>
            </a:r>
            <a:r>
              <a:rPr lang="fr-FR" sz="1600" b="1" dirty="0">
                <a:solidFill>
                  <a:schemeClr val="accent4"/>
                </a:solidFill>
                <a:latin typeface="Calibri" panose="020F0502020204030204" pitchFamily="34" charset="0"/>
                <a:cs typeface="Calibri" panose="020F0502020204030204" pitchFamily="34" charset="0"/>
              </a:rPr>
              <a:t>préserver les espaces ruraux</a:t>
            </a:r>
            <a:r>
              <a:rPr lang="fr-FR" sz="1600" dirty="0">
                <a:solidFill>
                  <a:schemeClr val="accent4"/>
                </a:solidFill>
                <a:latin typeface="Calibri" panose="020F0502020204030204" pitchFamily="34" charset="0"/>
                <a:cs typeface="Calibri" panose="020F0502020204030204" pitchFamily="34" charset="0"/>
              </a:rPr>
              <a:t>, agricoles et forestiers existants et de </a:t>
            </a:r>
            <a:r>
              <a:rPr lang="fr-FR" sz="1600" b="1" dirty="0">
                <a:solidFill>
                  <a:schemeClr val="accent4"/>
                </a:solidFill>
                <a:latin typeface="Calibri" panose="020F0502020204030204" pitchFamily="34" charset="0"/>
                <a:cs typeface="Calibri" panose="020F0502020204030204" pitchFamily="34" charset="0"/>
              </a:rPr>
              <a:t>protéger la biodiversité</a:t>
            </a:r>
            <a:r>
              <a:rPr lang="fr-FR" sz="1600" dirty="0">
                <a:solidFill>
                  <a:schemeClr val="accent4"/>
                </a:solidFill>
                <a:latin typeface="Calibri" panose="020F0502020204030204" pitchFamily="34" charset="0"/>
                <a:cs typeface="Calibri" panose="020F0502020204030204" pitchFamily="34" charset="0"/>
              </a:rPr>
              <a:t>.</a:t>
            </a:r>
          </a:p>
          <a:p>
            <a:r>
              <a:rPr lang="fr-FR" sz="1600" dirty="0">
                <a:solidFill>
                  <a:schemeClr val="accent4"/>
                </a:solidFill>
                <a:latin typeface="Calibri" panose="020F0502020204030204" pitchFamily="34" charset="0"/>
                <a:cs typeface="Calibri" panose="020F0502020204030204" pitchFamily="34" charset="0"/>
              </a:rPr>
              <a:t>C’est un </a:t>
            </a:r>
            <a:r>
              <a:rPr lang="fr-FR" sz="1600" b="1" dirty="0">
                <a:solidFill>
                  <a:schemeClr val="accent4"/>
                </a:solidFill>
                <a:latin typeface="Calibri" panose="020F0502020204030204" pitchFamily="34" charset="0"/>
                <a:cs typeface="Calibri" panose="020F0502020204030204" pitchFamily="34" charset="0"/>
              </a:rPr>
              <a:t>enjeu majeur</a:t>
            </a:r>
            <a:r>
              <a:rPr lang="fr-FR" sz="1600" dirty="0">
                <a:solidFill>
                  <a:schemeClr val="accent4"/>
                </a:solidFill>
                <a:latin typeface="Calibri" panose="020F0502020204030204" pitchFamily="34" charset="0"/>
                <a:cs typeface="Calibri" panose="020F0502020204030204" pitchFamily="34" charset="0"/>
              </a:rPr>
              <a:t> à l’heure du réchauffement climatique car la végétation et surtout </a:t>
            </a:r>
            <a:r>
              <a:rPr lang="fr-FR" sz="1600" b="1" dirty="0">
                <a:solidFill>
                  <a:schemeClr val="accent4"/>
                </a:solidFill>
                <a:latin typeface="Calibri" panose="020F0502020204030204" pitchFamily="34" charset="0"/>
                <a:cs typeface="Calibri" panose="020F0502020204030204" pitchFamily="34" charset="0"/>
              </a:rPr>
              <a:t>les arbres permettent de stocker du carbone</a:t>
            </a:r>
            <a:r>
              <a:rPr lang="fr-FR" sz="1600" dirty="0">
                <a:solidFill>
                  <a:schemeClr val="accent4"/>
                </a:solidFill>
                <a:latin typeface="Calibri" panose="020F0502020204030204" pitchFamily="34" charset="0"/>
                <a:cs typeface="Calibri" panose="020F0502020204030204" pitchFamily="34" charset="0"/>
              </a:rPr>
              <a:t>.</a:t>
            </a:r>
          </a:p>
        </p:txBody>
      </p:sp>
      <p:pic>
        <p:nvPicPr>
          <p:cNvPr id="7" name="Image 6">
            <a:extLst>
              <a:ext uri="{FF2B5EF4-FFF2-40B4-BE49-F238E27FC236}">
                <a16:creationId xmlns:a16="http://schemas.microsoft.com/office/drawing/2014/main" id="{FE6B6A20-1525-CC22-989B-C5BD6406C2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62592" y="908073"/>
            <a:ext cx="4982151" cy="3927230"/>
          </a:xfrm>
          <a:prstGeom prst="rect">
            <a:avLst/>
          </a:prstGeom>
        </p:spPr>
      </p:pic>
      <p:sp>
        <p:nvSpPr>
          <p:cNvPr id="9" name="ZoneTexte 8">
            <a:extLst>
              <a:ext uri="{FF2B5EF4-FFF2-40B4-BE49-F238E27FC236}">
                <a16:creationId xmlns:a16="http://schemas.microsoft.com/office/drawing/2014/main" id="{BB53B1E9-43D9-603C-EF61-A5EE684E902C}"/>
              </a:ext>
            </a:extLst>
          </p:cNvPr>
          <p:cNvSpPr txBox="1"/>
          <p:nvPr/>
        </p:nvSpPr>
        <p:spPr>
          <a:xfrm>
            <a:off x="8282643" y="614545"/>
            <a:ext cx="293869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aires urbaines dans le 76</a:t>
            </a:r>
            <a:endParaRPr lang="fr-FR" sz="1100" b="1" dirty="0">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ED2D2DF6-DF07-EC43-FEDC-CB80604D4DAF}"/>
              </a:ext>
            </a:extLst>
          </p:cNvPr>
          <p:cNvSpPr txBox="1"/>
          <p:nvPr/>
        </p:nvSpPr>
        <p:spPr>
          <a:xfrm>
            <a:off x="6738498" y="605851"/>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12</a:t>
            </a:r>
          </a:p>
        </p:txBody>
      </p:sp>
    </p:spTree>
    <p:extLst>
      <p:ext uri="{BB962C8B-B14F-4D97-AF65-F5344CB8AC3E}">
        <p14:creationId xmlns:p14="http://schemas.microsoft.com/office/powerpoint/2010/main" val="106489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p:bldP spid="15" grpId="0"/>
      <p:bldP spid="17"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DBB62-C525-8792-7899-E7B3D681F7C3}"/>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0721209-AD23-6945-2548-C67BC583B3D2}"/>
              </a:ext>
            </a:extLst>
          </p:cNvPr>
          <p:cNvSpPr txBox="1"/>
          <p:nvPr/>
        </p:nvSpPr>
        <p:spPr>
          <a:xfrm>
            <a:off x="1764504" y="467216"/>
            <a:ext cx="293869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 Darnétal perd son âme »</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256E5666-65B9-91BD-628F-803E9B386844}"/>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13</a:t>
            </a:r>
          </a:p>
        </p:txBody>
      </p:sp>
      <p:pic>
        <p:nvPicPr>
          <p:cNvPr id="5" name="Image 4">
            <a:extLst>
              <a:ext uri="{FF2B5EF4-FFF2-40B4-BE49-F238E27FC236}">
                <a16:creationId xmlns:a16="http://schemas.microsoft.com/office/drawing/2014/main" id="{0B2E8D65-BEAD-B611-653B-4AD148F9260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3" action="ppaction://hlinksldjump"/>
            <a:extLst>
              <a:ext uri="{FF2B5EF4-FFF2-40B4-BE49-F238E27FC236}">
                <a16:creationId xmlns:a16="http://schemas.microsoft.com/office/drawing/2014/main" id="{A3010CBA-3D4D-8D2B-AB1C-F82F087A5C5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12" name="Image 11">
            <a:extLst>
              <a:ext uri="{FF2B5EF4-FFF2-40B4-BE49-F238E27FC236}">
                <a16:creationId xmlns:a16="http://schemas.microsoft.com/office/drawing/2014/main" id="{A036AE04-B7B3-5322-1B7D-FD17E074C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4786" y="612964"/>
            <a:ext cx="4982151" cy="3927230"/>
          </a:xfrm>
          <a:prstGeom prst="rect">
            <a:avLst/>
          </a:prstGeom>
        </p:spPr>
      </p:pic>
      <p:sp>
        <p:nvSpPr>
          <p:cNvPr id="14" name="ZoneTexte 13">
            <a:extLst>
              <a:ext uri="{FF2B5EF4-FFF2-40B4-BE49-F238E27FC236}">
                <a16:creationId xmlns:a16="http://schemas.microsoft.com/office/drawing/2014/main" id="{CCB3F7AC-5529-65E2-1E4D-95EB95E9F5BC}"/>
              </a:ext>
            </a:extLst>
          </p:cNvPr>
          <p:cNvSpPr txBox="1"/>
          <p:nvPr/>
        </p:nvSpPr>
        <p:spPr>
          <a:xfrm>
            <a:off x="292132" y="1966222"/>
            <a:ext cx="5954687" cy="4924425"/>
          </a:xfrm>
          <a:prstGeom prst="rect">
            <a:avLst/>
          </a:prstGeom>
          <a:noFill/>
        </p:spPr>
        <p:txBody>
          <a:bodyPr wrap="square">
            <a:spAutoFit/>
          </a:bodyPr>
          <a:lstStyle/>
          <a:p>
            <a:pPr algn="just"/>
            <a:r>
              <a:rPr lang="fr-FR" sz="1300" dirty="0">
                <a:latin typeface="Calibri" panose="020F0502020204030204" pitchFamily="34" charset="0"/>
                <a:cs typeface="Calibri" panose="020F0502020204030204" pitchFamily="34" charset="0"/>
              </a:rPr>
              <a:t>« Halte au béton et à l’urbanisation massive de Darnétal » : c’est le mot d’ordre de la pétition que viennent de lancer des habitants de Darnétal, riverains ou non de </a:t>
            </a:r>
            <a:r>
              <a:rPr lang="fr-FR" sz="1300" b="1" dirty="0">
                <a:latin typeface="Calibri" panose="020F0502020204030204" pitchFamily="34" charset="0"/>
                <a:cs typeface="Calibri" panose="020F0502020204030204" pitchFamily="34" charset="0"/>
              </a:rPr>
              <a:t>projets immobiliers</a:t>
            </a:r>
            <a:r>
              <a:rPr lang="fr-FR" sz="1300" dirty="0">
                <a:latin typeface="Calibri" panose="020F0502020204030204" pitchFamily="34" charset="0"/>
                <a:cs typeface="Calibri" panose="020F0502020204030204" pitchFamily="34" charset="0"/>
              </a:rPr>
              <a:t> qui selon eux dégradent les qualités de vie et ont un impact aussi bien sur l’environnement que sur le patrimoine de la Ville. Pour tenter de stopper cette tendance, les pétitionnaires exhortent le maire à notamment créer « une </a:t>
            </a:r>
            <a:r>
              <a:rPr lang="fr-FR" sz="1300" b="1" dirty="0">
                <a:latin typeface="Calibri" panose="020F0502020204030204" pitchFamily="34" charset="0"/>
                <a:cs typeface="Calibri" panose="020F0502020204030204" pitchFamily="34" charset="0"/>
              </a:rPr>
              <a:t>convention citoyenne sur l’urbanisme</a:t>
            </a:r>
            <a:r>
              <a:rPr lang="fr-FR" sz="1300" dirty="0">
                <a:latin typeface="Calibri" panose="020F0502020204030204" pitchFamily="34" charset="0"/>
                <a:cs typeface="Calibri" panose="020F0502020204030204" pitchFamily="34" charset="0"/>
              </a:rPr>
              <a:t>, calquée sur l’initiative de Bois-Guillaume. » Mais ce n’est pas leur seule revendication. […]</a:t>
            </a:r>
          </a:p>
          <a:p>
            <a:pPr algn="just"/>
            <a:r>
              <a:rPr lang="fr-FR" sz="1300" dirty="0">
                <a:latin typeface="Calibri" panose="020F0502020204030204" pitchFamily="34" charset="0"/>
                <a:cs typeface="Calibri" panose="020F0502020204030204" pitchFamily="34" charset="0"/>
              </a:rPr>
              <a:t>Au-delà de la dégradation de la qualité de vie, les initiateurs de la pétition pointent plusieurs inconvénients majeurs liés à l’urbanisation massive. « Les </a:t>
            </a:r>
            <a:r>
              <a:rPr lang="fr-FR" sz="1300" b="1" dirty="0">
                <a:solidFill>
                  <a:srgbClr val="0070C0"/>
                </a:solidFill>
                <a:latin typeface="Calibri" panose="020F0502020204030204" pitchFamily="34" charset="0"/>
                <a:cs typeface="Calibri" panose="020F0502020204030204" pitchFamily="34" charset="0"/>
              </a:rPr>
              <a:t>infrastructures routières</a:t>
            </a:r>
            <a:r>
              <a:rPr lang="fr-FR" sz="1300" dirty="0">
                <a:latin typeface="Calibri" panose="020F0502020204030204" pitchFamily="34" charset="0"/>
                <a:cs typeface="Calibri" panose="020F0502020204030204" pitchFamily="34" charset="0"/>
              </a:rPr>
              <a:t> ne sont pas calibrées pour recevoir plus de monde : deux uniques axes nous permettent d’atteindre Rouen, à savoir la rocade et la route de Rouen », argumente François Robin qui note également que les lignes de transports en commun sont elles aussi coincées dans les embouteillages aux heures de pointe, difficile d’inciter les usagers à les employer au quotidien.</a:t>
            </a:r>
          </a:p>
          <a:p>
            <a:pPr algn="just"/>
            <a:r>
              <a:rPr lang="fr-FR" sz="1300" dirty="0">
                <a:latin typeface="Calibri" panose="020F0502020204030204" pitchFamily="34" charset="0"/>
                <a:cs typeface="Calibri" panose="020F0502020204030204" pitchFamily="34" charset="0"/>
              </a:rPr>
              <a:t>Créer un </a:t>
            </a:r>
            <a:r>
              <a:rPr lang="fr-FR" sz="1300" b="1" dirty="0">
                <a:solidFill>
                  <a:srgbClr val="0070C0"/>
                </a:solidFill>
                <a:latin typeface="Calibri" panose="020F0502020204030204" pitchFamily="34" charset="0"/>
                <a:cs typeface="Calibri" panose="020F0502020204030204" pitchFamily="34" charset="0"/>
              </a:rPr>
              <a:t>patrimoine historique ou remarquable</a:t>
            </a:r>
            <a:r>
              <a:rPr lang="fr-FR" sz="1300" dirty="0">
                <a:latin typeface="Calibri" panose="020F0502020204030204" pitchFamily="34" charset="0"/>
                <a:cs typeface="Calibri" panose="020F0502020204030204" pitchFamily="34" charset="0"/>
              </a:rPr>
              <a:t> darnétalais ; demander une révision urgence du </a:t>
            </a:r>
            <a:r>
              <a:rPr lang="fr-FR" sz="1300" b="1" dirty="0">
                <a:solidFill>
                  <a:srgbClr val="0070C0"/>
                </a:solidFill>
                <a:latin typeface="Calibri" panose="020F0502020204030204" pitchFamily="34" charset="0"/>
                <a:cs typeface="Calibri" panose="020F0502020204030204" pitchFamily="34" charset="0"/>
              </a:rPr>
              <a:t>PLUi (Plan Local d’Urbanisme intercommunal)</a:t>
            </a:r>
            <a:r>
              <a:rPr lang="fr-FR" sz="1300" dirty="0">
                <a:latin typeface="Calibri" panose="020F0502020204030204" pitchFamily="34" charset="0"/>
                <a:cs typeface="Calibri" panose="020F0502020204030204" pitchFamily="34" charset="0"/>
              </a:rPr>
              <a:t> pour que la hauteur des constructions soit revue à la baisse, </a:t>
            </a:r>
            <a:r>
              <a:rPr lang="fr-FR" sz="1300" b="1" dirty="0">
                <a:solidFill>
                  <a:srgbClr val="0070C0"/>
                </a:solidFill>
                <a:latin typeface="Calibri" panose="020F0502020204030204" pitchFamily="34" charset="0"/>
                <a:cs typeface="Calibri" panose="020F0502020204030204" pitchFamily="34" charset="0"/>
              </a:rPr>
              <a:t>aménager des espaces verts et des zones humides</a:t>
            </a:r>
            <a:r>
              <a:rPr lang="fr-FR" sz="1300" dirty="0">
                <a:latin typeface="Calibri" panose="020F0502020204030204" pitchFamily="34" charset="0"/>
                <a:cs typeface="Calibri" panose="020F0502020204030204" pitchFamily="34" charset="0"/>
              </a:rPr>
              <a:t> pour favoriser la </a:t>
            </a:r>
            <a:r>
              <a:rPr lang="fr-FR" sz="1300" b="1" dirty="0">
                <a:solidFill>
                  <a:srgbClr val="0070C0"/>
                </a:solidFill>
                <a:latin typeface="Calibri" panose="020F0502020204030204" pitchFamily="34" charset="0"/>
                <a:cs typeface="Calibri" panose="020F0502020204030204" pitchFamily="34" charset="0"/>
              </a:rPr>
              <a:t>biodiversité</a:t>
            </a:r>
            <a:r>
              <a:rPr lang="fr-FR" sz="1300" dirty="0">
                <a:latin typeface="Calibri" panose="020F0502020204030204" pitchFamily="34" charset="0"/>
                <a:cs typeface="Calibri" panose="020F0502020204030204" pitchFamily="34" charset="0"/>
              </a:rPr>
              <a:t> et offrir un cadre de vie agréable pour les habitants ; faire en sorte que les promoteurs prennent en compte la charte agglo-vélo de la Métropole « avec la mise en place d’une </a:t>
            </a:r>
            <a:r>
              <a:rPr lang="fr-FR" sz="1300" b="1" dirty="0">
                <a:solidFill>
                  <a:srgbClr val="0070C0"/>
                </a:solidFill>
                <a:latin typeface="Calibri" panose="020F0502020204030204" pitchFamily="34" charset="0"/>
                <a:cs typeface="Calibri" panose="020F0502020204030204" pitchFamily="34" charset="0"/>
              </a:rPr>
              <a:t>politique favorisant l’utilisation du vélo</a:t>
            </a:r>
            <a:r>
              <a:rPr lang="fr-FR" sz="1300" dirty="0">
                <a:latin typeface="Calibri" panose="020F0502020204030204" pitchFamily="34" charset="0"/>
                <a:cs typeface="Calibri" panose="020F0502020204030204" pitchFamily="34" charset="0"/>
              </a:rPr>
              <a:t> pour les déplacements urbains »… telles sont les demandes formulées par les pétitionnaires, en plus de la création d’une convention citoyenne.</a:t>
            </a:r>
          </a:p>
          <a:p>
            <a:pPr algn="r"/>
            <a:endParaRPr lang="fr-FR" sz="400" i="1" dirty="0">
              <a:latin typeface="Calibri" panose="020F0502020204030204" pitchFamily="34" charset="0"/>
              <a:cs typeface="Calibri" panose="020F0502020204030204" pitchFamily="34" charset="0"/>
            </a:endParaRPr>
          </a:p>
          <a:p>
            <a:pPr algn="r"/>
            <a:r>
              <a:rPr lang="fr-FR" sz="1200" dirty="0">
                <a:latin typeface="Calibri" panose="020F0502020204030204" pitchFamily="34" charset="0"/>
                <a:cs typeface="Calibri" panose="020F0502020204030204" pitchFamily="34" charset="0"/>
              </a:rPr>
              <a:t>Isabelle VILY,</a:t>
            </a:r>
            <a:r>
              <a:rPr lang="fr-FR" sz="1200" i="1" dirty="0">
                <a:latin typeface="Calibri" panose="020F0502020204030204" pitchFamily="34" charset="0"/>
                <a:cs typeface="Calibri" panose="020F0502020204030204" pitchFamily="34" charset="0"/>
              </a:rPr>
              <a:t> « Darnétal perd son âme » : ils se mobilisent contre l'urbanisation massive »</a:t>
            </a:r>
            <a:r>
              <a:rPr lang="fr-FR" sz="1200" dirty="0">
                <a:latin typeface="Calibri" panose="020F0502020204030204" pitchFamily="34" charset="0"/>
                <a:cs typeface="Calibri" panose="020F0502020204030204" pitchFamily="34" charset="0"/>
              </a:rPr>
              <a:t>, </a:t>
            </a:r>
            <a:br>
              <a:rPr lang="fr-FR" sz="1200" dirty="0">
                <a:latin typeface="Calibri" panose="020F0502020204030204" pitchFamily="34" charset="0"/>
                <a:cs typeface="Calibri" panose="020F0502020204030204" pitchFamily="34" charset="0"/>
              </a:rPr>
            </a:br>
            <a:r>
              <a:rPr lang="fr-FR" sz="1200" dirty="0">
                <a:latin typeface="Calibri" panose="020F0502020204030204" pitchFamily="34" charset="0"/>
                <a:cs typeface="Calibri" panose="020F0502020204030204" pitchFamily="34" charset="0"/>
              </a:rPr>
              <a:t>76 ACTU, 06 février 2021.</a:t>
            </a:r>
          </a:p>
        </p:txBody>
      </p:sp>
      <p:sp>
        <p:nvSpPr>
          <p:cNvPr id="15" name="ZoneTexte 14">
            <a:extLst>
              <a:ext uri="{FF2B5EF4-FFF2-40B4-BE49-F238E27FC236}">
                <a16:creationId xmlns:a16="http://schemas.microsoft.com/office/drawing/2014/main" id="{8A59D9FA-FA05-473D-4088-2B2596A44D8A}"/>
              </a:ext>
            </a:extLst>
          </p:cNvPr>
          <p:cNvSpPr txBox="1"/>
          <p:nvPr/>
        </p:nvSpPr>
        <p:spPr>
          <a:xfrm>
            <a:off x="6449470" y="4424630"/>
            <a:ext cx="523226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34 )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13</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Quelles pistes pourraient rendre la ville beaucoup plus en phase avec le développement durable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pic>
        <p:nvPicPr>
          <p:cNvPr id="16" name="Image 15">
            <a:hlinkClick r:id="rId6" action="ppaction://hlinksldjump"/>
            <a:extLst>
              <a:ext uri="{FF2B5EF4-FFF2-40B4-BE49-F238E27FC236}">
                <a16:creationId xmlns:a16="http://schemas.microsoft.com/office/drawing/2014/main" id="{40459F53-F5E5-9FF7-B718-3224C84CF3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12376" y="4378691"/>
            <a:ext cx="385464" cy="542403"/>
          </a:xfrm>
          <a:prstGeom prst="rect">
            <a:avLst/>
          </a:prstGeom>
        </p:spPr>
      </p:pic>
      <p:sp>
        <p:nvSpPr>
          <p:cNvPr id="17" name="ZoneTexte 16">
            <a:extLst>
              <a:ext uri="{FF2B5EF4-FFF2-40B4-BE49-F238E27FC236}">
                <a16:creationId xmlns:a16="http://schemas.microsoft.com/office/drawing/2014/main" id="{FC9E1DC4-DAA3-EF2A-1685-6DE334B2ABC0}"/>
              </a:ext>
            </a:extLst>
          </p:cNvPr>
          <p:cNvSpPr txBox="1"/>
          <p:nvPr/>
        </p:nvSpPr>
        <p:spPr>
          <a:xfrm>
            <a:off x="6355747" y="4991397"/>
            <a:ext cx="5836253" cy="1815882"/>
          </a:xfrm>
          <a:prstGeom prst="rect">
            <a:avLst/>
          </a:prstGeom>
          <a:noFill/>
        </p:spPr>
        <p:txBody>
          <a:bodyPr wrap="square">
            <a:spAutoFit/>
          </a:bodyPr>
          <a:lstStyle/>
          <a:p>
            <a:r>
              <a:rPr lang="fr-FR" sz="1400" dirty="0">
                <a:solidFill>
                  <a:schemeClr val="accent4"/>
                </a:solidFill>
                <a:latin typeface="Calibri" panose="020F0502020204030204" pitchFamily="34" charset="0"/>
                <a:cs typeface="Calibri" panose="020F0502020204030204" pitchFamily="34" charset="0"/>
              </a:rPr>
              <a:t>Dans les champs du possible qui peuvent rendre la ville plus durable, on peut noter :</a:t>
            </a:r>
          </a:p>
          <a:p>
            <a:pPr marL="285750" indent="-285750">
              <a:buFont typeface="Arial" panose="020B0604020202020204" pitchFamily="34" charset="0"/>
              <a:buChar char="•"/>
            </a:pPr>
            <a:r>
              <a:rPr lang="fr-FR" sz="1400" b="1" dirty="0">
                <a:solidFill>
                  <a:schemeClr val="accent4"/>
                </a:solidFill>
                <a:latin typeface="Calibri" panose="020F0502020204030204" pitchFamily="34" charset="0"/>
                <a:cs typeface="Calibri" panose="020F0502020204030204" pitchFamily="34" charset="0"/>
              </a:rPr>
              <a:t>Diminuer l’artificialisation des sols</a:t>
            </a:r>
            <a:r>
              <a:rPr lang="fr-FR" sz="1400" dirty="0">
                <a:solidFill>
                  <a:schemeClr val="accent4"/>
                </a:solidFill>
                <a:latin typeface="Calibri" panose="020F0502020204030204" pitchFamily="34" charset="0"/>
                <a:cs typeface="Calibri" panose="020F0502020204030204" pitchFamily="34" charset="0"/>
              </a:rPr>
              <a:t> en limitant les constructions nouvelles voire en les empêchant ;</a:t>
            </a:r>
          </a:p>
          <a:p>
            <a:pPr marL="285750" indent="-285750">
              <a:buFont typeface="Arial" panose="020B0604020202020204" pitchFamily="34" charset="0"/>
              <a:buChar char="•"/>
            </a:pPr>
            <a:r>
              <a:rPr lang="fr-FR" sz="1400" b="1" dirty="0">
                <a:solidFill>
                  <a:schemeClr val="accent4"/>
                </a:solidFill>
                <a:latin typeface="Calibri" panose="020F0502020204030204" pitchFamily="34" charset="0"/>
                <a:cs typeface="Calibri" panose="020F0502020204030204" pitchFamily="34" charset="0"/>
              </a:rPr>
              <a:t>Aménager des espaces verts et zones humides</a:t>
            </a:r>
            <a:r>
              <a:rPr lang="fr-FR" sz="1400" dirty="0">
                <a:solidFill>
                  <a:schemeClr val="accent4"/>
                </a:solidFill>
                <a:latin typeface="Calibri" panose="020F0502020204030204" pitchFamily="34" charset="0"/>
                <a:cs typeface="Calibri" panose="020F0502020204030204" pitchFamily="34" charset="0"/>
              </a:rPr>
              <a:t> pour créer des « ilots de fraicheur » ;</a:t>
            </a:r>
          </a:p>
          <a:p>
            <a:pPr marL="285750" indent="-285750">
              <a:buFont typeface="Arial" panose="020B0604020202020204" pitchFamily="34" charset="0"/>
              <a:buChar char="•"/>
            </a:pPr>
            <a:r>
              <a:rPr lang="fr-FR" sz="1400" dirty="0">
                <a:solidFill>
                  <a:schemeClr val="accent4"/>
                </a:solidFill>
                <a:latin typeface="Calibri" panose="020F0502020204030204" pitchFamily="34" charset="0"/>
                <a:cs typeface="Calibri" panose="020F0502020204030204" pitchFamily="34" charset="0"/>
              </a:rPr>
              <a:t>Favoriser les </a:t>
            </a:r>
            <a:r>
              <a:rPr lang="fr-FR" sz="1400" b="1" dirty="0">
                <a:solidFill>
                  <a:schemeClr val="accent4"/>
                </a:solidFill>
                <a:latin typeface="Calibri" panose="020F0502020204030204" pitchFamily="34" charset="0"/>
                <a:cs typeface="Calibri" panose="020F0502020204030204" pitchFamily="34" charset="0"/>
              </a:rPr>
              <a:t>transports en commun</a:t>
            </a:r>
            <a:r>
              <a:rPr lang="fr-FR" sz="1400" dirty="0">
                <a:solidFill>
                  <a:schemeClr val="accent4"/>
                </a:solidFill>
                <a:latin typeface="Calibri" panose="020F0502020204030204" pitchFamily="34" charset="0"/>
                <a:cs typeface="Calibri" panose="020F0502020204030204" pitchFamily="34" charset="0"/>
              </a:rPr>
              <a:t>, le </a:t>
            </a:r>
            <a:r>
              <a:rPr lang="fr-FR" sz="1400" b="1" dirty="0">
                <a:solidFill>
                  <a:schemeClr val="accent4"/>
                </a:solidFill>
                <a:latin typeface="Calibri" panose="020F0502020204030204" pitchFamily="34" charset="0"/>
                <a:cs typeface="Calibri" panose="020F0502020204030204" pitchFamily="34" charset="0"/>
              </a:rPr>
              <a:t>vélo</a:t>
            </a:r>
            <a:r>
              <a:rPr lang="fr-FR" sz="1400" dirty="0">
                <a:solidFill>
                  <a:schemeClr val="accent4"/>
                </a:solidFill>
                <a:latin typeface="Calibri" panose="020F0502020204030204" pitchFamily="34" charset="0"/>
                <a:cs typeface="Calibri" panose="020F0502020204030204" pitchFamily="34" charset="0"/>
              </a:rPr>
              <a:t>, le </a:t>
            </a:r>
            <a:r>
              <a:rPr lang="fr-FR" sz="1400" b="1" dirty="0">
                <a:solidFill>
                  <a:schemeClr val="accent4"/>
                </a:solidFill>
                <a:latin typeface="Calibri" panose="020F0502020204030204" pitchFamily="34" charset="0"/>
                <a:cs typeface="Calibri" panose="020F0502020204030204" pitchFamily="34" charset="0"/>
              </a:rPr>
              <a:t>covoiturage</a:t>
            </a:r>
            <a:r>
              <a:rPr lang="fr-FR" sz="1400" dirty="0">
                <a:solidFill>
                  <a:schemeClr val="accent4"/>
                </a:solidFill>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fr-FR" sz="1400" b="1" dirty="0">
                <a:solidFill>
                  <a:schemeClr val="accent4"/>
                </a:solidFill>
                <a:latin typeface="Calibri" panose="020F0502020204030204" pitchFamily="34" charset="0"/>
                <a:cs typeface="Calibri" panose="020F0502020204030204" pitchFamily="34" charset="0"/>
              </a:rPr>
              <a:t>Lier habitat et réseaux de transport</a:t>
            </a:r>
            <a:r>
              <a:rPr lang="fr-FR" sz="1400" dirty="0">
                <a:solidFill>
                  <a:schemeClr val="accent4"/>
                </a:solidFill>
                <a:latin typeface="Calibri" panose="020F0502020204030204" pitchFamily="34" charset="0"/>
                <a:cs typeface="Calibri" panose="020F0502020204030204" pitchFamily="34" charset="0"/>
              </a:rPr>
              <a:t> pour limiter les embouteillages.</a:t>
            </a:r>
          </a:p>
        </p:txBody>
      </p:sp>
      <p:sp>
        <p:nvSpPr>
          <p:cNvPr id="9" name="ZoneTexte 8">
            <a:extLst>
              <a:ext uri="{FF2B5EF4-FFF2-40B4-BE49-F238E27FC236}">
                <a16:creationId xmlns:a16="http://schemas.microsoft.com/office/drawing/2014/main" id="{9128F9AD-B2D7-19DA-54ED-6007AEA56BF7}"/>
              </a:ext>
            </a:extLst>
          </p:cNvPr>
          <p:cNvSpPr txBox="1"/>
          <p:nvPr/>
        </p:nvSpPr>
        <p:spPr>
          <a:xfrm>
            <a:off x="220358" y="804569"/>
            <a:ext cx="4802917" cy="692497"/>
          </a:xfrm>
          <a:prstGeom prst="rect">
            <a:avLst/>
          </a:prstGeom>
          <a:noFill/>
        </p:spPr>
        <p:txBody>
          <a:bodyPr wrap="square">
            <a:spAutoFit/>
          </a:bodyPr>
          <a:lstStyle/>
          <a:p>
            <a:r>
              <a:rPr lang="fr-FR" sz="1300" i="1" dirty="0">
                <a:latin typeface="Calibri" panose="020F0502020204030204" pitchFamily="34" charset="0"/>
                <a:cs typeface="Calibri" panose="020F0502020204030204" pitchFamily="34" charset="0"/>
              </a:rPr>
              <a:t>Des habitants de Darnétal (Seine-Maritime), ont lancé une pétition pour dire non à l'urbanisation massive de leur ville. Ils souhaitent la mise en place d'une </a:t>
            </a:r>
            <a:r>
              <a:rPr lang="fr-FR" sz="1300" b="1" i="1" dirty="0">
                <a:latin typeface="Calibri" panose="020F0502020204030204" pitchFamily="34" charset="0"/>
                <a:cs typeface="Calibri" panose="020F0502020204030204" pitchFamily="34" charset="0"/>
              </a:rPr>
              <a:t>convention citoyenne</a:t>
            </a:r>
            <a:r>
              <a:rPr lang="fr-FR" sz="1300" i="1" dirty="0">
                <a:latin typeface="Calibri" panose="020F0502020204030204" pitchFamily="34" charset="0"/>
                <a:cs typeface="Calibri" panose="020F0502020204030204" pitchFamily="34" charset="0"/>
              </a:rPr>
              <a:t>.</a:t>
            </a:r>
          </a:p>
        </p:txBody>
      </p:sp>
      <p:grpSp>
        <p:nvGrpSpPr>
          <p:cNvPr id="23" name="Groupe 22">
            <a:extLst>
              <a:ext uri="{FF2B5EF4-FFF2-40B4-BE49-F238E27FC236}">
                <a16:creationId xmlns:a16="http://schemas.microsoft.com/office/drawing/2014/main" id="{3FEB6ECC-0641-97D4-3EE1-BBED1C2FC23D}"/>
              </a:ext>
            </a:extLst>
          </p:cNvPr>
          <p:cNvGrpSpPr/>
          <p:nvPr/>
        </p:nvGrpSpPr>
        <p:grpSpPr>
          <a:xfrm>
            <a:off x="9376141" y="3360859"/>
            <a:ext cx="1677589" cy="774717"/>
            <a:chOff x="9550401" y="3769659"/>
            <a:chExt cx="1677589" cy="774717"/>
          </a:xfrm>
        </p:grpSpPr>
        <p:sp>
          <p:nvSpPr>
            <p:cNvPr id="10" name="Ellipse 9">
              <a:extLst>
                <a:ext uri="{FF2B5EF4-FFF2-40B4-BE49-F238E27FC236}">
                  <a16:creationId xmlns:a16="http://schemas.microsoft.com/office/drawing/2014/main" id="{A60D322D-EA4E-54AD-CC74-2F57C9885C72}"/>
                </a:ext>
              </a:extLst>
            </p:cNvPr>
            <p:cNvSpPr/>
            <p:nvPr/>
          </p:nvSpPr>
          <p:spPr>
            <a:xfrm>
              <a:off x="9550401" y="3769659"/>
              <a:ext cx="161364" cy="161364"/>
            </a:xfrm>
            <a:prstGeom prst="ellipse">
              <a:avLst/>
            </a:prstGeom>
            <a:solidFill>
              <a:srgbClr val="FF00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a:extLst>
                <a:ext uri="{FF2B5EF4-FFF2-40B4-BE49-F238E27FC236}">
                  <a16:creationId xmlns:a16="http://schemas.microsoft.com/office/drawing/2014/main" id="{DFFA4246-E808-0BF8-A66B-145BCCFDEBDD}"/>
                </a:ext>
              </a:extLst>
            </p:cNvPr>
            <p:cNvCxnSpPr/>
            <p:nvPr/>
          </p:nvCxnSpPr>
          <p:spPr>
            <a:xfrm>
              <a:off x="9687185" y="3869885"/>
              <a:ext cx="920376" cy="3869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5A00855E-5749-F41E-224C-22668D648D8F}"/>
                </a:ext>
              </a:extLst>
            </p:cNvPr>
            <p:cNvSpPr txBox="1"/>
            <p:nvPr/>
          </p:nvSpPr>
          <p:spPr>
            <a:xfrm>
              <a:off x="10147373" y="4205822"/>
              <a:ext cx="1080617" cy="338554"/>
            </a:xfrm>
            <a:prstGeom prst="rect">
              <a:avLst/>
            </a:prstGeom>
            <a:noFill/>
          </p:spPr>
          <p:txBody>
            <a:bodyPr wrap="none" rtlCol="0">
              <a:spAutoFit/>
            </a:bodyPr>
            <a:lstStyle/>
            <a:p>
              <a:r>
                <a:rPr lang="fr-FR" sz="1600" b="1" dirty="0">
                  <a:solidFill>
                    <a:srgbClr val="FF0000"/>
                  </a:solidFill>
                  <a:latin typeface="Calibri" panose="020F0502020204030204" pitchFamily="34" charset="0"/>
                  <a:cs typeface="Calibri" panose="020F0502020204030204" pitchFamily="34" charset="0"/>
                </a:rPr>
                <a:t>DARNÉTAL</a:t>
              </a:r>
            </a:p>
          </p:txBody>
        </p:sp>
      </p:grpSp>
      <p:pic>
        <p:nvPicPr>
          <p:cNvPr id="20" name="Image 19">
            <a:hlinkClick r:id="rId8"/>
            <a:extLst>
              <a:ext uri="{FF2B5EF4-FFF2-40B4-BE49-F238E27FC236}">
                <a16:creationId xmlns:a16="http://schemas.microsoft.com/office/drawing/2014/main" id="{85416E58-D83B-5F2D-0850-7FBD189E03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1054" y="433313"/>
            <a:ext cx="1177851" cy="1007148"/>
          </a:xfrm>
          <a:prstGeom prst="rect">
            <a:avLst/>
          </a:prstGeom>
        </p:spPr>
      </p:pic>
      <p:sp>
        <p:nvSpPr>
          <p:cNvPr id="22" name="ZoneTexte 21">
            <a:extLst>
              <a:ext uri="{FF2B5EF4-FFF2-40B4-BE49-F238E27FC236}">
                <a16:creationId xmlns:a16="http://schemas.microsoft.com/office/drawing/2014/main" id="{D52305FB-55FF-6CD8-279A-2617067F823E}"/>
              </a:ext>
            </a:extLst>
          </p:cNvPr>
          <p:cNvSpPr txBox="1"/>
          <p:nvPr/>
        </p:nvSpPr>
        <p:spPr>
          <a:xfrm>
            <a:off x="312600" y="1473779"/>
            <a:ext cx="5840496" cy="492443"/>
          </a:xfrm>
          <a:prstGeom prst="rect">
            <a:avLst/>
          </a:prstGeom>
          <a:noFill/>
          <a:ln w="25400">
            <a:solidFill>
              <a:schemeClr val="accent1"/>
            </a:solidFill>
          </a:ln>
        </p:spPr>
        <p:txBody>
          <a:bodyPr wrap="square">
            <a:spAutoFit/>
          </a:bodyPr>
          <a:lstStyle/>
          <a:p>
            <a:pPr algn="just"/>
            <a:r>
              <a:rPr lang="fr-FR" sz="1300" b="1" dirty="0">
                <a:solidFill>
                  <a:srgbClr val="FF0000"/>
                </a:solidFill>
                <a:latin typeface="Calibri" panose="020F0502020204030204" pitchFamily="34" charset="0"/>
                <a:cs typeface="Calibri" panose="020F0502020204030204" pitchFamily="34" charset="0"/>
              </a:rPr>
              <a:t>Convention citoyenne </a:t>
            </a:r>
            <a:r>
              <a:rPr lang="fr-FR" sz="1300" b="1" dirty="0">
                <a:solidFill>
                  <a:srgbClr val="00B050"/>
                </a:solidFill>
                <a:latin typeface="Calibri" panose="020F0502020204030204" pitchFamily="34" charset="0"/>
                <a:cs typeface="Calibri" panose="020F0502020204030204" pitchFamily="34" charset="0"/>
              </a:rPr>
              <a:t>:</a:t>
            </a:r>
            <a:r>
              <a:rPr lang="fr-FR" sz="1300" dirty="0">
                <a:solidFill>
                  <a:srgbClr val="00B050"/>
                </a:solidFill>
                <a:latin typeface="Calibri" panose="020F0502020204030204" pitchFamily="34" charset="0"/>
                <a:cs typeface="Calibri" panose="020F0502020204030204" pitchFamily="34" charset="0"/>
              </a:rPr>
              <a:t> accords de citoyens sur des principes qui deviennent obligatoires pour ceux qui y adhèrent. Elle a pour but de faire évoluer la loi. </a:t>
            </a:r>
          </a:p>
        </p:txBody>
      </p:sp>
      <p:sp>
        <p:nvSpPr>
          <p:cNvPr id="24" name="ZoneTexte 23">
            <a:extLst>
              <a:ext uri="{FF2B5EF4-FFF2-40B4-BE49-F238E27FC236}">
                <a16:creationId xmlns:a16="http://schemas.microsoft.com/office/drawing/2014/main" id="{2C15A158-FFB4-D705-03F4-D915855313B7}"/>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a:t>
            </a:r>
            <a:r>
              <a:rPr lang="fr-FR" sz="1800" b="1" dirty="0">
                <a:solidFill>
                  <a:srgbClr val="FF0000"/>
                </a:solidFill>
                <a:latin typeface="Calibri" panose="020F0502020204030204" pitchFamily="34" charset="0"/>
                <a:cs typeface="Calibri" panose="020F0502020204030204" pitchFamily="34" charset="0"/>
              </a:rPr>
              <a:t>défis</a:t>
            </a:r>
            <a:r>
              <a:rPr lang="fr-FR" sz="1800" b="1" dirty="0">
                <a:solidFill>
                  <a:srgbClr val="00B0F0"/>
                </a:solidFill>
                <a:latin typeface="Calibri" panose="020F0502020204030204" pitchFamily="34" charset="0"/>
                <a:cs typeface="Calibri" panose="020F0502020204030204" pitchFamily="34" charset="0"/>
              </a:rPr>
              <a:t> d’un territoire sous influence urbaine</a:t>
            </a:r>
          </a:p>
        </p:txBody>
      </p:sp>
      <p:sp>
        <p:nvSpPr>
          <p:cNvPr id="2" name="ZoneTexte 1">
            <a:extLst>
              <a:ext uri="{FF2B5EF4-FFF2-40B4-BE49-F238E27FC236}">
                <a16:creationId xmlns:a16="http://schemas.microsoft.com/office/drawing/2014/main" id="{5F7880DA-8051-DFDC-1F9E-6D7E927805DA}"/>
              </a:ext>
            </a:extLst>
          </p:cNvPr>
          <p:cNvSpPr txBox="1"/>
          <p:nvPr/>
        </p:nvSpPr>
        <p:spPr>
          <a:xfrm>
            <a:off x="7904837" y="319436"/>
            <a:ext cx="2938693"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aires urbaines dans le 76</a:t>
            </a:r>
            <a:endParaRPr lang="fr-FR" sz="1100" b="1"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636DD362-31F7-C24C-5562-A3BC6DCBBA86}"/>
              </a:ext>
            </a:extLst>
          </p:cNvPr>
          <p:cNvSpPr txBox="1"/>
          <p:nvPr/>
        </p:nvSpPr>
        <p:spPr>
          <a:xfrm>
            <a:off x="6360692" y="310742"/>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12</a:t>
            </a:r>
          </a:p>
        </p:txBody>
      </p:sp>
    </p:spTree>
    <p:extLst>
      <p:ext uri="{BB962C8B-B14F-4D97-AF65-F5344CB8AC3E}">
        <p14:creationId xmlns:p14="http://schemas.microsoft.com/office/powerpoint/2010/main" val="231927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p:bldP spid="15" grpId="0"/>
      <p:bldP spid="17" grpId="0"/>
      <p:bldP spid="9"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26EFF32-1F0B-72C5-30B1-13883EC08222}"/>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a:t>
            </a:r>
            <a:r>
              <a:rPr lang="fr-FR" sz="1800" b="1" dirty="0">
                <a:solidFill>
                  <a:srgbClr val="FF0000"/>
                </a:solidFill>
                <a:latin typeface="Calibri" panose="020F0502020204030204" pitchFamily="34" charset="0"/>
                <a:cs typeface="Calibri" panose="020F0502020204030204" pitchFamily="34" charset="0"/>
              </a:rPr>
              <a:t>défis</a:t>
            </a:r>
            <a:r>
              <a:rPr lang="fr-FR" sz="1800" b="1" dirty="0">
                <a:solidFill>
                  <a:srgbClr val="00B0F0"/>
                </a:solidFill>
                <a:latin typeface="Calibri" panose="020F0502020204030204" pitchFamily="34" charset="0"/>
                <a:cs typeface="Calibri" panose="020F0502020204030204" pitchFamily="34" charset="0"/>
              </a:rPr>
              <a:t> d’un territoire sous influence urbaine</a:t>
            </a:r>
          </a:p>
        </p:txBody>
      </p:sp>
      <p:sp>
        <p:nvSpPr>
          <p:cNvPr id="3" name="ZoneTexte 2">
            <a:extLst>
              <a:ext uri="{FF2B5EF4-FFF2-40B4-BE49-F238E27FC236}">
                <a16:creationId xmlns:a16="http://schemas.microsoft.com/office/drawing/2014/main" id="{A3325A61-D8C7-9D8F-0A98-71BE8A101D8B}"/>
              </a:ext>
            </a:extLst>
          </p:cNvPr>
          <p:cNvSpPr txBox="1"/>
          <p:nvPr/>
        </p:nvSpPr>
        <p:spPr>
          <a:xfrm>
            <a:off x="1764505" y="467216"/>
            <a:ext cx="3775161"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L’autoroute A69 – Toulouse-Castres</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F698CFD9-BF5E-9141-BAA7-7D1E0CAC7E23}"/>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14</a:t>
            </a:r>
          </a:p>
        </p:txBody>
      </p:sp>
      <p:pic>
        <p:nvPicPr>
          <p:cNvPr id="5" name="Image 4">
            <a:extLst>
              <a:ext uri="{FF2B5EF4-FFF2-40B4-BE49-F238E27FC236}">
                <a16:creationId xmlns:a16="http://schemas.microsoft.com/office/drawing/2014/main" id="{475B84F4-8D67-36C0-66CE-388707020C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3" action="ppaction://hlinksldjump"/>
            <a:extLst>
              <a:ext uri="{FF2B5EF4-FFF2-40B4-BE49-F238E27FC236}">
                <a16:creationId xmlns:a16="http://schemas.microsoft.com/office/drawing/2014/main" id="{E341B016-B74E-E825-97DB-8BACC432A82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8" name="Image 7">
            <a:extLst>
              <a:ext uri="{FF2B5EF4-FFF2-40B4-BE49-F238E27FC236}">
                <a16:creationId xmlns:a16="http://schemas.microsoft.com/office/drawing/2014/main" id="{1D46F718-6AA4-5838-B4D5-3A322F8D59C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294857" y="2164018"/>
            <a:ext cx="3909167" cy="4693982"/>
          </a:xfrm>
          <a:prstGeom prst="rect">
            <a:avLst/>
          </a:prstGeom>
        </p:spPr>
      </p:pic>
      <p:pic>
        <p:nvPicPr>
          <p:cNvPr id="10" name="Image 9">
            <a:extLst>
              <a:ext uri="{FF2B5EF4-FFF2-40B4-BE49-F238E27FC236}">
                <a16:creationId xmlns:a16="http://schemas.microsoft.com/office/drawing/2014/main" id="{F4896FCF-CB62-820A-CD7A-4BFAA5D702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00" y="828000"/>
            <a:ext cx="8047928" cy="3852000"/>
          </a:xfrm>
          <a:prstGeom prst="rect">
            <a:avLst/>
          </a:prstGeom>
        </p:spPr>
      </p:pic>
      <p:pic>
        <p:nvPicPr>
          <p:cNvPr id="12" name="Image 11">
            <a:extLst>
              <a:ext uri="{FF2B5EF4-FFF2-40B4-BE49-F238E27FC236}">
                <a16:creationId xmlns:a16="http://schemas.microsoft.com/office/drawing/2014/main" id="{7331DBC5-0FD7-4E78-E28C-07EDD5D2CA0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4000" y="828000"/>
            <a:ext cx="8047928" cy="3852000"/>
          </a:xfrm>
          <a:prstGeom prst="rect">
            <a:avLst/>
          </a:prstGeom>
        </p:spPr>
      </p:pic>
      <p:grpSp>
        <p:nvGrpSpPr>
          <p:cNvPr id="16" name="Groupe 15">
            <a:extLst>
              <a:ext uri="{FF2B5EF4-FFF2-40B4-BE49-F238E27FC236}">
                <a16:creationId xmlns:a16="http://schemas.microsoft.com/office/drawing/2014/main" id="{07D42805-71E8-5F8C-9B5D-70DC64E4CA01}"/>
              </a:ext>
            </a:extLst>
          </p:cNvPr>
          <p:cNvGrpSpPr/>
          <p:nvPr/>
        </p:nvGrpSpPr>
        <p:grpSpPr>
          <a:xfrm>
            <a:off x="11080298" y="1356388"/>
            <a:ext cx="1098314" cy="798568"/>
            <a:chOff x="11329024" y="2002689"/>
            <a:chExt cx="1098314" cy="798568"/>
          </a:xfrm>
        </p:grpSpPr>
        <p:pic>
          <p:nvPicPr>
            <p:cNvPr id="14" name="Image 13">
              <a:hlinkClick r:id="rId8" action="ppaction://hlinksldjump"/>
              <a:extLst>
                <a:ext uri="{FF2B5EF4-FFF2-40B4-BE49-F238E27FC236}">
                  <a16:creationId xmlns:a16="http://schemas.microsoft.com/office/drawing/2014/main" id="{FD7ABB89-91F2-A340-044D-5D55D481FFE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85449" y="2002689"/>
              <a:ext cx="385464" cy="542403"/>
            </a:xfrm>
            <a:prstGeom prst="rect">
              <a:avLst/>
            </a:prstGeom>
          </p:spPr>
        </p:pic>
        <p:sp>
          <p:nvSpPr>
            <p:cNvPr id="15" name="ZoneTexte 14">
              <a:extLst>
                <a:ext uri="{FF2B5EF4-FFF2-40B4-BE49-F238E27FC236}">
                  <a16:creationId xmlns:a16="http://schemas.microsoft.com/office/drawing/2014/main" id="{13A2E740-F3D4-CA05-5312-05F2B9E868E9}"/>
                </a:ext>
              </a:extLst>
            </p:cNvPr>
            <p:cNvSpPr txBox="1"/>
            <p:nvPr/>
          </p:nvSpPr>
          <p:spPr>
            <a:xfrm>
              <a:off x="11329024" y="2524258"/>
              <a:ext cx="1098314"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Départements</a:t>
              </a:r>
            </a:p>
          </p:txBody>
        </p:sp>
      </p:grpSp>
      <p:grpSp>
        <p:nvGrpSpPr>
          <p:cNvPr id="22" name="Groupe 21">
            <a:extLst>
              <a:ext uri="{FF2B5EF4-FFF2-40B4-BE49-F238E27FC236}">
                <a16:creationId xmlns:a16="http://schemas.microsoft.com/office/drawing/2014/main" id="{48E7AE4D-25CF-0D31-E747-D4C0DBF2092C}"/>
              </a:ext>
            </a:extLst>
          </p:cNvPr>
          <p:cNvGrpSpPr/>
          <p:nvPr/>
        </p:nvGrpSpPr>
        <p:grpSpPr>
          <a:xfrm>
            <a:off x="9005590" y="187076"/>
            <a:ext cx="1243851" cy="816994"/>
            <a:chOff x="9005590" y="187076"/>
            <a:chExt cx="1243851" cy="816994"/>
          </a:xfrm>
        </p:grpSpPr>
        <p:pic>
          <p:nvPicPr>
            <p:cNvPr id="18" name="Image 17">
              <a:hlinkClick r:id="rId10"/>
              <a:extLst>
                <a:ext uri="{FF2B5EF4-FFF2-40B4-BE49-F238E27FC236}">
                  <a16:creationId xmlns:a16="http://schemas.microsoft.com/office/drawing/2014/main" id="{DB15A095-84F6-0BE0-6031-1918229C818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05590" y="187076"/>
              <a:ext cx="1243851" cy="816994"/>
            </a:xfrm>
            <a:prstGeom prst="rect">
              <a:avLst/>
            </a:prstGeom>
          </p:spPr>
        </p:pic>
        <p:pic>
          <p:nvPicPr>
            <p:cNvPr id="21" name="Image 20">
              <a:hlinkClick r:id="rId10"/>
              <a:extLst>
                <a:ext uri="{FF2B5EF4-FFF2-40B4-BE49-F238E27FC236}">
                  <a16:creationId xmlns:a16="http://schemas.microsoft.com/office/drawing/2014/main" id="{CBDEEF0C-E336-8869-FA05-69A028D3CEB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74290" y="235434"/>
              <a:ext cx="706450" cy="706450"/>
            </a:xfrm>
            <a:prstGeom prst="rect">
              <a:avLst/>
            </a:prstGeom>
          </p:spPr>
        </p:pic>
      </p:grpSp>
      <p:sp>
        <p:nvSpPr>
          <p:cNvPr id="23" name="Étoile : 5 branches 22">
            <a:extLst>
              <a:ext uri="{FF2B5EF4-FFF2-40B4-BE49-F238E27FC236}">
                <a16:creationId xmlns:a16="http://schemas.microsoft.com/office/drawing/2014/main" id="{73E8E398-EF16-23B6-A68B-9D000D34C4A6}"/>
              </a:ext>
            </a:extLst>
          </p:cNvPr>
          <p:cNvSpPr/>
          <p:nvPr/>
        </p:nvSpPr>
        <p:spPr>
          <a:xfrm>
            <a:off x="10267754" y="5294811"/>
            <a:ext cx="400595" cy="400595"/>
          </a:xfrm>
          <a:prstGeom prst="star5">
            <a:avLst/>
          </a:prstGeom>
          <a:solidFill>
            <a:srgbClr val="0FA5A2"/>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093F4665-7C79-C002-D1C5-802FC884816D}"/>
              </a:ext>
            </a:extLst>
          </p:cNvPr>
          <p:cNvSpPr txBox="1"/>
          <p:nvPr/>
        </p:nvSpPr>
        <p:spPr>
          <a:xfrm>
            <a:off x="1420086" y="4712696"/>
            <a:ext cx="2223429"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2</a:t>
            </a:r>
            <a:r>
              <a:rPr lang="fr-FR" sz="1400"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départements</a:t>
            </a:r>
            <a:r>
              <a:rPr lang="fr-FR" sz="1400" dirty="0">
                <a:latin typeface="Calibri" panose="020F0502020204030204" pitchFamily="34" charset="0"/>
                <a:cs typeface="Calibri" panose="020F0502020204030204" pitchFamily="34" charset="0"/>
              </a:rPr>
              <a:t> concernés :</a:t>
            </a:r>
          </a:p>
        </p:txBody>
      </p:sp>
      <p:sp>
        <p:nvSpPr>
          <p:cNvPr id="9" name="ZoneTexte 8">
            <a:extLst>
              <a:ext uri="{FF2B5EF4-FFF2-40B4-BE49-F238E27FC236}">
                <a16:creationId xmlns:a16="http://schemas.microsoft.com/office/drawing/2014/main" id="{AEEBC512-A44F-025C-B056-4CA205C5EF1D}"/>
              </a:ext>
            </a:extLst>
          </p:cNvPr>
          <p:cNvSpPr txBox="1"/>
          <p:nvPr/>
        </p:nvSpPr>
        <p:spPr>
          <a:xfrm>
            <a:off x="1417014" y="4936352"/>
            <a:ext cx="1888659" cy="307777"/>
          </a:xfrm>
          <a:prstGeom prst="rect">
            <a:avLst/>
          </a:prstGeom>
          <a:noFill/>
        </p:spPr>
        <p:txBody>
          <a:bodyPr wrap="none" rtlCol="0">
            <a:spAutoFit/>
          </a:bodyPr>
          <a:lstStyle/>
          <a:p>
            <a:r>
              <a:rPr lang="fr-FR" sz="1400" b="1" dirty="0">
                <a:solidFill>
                  <a:srgbClr val="0070C0"/>
                </a:solidFill>
                <a:latin typeface="Calibri" panose="020F0502020204030204" pitchFamily="34" charset="0"/>
                <a:cs typeface="Calibri" panose="020F0502020204030204" pitchFamily="34" charset="0"/>
              </a:rPr>
              <a:t>31</a:t>
            </a:r>
            <a:r>
              <a:rPr lang="fr-FR" sz="1400"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HAUTE GARONNE</a:t>
            </a:r>
            <a:r>
              <a:rPr lang="fr-FR" sz="1400" dirty="0">
                <a:latin typeface="Calibri" panose="020F0502020204030204" pitchFamily="34" charset="0"/>
                <a:cs typeface="Calibri" panose="020F0502020204030204" pitchFamily="34" charset="0"/>
              </a:rPr>
              <a:t> ;</a:t>
            </a:r>
          </a:p>
        </p:txBody>
      </p:sp>
      <p:sp>
        <p:nvSpPr>
          <p:cNvPr id="11" name="ZoneTexte 10">
            <a:extLst>
              <a:ext uri="{FF2B5EF4-FFF2-40B4-BE49-F238E27FC236}">
                <a16:creationId xmlns:a16="http://schemas.microsoft.com/office/drawing/2014/main" id="{DE8E3B40-63D0-BB6A-DB6D-9851129EAAD5}"/>
              </a:ext>
            </a:extLst>
          </p:cNvPr>
          <p:cNvSpPr txBox="1"/>
          <p:nvPr/>
        </p:nvSpPr>
        <p:spPr>
          <a:xfrm>
            <a:off x="1417014" y="5140922"/>
            <a:ext cx="855042" cy="307777"/>
          </a:xfrm>
          <a:prstGeom prst="rect">
            <a:avLst/>
          </a:prstGeom>
          <a:noFill/>
        </p:spPr>
        <p:txBody>
          <a:bodyPr wrap="none" rtlCol="0">
            <a:spAutoFit/>
          </a:bodyPr>
          <a:lstStyle/>
          <a:p>
            <a:r>
              <a:rPr lang="fr-FR" sz="1400" b="1" dirty="0">
                <a:solidFill>
                  <a:srgbClr val="0070C0"/>
                </a:solidFill>
                <a:latin typeface="Calibri" panose="020F0502020204030204" pitchFamily="34" charset="0"/>
                <a:cs typeface="Calibri" panose="020F0502020204030204" pitchFamily="34" charset="0"/>
              </a:rPr>
              <a:t>81</a:t>
            </a:r>
            <a:r>
              <a:rPr lang="fr-FR" sz="1400" dirty="0">
                <a:latin typeface="Calibri" panose="020F0502020204030204" pitchFamily="34" charset="0"/>
                <a:cs typeface="Calibri" panose="020F0502020204030204" pitchFamily="34" charset="0"/>
              </a:rPr>
              <a:t> </a:t>
            </a:r>
            <a:r>
              <a:rPr lang="fr-FR" sz="1400" b="1" dirty="0">
                <a:latin typeface="Calibri" panose="020F0502020204030204" pitchFamily="34" charset="0"/>
                <a:cs typeface="Calibri" panose="020F0502020204030204" pitchFamily="34" charset="0"/>
              </a:rPr>
              <a:t>TARN</a:t>
            </a:r>
            <a:r>
              <a:rPr lang="fr-FR" sz="1400" dirty="0">
                <a:latin typeface="Calibri" panose="020F0502020204030204" pitchFamily="34" charset="0"/>
                <a:cs typeface="Calibri" panose="020F0502020204030204" pitchFamily="34" charset="0"/>
              </a:rPr>
              <a:t>.</a:t>
            </a:r>
          </a:p>
        </p:txBody>
      </p:sp>
      <p:pic>
        <p:nvPicPr>
          <p:cNvPr id="17" name="Image 16">
            <a:extLst>
              <a:ext uri="{FF2B5EF4-FFF2-40B4-BE49-F238E27FC236}">
                <a16:creationId xmlns:a16="http://schemas.microsoft.com/office/drawing/2014/main" id="{86DBD2FB-948D-3FCA-B71B-CAEABFDD09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6892" y="4802689"/>
            <a:ext cx="1266449" cy="561230"/>
          </a:xfrm>
          <a:prstGeom prst="rect">
            <a:avLst/>
          </a:prstGeom>
        </p:spPr>
      </p:pic>
      <p:sp>
        <p:nvSpPr>
          <p:cNvPr id="19" name="ZoneTexte 18">
            <a:extLst>
              <a:ext uri="{FF2B5EF4-FFF2-40B4-BE49-F238E27FC236}">
                <a16:creationId xmlns:a16="http://schemas.microsoft.com/office/drawing/2014/main" id="{7D6D753B-9DDB-9A7F-CD55-F8FB56864FC4}"/>
              </a:ext>
            </a:extLst>
          </p:cNvPr>
          <p:cNvSpPr txBox="1"/>
          <p:nvPr/>
        </p:nvSpPr>
        <p:spPr>
          <a:xfrm>
            <a:off x="137914" y="5345492"/>
            <a:ext cx="1425390" cy="307777"/>
          </a:xfrm>
          <a:prstGeom prst="rect">
            <a:avLst/>
          </a:prstGeom>
          <a:noFill/>
        </p:spPr>
        <p:txBody>
          <a:bodyPr wrap="none" rtlCol="0">
            <a:spAutoFit/>
          </a:bodyPr>
          <a:lstStyle/>
          <a:p>
            <a:r>
              <a:rPr lang="fr-FR" sz="1400" b="1" dirty="0">
                <a:latin typeface="Calibri" panose="020F0502020204030204" pitchFamily="34" charset="0"/>
                <a:cs typeface="Calibri" panose="020F0502020204030204" pitchFamily="34" charset="0"/>
              </a:rPr>
              <a:t>Mise en service</a:t>
            </a:r>
            <a:r>
              <a:rPr lang="fr-FR" sz="1400" dirty="0">
                <a:latin typeface="Calibri" panose="020F0502020204030204" pitchFamily="34" charset="0"/>
                <a:cs typeface="Calibri" panose="020F0502020204030204" pitchFamily="34" charset="0"/>
              </a:rPr>
              <a:t> :</a:t>
            </a:r>
          </a:p>
        </p:txBody>
      </p:sp>
      <p:sp>
        <p:nvSpPr>
          <p:cNvPr id="20" name="ZoneTexte 19">
            <a:extLst>
              <a:ext uri="{FF2B5EF4-FFF2-40B4-BE49-F238E27FC236}">
                <a16:creationId xmlns:a16="http://schemas.microsoft.com/office/drawing/2014/main" id="{E06C0899-C91D-8FF9-38F8-929C1A92C979}"/>
              </a:ext>
            </a:extLst>
          </p:cNvPr>
          <p:cNvSpPr txBox="1"/>
          <p:nvPr/>
        </p:nvSpPr>
        <p:spPr>
          <a:xfrm>
            <a:off x="1446677" y="5346500"/>
            <a:ext cx="550151" cy="307777"/>
          </a:xfrm>
          <a:prstGeom prst="rect">
            <a:avLst/>
          </a:prstGeom>
          <a:noFill/>
        </p:spPr>
        <p:txBody>
          <a:bodyPr wrap="none" rtlCol="0">
            <a:spAutoFit/>
          </a:bodyPr>
          <a:lstStyle/>
          <a:p>
            <a:r>
              <a:rPr lang="fr-FR" sz="1400" b="1" dirty="0">
                <a:solidFill>
                  <a:srgbClr val="002060"/>
                </a:solidFill>
                <a:latin typeface="Calibri" panose="020F0502020204030204" pitchFamily="34" charset="0"/>
                <a:cs typeface="Calibri" panose="020F0502020204030204" pitchFamily="34" charset="0"/>
              </a:rPr>
              <a:t>2025</a:t>
            </a:r>
            <a:endParaRPr lang="fr-FR" sz="1400" dirty="0">
              <a:solidFill>
                <a:srgbClr val="002060"/>
              </a:solidFill>
              <a:latin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6C4D3CFB-0004-1581-ADA9-FA774C6805D8}"/>
              </a:ext>
            </a:extLst>
          </p:cNvPr>
          <p:cNvSpPr txBox="1"/>
          <p:nvPr/>
        </p:nvSpPr>
        <p:spPr>
          <a:xfrm>
            <a:off x="137914" y="5559047"/>
            <a:ext cx="665182" cy="307777"/>
          </a:xfrm>
          <a:prstGeom prst="rect">
            <a:avLst/>
          </a:prstGeom>
          <a:noFill/>
        </p:spPr>
        <p:txBody>
          <a:bodyPr wrap="none" rtlCol="0">
            <a:spAutoFit/>
          </a:bodyPr>
          <a:lstStyle/>
          <a:p>
            <a:r>
              <a:rPr lang="fr-FR" sz="1400" b="1" dirty="0">
                <a:latin typeface="Calibri" panose="020F0502020204030204" pitchFamily="34" charset="0"/>
                <a:cs typeface="Calibri" panose="020F0502020204030204" pitchFamily="34" charset="0"/>
              </a:rPr>
              <a:t>Tracé</a:t>
            </a:r>
            <a:r>
              <a:rPr lang="fr-FR" sz="1400" dirty="0">
                <a:latin typeface="Calibri" panose="020F0502020204030204" pitchFamily="34" charset="0"/>
                <a:cs typeface="Calibri" panose="020F0502020204030204" pitchFamily="34" charset="0"/>
              </a:rPr>
              <a:t> :</a:t>
            </a:r>
          </a:p>
        </p:txBody>
      </p:sp>
      <p:sp>
        <p:nvSpPr>
          <p:cNvPr id="25" name="ZoneTexte 24">
            <a:extLst>
              <a:ext uri="{FF2B5EF4-FFF2-40B4-BE49-F238E27FC236}">
                <a16:creationId xmlns:a16="http://schemas.microsoft.com/office/drawing/2014/main" id="{839BCBF1-7E28-2BFF-2D04-F55729CDF70A}"/>
              </a:ext>
            </a:extLst>
          </p:cNvPr>
          <p:cNvSpPr txBox="1"/>
          <p:nvPr/>
        </p:nvSpPr>
        <p:spPr>
          <a:xfrm>
            <a:off x="669174" y="5559047"/>
            <a:ext cx="2291740" cy="307777"/>
          </a:xfrm>
          <a:prstGeom prst="rect">
            <a:avLst/>
          </a:prstGeom>
          <a:noFill/>
        </p:spPr>
        <p:txBody>
          <a:bodyPr wrap="square" rtlCol="0">
            <a:spAutoFit/>
          </a:bodyPr>
          <a:lstStyle/>
          <a:p>
            <a:r>
              <a:rPr lang="fr-FR" sz="1400" b="1" dirty="0">
                <a:solidFill>
                  <a:srgbClr val="FF0000"/>
                </a:solidFill>
                <a:latin typeface="Calibri" panose="020F0502020204030204" pitchFamily="34" charset="0"/>
                <a:cs typeface="Calibri" panose="020F0502020204030204" pitchFamily="34" charset="0"/>
              </a:rPr>
              <a:t>TOULOUSE-CASTRES</a:t>
            </a:r>
            <a:r>
              <a:rPr lang="fr-FR" sz="1400" b="1" dirty="0">
                <a:solidFill>
                  <a:srgbClr val="002060"/>
                </a:solidFill>
                <a:latin typeface="Calibri" panose="020F0502020204030204" pitchFamily="34" charset="0"/>
                <a:cs typeface="Calibri" panose="020F0502020204030204" pitchFamily="34" charset="0"/>
              </a:rPr>
              <a:t> (53 km)</a:t>
            </a:r>
            <a:endParaRPr lang="fr-FR" sz="1400" dirty="0">
              <a:solidFill>
                <a:srgbClr val="002060"/>
              </a:solidFill>
              <a:latin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632B579C-FB91-1AC1-7241-81E5E5CBCB91}"/>
              </a:ext>
            </a:extLst>
          </p:cNvPr>
          <p:cNvSpPr txBox="1"/>
          <p:nvPr/>
        </p:nvSpPr>
        <p:spPr>
          <a:xfrm>
            <a:off x="137914" y="5929309"/>
            <a:ext cx="1024639" cy="307777"/>
          </a:xfrm>
          <a:prstGeom prst="rect">
            <a:avLst/>
          </a:prstGeom>
          <a:noFill/>
        </p:spPr>
        <p:txBody>
          <a:bodyPr wrap="none" rtlCol="0">
            <a:spAutoFit/>
          </a:bodyPr>
          <a:lstStyle/>
          <a:p>
            <a:r>
              <a:rPr lang="fr-FR" sz="1400" b="1" dirty="0">
                <a:latin typeface="Calibri" panose="020F0502020204030204" pitchFamily="34" charset="0"/>
                <a:cs typeface="Calibri" panose="020F0502020204030204" pitchFamily="34" charset="0"/>
              </a:rPr>
              <a:t>SOUTIENS</a:t>
            </a:r>
            <a:r>
              <a:rPr lang="fr-FR" sz="1400" dirty="0">
                <a:latin typeface="Calibri" panose="020F0502020204030204" pitchFamily="34" charset="0"/>
                <a:cs typeface="Calibri" panose="020F0502020204030204" pitchFamily="34" charset="0"/>
              </a:rPr>
              <a:t> :</a:t>
            </a:r>
          </a:p>
        </p:txBody>
      </p:sp>
      <p:sp>
        <p:nvSpPr>
          <p:cNvPr id="27" name="ZoneTexte 26">
            <a:extLst>
              <a:ext uri="{FF2B5EF4-FFF2-40B4-BE49-F238E27FC236}">
                <a16:creationId xmlns:a16="http://schemas.microsoft.com/office/drawing/2014/main" id="{D742A9E6-175D-6F09-EFBC-9A6742E2DD91}"/>
              </a:ext>
            </a:extLst>
          </p:cNvPr>
          <p:cNvSpPr txBox="1"/>
          <p:nvPr/>
        </p:nvSpPr>
        <p:spPr>
          <a:xfrm>
            <a:off x="137914" y="6382844"/>
            <a:ext cx="1191480" cy="307777"/>
          </a:xfrm>
          <a:prstGeom prst="rect">
            <a:avLst/>
          </a:prstGeom>
          <a:noFill/>
        </p:spPr>
        <p:txBody>
          <a:bodyPr wrap="none" rtlCol="0">
            <a:spAutoFit/>
          </a:bodyPr>
          <a:lstStyle/>
          <a:p>
            <a:r>
              <a:rPr lang="fr-FR" sz="1400" b="1" dirty="0">
                <a:latin typeface="Calibri" panose="020F0502020204030204" pitchFamily="34" charset="0"/>
                <a:cs typeface="Calibri" panose="020F0502020204030204" pitchFamily="34" charset="0"/>
              </a:rPr>
              <a:t>OPPOSANTS</a:t>
            </a:r>
            <a:r>
              <a:rPr lang="fr-FR" sz="1400" dirty="0">
                <a:latin typeface="Calibri" panose="020F0502020204030204" pitchFamily="34" charset="0"/>
                <a:cs typeface="Calibri" panose="020F0502020204030204" pitchFamily="34" charset="0"/>
              </a:rPr>
              <a:t> :</a:t>
            </a:r>
          </a:p>
        </p:txBody>
      </p:sp>
      <p:sp>
        <p:nvSpPr>
          <p:cNvPr id="28" name="ZoneTexte 27">
            <a:extLst>
              <a:ext uri="{FF2B5EF4-FFF2-40B4-BE49-F238E27FC236}">
                <a16:creationId xmlns:a16="http://schemas.microsoft.com/office/drawing/2014/main" id="{9888086F-5202-335B-F82B-BD749FAB978F}"/>
              </a:ext>
            </a:extLst>
          </p:cNvPr>
          <p:cNvSpPr txBox="1"/>
          <p:nvPr/>
        </p:nvSpPr>
        <p:spPr>
          <a:xfrm>
            <a:off x="1070763" y="5927510"/>
            <a:ext cx="1981941"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Beaucoup d’élus locaux</a:t>
            </a:r>
            <a:endParaRPr lang="fr-FR" sz="1400" dirty="0">
              <a:solidFill>
                <a:srgbClr val="002060"/>
              </a:solidFill>
              <a:latin typeface="Calibri" panose="020F0502020204030204" pitchFamily="34" charset="0"/>
              <a:cs typeface="Calibri" panose="020F0502020204030204" pitchFamily="34" charset="0"/>
            </a:endParaRPr>
          </a:p>
        </p:txBody>
      </p:sp>
      <p:sp>
        <p:nvSpPr>
          <p:cNvPr id="29" name="ZoneTexte 28">
            <a:extLst>
              <a:ext uri="{FF2B5EF4-FFF2-40B4-BE49-F238E27FC236}">
                <a16:creationId xmlns:a16="http://schemas.microsoft.com/office/drawing/2014/main" id="{91D89B7F-2C67-CE1C-4C2E-125E91F30B23}"/>
              </a:ext>
            </a:extLst>
          </p:cNvPr>
          <p:cNvSpPr txBox="1"/>
          <p:nvPr/>
        </p:nvSpPr>
        <p:spPr>
          <a:xfrm>
            <a:off x="137914" y="6140057"/>
            <a:ext cx="3032006"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Groupe pharmaceutique Pierre FABRE</a:t>
            </a:r>
            <a:endParaRPr lang="fr-FR" sz="1400" dirty="0">
              <a:solidFill>
                <a:srgbClr val="002060"/>
              </a:solidFill>
              <a:latin typeface="Calibri" panose="020F0502020204030204" pitchFamily="34" charset="0"/>
              <a:cs typeface="Calibri" panose="020F0502020204030204" pitchFamily="34" charset="0"/>
            </a:endParaRPr>
          </a:p>
        </p:txBody>
      </p:sp>
      <p:sp>
        <p:nvSpPr>
          <p:cNvPr id="30" name="ZoneTexte 29">
            <a:extLst>
              <a:ext uri="{FF2B5EF4-FFF2-40B4-BE49-F238E27FC236}">
                <a16:creationId xmlns:a16="http://schemas.microsoft.com/office/drawing/2014/main" id="{430B3643-7BCC-0AD7-2DBC-77FC85CCD15A}"/>
              </a:ext>
            </a:extLst>
          </p:cNvPr>
          <p:cNvSpPr txBox="1"/>
          <p:nvPr/>
        </p:nvSpPr>
        <p:spPr>
          <a:xfrm>
            <a:off x="1180280" y="6381045"/>
            <a:ext cx="1351520"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 écologistes »</a:t>
            </a:r>
            <a:endParaRPr lang="fr-FR" sz="1400" dirty="0">
              <a:solidFill>
                <a:srgbClr val="002060"/>
              </a:solidFill>
              <a:latin typeface="Calibri" panose="020F0502020204030204" pitchFamily="34" charset="0"/>
              <a:cs typeface="Calibri" panose="020F0502020204030204" pitchFamily="34" charset="0"/>
            </a:endParaRPr>
          </a:p>
        </p:txBody>
      </p:sp>
      <p:sp>
        <p:nvSpPr>
          <p:cNvPr id="31" name="ZoneTexte 30">
            <a:extLst>
              <a:ext uri="{FF2B5EF4-FFF2-40B4-BE49-F238E27FC236}">
                <a16:creationId xmlns:a16="http://schemas.microsoft.com/office/drawing/2014/main" id="{D7EDE48F-00A2-EFFE-DCA0-A1DC2FC1E3E2}"/>
              </a:ext>
            </a:extLst>
          </p:cNvPr>
          <p:cNvSpPr txBox="1"/>
          <p:nvPr/>
        </p:nvSpPr>
        <p:spPr>
          <a:xfrm>
            <a:off x="137914" y="6593592"/>
            <a:ext cx="1188852" cy="307777"/>
          </a:xfrm>
          <a:prstGeom prst="rect">
            <a:avLst/>
          </a:prstGeom>
          <a:noFill/>
        </p:spPr>
        <p:txBody>
          <a:bodyPr wrap="none" rtlCol="0">
            <a:spAutoFit/>
          </a:bodyPr>
          <a:lstStyle/>
          <a:p>
            <a:r>
              <a:rPr lang="fr-FR" sz="1400" b="1" dirty="0">
                <a:latin typeface="Calibri" panose="020F0502020204030204" pitchFamily="34" charset="0"/>
                <a:cs typeface="Calibri" panose="020F0502020204030204" pitchFamily="34" charset="0"/>
              </a:rPr>
              <a:t>Particularité </a:t>
            </a:r>
            <a:r>
              <a:rPr lang="fr-FR" sz="1400" dirty="0">
                <a:latin typeface="Calibri" panose="020F0502020204030204" pitchFamily="34" charset="0"/>
                <a:cs typeface="Calibri" panose="020F0502020204030204" pitchFamily="34" charset="0"/>
              </a:rPr>
              <a:t>:</a:t>
            </a:r>
          </a:p>
        </p:txBody>
      </p:sp>
      <p:sp>
        <p:nvSpPr>
          <p:cNvPr id="32" name="ZoneTexte 31">
            <a:extLst>
              <a:ext uri="{FF2B5EF4-FFF2-40B4-BE49-F238E27FC236}">
                <a16:creationId xmlns:a16="http://schemas.microsoft.com/office/drawing/2014/main" id="{4CB4DA85-AB2D-F367-39C9-D8FCF2447535}"/>
              </a:ext>
            </a:extLst>
          </p:cNvPr>
          <p:cNvSpPr txBox="1"/>
          <p:nvPr/>
        </p:nvSpPr>
        <p:spPr>
          <a:xfrm>
            <a:off x="1180280" y="6593592"/>
            <a:ext cx="2808246"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Construction sur une zone protégée</a:t>
            </a:r>
            <a:endParaRPr lang="fr-FR" sz="1400" dirty="0">
              <a:solidFill>
                <a:srgbClr val="002060"/>
              </a:solidFill>
              <a:latin typeface="Calibri" panose="020F0502020204030204" pitchFamily="34" charset="0"/>
              <a:cs typeface="Calibri" panose="020F0502020204030204" pitchFamily="34" charset="0"/>
            </a:endParaRPr>
          </a:p>
        </p:txBody>
      </p:sp>
      <p:sp>
        <p:nvSpPr>
          <p:cNvPr id="33" name="ZoneTexte 32">
            <a:extLst>
              <a:ext uri="{FF2B5EF4-FFF2-40B4-BE49-F238E27FC236}">
                <a16:creationId xmlns:a16="http://schemas.microsoft.com/office/drawing/2014/main" id="{AF43650F-429D-25A7-0F82-CB606A5F92BC}"/>
              </a:ext>
            </a:extLst>
          </p:cNvPr>
          <p:cNvSpPr txBox="1"/>
          <p:nvPr/>
        </p:nvSpPr>
        <p:spPr>
          <a:xfrm>
            <a:off x="133916" y="5749098"/>
            <a:ext cx="2609284"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Autoroute très chère 17€ AR</a:t>
            </a:r>
            <a:endParaRPr lang="fr-FR" sz="1400" dirty="0">
              <a:solidFill>
                <a:srgbClr val="002060"/>
              </a:solidFill>
              <a:latin typeface="Calibri" panose="020F0502020204030204" pitchFamily="34" charset="0"/>
              <a:cs typeface="Calibri" panose="020F0502020204030204" pitchFamily="34" charset="0"/>
            </a:endParaRPr>
          </a:p>
        </p:txBody>
      </p:sp>
      <p:sp>
        <p:nvSpPr>
          <p:cNvPr id="34" name="ZoneTexte 33">
            <a:extLst>
              <a:ext uri="{FF2B5EF4-FFF2-40B4-BE49-F238E27FC236}">
                <a16:creationId xmlns:a16="http://schemas.microsoft.com/office/drawing/2014/main" id="{1CF96100-9357-B0F4-691A-E1BE93D5DDB4}"/>
              </a:ext>
            </a:extLst>
          </p:cNvPr>
          <p:cNvSpPr txBox="1"/>
          <p:nvPr/>
        </p:nvSpPr>
        <p:spPr>
          <a:xfrm>
            <a:off x="3648325" y="4679258"/>
            <a:ext cx="5232269"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35 )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14</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Comment s’organise les protestations contre la construction de l’A69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36" name="ZoneTexte 35">
            <a:extLst>
              <a:ext uri="{FF2B5EF4-FFF2-40B4-BE49-F238E27FC236}">
                <a16:creationId xmlns:a16="http://schemas.microsoft.com/office/drawing/2014/main" id="{A56918D7-D0F2-6CC6-2305-BD4C3F3A9862}"/>
              </a:ext>
            </a:extLst>
          </p:cNvPr>
          <p:cNvSpPr txBox="1"/>
          <p:nvPr/>
        </p:nvSpPr>
        <p:spPr>
          <a:xfrm>
            <a:off x="3648326" y="5270253"/>
            <a:ext cx="5357264" cy="1384995"/>
          </a:xfrm>
          <a:prstGeom prst="rect">
            <a:avLst/>
          </a:prstGeom>
          <a:noFill/>
        </p:spPr>
        <p:txBody>
          <a:bodyPr wrap="square">
            <a:spAutoFit/>
          </a:bodyPr>
          <a:lstStyle/>
          <a:p>
            <a:r>
              <a:rPr lang="fr-FR" sz="1400" dirty="0">
                <a:solidFill>
                  <a:schemeClr val="accent4"/>
                </a:solidFill>
                <a:latin typeface="Calibri" panose="020F0502020204030204" pitchFamily="34" charset="0"/>
                <a:cs typeface="Calibri" panose="020F0502020204030204" pitchFamily="34" charset="0"/>
              </a:rPr>
              <a:t>Malgré que les travaux aient débuté,  des manifestations sont organisées et le village de SAÏX tente d’être transformé, par les opposants en ZAD. Une ZAD (</a:t>
            </a:r>
            <a:r>
              <a:rPr lang="fr-FR" sz="1400" b="1" dirty="0">
                <a:solidFill>
                  <a:schemeClr val="accent4"/>
                </a:solidFill>
                <a:latin typeface="Calibri" panose="020F0502020204030204" pitchFamily="34" charset="0"/>
                <a:cs typeface="Calibri" panose="020F0502020204030204" pitchFamily="34" charset="0"/>
              </a:rPr>
              <a:t>Z</a:t>
            </a:r>
            <a:r>
              <a:rPr lang="fr-FR" sz="1400" dirty="0">
                <a:solidFill>
                  <a:schemeClr val="accent4"/>
                </a:solidFill>
                <a:latin typeface="Calibri" panose="020F0502020204030204" pitchFamily="34" charset="0"/>
                <a:cs typeface="Calibri" panose="020F0502020204030204" pitchFamily="34" charset="0"/>
              </a:rPr>
              <a:t>one </a:t>
            </a:r>
            <a:r>
              <a:rPr lang="fr-FR" sz="1400" b="1" dirty="0">
                <a:solidFill>
                  <a:schemeClr val="accent4"/>
                </a:solidFill>
                <a:latin typeface="Calibri" panose="020F0502020204030204" pitchFamily="34" charset="0"/>
                <a:cs typeface="Calibri" panose="020F0502020204030204" pitchFamily="34" charset="0"/>
              </a:rPr>
              <a:t>À</a:t>
            </a:r>
            <a:r>
              <a:rPr lang="fr-FR" sz="1400" dirty="0">
                <a:solidFill>
                  <a:schemeClr val="accent4"/>
                </a:solidFill>
                <a:latin typeface="Calibri" panose="020F0502020204030204" pitchFamily="34" charset="0"/>
                <a:cs typeface="Calibri" panose="020F0502020204030204" pitchFamily="34" charset="0"/>
              </a:rPr>
              <a:t> </a:t>
            </a:r>
            <a:r>
              <a:rPr lang="fr-FR" sz="1400" b="1" dirty="0">
                <a:solidFill>
                  <a:schemeClr val="accent4"/>
                </a:solidFill>
                <a:latin typeface="Calibri" panose="020F0502020204030204" pitchFamily="34" charset="0"/>
                <a:cs typeface="Calibri" panose="020F0502020204030204" pitchFamily="34" charset="0"/>
              </a:rPr>
              <a:t>D</a:t>
            </a:r>
            <a:r>
              <a:rPr lang="fr-FR" sz="1400" dirty="0">
                <a:solidFill>
                  <a:schemeClr val="accent4"/>
                </a:solidFill>
                <a:latin typeface="Calibri" panose="020F0502020204030204" pitchFamily="34" charset="0"/>
                <a:cs typeface="Calibri" panose="020F0502020204030204" pitchFamily="34" charset="0"/>
              </a:rPr>
              <a:t>éfendre) est l’occupation illégale d’un site pour empêcher des travaux.</a:t>
            </a:r>
          </a:p>
          <a:p>
            <a:r>
              <a:rPr lang="fr-FR" sz="1400" dirty="0">
                <a:solidFill>
                  <a:schemeClr val="accent4"/>
                </a:solidFill>
                <a:latin typeface="Calibri" panose="020F0502020204030204" pitchFamily="34" charset="0"/>
                <a:cs typeface="Calibri" panose="020F0502020204030204" pitchFamily="34" charset="0"/>
              </a:rPr>
              <a:t>L’A69 comme d’autre projet révèle un </a:t>
            </a:r>
            <a:r>
              <a:rPr lang="fr-FR" sz="1400" b="1" dirty="0">
                <a:solidFill>
                  <a:schemeClr val="accent4"/>
                </a:solidFill>
                <a:latin typeface="Calibri" panose="020F0502020204030204" pitchFamily="34" charset="0"/>
                <a:cs typeface="Calibri" panose="020F0502020204030204" pitchFamily="34" charset="0"/>
              </a:rPr>
              <a:t>conflit d’usage</a:t>
            </a:r>
            <a:r>
              <a:rPr lang="fr-FR" sz="1400" dirty="0">
                <a:solidFill>
                  <a:schemeClr val="accent4"/>
                </a:solidFill>
                <a:latin typeface="Calibri" panose="020F0502020204030204" pitchFamily="34" charset="0"/>
                <a:cs typeface="Calibri" panose="020F0502020204030204" pitchFamily="34" charset="0"/>
              </a:rPr>
              <a:t>, c’est-à-dire un désaccord sur l’utilisation d’un espace ou d’une ressource.</a:t>
            </a:r>
          </a:p>
        </p:txBody>
      </p:sp>
    </p:spTree>
    <p:extLst>
      <p:ext uri="{BB962C8B-B14F-4D97-AF65-F5344CB8AC3E}">
        <p14:creationId xmlns:p14="http://schemas.microsoft.com/office/powerpoint/2010/main" val="111575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500" fill="hold"/>
                                        <p:tgtEl>
                                          <p:spTgt spid="20"/>
                                        </p:tgtEl>
                                        <p:attrNameLst>
                                          <p:attrName>ppt_x</p:attrName>
                                        </p:attrNameLst>
                                      </p:cBhvr>
                                      <p:tavLst>
                                        <p:tav tm="0">
                                          <p:val>
                                            <p:strVal val="#ppt_x"/>
                                          </p:val>
                                        </p:tav>
                                        <p:tav tm="100000">
                                          <p:val>
                                            <p:strVal val="#ppt_x"/>
                                          </p:val>
                                        </p:tav>
                                      </p:tavLst>
                                    </p:anim>
                                    <p:anim calcmode="lin" valueType="num">
                                      <p:cBhvr additive="base">
                                        <p:cTn id="8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ppt_x"/>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500" fill="hold"/>
                                        <p:tgtEl>
                                          <p:spTgt spid="33"/>
                                        </p:tgtEl>
                                        <p:attrNameLst>
                                          <p:attrName>ppt_x</p:attrName>
                                        </p:attrNameLst>
                                      </p:cBhvr>
                                      <p:tavLst>
                                        <p:tav tm="0">
                                          <p:val>
                                            <p:strVal val="#ppt_x"/>
                                          </p:val>
                                        </p:tav>
                                        <p:tav tm="100000">
                                          <p:val>
                                            <p:strVal val="#ppt_x"/>
                                          </p:val>
                                        </p:tav>
                                      </p:tavLst>
                                    </p:anim>
                                    <p:anim calcmode="lin" valueType="num">
                                      <p:cBhvr additive="base">
                                        <p:cTn id="9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additive="base">
                                        <p:cTn id="114" dur="500" fill="hold"/>
                                        <p:tgtEl>
                                          <p:spTgt spid="29"/>
                                        </p:tgtEl>
                                        <p:attrNameLst>
                                          <p:attrName>ppt_x</p:attrName>
                                        </p:attrNameLst>
                                      </p:cBhvr>
                                      <p:tavLst>
                                        <p:tav tm="0">
                                          <p:val>
                                            <p:strVal val="#ppt_x"/>
                                          </p:val>
                                        </p:tav>
                                        <p:tav tm="100000">
                                          <p:val>
                                            <p:strVal val="#ppt_x"/>
                                          </p:val>
                                        </p:tav>
                                      </p:tavLst>
                                    </p:anim>
                                    <p:anim calcmode="lin" valueType="num">
                                      <p:cBhvr additive="base">
                                        <p:cTn id="11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1000"/>
                                        <p:tgtEl>
                                          <p:spTgt spid="27"/>
                                        </p:tgtEl>
                                      </p:cBhvr>
                                    </p:animEffect>
                                    <p:anim calcmode="lin" valueType="num">
                                      <p:cBhvr>
                                        <p:cTn id="121" dur="1000" fill="hold"/>
                                        <p:tgtEl>
                                          <p:spTgt spid="27"/>
                                        </p:tgtEl>
                                        <p:attrNameLst>
                                          <p:attrName>ppt_x</p:attrName>
                                        </p:attrNameLst>
                                      </p:cBhvr>
                                      <p:tavLst>
                                        <p:tav tm="0">
                                          <p:val>
                                            <p:strVal val="#ppt_x"/>
                                          </p:val>
                                        </p:tav>
                                        <p:tav tm="100000">
                                          <p:val>
                                            <p:strVal val="#ppt_x"/>
                                          </p:val>
                                        </p:tav>
                                      </p:tavLst>
                                    </p:anim>
                                    <p:anim calcmode="lin" valueType="num">
                                      <p:cBhvr>
                                        <p:cTn id="12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ppt_x"/>
                                          </p:val>
                                        </p:tav>
                                        <p:tav tm="100000">
                                          <p:val>
                                            <p:strVal val="#ppt_x"/>
                                          </p:val>
                                        </p:tav>
                                      </p:tavLst>
                                    </p:anim>
                                    <p:anim calcmode="lin" valueType="num">
                                      <p:cBhvr additive="base">
                                        <p:cTn id="12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1000"/>
                                        <p:tgtEl>
                                          <p:spTgt spid="31"/>
                                        </p:tgtEl>
                                      </p:cBhvr>
                                    </p:animEffect>
                                    <p:anim calcmode="lin" valueType="num">
                                      <p:cBhvr>
                                        <p:cTn id="134" dur="1000" fill="hold"/>
                                        <p:tgtEl>
                                          <p:spTgt spid="31"/>
                                        </p:tgtEl>
                                        <p:attrNameLst>
                                          <p:attrName>ppt_x</p:attrName>
                                        </p:attrNameLst>
                                      </p:cBhvr>
                                      <p:tavLst>
                                        <p:tav tm="0">
                                          <p:val>
                                            <p:strVal val="#ppt_x"/>
                                          </p:val>
                                        </p:tav>
                                        <p:tav tm="100000">
                                          <p:val>
                                            <p:strVal val="#ppt_x"/>
                                          </p:val>
                                        </p:tav>
                                      </p:tavLst>
                                    </p:anim>
                                    <p:anim calcmode="lin" valueType="num">
                                      <p:cBhvr>
                                        <p:cTn id="1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grpId="0" nodeType="clickEffect">
                                  <p:stCondLst>
                                    <p:cond delay="0"/>
                                  </p:stCondLst>
                                  <p:childTnLst>
                                    <p:set>
                                      <p:cBhvr>
                                        <p:cTn id="139" dur="1" fill="hold">
                                          <p:stCondLst>
                                            <p:cond delay="0"/>
                                          </p:stCondLst>
                                        </p:cTn>
                                        <p:tgtEl>
                                          <p:spTgt spid="32"/>
                                        </p:tgtEl>
                                        <p:attrNameLst>
                                          <p:attrName>style.visibility</p:attrName>
                                        </p:attrNameLst>
                                      </p:cBhvr>
                                      <p:to>
                                        <p:strVal val="visible"/>
                                      </p:to>
                                    </p:set>
                                    <p:anim calcmode="lin" valueType="num">
                                      <p:cBhvr additive="base">
                                        <p:cTn id="140" dur="500" fill="hold"/>
                                        <p:tgtEl>
                                          <p:spTgt spid="32"/>
                                        </p:tgtEl>
                                        <p:attrNameLst>
                                          <p:attrName>ppt_x</p:attrName>
                                        </p:attrNameLst>
                                      </p:cBhvr>
                                      <p:tavLst>
                                        <p:tav tm="0">
                                          <p:val>
                                            <p:strVal val="#ppt_x"/>
                                          </p:val>
                                        </p:tav>
                                        <p:tav tm="100000">
                                          <p:val>
                                            <p:strVal val="#ppt_x"/>
                                          </p:val>
                                        </p:tav>
                                      </p:tavLst>
                                    </p:anim>
                                    <p:anim calcmode="lin" valueType="num">
                                      <p:cBhvr additive="base">
                                        <p:cTn id="14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34"/>
                                        </p:tgtEl>
                                        <p:attrNameLst>
                                          <p:attrName>style.visibility</p:attrName>
                                        </p:attrNameLst>
                                      </p:cBhvr>
                                      <p:to>
                                        <p:strVal val="visible"/>
                                      </p:to>
                                    </p:set>
                                    <p:animEffect transition="in" filter="fade">
                                      <p:cBhvr>
                                        <p:cTn id="146" dur="1000"/>
                                        <p:tgtEl>
                                          <p:spTgt spid="34"/>
                                        </p:tgtEl>
                                      </p:cBhvr>
                                    </p:animEffect>
                                    <p:anim calcmode="lin" valueType="num">
                                      <p:cBhvr>
                                        <p:cTn id="147" dur="1000" fill="hold"/>
                                        <p:tgtEl>
                                          <p:spTgt spid="34"/>
                                        </p:tgtEl>
                                        <p:attrNameLst>
                                          <p:attrName>ppt_x</p:attrName>
                                        </p:attrNameLst>
                                      </p:cBhvr>
                                      <p:tavLst>
                                        <p:tav tm="0">
                                          <p:val>
                                            <p:strVal val="#ppt_x"/>
                                          </p:val>
                                        </p:tav>
                                        <p:tav tm="100000">
                                          <p:val>
                                            <p:strVal val="#ppt_x"/>
                                          </p:val>
                                        </p:tav>
                                      </p:tavLst>
                                    </p:anim>
                                    <p:anim calcmode="lin" valueType="num">
                                      <p:cBhvr>
                                        <p:cTn id="1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36"/>
                                        </p:tgtEl>
                                        <p:attrNameLst>
                                          <p:attrName>style.visibility</p:attrName>
                                        </p:attrNameLst>
                                      </p:cBhvr>
                                      <p:to>
                                        <p:strVal val="visible"/>
                                      </p:to>
                                    </p:set>
                                    <p:anim calcmode="lin" valueType="num">
                                      <p:cBhvr additive="base">
                                        <p:cTn id="153" dur="500" fill="hold"/>
                                        <p:tgtEl>
                                          <p:spTgt spid="36"/>
                                        </p:tgtEl>
                                        <p:attrNameLst>
                                          <p:attrName>ppt_x</p:attrName>
                                        </p:attrNameLst>
                                      </p:cBhvr>
                                      <p:tavLst>
                                        <p:tav tm="0">
                                          <p:val>
                                            <p:strVal val="#ppt_x"/>
                                          </p:val>
                                        </p:tav>
                                        <p:tav tm="100000">
                                          <p:val>
                                            <p:strVal val="#ppt_x"/>
                                          </p:val>
                                        </p:tav>
                                      </p:tavLst>
                                    </p:anim>
                                    <p:anim calcmode="lin" valueType="num">
                                      <p:cBhvr additive="base">
                                        <p:cTn id="15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3" grpId="0" animBg="1"/>
      <p:bldP spid="7" grpId="0"/>
      <p:bldP spid="9" grpId="0"/>
      <p:bldP spid="11" grpId="0"/>
      <p:bldP spid="19" grpId="0"/>
      <p:bldP spid="20" grpId="0"/>
      <p:bldP spid="24" grpId="0"/>
      <p:bldP spid="25" grpId="0"/>
      <p:bldP spid="26" grpId="0"/>
      <p:bldP spid="27" grpId="0"/>
      <p:bldP spid="28" grpId="0"/>
      <p:bldP spid="29" grpId="0"/>
      <p:bldP spid="30" grpId="0"/>
      <p:bldP spid="31" grpId="0"/>
      <p:bldP spid="32" grpId="0"/>
      <p:bldP spid="33" grpId="0"/>
      <p:bldP spid="34"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991D6-6573-90B9-9C9F-210B1F2F289F}"/>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46AF125C-D6F9-0DFA-4DC2-BEA546F67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42" y="832342"/>
            <a:ext cx="9423600" cy="5239274"/>
          </a:xfrm>
          <a:prstGeom prst="rect">
            <a:avLst/>
          </a:prstGeom>
        </p:spPr>
      </p:pic>
      <p:sp>
        <p:nvSpPr>
          <p:cNvPr id="2" name="ZoneTexte 1">
            <a:extLst>
              <a:ext uri="{FF2B5EF4-FFF2-40B4-BE49-F238E27FC236}">
                <a16:creationId xmlns:a16="http://schemas.microsoft.com/office/drawing/2014/main" id="{529CE759-3D8A-CB1C-0E1F-591207567386}"/>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a:t>
            </a:r>
            <a:r>
              <a:rPr lang="fr-FR" sz="1800" b="1" dirty="0">
                <a:solidFill>
                  <a:srgbClr val="FF0000"/>
                </a:solidFill>
                <a:latin typeface="Calibri" panose="020F0502020204030204" pitchFamily="34" charset="0"/>
                <a:cs typeface="Calibri" panose="020F0502020204030204" pitchFamily="34" charset="0"/>
              </a:rPr>
              <a:t>défis</a:t>
            </a:r>
            <a:r>
              <a:rPr lang="fr-FR" sz="1800" b="1" dirty="0">
                <a:solidFill>
                  <a:srgbClr val="00B0F0"/>
                </a:solidFill>
                <a:latin typeface="Calibri" panose="020F0502020204030204" pitchFamily="34" charset="0"/>
                <a:cs typeface="Calibri" panose="020F0502020204030204" pitchFamily="34" charset="0"/>
              </a:rPr>
              <a:t> d’un territoire sous influence urbaine</a:t>
            </a:r>
          </a:p>
        </p:txBody>
      </p:sp>
      <p:sp>
        <p:nvSpPr>
          <p:cNvPr id="3" name="ZoneTexte 2">
            <a:extLst>
              <a:ext uri="{FF2B5EF4-FFF2-40B4-BE49-F238E27FC236}">
                <a16:creationId xmlns:a16="http://schemas.microsoft.com/office/drawing/2014/main" id="{A18461F9-7D08-D6E0-380E-5B90643FDE28}"/>
              </a:ext>
            </a:extLst>
          </p:cNvPr>
          <p:cNvSpPr txBox="1"/>
          <p:nvPr/>
        </p:nvSpPr>
        <p:spPr>
          <a:xfrm>
            <a:off x="1764505" y="467216"/>
            <a:ext cx="4565274"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 CYCLE DE L’EAU</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A6909CA0-859A-1E20-5D55-B63A1BD46D6F}"/>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15</a:t>
            </a:r>
          </a:p>
        </p:txBody>
      </p:sp>
      <p:pic>
        <p:nvPicPr>
          <p:cNvPr id="5" name="Image 4">
            <a:extLst>
              <a:ext uri="{FF2B5EF4-FFF2-40B4-BE49-F238E27FC236}">
                <a16:creationId xmlns:a16="http://schemas.microsoft.com/office/drawing/2014/main" id="{355CC043-A07B-6FBF-E530-6487EB44B4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4" action="ppaction://hlinksldjump"/>
            <a:extLst>
              <a:ext uri="{FF2B5EF4-FFF2-40B4-BE49-F238E27FC236}">
                <a16:creationId xmlns:a16="http://schemas.microsoft.com/office/drawing/2014/main" id="{43C49BA9-325A-0601-F42E-6E78FB67C3F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24" name="Image 23">
            <a:hlinkClick r:id="rId6"/>
            <a:extLst>
              <a:ext uri="{FF2B5EF4-FFF2-40B4-BE49-F238E27FC236}">
                <a16:creationId xmlns:a16="http://schemas.microsoft.com/office/drawing/2014/main" id="{B8F2478B-A6AC-44DB-8FF3-C583759179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62906" y="143592"/>
            <a:ext cx="1243850" cy="816994"/>
          </a:xfrm>
          <a:prstGeom prst="rect">
            <a:avLst/>
          </a:prstGeom>
        </p:spPr>
      </p:pic>
      <p:pic>
        <p:nvPicPr>
          <p:cNvPr id="27" name="Image 26">
            <a:extLst>
              <a:ext uri="{FF2B5EF4-FFF2-40B4-BE49-F238E27FC236}">
                <a16:creationId xmlns:a16="http://schemas.microsoft.com/office/drawing/2014/main" id="{A7B590FD-4CFC-BA4B-569F-38DF8B3D899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21433" y="841600"/>
            <a:ext cx="9423600" cy="5239273"/>
          </a:xfrm>
          <a:prstGeom prst="rect">
            <a:avLst/>
          </a:prstGeom>
        </p:spPr>
      </p:pic>
      <p:pic>
        <p:nvPicPr>
          <p:cNvPr id="28" name="Image 27">
            <a:extLst>
              <a:ext uri="{FF2B5EF4-FFF2-40B4-BE49-F238E27FC236}">
                <a16:creationId xmlns:a16="http://schemas.microsoft.com/office/drawing/2014/main" id="{B6E1F63E-8901-9413-82BB-0B8F8C58CA3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08138" y="832457"/>
            <a:ext cx="9423598" cy="5239273"/>
          </a:xfrm>
          <a:prstGeom prst="rect">
            <a:avLst/>
          </a:prstGeom>
        </p:spPr>
      </p:pic>
      <p:pic>
        <p:nvPicPr>
          <p:cNvPr id="29" name="Image 28">
            <a:extLst>
              <a:ext uri="{FF2B5EF4-FFF2-40B4-BE49-F238E27FC236}">
                <a16:creationId xmlns:a16="http://schemas.microsoft.com/office/drawing/2014/main" id="{56A48B22-01BC-9140-A9B2-6967B7E2F35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02633" y="832455"/>
            <a:ext cx="9423598" cy="5239273"/>
          </a:xfrm>
          <a:prstGeom prst="rect">
            <a:avLst/>
          </a:prstGeom>
        </p:spPr>
      </p:pic>
      <p:pic>
        <p:nvPicPr>
          <p:cNvPr id="30" name="Image 29">
            <a:extLst>
              <a:ext uri="{FF2B5EF4-FFF2-40B4-BE49-F238E27FC236}">
                <a16:creationId xmlns:a16="http://schemas.microsoft.com/office/drawing/2014/main" id="{1DC71CD9-B3EC-199C-7FD9-74F8FEBD51E6}"/>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02632" y="823085"/>
            <a:ext cx="9423598" cy="5239273"/>
          </a:xfrm>
          <a:prstGeom prst="rect">
            <a:avLst/>
          </a:prstGeom>
        </p:spPr>
      </p:pic>
      <p:pic>
        <p:nvPicPr>
          <p:cNvPr id="31" name="Image 30">
            <a:extLst>
              <a:ext uri="{FF2B5EF4-FFF2-40B4-BE49-F238E27FC236}">
                <a16:creationId xmlns:a16="http://schemas.microsoft.com/office/drawing/2014/main" id="{F472DBAA-ACB5-3248-0BC9-ACE89D7FA822}"/>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16441" y="826841"/>
            <a:ext cx="9423598" cy="5239273"/>
          </a:xfrm>
          <a:prstGeom prst="rect">
            <a:avLst/>
          </a:prstGeom>
        </p:spPr>
      </p:pic>
      <p:pic>
        <p:nvPicPr>
          <p:cNvPr id="32" name="Image 31">
            <a:extLst>
              <a:ext uri="{FF2B5EF4-FFF2-40B4-BE49-F238E27FC236}">
                <a16:creationId xmlns:a16="http://schemas.microsoft.com/office/drawing/2014/main" id="{364DCC58-A0A3-0B59-0F8C-2820D277B512}"/>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10937" y="828927"/>
            <a:ext cx="9423598" cy="5239273"/>
          </a:xfrm>
          <a:prstGeom prst="rect">
            <a:avLst/>
          </a:prstGeom>
        </p:spPr>
      </p:pic>
      <p:pic>
        <p:nvPicPr>
          <p:cNvPr id="33" name="Image 32">
            <a:extLst>
              <a:ext uri="{FF2B5EF4-FFF2-40B4-BE49-F238E27FC236}">
                <a16:creationId xmlns:a16="http://schemas.microsoft.com/office/drawing/2014/main" id="{45B94D44-27CC-AC15-3453-A3F3D52870B7}"/>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19566" y="827941"/>
            <a:ext cx="9423598" cy="5239273"/>
          </a:xfrm>
          <a:prstGeom prst="rect">
            <a:avLst/>
          </a:prstGeom>
        </p:spPr>
      </p:pic>
      <p:pic>
        <p:nvPicPr>
          <p:cNvPr id="34" name="Image 33">
            <a:extLst>
              <a:ext uri="{FF2B5EF4-FFF2-40B4-BE49-F238E27FC236}">
                <a16:creationId xmlns:a16="http://schemas.microsoft.com/office/drawing/2014/main" id="{30081C38-D2E2-A683-9F36-DB3FD5EC6BCC}"/>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10933" y="832228"/>
            <a:ext cx="9423598" cy="5239273"/>
          </a:xfrm>
          <a:prstGeom prst="rect">
            <a:avLst/>
          </a:prstGeom>
        </p:spPr>
      </p:pic>
      <p:pic>
        <p:nvPicPr>
          <p:cNvPr id="35" name="Image 34">
            <a:extLst>
              <a:ext uri="{FF2B5EF4-FFF2-40B4-BE49-F238E27FC236}">
                <a16:creationId xmlns:a16="http://schemas.microsoft.com/office/drawing/2014/main" id="{6D2ED35F-A407-A2DF-AD0C-E423BB75F9EF}"/>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307112" y="831016"/>
            <a:ext cx="9423598" cy="5239273"/>
          </a:xfrm>
          <a:prstGeom prst="rect">
            <a:avLst/>
          </a:prstGeom>
        </p:spPr>
      </p:pic>
      <p:sp>
        <p:nvSpPr>
          <p:cNvPr id="39" name="ZoneTexte 38">
            <a:extLst>
              <a:ext uri="{FF2B5EF4-FFF2-40B4-BE49-F238E27FC236}">
                <a16:creationId xmlns:a16="http://schemas.microsoft.com/office/drawing/2014/main" id="{D208D8F0-933A-0D05-1148-176C515EC64B}"/>
              </a:ext>
            </a:extLst>
          </p:cNvPr>
          <p:cNvSpPr txBox="1"/>
          <p:nvPr/>
        </p:nvSpPr>
        <p:spPr>
          <a:xfrm>
            <a:off x="9732763" y="1091552"/>
            <a:ext cx="2373894" cy="861774"/>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36 )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15</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En quelques mots, définir ce qu’est le cycle de l’eau…</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40" name="ZoneTexte 39">
            <a:extLst>
              <a:ext uri="{FF2B5EF4-FFF2-40B4-BE49-F238E27FC236}">
                <a16:creationId xmlns:a16="http://schemas.microsoft.com/office/drawing/2014/main" id="{A3A806C5-2C0B-03AD-4D01-5B705412D021}"/>
              </a:ext>
            </a:extLst>
          </p:cNvPr>
          <p:cNvSpPr txBox="1"/>
          <p:nvPr/>
        </p:nvSpPr>
        <p:spPr>
          <a:xfrm>
            <a:off x="9739523" y="1932227"/>
            <a:ext cx="2373894" cy="2462213"/>
          </a:xfrm>
          <a:prstGeom prst="rect">
            <a:avLst/>
          </a:prstGeom>
          <a:noFill/>
        </p:spPr>
        <p:txBody>
          <a:bodyPr wrap="square">
            <a:spAutoFit/>
          </a:bodyPr>
          <a:lstStyle/>
          <a:p>
            <a:pPr algn="just"/>
            <a:r>
              <a:rPr lang="fr-FR" sz="1400" dirty="0">
                <a:solidFill>
                  <a:schemeClr val="accent4"/>
                </a:solidFill>
                <a:latin typeface="Calibri" panose="020F0502020204030204" pitchFamily="34" charset="0"/>
                <a:cs typeface="Calibri" panose="020F0502020204030204" pitchFamily="34" charset="0"/>
              </a:rPr>
              <a:t>Le </a:t>
            </a:r>
            <a:r>
              <a:rPr lang="fr-FR" sz="1400" b="1" dirty="0">
                <a:solidFill>
                  <a:schemeClr val="accent4"/>
                </a:solidFill>
                <a:latin typeface="Calibri" panose="020F0502020204030204" pitchFamily="34" charset="0"/>
                <a:cs typeface="Calibri" panose="020F0502020204030204" pitchFamily="34" charset="0"/>
              </a:rPr>
              <a:t>cycle de l’eau</a:t>
            </a:r>
            <a:r>
              <a:rPr lang="fr-FR" sz="1400" dirty="0">
                <a:solidFill>
                  <a:schemeClr val="accent4"/>
                </a:solidFill>
                <a:latin typeface="Calibri" panose="020F0502020204030204" pitchFamily="34" charset="0"/>
                <a:cs typeface="Calibri" panose="020F0502020204030204" pitchFamily="34" charset="0"/>
              </a:rPr>
              <a:t> est la </a:t>
            </a:r>
            <a:r>
              <a:rPr lang="fr-FR" sz="1400" b="1" dirty="0">
                <a:solidFill>
                  <a:schemeClr val="accent4"/>
                </a:solidFill>
                <a:latin typeface="Calibri" panose="020F0502020204030204" pitchFamily="34" charset="0"/>
                <a:cs typeface="Calibri" panose="020F0502020204030204" pitchFamily="34" charset="0"/>
              </a:rPr>
              <a:t>circulation de l’eau sous différentes formes</a:t>
            </a:r>
            <a:r>
              <a:rPr lang="fr-FR" sz="1400" dirty="0">
                <a:solidFill>
                  <a:schemeClr val="accent4"/>
                </a:solidFill>
                <a:latin typeface="Calibri" panose="020F0502020204030204" pitchFamily="34" charset="0"/>
                <a:cs typeface="Calibri" panose="020F0502020204030204" pitchFamily="34" charset="0"/>
              </a:rPr>
              <a:t>, liquide, solide ou gazeuse, </a:t>
            </a:r>
            <a:r>
              <a:rPr lang="fr-FR" sz="1400" b="1" dirty="0">
                <a:solidFill>
                  <a:schemeClr val="accent4"/>
                </a:solidFill>
                <a:latin typeface="Calibri" panose="020F0502020204030204" pitchFamily="34" charset="0"/>
                <a:cs typeface="Calibri" panose="020F0502020204030204" pitchFamily="34" charset="0"/>
              </a:rPr>
              <a:t>entre les réservoirs d'eau sur Terre </a:t>
            </a:r>
            <a:r>
              <a:rPr lang="fr-FR" sz="1400" dirty="0">
                <a:solidFill>
                  <a:schemeClr val="accent4"/>
                </a:solidFill>
                <a:latin typeface="Calibri" panose="020F0502020204030204" pitchFamily="34" charset="0"/>
                <a:cs typeface="Calibri" panose="020F0502020204030204" pitchFamily="34" charset="0"/>
              </a:rPr>
              <a:t>:  océans, atmosphère, lacs, cours d'eau, nappes d'eau souterraine et glaciers.</a:t>
            </a:r>
          </a:p>
          <a:p>
            <a:pPr algn="just"/>
            <a:r>
              <a:rPr lang="fr-FR" sz="1400" b="1" dirty="0">
                <a:solidFill>
                  <a:schemeClr val="accent4"/>
                </a:solidFill>
                <a:latin typeface="Calibri" panose="020F0502020204030204" pitchFamily="34" charset="0"/>
                <a:cs typeface="Calibri" panose="020F0502020204030204" pitchFamily="34" charset="0"/>
              </a:rPr>
              <a:t>Le « moteur » est l'énergie solaire</a:t>
            </a:r>
            <a:r>
              <a:rPr lang="fr-FR" sz="1400" dirty="0">
                <a:solidFill>
                  <a:schemeClr val="accent4"/>
                </a:solidFill>
                <a:latin typeface="Calibri" panose="020F0502020204030204" pitchFamily="34" charset="0"/>
                <a:cs typeface="Calibri" panose="020F0502020204030204" pitchFamily="34" charset="0"/>
              </a:rPr>
              <a:t> qui favorise l'évaporation de l'eau. </a:t>
            </a:r>
          </a:p>
        </p:txBody>
      </p:sp>
      <p:sp>
        <p:nvSpPr>
          <p:cNvPr id="7" name="ZoneTexte 6">
            <a:extLst>
              <a:ext uri="{FF2B5EF4-FFF2-40B4-BE49-F238E27FC236}">
                <a16:creationId xmlns:a16="http://schemas.microsoft.com/office/drawing/2014/main" id="{CAF64EC2-31CA-B6C8-455C-9BB4C79E1EA2}"/>
              </a:ext>
            </a:extLst>
          </p:cNvPr>
          <p:cNvSpPr txBox="1"/>
          <p:nvPr/>
        </p:nvSpPr>
        <p:spPr>
          <a:xfrm>
            <a:off x="264532" y="6098936"/>
            <a:ext cx="2040623"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ÉVAPOTRANSPIRATION</a:t>
            </a:r>
            <a:r>
              <a:rPr lang="fr-FR" sz="1400" b="1" dirty="0">
                <a:latin typeface="Calibri" panose="020F0502020204030204" pitchFamily="34" charset="0"/>
                <a:cs typeface="Calibri" panose="020F0502020204030204" pitchFamily="34" charset="0"/>
              </a:rPr>
              <a:t> =</a:t>
            </a:r>
            <a:endParaRPr lang="fr-FR" sz="1400" dirty="0">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1B6DCB84-0AE6-D220-72EE-CECA29F0E84C}"/>
              </a:ext>
            </a:extLst>
          </p:cNvPr>
          <p:cNvSpPr txBox="1"/>
          <p:nvPr/>
        </p:nvSpPr>
        <p:spPr>
          <a:xfrm>
            <a:off x="2214486" y="6098935"/>
            <a:ext cx="1319289"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ÉVAPORATION</a:t>
            </a:r>
            <a:endParaRPr lang="fr-FR" sz="1400" dirty="0">
              <a:solidFill>
                <a:srgbClr val="002060"/>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1FFA1F07-204E-D646-7BCF-1645153789CC}"/>
              </a:ext>
            </a:extLst>
          </p:cNvPr>
          <p:cNvSpPr txBox="1"/>
          <p:nvPr/>
        </p:nvSpPr>
        <p:spPr>
          <a:xfrm>
            <a:off x="3595464" y="6104847"/>
            <a:ext cx="1405161" cy="307777"/>
          </a:xfrm>
          <a:prstGeom prst="rect">
            <a:avLst/>
          </a:prstGeom>
          <a:noFill/>
        </p:spPr>
        <p:txBody>
          <a:bodyPr wrap="square" rtlCol="0">
            <a:spAutoFit/>
          </a:bodyPr>
          <a:lstStyle/>
          <a:p>
            <a:r>
              <a:rPr lang="fr-FR" sz="1400" b="1" dirty="0">
                <a:solidFill>
                  <a:srgbClr val="002060"/>
                </a:solidFill>
                <a:latin typeface="Calibri" panose="020F0502020204030204" pitchFamily="34" charset="0"/>
                <a:cs typeface="Calibri" panose="020F0502020204030204" pitchFamily="34" charset="0"/>
              </a:rPr>
              <a:t>TRANSPIRATION</a:t>
            </a:r>
            <a:endParaRPr lang="fr-FR" sz="1400" dirty="0">
              <a:solidFill>
                <a:srgbClr val="002060"/>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BFA2CCC6-5BD3-9F30-7B09-4F82322E85DE}"/>
              </a:ext>
            </a:extLst>
          </p:cNvPr>
          <p:cNvSpPr txBox="1"/>
          <p:nvPr/>
        </p:nvSpPr>
        <p:spPr>
          <a:xfrm>
            <a:off x="264532" y="6390784"/>
            <a:ext cx="7790166" cy="338554"/>
          </a:xfrm>
          <a:prstGeom prst="rect">
            <a:avLst/>
          </a:prstGeom>
          <a:noFill/>
        </p:spPr>
        <p:txBody>
          <a:bodyPr wrap="square">
            <a:spAutoFit/>
          </a:bodyPr>
          <a:lstStyle/>
          <a:p>
            <a:r>
              <a:rPr lang="fr-FR" sz="1600" i="1" dirty="0">
                <a:latin typeface="Arial" panose="020B0604020202020204" pitchFamily="34" charset="0"/>
                <a:cs typeface="Arial" panose="020B0604020202020204" pitchFamily="34" charset="0"/>
              </a:rPr>
              <a:t>Un grand chêne peut « </a:t>
            </a:r>
            <a:r>
              <a:rPr lang="fr-FR" sz="1600" i="1" dirty="0" err="1">
                <a:latin typeface="Arial" panose="020B0604020202020204" pitchFamily="34" charset="0"/>
                <a:cs typeface="Arial" panose="020B0604020202020204" pitchFamily="34" charset="0"/>
              </a:rPr>
              <a:t>évapotranspirer</a:t>
            </a:r>
            <a:r>
              <a:rPr lang="fr-FR" sz="1600" i="1" dirty="0">
                <a:latin typeface="Arial" panose="020B0604020202020204" pitchFamily="34" charset="0"/>
                <a:cs typeface="Arial" panose="020B0604020202020204" pitchFamily="34" charset="0"/>
              </a:rPr>
              <a:t> » 1 000 litres d'eau par jour, soit une tonne.</a:t>
            </a:r>
          </a:p>
        </p:txBody>
      </p:sp>
      <p:sp>
        <p:nvSpPr>
          <p:cNvPr id="12" name="ZoneTexte 11">
            <a:extLst>
              <a:ext uri="{FF2B5EF4-FFF2-40B4-BE49-F238E27FC236}">
                <a16:creationId xmlns:a16="http://schemas.microsoft.com/office/drawing/2014/main" id="{1890906A-8B25-2B16-3368-FD8D89BF3141}"/>
              </a:ext>
            </a:extLst>
          </p:cNvPr>
          <p:cNvSpPr txBox="1"/>
          <p:nvPr/>
        </p:nvSpPr>
        <p:spPr>
          <a:xfrm>
            <a:off x="3370094" y="6100467"/>
            <a:ext cx="308065" cy="307777"/>
          </a:xfrm>
          <a:prstGeom prst="rect">
            <a:avLst/>
          </a:prstGeom>
          <a:noFill/>
        </p:spPr>
        <p:txBody>
          <a:bodyPr wrap="square" rtlCol="0">
            <a:spAutoFit/>
          </a:bodyPr>
          <a:lstStyle/>
          <a:p>
            <a:pPr algn="ctr"/>
            <a:r>
              <a:rPr lang="fr-FR" sz="1400" b="1" dirty="0">
                <a:latin typeface="Calibri" panose="020F0502020204030204" pitchFamily="34" charset="0"/>
                <a:cs typeface="Calibri" panose="020F0502020204030204" pitchFamily="34" charset="0"/>
              </a:rPr>
              <a:t>+</a:t>
            </a:r>
            <a:endParaRPr lang="fr-FR" sz="1400" dirty="0">
              <a:latin typeface="Calibri" panose="020F0502020204030204" pitchFamily="34" charset="0"/>
              <a:cs typeface="Calibri" panose="020F0502020204030204" pitchFamily="34" charset="0"/>
            </a:endParaRPr>
          </a:p>
        </p:txBody>
      </p:sp>
      <p:cxnSp>
        <p:nvCxnSpPr>
          <p:cNvPr id="14" name="Connecteur droit avec flèche 13">
            <a:extLst>
              <a:ext uri="{FF2B5EF4-FFF2-40B4-BE49-F238E27FC236}">
                <a16:creationId xmlns:a16="http://schemas.microsoft.com/office/drawing/2014/main" id="{504A7A1E-4027-EE0E-5190-191E71FBCE68}"/>
              </a:ext>
            </a:extLst>
          </p:cNvPr>
          <p:cNvCxnSpPr>
            <a:cxnSpLocks/>
          </p:cNvCxnSpPr>
          <p:nvPr/>
        </p:nvCxnSpPr>
        <p:spPr>
          <a:xfrm flipV="1">
            <a:off x="3706839" y="6348295"/>
            <a:ext cx="4484661" cy="225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67339C45-784E-57B4-E422-C72225F893C3}"/>
              </a:ext>
            </a:extLst>
          </p:cNvPr>
          <p:cNvSpPr txBox="1"/>
          <p:nvPr/>
        </p:nvSpPr>
        <p:spPr>
          <a:xfrm>
            <a:off x="8240689" y="6175591"/>
            <a:ext cx="3212158" cy="584775"/>
          </a:xfrm>
          <a:prstGeom prst="rect">
            <a:avLst/>
          </a:prstGeom>
          <a:noFill/>
        </p:spPr>
        <p:txBody>
          <a:bodyPr wrap="square">
            <a:spAutoFit/>
          </a:bodyPr>
          <a:lstStyle/>
          <a:p>
            <a:r>
              <a:rPr lang="fr-FR" sz="1600" dirty="0">
                <a:latin typeface="Arial" panose="020B0604020202020204" pitchFamily="34" charset="0"/>
                <a:cs typeface="Arial" panose="020B0604020202020204" pitchFamily="34" charset="0"/>
              </a:rPr>
              <a:t>Action des arbres en tant que </a:t>
            </a:r>
            <a:r>
              <a:rPr lang="fr-FR" sz="1600" b="1" dirty="0">
                <a:latin typeface="Arial" panose="020B0604020202020204" pitchFamily="34" charset="0"/>
                <a:cs typeface="Arial" panose="020B0604020202020204" pitchFamily="34" charset="0"/>
              </a:rPr>
              <a:t>CLIMATISATION NATURELLE</a:t>
            </a:r>
            <a:r>
              <a:rPr lang="fr-FR"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613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ppt_x"/>
                                          </p:val>
                                        </p:tav>
                                        <p:tav tm="100000">
                                          <p:val>
                                            <p:strVal val="#ppt_x"/>
                                          </p:val>
                                        </p:tav>
                                      </p:tavLst>
                                    </p:anim>
                                    <p:anim calcmode="lin" valueType="num">
                                      <p:cBhvr additive="base">
                                        <p:cTn id="6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ppt_x"/>
                                          </p:val>
                                        </p:tav>
                                        <p:tav tm="100000">
                                          <p:val>
                                            <p:strVal val="#ppt_x"/>
                                          </p:val>
                                        </p:tav>
                                      </p:tavLst>
                                    </p:anim>
                                    <p:anim calcmode="lin" valueType="num">
                                      <p:cBhvr additive="base">
                                        <p:cTn id="67" dur="500" fill="hold"/>
                                        <p:tgtEl>
                                          <p:spTgt spid="9"/>
                                        </p:tgtEl>
                                        <p:attrNameLst>
                                          <p:attrName>ppt_y</p:attrName>
                                        </p:attrNameLst>
                                      </p:cBhvr>
                                      <p:tavLst>
                                        <p:tav tm="0">
                                          <p:val>
                                            <p:strVal val="1+#ppt_h/2"/>
                                          </p:val>
                                        </p:tav>
                                        <p:tav tm="100000">
                                          <p:val>
                                            <p:strVal val="#ppt_y"/>
                                          </p:val>
                                        </p:tav>
                                      </p:tavLst>
                                    </p:anim>
                                  </p:childTnLst>
                                </p:cTn>
                              </p:par>
                              <p:par>
                                <p:cTn id="68" presetID="1" presetClass="entr" presetSubtype="0"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1000"/>
                                        <p:tgtEl>
                                          <p:spTgt spid="39"/>
                                        </p:tgtEl>
                                      </p:cBhvr>
                                    </p:animEffect>
                                    <p:anim calcmode="lin" valueType="num">
                                      <p:cBhvr>
                                        <p:cTn id="98" dur="1000" fill="hold"/>
                                        <p:tgtEl>
                                          <p:spTgt spid="39"/>
                                        </p:tgtEl>
                                        <p:attrNameLst>
                                          <p:attrName>ppt_x</p:attrName>
                                        </p:attrNameLst>
                                      </p:cBhvr>
                                      <p:tavLst>
                                        <p:tav tm="0">
                                          <p:val>
                                            <p:strVal val="#ppt_x"/>
                                          </p:val>
                                        </p:tav>
                                        <p:tav tm="100000">
                                          <p:val>
                                            <p:strVal val="#ppt_x"/>
                                          </p:val>
                                        </p:tav>
                                      </p:tavLst>
                                    </p:anim>
                                    <p:anim calcmode="lin" valueType="num">
                                      <p:cBhvr>
                                        <p:cTn id="9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additive="base">
                                        <p:cTn id="104" dur="500" fill="hold"/>
                                        <p:tgtEl>
                                          <p:spTgt spid="40"/>
                                        </p:tgtEl>
                                        <p:attrNameLst>
                                          <p:attrName>ppt_x</p:attrName>
                                        </p:attrNameLst>
                                      </p:cBhvr>
                                      <p:tavLst>
                                        <p:tav tm="0">
                                          <p:val>
                                            <p:strVal val="#ppt_x"/>
                                          </p:val>
                                        </p:tav>
                                        <p:tav tm="100000">
                                          <p:val>
                                            <p:strVal val="#ppt_x"/>
                                          </p:val>
                                        </p:tav>
                                      </p:tavLst>
                                    </p:anim>
                                    <p:anim calcmode="lin" valueType="num">
                                      <p:cBhvr additive="base">
                                        <p:cTn id="10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9" grpId="0"/>
      <p:bldP spid="40" grpId="0"/>
      <p:bldP spid="7" grpId="0"/>
      <p:bldP spid="8" grpId="0"/>
      <p:bldP spid="9" grpId="0"/>
      <p:bldP spid="11" grpId="0"/>
      <p:bldP spid="12"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991D6-6573-90B9-9C9F-210B1F2F289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29CE759-3D8A-CB1C-0E1F-591207567386}"/>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a:t>
            </a:r>
            <a:r>
              <a:rPr lang="fr-FR" sz="1800" b="1" dirty="0">
                <a:solidFill>
                  <a:srgbClr val="FF0000"/>
                </a:solidFill>
                <a:latin typeface="Calibri" panose="020F0502020204030204" pitchFamily="34" charset="0"/>
                <a:cs typeface="Calibri" panose="020F0502020204030204" pitchFamily="34" charset="0"/>
              </a:rPr>
              <a:t>défis</a:t>
            </a:r>
            <a:r>
              <a:rPr lang="fr-FR" sz="1800" b="1" dirty="0">
                <a:solidFill>
                  <a:srgbClr val="00B0F0"/>
                </a:solidFill>
                <a:latin typeface="Calibri" panose="020F0502020204030204" pitchFamily="34" charset="0"/>
                <a:cs typeface="Calibri" panose="020F0502020204030204" pitchFamily="34" charset="0"/>
              </a:rPr>
              <a:t> d’un territoire sous influence urbaine</a:t>
            </a:r>
          </a:p>
        </p:txBody>
      </p:sp>
      <p:sp>
        <p:nvSpPr>
          <p:cNvPr id="3" name="ZoneTexte 2">
            <a:extLst>
              <a:ext uri="{FF2B5EF4-FFF2-40B4-BE49-F238E27FC236}">
                <a16:creationId xmlns:a16="http://schemas.microsoft.com/office/drawing/2014/main" id="{A18461F9-7D08-D6E0-380E-5B90643FDE28}"/>
              </a:ext>
            </a:extLst>
          </p:cNvPr>
          <p:cNvSpPr txBox="1"/>
          <p:nvPr/>
        </p:nvSpPr>
        <p:spPr>
          <a:xfrm>
            <a:off x="1764505" y="467216"/>
            <a:ext cx="748996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Les méga-bassines, « réserves de substitution », l’exemple de Sainte-Soline</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A6909CA0-859A-1E20-5D55-B63A1BD46D6F}"/>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16</a:t>
            </a:r>
          </a:p>
        </p:txBody>
      </p:sp>
      <p:pic>
        <p:nvPicPr>
          <p:cNvPr id="5" name="Image 4">
            <a:extLst>
              <a:ext uri="{FF2B5EF4-FFF2-40B4-BE49-F238E27FC236}">
                <a16:creationId xmlns:a16="http://schemas.microsoft.com/office/drawing/2014/main" id="{355CC043-A07B-6FBF-E530-6487EB44B4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6" name="Image 5">
            <a:hlinkClick r:id="rId3" action="ppaction://hlinksldjump"/>
            <a:extLst>
              <a:ext uri="{FF2B5EF4-FFF2-40B4-BE49-F238E27FC236}">
                <a16:creationId xmlns:a16="http://schemas.microsoft.com/office/drawing/2014/main" id="{43C49BA9-325A-0601-F42E-6E78FB67C3F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pic>
        <p:nvPicPr>
          <p:cNvPr id="8" name="Image 7">
            <a:extLst>
              <a:ext uri="{FF2B5EF4-FFF2-40B4-BE49-F238E27FC236}">
                <a16:creationId xmlns:a16="http://schemas.microsoft.com/office/drawing/2014/main" id="{0E1D9366-0C98-28A4-E619-34D54704856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269444" y="2164018"/>
            <a:ext cx="3897523" cy="4680000"/>
          </a:xfrm>
          <a:prstGeom prst="rect">
            <a:avLst/>
          </a:prstGeom>
        </p:spPr>
      </p:pic>
      <p:grpSp>
        <p:nvGrpSpPr>
          <p:cNvPr id="16" name="Groupe 15">
            <a:extLst>
              <a:ext uri="{FF2B5EF4-FFF2-40B4-BE49-F238E27FC236}">
                <a16:creationId xmlns:a16="http://schemas.microsoft.com/office/drawing/2014/main" id="{68D0C92B-7096-6053-BC4E-FA9A571C496E}"/>
              </a:ext>
            </a:extLst>
          </p:cNvPr>
          <p:cNvGrpSpPr/>
          <p:nvPr/>
        </p:nvGrpSpPr>
        <p:grpSpPr>
          <a:xfrm>
            <a:off x="11080298" y="1356388"/>
            <a:ext cx="1098314" cy="798568"/>
            <a:chOff x="11329024" y="2002689"/>
            <a:chExt cx="1098314" cy="798568"/>
          </a:xfrm>
        </p:grpSpPr>
        <p:pic>
          <p:nvPicPr>
            <p:cNvPr id="14" name="Image 13">
              <a:hlinkClick r:id="rId6" action="ppaction://hlinksldjump"/>
              <a:extLst>
                <a:ext uri="{FF2B5EF4-FFF2-40B4-BE49-F238E27FC236}">
                  <a16:creationId xmlns:a16="http://schemas.microsoft.com/office/drawing/2014/main" id="{922B5F6A-9E22-D23F-206F-31FC6E1C51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685449" y="2002689"/>
              <a:ext cx="385464" cy="542403"/>
            </a:xfrm>
            <a:prstGeom prst="rect">
              <a:avLst/>
            </a:prstGeom>
          </p:spPr>
        </p:pic>
        <p:sp>
          <p:nvSpPr>
            <p:cNvPr id="15" name="ZoneTexte 14">
              <a:extLst>
                <a:ext uri="{FF2B5EF4-FFF2-40B4-BE49-F238E27FC236}">
                  <a16:creationId xmlns:a16="http://schemas.microsoft.com/office/drawing/2014/main" id="{D3A36652-F5F2-8553-8C44-A42863216A89}"/>
                </a:ext>
              </a:extLst>
            </p:cNvPr>
            <p:cNvSpPr txBox="1"/>
            <p:nvPr/>
          </p:nvSpPr>
          <p:spPr>
            <a:xfrm>
              <a:off x="11329024" y="2524258"/>
              <a:ext cx="1098314" cy="276999"/>
            </a:xfrm>
            <a:prstGeom prst="rect">
              <a:avLst/>
            </a:prstGeom>
            <a:noFill/>
          </p:spPr>
          <p:txBody>
            <a:bodyPr wrap="none" rtlCol="0">
              <a:spAutoFit/>
            </a:bodyPr>
            <a:lstStyle/>
            <a:p>
              <a:r>
                <a:rPr lang="fr-FR" sz="1200" b="1" dirty="0">
                  <a:latin typeface="Calibri" panose="020F0502020204030204" pitchFamily="34" charset="0"/>
                  <a:cs typeface="Calibri" panose="020F0502020204030204" pitchFamily="34" charset="0"/>
                </a:rPr>
                <a:t>Départements</a:t>
              </a:r>
            </a:p>
          </p:txBody>
        </p:sp>
      </p:grpSp>
      <p:grpSp>
        <p:nvGrpSpPr>
          <p:cNvPr id="11" name="Groupe 10">
            <a:extLst>
              <a:ext uri="{FF2B5EF4-FFF2-40B4-BE49-F238E27FC236}">
                <a16:creationId xmlns:a16="http://schemas.microsoft.com/office/drawing/2014/main" id="{F895A8B2-27A1-0789-2581-C83BF240BB6D}"/>
              </a:ext>
            </a:extLst>
          </p:cNvPr>
          <p:cNvGrpSpPr/>
          <p:nvPr/>
        </p:nvGrpSpPr>
        <p:grpSpPr>
          <a:xfrm>
            <a:off x="9005590" y="187076"/>
            <a:ext cx="1243851" cy="816994"/>
            <a:chOff x="9005590" y="187076"/>
            <a:chExt cx="1243851" cy="816994"/>
          </a:xfrm>
        </p:grpSpPr>
        <p:pic>
          <p:nvPicPr>
            <p:cNvPr id="18" name="Image 17">
              <a:hlinkClick r:id="rId8"/>
              <a:extLst>
                <a:ext uri="{FF2B5EF4-FFF2-40B4-BE49-F238E27FC236}">
                  <a16:creationId xmlns:a16="http://schemas.microsoft.com/office/drawing/2014/main" id="{1205ACA1-6BB9-5EEC-91D0-AA94BD3AFD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05590" y="187076"/>
              <a:ext cx="1243851" cy="816994"/>
            </a:xfrm>
            <a:prstGeom prst="rect">
              <a:avLst/>
            </a:prstGeom>
          </p:spPr>
        </p:pic>
        <p:pic>
          <p:nvPicPr>
            <p:cNvPr id="9" name="Image 8">
              <a:hlinkClick r:id="rId8"/>
              <a:extLst>
                <a:ext uri="{FF2B5EF4-FFF2-40B4-BE49-F238E27FC236}">
                  <a16:creationId xmlns:a16="http://schemas.microsoft.com/office/drawing/2014/main" id="{46C5365B-9B8F-3208-07D5-CB86C4605A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91631" y="255419"/>
              <a:ext cx="671767" cy="680307"/>
            </a:xfrm>
            <a:prstGeom prst="rect">
              <a:avLst/>
            </a:prstGeom>
          </p:spPr>
        </p:pic>
      </p:grpSp>
      <p:sp>
        <p:nvSpPr>
          <p:cNvPr id="13" name="Étoile : 5 branches 12">
            <a:extLst>
              <a:ext uri="{FF2B5EF4-FFF2-40B4-BE49-F238E27FC236}">
                <a16:creationId xmlns:a16="http://schemas.microsoft.com/office/drawing/2014/main" id="{DD5C7A7E-4594-8353-3B54-D9FFAB2B3B1D}"/>
              </a:ext>
            </a:extLst>
          </p:cNvPr>
          <p:cNvSpPr/>
          <p:nvPr/>
        </p:nvSpPr>
        <p:spPr>
          <a:xfrm>
            <a:off x="9562803" y="4040746"/>
            <a:ext cx="400595" cy="400595"/>
          </a:xfrm>
          <a:prstGeom prst="star5">
            <a:avLst/>
          </a:prstGeom>
          <a:solidFill>
            <a:srgbClr val="0FA5A2"/>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3DF60398-29C7-3BF1-02A1-58AF8F1649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269444" y="2154956"/>
            <a:ext cx="3897521" cy="4680000"/>
          </a:xfrm>
          <a:prstGeom prst="rect">
            <a:avLst/>
          </a:prstGeom>
        </p:spPr>
      </p:pic>
      <p:grpSp>
        <p:nvGrpSpPr>
          <p:cNvPr id="22" name="Groupe 21">
            <a:extLst>
              <a:ext uri="{FF2B5EF4-FFF2-40B4-BE49-F238E27FC236}">
                <a16:creationId xmlns:a16="http://schemas.microsoft.com/office/drawing/2014/main" id="{BDDAAD14-EEB2-4426-EB3F-106FEB237758}"/>
              </a:ext>
            </a:extLst>
          </p:cNvPr>
          <p:cNvGrpSpPr/>
          <p:nvPr/>
        </p:nvGrpSpPr>
        <p:grpSpPr>
          <a:xfrm>
            <a:off x="9005590" y="1081797"/>
            <a:ext cx="1243851" cy="816994"/>
            <a:chOff x="9005590" y="1081797"/>
            <a:chExt cx="1243851" cy="816994"/>
          </a:xfrm>
        </p:grpSpPr>
        <p:pic>
          <p:nvPicPr>
            <p:cNvPr id="17" name="Image 16">
              <a:hlinkClick r:id="rId12"/>
              <a:extLst>
                <a:ext uri="{FF2B5EF4-FFF2-40B4-BE49-F238E27FC236}">
                  <a16:creationId xmlns:a16="http://schemas.microsoft.com/office/drawing/2014/main" id="{4CFC9B78-DDA3-8092-1FE1-6D9BA9BA42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05590" y="1081797"/>
              <a:ext cx="1243851" cy="816994"/>
            </a:xfrm>
            <a:prstGeom prst="rect">
              <a:avLst/>
            </a:prstGeom>
          </p:spPr>
        </p:pic>
        <p:pic>
          <p:nvPicPr>
            <p:cNvPr id="21" name="Image 20">
              <a:hlinkClick r:id="rId12"/>
              <a:extLst>
                <a:ext uri="{FF2B5EF4-FFF2-40B4-BE49-F238E27FC236}">
                  <a16:creationId xmlns:a16="http://schemas.microsoft.com/office/drawing/2014/main" id="{1D820F17-7EB3-2840-5A41-F52C6A5CF9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54471" y="1174279"/>
              <a:ext cx="746086" cy="647618"/>
            </a:xfrm>
            <a:prstGeom prst="rect">
              <a:avLst/>
            </a:prstGeom>
          </p:spPr>
        </p:pic>
      </p:grpSp>
      <p:sp>
        <p:nvSpPr>
          <p:cNvPr id="7" name="ZoneTexte 6">
            <a:extLst>
              <a:ext uri="{FF2B5EF4-FFF2-40B4-BE49-F238E27FC236}">
                <a16:creationId xmlns:a16="http://schemas.microsoft.com/office/drawing/2014/main" id="{7E8B7718-A609-0979-44C4-ED2F0EEE60C1}"/>
              </a:ext>
            </a:extLst>
          </p:cNvPr>
          <p:cNvSpPr txBox="1"/>
          <p:nvPr/>
        </p:nvSpPr>
        <p:spPr>
          <a:xfrm>
            <a:off x="246230" y="4572829"/>
            <a:ext cx="2373894"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37 )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Qu’est-ce qu’une méga-bassine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2ACD580B-DD69-F723-285E-977A0D759588}"/>
              </a:ext>
            </a:extLst>
          </p:cNvPr>
          <p:cNvSpPr txBox="1"/>
          <p:nvPr/>
        </p:nvSpPr>
        <p:spPr>
          <a:xfrm>
            <a:off x="2319551" y="4612506"/>
            <a:ext cx="6423857" cy="738664"/>
          </a:xfrm>
          <a:prstGeom prst="rect">
            <a:avLst/>
          </a:prstGeom>
          <a:noFill/>
        </p:spPr>
        <p:txBody>
          <a:bodyPr wrap="square">
            <a:spAutoFit/>
          </a:bodyPr>
          <a:lstStyle/>
          <a:p>
            <a:pPr algn="just"/>
            <a:r>
              <a:rPr lang="fr-FR" sz="1400" dirty="0">
                <a:solidFill>
                  <a:schemeClr val="accent4"/>
                </a:solidFill>
                <a:latin typeface="Calibri" panose="020F0502020204030204" pitchFamily="34" charset="0"/>
                <a:cs typeface="Calibri" panose="020F0502020204030204" pitchFamily="34" charset="0"/>
              </a:rPr>
              <a:t>Une méga-bassine est une </a:t>
            </a:r>
            <a:r>
              <a:rPr lang="fr-FR" sz="1400" b="1" dirty="0">
                <a:solidFill>
                  <a:schemeClr val="accent4"/>
                </a:solidFill>
                <a:latin typeface="Calibri" panose="020F0502020204030204" pitchFamily="34" charset="0"/>
                <a:cs typeface="Calibri" panose="020F0502020204030204" pitchFamily="34" charset="0"/>
              </a:rPr>
              <a:t>grande réserve d’eau</a:t>
            </a:r>
            <a:r>
              <a:rPr lang="fr-FR" sz="1400" dirty="0">
                <a:solidFill>
                  <a:schemeClr val="accent4"/>
                </a:solidFill>
                <a:latin typeface="Calibri" panose="020F0502020204030204" pitchFamily="34" charset="0"/>
                <a:cs typeface="Calibri" panose="020F0502020204030204" pitchFamily="34" charset="0"/>
              </a:rPr>
              <a:t>, creusée au milieu des champs. </a:t>
            </a:r>
          </a:p>
          <a:p>
            <a:pPr algn="just"/>
            <a:r>
              <a:rPr lang="fr-FR" sz="1400" dirty="0">
                <a:solidFill>
                  <a:schemeClr val="accent4"/>
                </a:solidFill>
                <a:latin typeface="Calibri" panose="020F0502020204030204" pitchFamily="34" charset="0"/>
                <a:cs typeface="Calibri" panose="020F0502020204030204" pitchFamily="34" charset="0"/>
              </a:rPr>
              <a:t>Cette eau est  </a:t>
            </a:r>
            <a:r>
              <a:rPr lang="fr-FR" sz="1400" b="1" dirty="0">
                <a:solidFill>
                  <a:schemeClr val="accent4"/>
                </a:solidFill>
                <a:latin typeface="Calibri" panose="020F0502020204030204" pitchFamily="34" charset="0"/>
                <a:cs typeface="Calibri" panose="020F0502020204030204" pitchFamily="34" charset="0"/>
              </a:rPr>
              <a:t>prélevée dans les nappes phréatiques</a:t>
            </a:r>
            <a:r>
              <a:rPr lang="fr-FR" sz="1400" dirty="0">
                <a:solidFill>
                  <a:schemeClr val="accent4"/>
                </a:solidFill>
                <a:latin typeface="Calibri" panose="020F0502020204030204" pitchFamily="34" charset="0"/>
                <a:cs typeface="Calibri" panose="020F0502020204030204" pitchFamily="34" charset="0"/>
              </a:rPr>
              <a:t>, pour être </a:t>
            </a:r>
            <a:r>
              <a:rPr lang="fr-FR" sz="1400" b="1" dirty="0">
                <a:solidFill>
                  <a:schemeClr val="accent4"/>
                </a:solidFill>
                <a:latin typeface="Calibri" panose="020F0502020204030204" pitchFamily="34" charset="0"/>
                <a:cs typeface="Calibri" panose="020F0502020204030204" pitchFamily="34" charset="0"/>
              </a:rPr>
              <a:t>utilisée en irrigation</a:t>
            </a:r>
            <a:r>
              <a:rPr lang="fr-FR" sz="1400" dirty="0">
                <a:solidFill>
                  <a:schemeClr val="accent4"/>
                </a:solidFill>
                <a:latin typeface="Calibri" panose="020F0502020204030204" pitchFamily="34" charset="0"/>
                <a:cs typeface="Calibri" panose="020F0502020204030204" pitchFamily="34" charset="0"/>
              </a:rPr>
              <a:t> au printemps et en été.</a:t>
            </a:r>
          </a:p>
        </p:txBody>
      </p:sp>
      <p:pic>
        <p:nvPicPr>
          <p:cNvPr id="20" name="Image 19">
            <a:extLst>
              <a:ext uri="{FF2B5EF4-FFF2-40B4-BE49-F238E27FC236}">
                <a16:creationId xmlns:a16="http://schemas.microsoft.com/office/drawing/2014/main" id="{DAD97775-14EE-B090-8914-8E4B240F03A7}"/>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319043" y="832342"/>
            <a:ext cx="6739074" cy="3540432"/>
          </a:xfrm>
          <a:prstGeom prst="rect">
            <a:avLst/>
          </a:prstGeom>
        </p:spPr>
      </p:pic>
      <p:sp>
        <p:nvSpPr>
          <p:cNvPr id="23" name="ZoneTexte 22">
            <a:extLst>
              <a:ext uri="{FF2B5EF4-FFF2-40B4-BE49-F238E27FC236}">
                <a16:creationId xmlns:a16="http://schemas.microsoft.com/office/drawing/2014/main" id="{C32125FE-BBA1-C876-7100-3CE228255C05}"/>
              </a:ext>
            </a:extLst>
          </p:cNvPr>
          <p:cNvSpPr txBox="1"/>
          <p:nvPr/>
        </p:nvSpPr>
        <p:spPr>
          <a:xfrm>
            <a:off x="246230" y="5319252"/>
            <a:ext cx="2723393"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38 )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Quels problèmes posent ces méga-bassines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1740D3EB-1D2C-B3F2-999D-792F349C1BA0}"/>
              </a:ext>
            </a:extLst>
          </p:cNvPr>
          <p:cNvSpPr txBox="1"/>
          <p:nvPr/>
        </p:nvSpPr>
        <p:spPr>
          <a:xfrm>
            <a:off x="198408" y="4343763"/>
            <a:ext cx="7735101" cy="292388"/>
          </a:xfrm>
          <a:prstGeom prst="rect">
            <a:avLst/>
          </a:prstGeom>
          <a:noFill/>
        </p:spPr>
        <p:txBody>
          <a:bodyPr wrap="square">
            <a:spAutoFit/>
          </a:bodyPr>
          <a:lstStyle/>
          <a:p>
            <a:r>
              <a:rPr lang="fr-FR" sz="1300" i="1" dirty="0">
                <a:latin typeface="Arial" panose="020B0604020202020204" pitchFamily="34" charset="0"/>
                <a:cs typeface="Arial" panose="020B0604020202020204" pitchFamily="34" charset="0"/>
              </a:rPr>
              <a:t>Une réserve d'eau agricole géante dans le sud Vendée sur la commune de NALLIERS, le 26/09/2022.</a:t>
            </a:r>
          </a:p>
        </p:txBody>
      </p:sp>
      <p:pic>
        <p:nvPicPr>
          <p:cNvPr id="27" name="Image 26">
            <a:extLst>
              <a:ext uri="{FF2B5EF4-FFF2-40B4-BE49-F238E27FC236}">
                <a16:creationId xmlns:a16="http://schemas.microsoft.com/office/drawing/2014/main" id="{3B0950D8-4F6F-F6FE-2ADF-3980898EA15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07215" y="4153422"/>
            <a:ext cx="175242" cy="175242"/>
          </a:xfrm>
          <a:prstGeom prst="rect">
            <a:avLst/>
          </a:prstGeom>
        </p:spPr>
      </p:pic>
      <p:cxnSp>
        <p:nvCxnSpPr>
          <p:cNvPr id="29" name="Connecteur droit avec flèche 28">
            <a:extLst>
              <a:ext uri="{FF2B5EF4-FFF2-40B4-BE49-F238E27FC236}">
                <a16:creationId xmlns:a16="http://schemas.microsoft.com/office/drawing/2014/main" id="{23735856-D6A6-1D69-2EF6-22A1BA432F00}"/>
              </a:ext>
            </a:extLst>
          </p:cNvPr>
          <p:cNvCxnSpPr>
            <a:cxnSpLocks/>
            <a:stCxn id="25" idx="3"/>
          </p:cNvCxnSpPr>
          <p:nvPr/>
        </p:nvCxnSpPr>
        <p:spPr>
          <a:xfrm flipV="1">
            <a:off x="7933509" y="4314715"/>
            <a:ext cx="1358122" cy="17524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4B89129D-4F5D-BFAE-BDCC-90B45823E661}"/>
              </a:ext>
            </a:extLst>
          </p:cNvPr>
          <p:cNvSpPr txBox="1"/>
          <p:nvPr/>
        </p:nvSpPr>
        <p:spPr>
          <a:xfrm>
            <a:off x="246230" y="6039321"/>
            <a:ext cx="4125473" cy="615553"/>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39 )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16</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Pourquoi les retenues collinaires seraient-elles une meilleure solution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32" name="ZoneTexte 31">
            <a:extLst>
              <a:ext uri="{FF2B5EF4-FFF2-40B4-BE49-F238E27FC236}">
                <a16:creationId xmlns:a16="http://schemas.microsoft.com/office/drawing/2014/main" id="{1F48A50D-225C-2ED1-AD5C-6C8E9F522051}"/>
              </a:ext>
            </a:extLst>
          </p:cNvPr>
          <p:cNvSpPr txBox="1"/>
          <p:nvPr/>
        </p:nvSpPr>
        <p:spPr>
          <a:xfrm>
            <a:off x="2902905" y="5369771"/>
            <a:ext cx="6035967" cy="738664"/>
          </a:xfrm>
          <a:prstGeom prst="rect">
            <a:avLst/>
          </a:prstGeom>
          <a:noFill/>
        </p:spPr>
        <p:txBody>
          <a:bodyPr wrap="square">
            <a:spAutoFit/>
          </a:bodyPr>
          <a:lstStyle/>
          <a:p>
            <a:pPr algn="just"/>
            <a:r>
              <a:rPr lang="fr-FR" sz="1400" dirty="0">
                <a:solidFill>
                  <a:schemeClr val="accent4"/>
                </a:solidFill>
                <a:latin typeface="Calibri" panose="020F0502020204030204" pitchFamily="34" charset="0"/>
                <a:cs typeface="Calibri" panose="020F0502020204030204" pitchFamily="34" charset="0"/>
              </a:rPr>
              <a:t>Avec le réchauffement climatique, les </a:t>
            </a:r>
            <a:r>
              <a:rPr lang="fr-FR" sz="1400" b="1" dirty="0">
                <a:solidFill>
                  <a:schemeClr val="accent4"/>
                </a:solidFill>
                <a:latin typeface="Calibri" panose="020F0502020204030204" pitchFamily="34" charset="0"/>
                <a:cs typeface="Calibri" panose="020F0502020204030204" pitchFamily="34" charset="0"/>
              </a:rPr>
              <a:t>méga-bassines</a:t>
            </a:r>
            <a:r>
              <a:rPr lang="fr-FR" sz="1400" dirty="0">
                <a:solidFill>
                  <a:schemeClr val="accent4"/>
                </a:solidFill>
                <a:latin typeface="Calibri" panose="020F0502020204030204" pitchFamily="34" charset="0"/>
                <a:cs typeface="Calibri" panose="020F0502020204030204" pitchFamily="34" charset="0"/>
              </a:rPr>
              <a:t> facilitent l’</a:t>
            </a:r>
            <a:r>
              <a:rPr lang="fr-FR" sz="1400" b="1" dirty="0">
                <a:solidFill>
                  <a:schemeClr val="accent4"/>
                </a:solidFill>
                <a:latin typeface="Calibri" panose="020F0502020204030204" pitchFamily="34" charset="0"/>
                <a:cs typeface="Calibri" panose="020F0502020204030204" pitchFamily="34" charset="0"/>
              </a:rPr>
              <a:t>évaporation de l’eau</a:t>
            </a:r>
            <a:r>
              <a:rPr lang="fr-FR" sz="1400" dirty="0">
                <a:solidFill>
                  <a:schemeClr val="accent4"/>
                </a:solidFill>
                <a:latin typeface="Calibri" panose="020F0502020204030204" pitchFamily="34" charset="0"/>
                <a:cs typeface="Calibri" panose="020F0502020204030204" pitchFamily="34" charset="0"/>
              </a:rPr>
              <a:t>, la </a:t>
            </a:r>
            <a:r>
              <a:rPr lang="fr-FR" sz="1400" b="1" dirty="0">
                <a:solidFill>
                  <a:schemeClr val="accent4"/>
                </a:solidFill>
                <a:latin typeface="Calibri" panose="020F0502020204030204" pitchFamily="34" charset="0"/>
                <a:cs typeface="Calibri" panose="020F0502020204030204" pitchFamily="34" charset="0"/>
              </a:rPr>
              <a:t>dégradation de sa qualité</a:t>
            </a:r>
            <a:r>
              <a:rPr lang="fr-FR" sz="1400" dirty="0">
                <a:solidFill>
                  <a:schemeClr val="accent4"/>
                </a:solidFill>
                <a:latin typeface="Calibri" panose="020F0502020204030204" pitchFamily="34" charset="0"/>
                <a:cs typeface="Calibri" panose="020F0502020204030204" pitchFamily="34" charset="0"/>
              </a:rPr>
              <a:t>. Elles ne remettent pas en question le modèle agricole actuel en openfields (« grands espaces ») qui gaspille l’eau.</a:t>
            </a:r>
          </a:p>
        </p:txBody>
      </p:sp>
      <p:sp>
        <p:nvSpPr>
          <p:cNvPr id="33" name="ZoneTexte 32">
            <a:extLst>
              <a:ext uri="{FF2B5EF4-FFF2-40B4-BE49-F238E27FC236}">
                <a16:creationId xmlns:a16="http://schemas.microsoft.com/office/drawing/2014/main" id="{06B5DFD6-8C79-330D-0B11-98067BF10174}"/>
              </a:ext>
            </a:extLst>
          </p:cNvPr>
          <p:cNvSpPr txBox="1"/>
          <p:nvPr/>
        </p:nvSpPr>
        <p:spPr>
          <a:xfrm>
            <a:off x="4225780" y="6073877"/>
            <a:ext cx="6854518" cy="738664"/>
          </a:xfrm>
          <a:prstGeom prst="rect">
            <a:avLst/>
          </a:prstGeom>
          <a:noFill/>
        </p:spPr>
        <p:txBody>
          <a:bodyPr wrap="square">
            <a:spAutoFit/>
          </a:bodyPr>
          <a:lstStyle/>
          <a:p>
            <a:pPr algn="just"/>
            <a:r>
              <a:rPr lang="fr-FR" sz="1400" dirty="0">
                <a:solidFill>
                  <a:schemeClr val="accent4"/>
                </a:solidFill>
                <a:latin typeface="Calibri" panose="020F0502020204030204" pitchFamily="34" charset="0"/>
                <a:cs typeface="Calibri" panose="020F0502020204030204" pitchFamily="34" charset="0"/>
              </a:rPr>
              <a:t>Les </a:t>
            </a:r>
            <a:r>
              <a:rPr lang="fr-FR" sz="1400" b="1" dirty="0">
                <a:solidFill>
                  <a:schemeClr val="accent4"/>
                </a:solidFill>
                <a:latin typeface="Calibri" panose="020F0502020204030204" pitchFamily="34" charset="0"/>
                <a:cs typeface="Calibri" panose="020F0502020204030204" pitchFamily="34" charset="0"/>
              </a:rPr>
              <a:t>retenues collinaires</a:t>
            </a:r>
            <a:r>
              <a:rPr lang="fr-FR" sz="1400" dirty="0">
                <a:solidFill>
                  <a:schemeClr val="accent4"/>
                </a:solidFill>
                <a:latin typeface="Calibri" panose="020F0502020204030204" pitchFamily="34" charset="0"/>
                <a:cs typeface="Calibri" panose="020F0502020204030204" pitchFamily="34" charset="0"/>
              </a:rPr>
              <a:t> permettent elles, non pas de pomper l’eau mais de </a:t>
            </a:r>
            <a:r>
              <a:rPr lang="fr-FR" sz="1400" b="1" dirty="0">
                <a:solidFill>
                  <a:schemeClr val="accent4"/>
                </a:solidFill>
                <a:latin typeface="Calibri" panose="020F0502020204030204" pitchFamily="34" charset="0"/>
                <a:cs typeface="Calibri" panose="020F0502020204030204" pitchFamily="34" charset="0"/>
              </a:rPr>
              <a:t>retenir l’eau</a:t>
            </a:r>
            <a:r>
              <a:rPr lang="fr-FR" sz="1400" dirty="0">
                <a:solidFill>
                  <a:schemeClr val="accent4"/>
                </a:solidFill>
                <a:latin typeface="Calibri" panose="020F0502020204030204" pitchFamily="34" charset="0"/>
                <a:cs typeface="Calibri" panose="020F0502020204030204" pitchFamily="34" charset="0"/>
              </a:rPr>
              <a:t>.</a:t>
            </a:r>
          </a:p>
          <a:p>
            <a:pPr algn="just"/>
            <a:r>
              <a:rPr lang="fr-FR" sz="1400" dirty="0">
                <a:solidFill>
                  <a:schemeClr val="accent4"/>
                </a:solidFill>
                <a:latin typeface="Calibri" panose="020F0502020204030204" pitchFamily="34" charset="0"/>
                <a:cs typeface="Calibri" panose="020F0502020204030204" pitchFamily="34" charset="0"/>
              </a:rPr>
              <a:t>Cependant </a:t>
            </a:r>
            <a:r>
              <a:rPr lang="fr-FR" sz="1400" b="1" dirty="0">
                <a:solidFill>
                  <a:schemeClr val="accent4"/>
                </a:solidFill>
                <a:latin typeface="Calibri" panose="020F0502020204030204" pitchFamily="34" charset="0"/>
                <a:cs typeface="Calibri" panose="020F0502020204030204" pitchFamily="34" charset="0"/>
              </a:rPr>
              <a:t>l’eau devient rare</a:t>
            </a:r>
            <a:r>
              <a:rPr lang="fr-FR" sz="1400" dirty="0">
                <a:solidFill>
                  <a:schemeClr val="accent4"/>
                </a:solidFill>
                <a:latin typeface="Calibri" panose="020F0502020204030204" pitchFamily="34" charset="0"/>
                <a:cs typeface="Calibri" panose="020F0502020204030204" pitchFamily="34" charset="0"/>
              </a:rPr>
              <a:t>, les </a:t>
            </a:r>
            <a:r>
              <a:rPr lang="fr-FR" sz="1400" b="1" dirty="0">
                <a:solidFill>
                  <a:schemeClr val="accent4"/>
                </a:solidFill>
                <a:latin typeface="Calibri" panose="020F0502020204030204" pitchFamily="34" charset="0"/>
                <a:cs typeface="Calibri" panose="020F0502020204030204" pitchFamily="34" charset="0"/>
              </a:rPr>
              <a:t>acteurs de l’eau</a:t>
            </a:r>
            <a:r>
              <a:rPr lang="fr-FR" sz="1400" dirty="0">
                <a:solidFill>
                  <a:schemeClr val="accent4"/>
                </a:solidFill>
                <a:latin typeface="Calibri" panose="020F0502020204030204" pitchFamily="34" charset="0"/>
                <a:cs typeface="Calibri" panose="020F0502020204030204" pitchFamily="34" charset="0"/>
              </a:rPr>
              <a:t> (agriculteurs, entreprises, particuliers) doivent se concerter et </a:t>
            </a:r>
            <a:r>
              <a:rPr lang="fr-FR" sz="1400" b="1" dirty="0">
                <a:solidFill>
                  <a:schemeClr val="accent4"/>
                </a:solidFill>
                <a:latin typeface="Calibri" panose="020F0502020204030204" pitchFamily="34" charset="0"/>
                <a:cs typeface="Calibri" panose="020F0502020204030204" pitchFamily="34" charset="0"/>
              </a:rPr>
              <a:t>tout faire pour l’économiser</a:t>
            </a:r>
            <a:r>
              <a:rPr lang="fr-FR" sz="1400" dirty="0">
                <a:solidFill>
                  <a:schemeClr val="accent4"/>
                </a:solidFill>
                <a:latin typeface="Calibri" panose="020F0502020204030204" pitchFamily="34" charset="0"/>
                <a:cs typeface="Calibri" panose="020F0502020204030204" pitchFamily="34" charset="0"/>
              </a:rPr>
              <a:t>.</a:t>
            </a:r>
          </a:p>
        </p:txBody>
      </p:sp>
      <p:pic>
        <p:nvPicPr>
          <p:cNvPr id="24" name="Image 23">
            <a:hlinkClick r:id="rId16"/>
            <a:extLst>
              <a:ext uri="{FF2B5EF4-FFF2-40B4-BE49-F238E27FC236}">
                <a16:creationId xmlns:a16="http://schemas.microsoft.com/office/drawing/2014/main" id="{F2E0F918-D9B0-40B0-95FB-47FF98B24B6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142121" y="1791805"/>
            <a:ext cx="1203746" cy="440532"/>
          </a:xfrm>
          <a:prstGeom prst="rect">
            <a:avLst/>
          </a:prstGeom>
        </p:spPr>
      </p:pic>
    </p:spTree>
    <p:extLst>
      <p:ext uri="{BB962C8B-B14F-4D97-AF65-F5344CB8AC3E}">
        <p14:creationId xmlns:p14="http://schemas.microsoft.com/office/powerpoint/2010/main" val="262160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1"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ppt_x"/>
                                          </p:val>
                                        </p:tav>
                                        <p:tav tm="100000">
                                          <p:val>
                                            <p:strVal val="#ppt_x"/>
                                          </p:val>
                                        </p:tav>
                                      </p:tavLst>
                                    </p:anim>
                                    <p:anim calcmode="lin" valueType="num">
                                      <p:cBhvr additive="base">
                                        <p:cTn id="7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22"/>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1000"/>
                                        <p:tgtEl>
                                          <p:spTgt spid="31"/>
                                        </p:tgtEl>
                                      </p:cBhvr>
                                    </p:animEffect>
                                    <p:anim calcmode="lin" valueType="num">
                                      <p:cBhvr>
                                        <p:cTn id="85" dur="1000" fill="hold"/>
                                        <p:tgtEl>
                                          <p:spTgt spid="31"/>
                                        </p:tgtEl>
                                        <p:attrNameLst>
                                          <p:attrName>ppt_x</p:attrName>
                                        </p:attrNameLst>
                                      </p:cBhvr>
                                      <p:tavLst>
                                        <p:tav tm="0">
                                          <p:val>
                                            <p:strVal val="#ppt_x"/>
                                          </p:val>
                                        </p:tav>
                                        <p:tav tm="100000">
                                          <p:val>
                                            <p:strVal val="#ppt_x"/>
                                          </p:val>
                                        </p:tav>
                                      </p:tavLst>
                                    </p:anim>
                                    <p:anim calcmode="lin" valueType="num">
                                      <p:cBhvr>
                                        <p:cTn id="8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ppt_x"/>
                                          </p:val>
                                        </p:tav>
                                        <p:tav tm="100000">
                                          <p:val>
                                            <p:strVal val="#ppt_x"/>
                                          </p:val>
                                        </p:tav>
                                      </p:tavLst>
                                    </p:anim>
                                    <p:anim calcmode="lin" valueType="num">
                                      <p:cBhvr additive="base">
                                        <p:cTn id="9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animBg="1"/>
      <p:bldP spid="7" grpId="0"/>
      <p:bldP spid="12" grpId="0"/>
      <p:bldP spid="23" grpId="0"/>
      <p:bldP spid="25"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3521EC9E-030E-BB1D-5617-EB56ED308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755" y="809748"/>
            <a:ext cx="8219357" cy="5831501"/>
          </a:xfrm>
          <a:prstGeom prst="rect">
            <a:avLst/>
          </a:prstGeom>
        </p:spPr>
      </p:pic>
      <p:sp>
        <p:nvSpPr>
          <p:cNvPr id="2" name="ZoneTexte 1">
            <a:extLst>
              <a:ext uri="{FF2B5EF4-FFF2-40B4-BE49-F238E27FC236}">
                <a16:creationId xmlns:a16="http://schemas.microsoft.com/office/drawing/2014/main" id="{0477FDEF-CAA3-F752-18A9-852FA33979A3}"/>
              </a:ext>
            </a:extLst>
          </p:cNvPr>
          <p:cNvSpPr txBox="1"/>
          <p:nvPr/>
        </p:nvSpPr>
        <p:spPr>
          <a:xfrm>
            <a:off x="220359" y="109398"/>
            <a:ext cx="7055511"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a:t>
            </a:r>
            <a:r>
              <a:rPr lang="fr-FR" sz="1800" b="1" dirty="0">
                <a:solidFill>
                  <a:srgbClr val="FF0000"/>
                </a:solidFill>
                <a:latin typeface="Calibri" panose="020F0502020204030204" pitchFamily="34" charset="0"/>
                <a:cs typeface="Calibri" panose="020F0502020204030204" pitchFamily="34" charset="0"/>
              </a:rPr>
              <a:t>défis</a:t>
            </a:r>
            <a:r>
              <a:rPr lang="fr-FR" sz="1800" b="1" dirty="0">
                <a:solidFill>
                  <a:srgbClr val="00B0F0"/>
                </a:solidFill>
                <a:latin typeface="Calibri" panose="020F0502020204030204" pitchFamily="34" charset="0"/>
                <a:cs typeface="Calibri" panose="020F0502020204030204" pitchFamily="34" charset="0"/>
              </a:rPr>
              <a:t> d’un territoire sous influence urbaine</a:t>
            </a:r>
          </a:p>
        </p:txBody>
      </p:sp>
      <p:sp>
        <p:nvSpPr>
          <p:cNvPr id="3" name="ZoneTexte 2">
            <a:extLst>
              <a:ext uri="{FF2B5EF4-FFF2-40B4-BE49-F238E27FC236}">
                <a16:creationId xmlns:a16="http://schemas.microsoft.com/office/drawing/2014/main" id="{2F628838-724E-29CB-64FA-62FCA6BC3267}"/>
              </a:ext>
            </a:extLst>
          </p:cNvPr>
          <p:cNvSpPr txBox="1"/>
          <p:nvPr/>
        </p:nvSpPr>
        <p:spPr>
          <a:xfrm>
            <a:off x="1764505" y="467216"/>
            <a:ext cx="4566626" cy="369332"/>
          </a:xfrm>
          <a:prstGeom prst="rect">
            <a:avLst/>
          </a:prstGeom>
          <a:noFill/>
        </p:spPr>
        <p:txBody>
          <a:bodyPr wrap="square">
            <a:spAutoFit/>
          </a:bodyPr>
          <a:lstStyle/>
          <a:p>
            <a:r>
              <a:rPr lang="fr-FR" b="1" dirty="0">
                <a:latin typeface="Calibri" panose="020F0502020204030204" pitchFamily="34" charset="0"/>
                <a:cs typeface="Calibri" panose="020F0502020204030204" pitchFamily="34" charset="0"/>
              </a:rPr>
              <a:t>À quoi pourrait ressembler une ville en 2050 ?</a:t>
            </a:r>
            <a:endParaRPr lang="fr-FR" sz="1100" b="1" dirty="0">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1F3E0A8A-FB45-7175-EDB3-F3A7EB5B190C}"/>
              </a:ext>
            </a:extLst>
          </p:cNvPr>
          <p:cNvSpPr txBox="1"/>
          <p:nvPr/>
        </p:nvSpPr>
        <p:spPr>
          <a:xfrm>
            <a:off x="198409" y="463010"/>
            <a:ext cx="1625766" cy="369332"/>
          </a:xfrm>
          <a:prstGeom prst="rect">
            <a:avLst/>
          </a:prstGeom>
          <a:noFill/>
        </p:spPr>
        <p:txBody>
          <a:bodyPr wrap="none" rtlCol="0">
            <a:spAutoFit/>
          </a:bodyPr>
          <a:lstStyle/>
          <a:p>
            <a:r>
              <a:rPr lang="fr-FR" b="1" dirty="0">
                <a:solidFill>
                  <a:srgbClr val="FF0000"/>
                </a:solidFill>
                <a:latin typeface="Calibri" panose="020F0502020204030204" pitchFamily="34" charset="0"/>
                <a:cs typeface="Calibri" panose="020F0502020204030204" pitchFamily="34" charset="0"/>
              </a:rPr>
              <a:t>DOCUMENT 17</a:t>
            </a:r>
          </a:p>
        </p:txBody>
      </p:sp>
      <p:grpSp>
        <p:nvGrpSpPr>
          <p:cNvPr id="9" name="Groupe 8">
            <a:extLst>
              <a:ext uri="{FF2B5EF4-FFF2-40B4-BE49-F238E27FC236}">
                <a16:creationId xmlns:a16="http://schemas.microsoft.com/office/drawing/2014/main" id="{93B22E97-C94B-EC4C-F43C-699A4AE2A977}"/>
              </a:ext>
            </a:extLst>
          </p:cNvPr>
          <p:cNvGrpSpPr/>
          <p:nvPr/>
        </p:nvGrpSpPr>
        <p:grpSpPr>
          <a:xfrm>
            <a:off x="8738636" y="117600"/>
            <a:ext cx="1383198" cy="908521"/>
            <a:chOff x="7136139" y="735326"/>
            <a:chExt cx="1383198" cy="908521"/>
          </a:xfrm>
        </p:grpSpPr>
        <p:pic>
          <p:nvPicPr>
            <p:cNvPr id="6" name="Image 5">
              <a:extLst>
                <a:ext uri="{FF2B5EF4-FFF2-40B4-BE49-F238E27FC236}">
                  <a16:creationId xmlns:a16="http://schemas.microsoft.com/office/drawing/2014/main" id="{506722B5-3095-6B4B-7505-A9D80131C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702" y="1040259"/>
              <a:ext cx="816073" cy="298656"/>
            </a:xfrm>
            <a:prstGeom prst="rect">
              <a:avLst/>
            </a:prstGeom>
          </p:spPr>
        </p:pic>
        <p:pic>
          <p:nvPicPr>
            <p:cNvPr id="8" name="Image 7">
              <a:hlinkClick r:id="rId4"/>
              <a:extLst>
                <a:ext uri="{FF2B5EF4-FFF2-40B4-BE49-F238E27FC236}">
                  <a16:creationId xmlns:a16="http://schemas.microsoft.com/office/drawing/2014/main" id="{146D8B6A-8018-407F-D559-F3FFE19A8A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6139" y="735326"/>
              <a:ext cx="1383198" cy="908521"/>
            </a:xfrm>
            <a:prstGeom prst="rect">
              <a:avLst/>
            </a:prstGeom>
          </p:spPr>
        </p:pic>
      </p:grpSp>
      <p:pic>
        <p:nvPicPr>
          <p:cNvPr id="10" name="Image 9">
            <a:extLst>
              <a:ext uri="{FF2B5EF4-FFF2-40B4-BE49-F238E27FC236}">
                <a16:creationId xmlns:a16="http://schemas.microsoft.com/office/drawing/2014/main" id="{CC202576-93F7-3890-44C6-B4B0754C76D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452847" y="143592"/>
            <a:ext cx="527420" cy="527420"/>
          </a:xfrm>
          <a:prstGeom prst="rect">
            <a:avLst/>
          </a:prstGeom>
        </p:spPr>
      </p:pic>
      <p:pic>
        <p:nvPicPr>
          <p:cNvPr id="11" name="Image 10">
            <a:hlinkClick r:id="rId7" action="ppaction://hlinksldjump"/>
            <a:extLst>
              <a:ext uri="{FF2B5EF4-FFF2-40B4-BE49-F238E27FC236}">
                <a16:creationId xmlns:a16="http://schemas.microsoft.com/office/drawing/2014/main" id="{CABF706C-A428-B1C1-50E1-CFC1E3985FC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741794" y="208800"/>
            <a:ext cx="677008" cy="471274"/>
          </a:xfrm>
          <a:prstGeom prst="rect">
            <a:avLst/>
          </a:prstGeom>
        </p:spPr>
      </p:pic>
      <p:sp>
        <p:nvSpPr>
          <p:cNvPr id="12" name="ZoneTexte 11">
            <a:extLst>
              <a:ext uri="{FF2B5EF4-FFF2-40B4-BE49-F238E27FC236}">
                <a16:creationId xmlns:a16="http://schemas.microsoft.com/office/drawing/2014/main" id="{B048CD88-A3D8-98BD-BD64-AFB7ABD8B47A}"/>
              </a:ext>
            </a:extLst>
          </p:cNvPr>
          <p:cNvSpPr txBox="1"/>
          <p:nvPr/>
        </p:nvSpPr>
        <p:spPr>
          <a:xfrm>
            <a:off x="8527112" y="1181587"/>
            <a:ext cx="3560113" cy="1107996"/>
          </a:xfrm>
          <a:prstGeom prst="rect">
            <a:avLst/>
          </a:prstGeom>
          <a:noFill/>
        </p:spPr>
        <p:txBody>
          <a:bodyPr wrap="square">
            <a:spAutoFit/>
          </a:bodyPr>
          <a:lstStyle/>
          <a:p>
            <a:r>
              <a:rPr lang="fr-FR" sz="1800" b="1" i="0" u="none" strike="noStrike" baseline="0" dirty="0">
                <a:latin typeface="Calibri" panose="020F0502020204030204" pitchFamily="34" charset="0"/>
                <a:cs typeface="Calibri" panose="020F0502020204030204" pitchFamily="34" charset="0"/>
              </a:rPr>
              <a:t>40 )</a:t>
            </a:r>
            <a:r>
              <a:rPr lang="fr-FR" sz="1800" b="0" i="0" u="none" strike="noStrike" baseline="0" dirty="0">
                <a:solidFill>
                  <a:srgbClr val="0070C0"/>
                </a:solidFill>
                <a:latin typeface="Calibri" panose="020F0502020204030204" pitchFamily="34" charset="0"/>
                <a:cs typeface="Calibri" panose="020F0502020204030204" pitchFamily="34" charset="0"/>
              </a:rPr>
              <a:t> </a:t>
            </a:r>
            <a:r>
              <a:rPr lang="fr-FR" sz="1600" b="1" dirty="0">
                <a:solidFill>
                  <a:srgbClr val="FF0000"/>
                </a:solidFill>
                <a:highlight>
                  <a:srgbClr val="FFFF00"/>
                </a:highlight>
                <a:latin typeface="Calibri" panose="020F0502020204030204" pitchFamily="34" charset="0"/>
                <a:cs typeface="Calibri" panose="020F0502020204030204" pitchFamily="34" charset="0"/>
              </a:rPr>
              <a:t>DOC. 17</a:t>
            </a:r>
            <a:r>
              <a:rPr lang="fr-FR" sz="1600" b="1" dirty="0">
                <a:solidFill>
                  <a:srgbClr val="FF0000"/>
                </a:solidFill>
                <a:latin typeface="Calibri" panose="020F0502020204030204" pitchFamily="34" charset="0"/>
                <a:cs typeface="Calibri" panose="020F0502020204030204" pitchFamily="34" charset="0"/>
              </a:rPr>
              <a:t> </a:t>
            </a:r>
            <a:r>
              <a:rPr lang="fr-FR" sz="1600" dirty="0">
                <a:solidFill>
                  <a:srgbClr val="0070C0"/>
                </a:solidFill>
                <a:latin typeface="Calibri" panose="020F0502020204030204" pitchFamily="34" charset="0"/>
                <a:cs typeface="Calibri" panose="020F0502020204030204" pitchFamily="34" charset="0"/>
              </a:rPr>
              <a:t>En guise de conclusion, quelles sont les tendances qui pourraient nous mener à la ville de demain ?</a:t>
            </a:r>
            <a:endParaRPr lang="fr-FR" sz="1600" b="0" i="0" u="none" strike="noStrike" baseline="0" dirty="0">
              <a:solidFill>
                <a:srgbClr val="0070C0"/>
              </a:solidFill>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0764A0E2-661A-CCEA-D209-EE74B5728E21}"/>
              </a:ext>
            </a:extLst>
          </p:cNvPr>
          <p:cNvSpPr txBox="1"/>
          <p:nvPr/>
        </p:nvSpPr>
        <p:spPr>
          <a:xfrm>
            <a:off x="8527112" y="2283353"/>
            <a:ext cx="3560113" cy="3539430"/>
          </a:xfrm>
          <a:prstGeom prst="rect">
            <a:avLst/>
          </a:prstGeom>
          <a:noFill/>
        </p:spPr>
        <p:txBody>
          <a:bodyPr wrap="square">
            <a:spAutoFit/>
          </a:bodyPr>
          <a:lstStyle/>
          <a:p>
            <a:pPr algn="just"/>
            <a:r>
              <a:rPr lang="fr-FR" sz="1400" dirty="0">
                <a:solidFill>
                  <a:schemeClr val="accent4"/>
                </a:solidFill>
                <a:latin typeface="Calibri" panose="020F0502020204030204" pitchFamily="34" charset="0"/>
                <a:cs typeface="Calibri" panose="020F0502020204030204" pitchFamily="34" charset="0"/>
              </a:rPr>
              <a:t>Pour lutter contre le réchauffement climatique et répondre aux défis alimentaires d’une population plus nombreuse (70% d’urbains en 2050), les </a:t>
            </a:r>
            <a:r>
              <a:rPr lang="fr-FR" sz="1400" b="1" dirty="0">
                <a:solidFill>
                  <a:schemeClr val="accent4"/>
                </a:solidFill>
                <a:latin typeface="Calibri" panose="020F0502020204030204" pitchFamily="34" charset="0"/>
                <a:cs typeface="Calibri" panose="020F0502020204030204" pitchFamily="34" charset="0"/>
              </a:rPr>
              <a:t>villes</a:t>
            </a:r>
            <a:r>
              <a:rPr lang="fr-FR" sz="1400" dirty="0">
                <a:solidFill>
                  <a:schemeClr val="accent4"/>
                </a:solidFill>
                <a:latin typeface="Calibri" panose="020F0502020204030204" pitchFamily="34" charset="0"/>
                <a:cs typeface="Calibri" panose="020F0502020204030204" pitchFamily="34" charset="0"/>
              </a:rPr>
              <a:t> de demain seront </a:t>
            </a:r>
            <a:r>
              <a:rPr lang="fr-FR" sz="1400" b="1" dirty="0">
                <a:solidFill>
                  <a:schemeClr val="accent4"/>
                </a:solidFill>
                <a:latin typeface="Calibri" panose="020F0502020204030204" pitchFamily="34" charset="0"/>
                <a:cs typeface="Calibri" panose="020F0502020204030204" pitchFamily="34" charset="0"/>
              </a:rPr>
              <a:t>végétalisées</a:t>
            </a:r>
            <a:r>
              <a:rPr lang="fr-FR" sz="1400" dirty="0">
                <a:solidFill>
                  <a:schemeClr val="accent4"/>
                </a:solidFill>
                <a:latin typeface="Calibri" panose="020F0502020204030204" pitchFamily="34" charset="0"/>
                <a:cs typeface="Calibri" panose="020F0502020204030204" pitchFamily="34" charset="0"/>
              </a:rPr>
              <a:t> et </a:t>
            </a:r>
            <a:r>
              <a:rPr lang="fr-FR" sz="1400" b="1" dirty="0">
                <a:solidFill>
                  <a:schemeClr val="accent4"/>
                </a:solidFill>
                <a:latin typeface="Calibri" panose="020F0502020204030204" pitchFamily="34" charset="0"/>
                <a:cs typeface="Calibri" panose="020F0502020204030204" pitchFamily="34" charset="0"/>
              </a:rPr>
              <a:t>entourés d’espaces naturels</a:t>
            </a:r>
            <a:r>
              <a:rPr lang="fr-FR" sz="1400" dirty="0">
                <a:solidFill>
                  <a:schemeClr val="accent4"/>
                </a:solidFill>
                <a:latin typeface="Calibri" panose="020F0502020204030204" pitchFamily="34" charset="0"/>
                <a:cs typeface="Calibri" panose="020F0502020204030204" pitchFamily="34" charset="0"/>
              </a:rPr>
              <a:t> préservés. Immeubles et sous-sols devraient accueillir des </a:t>
            </a:r>
            <a:r>
              <a:rPr lang="fr-FR" sz="1400" b="1" dirty="0">
                <a:solidFill>
                  <a:schemeClr val="accent4"/>
                </a:solidFill>
                <a:latin typeface="Calibri" panose="020F0502020204030204" pitchFamily="34" charset="0"/>
                <a:cs typeface="Calibri" panose="020F0502020204030204" pitchFamily="34" charset="0"/>
              </a:rPr>
              <a:t>fermes</a:t>
            </a:r>
            <a:r>
              <a:rPr lang="fr-FR" sz="1400" dirty="0">
                <a:solidFill>
                  <a:schemeClr val="accent4"/>
                </a:solidFill>
                <a:latin typeface="Calibri" panose="020F0502020204030204" pitchFamily="34" charset="0"/>
                <a:cs typeface="Calibri" panose="020F0502020204030204" pitchFamily="34" charset="0"/>
              </a:rPr>
              <a:t>, pour développer des </a:t>
            </a:r>
            <a:r>
              <a:rPr lang="fr-FR" sz="1400" b="1" dirty="0">
                <a:solidFill>
                  <a:schemeClr val="accent4"/>
                </a:solidFill>
                <a:latin typeface="Calibri" panose="020F0502020204030204" pitchFamily="34" charset="0"/>
                <a:cs typeface="Calibri" panose="020F0502020204030204" pitchFamily="34" charset="0"/>
              </a:rPr>
              <a:t>approvisionnements en circuits courts</a:t>
            </a:r>
            <a:r>
              <a:rPr lang="fr-FR" sz="1400" dirty="0">
                <a:solidFill>
                  <a:schemeClr val="accent4"/>
                </a:solidFill>
                <a:latin typeface="Calibri" panose="020F0502020204030204" pitchFamily="34" charset="0"/>
                <a:cs typeface="Calibri" panose="020F0502020204030204" pitchFamily="34" charset="0"/>
              </a:rPr>
              <a:t>. </a:t>
            </a:r>
            <a:br>
              <a:rPr lang="fr-FR" sz="1400" dirty="0">
                <a:solidFill>
                  <a:schemeClr val="accent4"/>
                </a:solidFill>
                <a:latin typeface="Calibri" panose="020F0502020204030204" pitchFamily="34" charset="0"/>
                <a:cs typeface="Calibri" panose="020F0502020204030204" pitchFamily="34" charset="0"/>
              </a:rPr>
            </a:br>
            <a:r>
              <a:rPr lang="fr-FR" sz="1400" dirty="0">
                <a:solidFill>
                  <a:schemeClr val="accent4"/>
                </a:solidFill>
                <a:latin typeface="Calibri" panose="020F0502020204030204" pitchFamily="34" charset="0"/>
                <a:cs typeface="Calibri" panose="020F0502020204030204" pitchFamily="34" charset="0"/>
              </a:rPr>
              <a:t>Notre nourriture pourrait être mixte, entre  « produits bio », de pleine terre et « produits  de l’agro-technologie » (</a:t>
            </a:r>
            <a:r>
              <a:rPr lang="fr-FR" sz="1400" dirty="0" err="1">
                <a:solidFill>
                  <a:schemeClr val="accent4"/>
                </a:solidFill>
                <a:latin typeface="Calibri" panose="020F0502020204030204" pitchFamily="34" charset="0"/>
                <a:cs typeface="Calibri" panose="020F0502020204030204" pitchFamily="34" charset="0"/>
              </a:rPr>
              <a:t>aéroponie</a:t>
            </a:r>
            <a:r>
              <a:rPr lang="fr-FR" sz="1400" dirty="0">
                <a:solidFill>
                  <a:schemeClr val="accent4"/>
                </a:solidFill>
                <a:latin typeface="Calibri" panose="020F0502020204030204" pitchFamily="34" charset="0"/>
                <a:cs typeface="Calibri" panose="020F0502020204030204" pitchFamily="34" charset="0"/>
              </a:rPr>
              <a:t> et hydroponie). De nouveaux aliments comme des farines d’insectes pourraient voir le jour. Les villes hyperconnectées auront des </a:t>
            </a:r>
            <a:r>
              <a:rPr lang="fr-FR" sz="1400" b="1" dirty="0">
                <a:solidFill>
                  <a:schemeClr val="accent4"/>
                </a:solidFill>
                <a:latin typeface="Calibri" panose="020F0502020204030204" pitchFamily="34" charset="0"/>
                <a:cs typeface="Calibri" panose="020F0502020204030204" pitchFamily="34" charset="0"/>
              </a:rPr>
              <a:t>bâtiments plus élevés</a:t>
            </a:r>
            <a:r>
              <a:rPr lang="fr-FR" sz="1400" dirty="0">
                <a:solidFill>
                  <a:schemeClr val="accent4"/>
                </a:solidFill>
                <a:latin typeface="Calibri" panose="020F0502020204030204" pitchFamily="34" charset="0"/>
                <a:cs typeface="Calibri" panose="020F0502020204030204" pitchFamily="34" charset="0"/>
              </a:rPr>
              <a:t> et devraient proposer des </a:t>
            </a:r>
            <a:r>
              <a:rPr lang="fr-FR" sz="1400" b="1" dirty="0">
                <a:solidFill>
                  <a:schemeClr val="accent4"/>
                </a:solidFill>
                <a:latin typeface="Calibri" panose="020F0502020204030204" pitchFamily="34" charset="0"/>
                <a:cs typeface="Calibri" panose="020F0502020204030204" pitchFamily="34" charset="0"/>
              </a:rPr>
              <a:t>espaces habitables plus petits</a:t>
            </a:r>
            <a:r>
              <a:rPr lang="fr-FR" sz="1400" dirty="0">
                <a:solidFill>
                  <a:schemeClr val="accent4"/>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87687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ZoneTexte 47">
            <a:extLst>
              <a:ext uri="{FF2B5EF4-FFF2-40B4-BE49-F238E27FC236}">
                <a16:creationId xmlns:a16="http://schemas.microsoft.com/office/drawing/2014/main" id="{10493179-AD91-CEA5-049A-07783743F71A}"/>
              </a:ext>
            </a:extLst>
          </p:cNvPr>
          <p:cNvSpPr txBox="1"/>
          <p:nvPr/>
        </p:nvSpPr>
        <p:spPr>
          <a:xfrm>
            <a:off x="2236879" y="989313"/>
            <a:ext cx="10078946" cy="923330"/>
          </a:xfrm>
          <a:prstGeom prst="rect">
            <a:avLst/>
          </a:prstGeom>
          <a:noFill/>
        </p:spPr>
        <p:txBody>
          <a:bodyPr wrap="square">
            <a:spAutoFit/>
          </a:bodyPr>
          <a:lstStyle/>
          <a:p>
            <a:pPr indent="357188"/>
            <a:r>
              <a:rPr lang="fr-FR" sz="1800" dirty="0"/>
              <a:t>L’</a:t>
            </a:r>
            <a:r>
              <a:rPr lang="fr-FR" sz="1800" b="1" dirty="0">
                <a:solidFill>
                  <a:srgbClr val="FF0000"/>
                </a:solidFill>
              </a:rPr>
              <a:t>urbanisation</a:t>
            </a:r>
            <a:r>
              <a:rPr lang="fr-FR" sz="1800" dirty="0"/>
              <a:t> désigne l’augmentation du nombre d’habitants dans les          . </a:t>
            </a:r>
          </a:p>
          <a:p>
            <a:r>
              <a:rPr lang="fr-FR" sz="1800" dirty="0"/>
              <a:t>Depuis 2007, le taux d’urbanisation mondial dépasse 50%.</a:t>
            </a:r>
          </a:p>
          <a:p>
            <a:r>
              <a:rPr lang="fr-FR" dirty="0"/>
              <a:t>En 2050, cette proportion devrait atteindre 68% soit près de    habitants sur 10. </a:t>
            </a:r>
            <a:endParaRPr lang="fr-FR" sz="1800" dirty="0"/>
          </a:p>
        </p:txBody>
      </p:sp>
      <p:sp>
        <p:nvSpPr>
          <p:cNvPr id="3" name="ZoneTexte 2">
            <a:extLst>
              <a:ext uri="{FF2B5EF4-FFF2-40B4-BE49-F238E27FC236}">
                <a16:creationId xmlns:a16="http://schemas.microsoft.com/office/drawing/2014/main" id="{6A233AE4-84A2-9436-224A-7AC4F093A865}"/>
              </a:ext>
            </a:extLst>
          </p:cNvPr>
          <p:cNvSpPr txBox="1"/>
          <p:nvPr/>
        </p:nvSpPr>
        <p:spPr>
          <a:xfrm>
            <a:off x="2128499" y="3522255"/>
            <a:ext cx="10078946" cy="923330"/>
          </a:xfrm>
          <a:prstGeom prst="rect">
            <a:avLst/>
          </a:prstGeom>
          <a:noFill/>
        </p:spPr>
        <p:txBody>
          <a:bodyPr wrap="square">
            <a:spAutoFit/>
          </a:bodyPr>
          <a:lstStyle/>
          <a:p>
            <a:pPr indent="357188"/>
            <a:r>
              <a:rPr lang="fr-FR" dirty="0"/>
              <a:t>Une </a:t>
            </a:r>
            <a:r>
              <a:rPr lang="fr-FR" b="1" dirty="0">
                <a:solidFill>
                  <a:srgbClr val="FF0000"/>
                </a:solidFill>
              </a:rPr>
              <a:t>métropole</a:t>
            </a:r>
            <a:r>
              <a:rPr lang="fr-FR" dirty="0"/>
              <a:t> est une grande ville à la tête d'une grande aire urbaine, du fait :</a:t>
            </a:r>
          </a:p>
          <a:p>
            <a:pPr marL="342900" indent="-342900">
              <a:buFont typeface="+mj-lt"/>
              <a:buAutoNum type="arabicPeriod"/>
            </a:pPr>
            <a:r>
              <a:rPr lang="fr-FR" dirty="0"/>
              <a:t>de l’importance de sa                     , </a:t>
            </a:r>
          </a:p>
          <a:p>
            <a:pPr marL="342900" indent="-342900">
              <a:buFont typeface="+mj-lt"/>
              <a:buAutoNum type="arabicPeriod"/>
            </a:pPr>
            <a:r>
              <a:rPr lang="fr-FR" dirty="0"/>
              <a:t>de la diversité et du nombre important de ses                 économiques et culturelles. </a:t>
            </a:r>
            <a:endParaRPr lang="fr-FR" sz="1800" dirty="0"/>
          </a:p>
        </p:txBody>
      </p:sp>
      <p:sp>
        <p:nvSpPr>
          <p:cNvPr id="4" name="ZoneTexte 3">
            <a:extLst>
              <a:ext uri="{FF2B5EF4-FFF2-40B4-BE49-F238E27FC236}">
                <a16:creationId xmlns:a16="http://schemas.microsoft.com/office/drawing/2014/main" id="{99C5854E-4435-7ADB-B6A8-93430BD5AB68}"/>
              </a:ext>
            </a:extLst>
          </p:cNvPr>
          <p:cNvSpPr txBox="1"/>
          <p:nvPr/>
        </p:nvSpPr>
        <p:spPr>
          <a:xfrm>
            <a:off x="2198779" y="522071"/>
            <a:ext cx="3306671" cy="461665"/>
          </a:xfrm>
          <a:prstGeom prst="rect">
            <a:avLst/>
          </a:prstGeom>
          <a:noFill/>
        </p:spPr>
        <p:txBody>
          <a:bodyPr wrap="square">
            <a:spAutoFit/>
          </a:bodyPr>
          <a:lstStyle/>
          <a:p>
            <a:r>
              <a:rPr lang="fr-FR" sz="2400" b="1" dirty="0">
                <a:solidFill>
                  <a:srgbClr val="002060"/>
                </a:solidFill>
              </a:rPr>
              <a:t>I ) L’urbanisation</a:t>
            </a:r>
          </a:p>
        </p:txBody>
      </p:sp>
      <p:sp>
        <p:nvSpPr>
          <p:cNvPr id="5" name="ZoneTexte 4">
            <a:extLst>
              <a:ext uri="{FF2B5EF4-FFF2-40B4-BE49-F238E27FC236}">
                <a16:creationId xmlns:a16="http://schemas.microsoft.com/office/drawing/2014/main" id="{C3908356-35DC-BE7B-FBA7-781D2B18263F}"/>
              </a:ext>
            </a:extLst>
          </p:cNvPr>
          <p:cNvSpPr txBox="1"/>
          <p:nvPr/>
        </p:nvSpPr>
        <p:spPr>
          <a:xfrm>
            <a:off x="217959" y="2444612"/>
            <a:ext cx="2223226" cy="4062651"/>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Activités,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Agglomération,</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Aire urbaine,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Aménagement,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Banlieues,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Centre,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Centres décisionnels,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Conflits d’usage,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Développement durable,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Espaces périurbains,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Espace rural,</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Métropole mondiale,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Métropoles régionales,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Modes de transport,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Mobilités pendulaires,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Pôle urbain,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Population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Révolution industrielle,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Trente Glorieuses,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Villes.</a:t>
            </a:r>
          </a:p>
        </p:txBody>
      </p:sp>
      <p:sp>
        <p:nvSpPr>
          <p:cNvPr id="11" name="ZoneTexte 10">
            <a:extLst>
              <a:ext uri="{FF2B5EF4-FFF2-40B4-BE49-F238E27FC236}">
                <a16:creationId xmlns:a16="http://schemas.microsoft.com/office/drawing/2014/main" id="{E90BFE36-DA86-256A-AD9D-71F04FAE3D0A}"/>
              </a:ext>
            </a:extLst>
          </p:cNvPr>
          <p:cNvSpPr txBox="1"/>
          <p:nvPr/>
        </p:nvSpPr>
        <p:spPr>
          <a:xfrm>
            <a:off x="220360" y="264564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3" name="ZoneTexte 12">
            <a:extLst>
              <a:ext uri="{FF2B5EF4-FFF2-40B4-BE49-F238E27FC236}">
                <a16:creationId xmlns:a16="http://schemas.microsoft.com/office/drawing/2014/main" id="{6C436B50-41E1-A6FE-9649-3880523C565F}"/>
              </a:ext>
            </a:extLst>
          </p:cNvPr>
          <p:cNvSpPr txBox="1"/>
          <p:nvPr/>
        </p:nvSpPr>
        <p:spPr>
          <a:xfrm>
            <a:off x="220360" y="5780283"/>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17" name="Image 16">
            <a:hlinkClick r:id="rId2" action="ppaction://hlinksldjump"/>
            <a:extLst>
              <a:ext uri="{FF2B5EF4-FFF2-40B4-BE49-F238E27FC236}">
                <a16:creationId xmlns:a16="http://schemas.microsoft.com/office/drawing/2014/main" id="{ECCADD0C-B8BE-C2BD-C823-C2AD2EA08C6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sp>
        <p:nvSpPr>
          <p:cNvPr id="28" name="ZoneTexte 27">
            <a:extLst>
              <a:ext uri="{FF2B5EF4-FFF2-40B4-BE49-F238E27FC236}">
                <a16:creationId xmlns:a16="http://schemas.microsoft.com/office/drawing/2014/main" id="{1A1B0CFB-E3E5-FABD-A917-A6A915986D6A}"/>
              </a:ext>
            </a:extLst>
          </p:cNvPr>
          <p:cNvSpPr txBox="1"/>
          <p:nvPr/>
        </p:nvSpPr>
        <p:spPr>
          <a:xfrm>
            <a:off x="8833979" y="1543311"/>
            <a:ext cx="317937" cy="369332"/>
          </a:xfrm>
          <a:prstGeom prst="rect">
            <a:avLst/>
          </a:prstGeom>
          <a:noFill/>
        </p:spPr>
        <p:txBody>
          <a:bodyPr wrap="square">
            <a:spAutoFit/>
          </a:bodyPr>
          <a:lstStyle/>
          <a:p>
            <a:r>
              <a:rPr lang="fr-FR" b="1" dirty="0">
                <a:solidFill>
                  <a:schemeClr val="accent2"/>
                </a:solidFill>
              </a:rPr>
              <a:t>7</a:t>
            </a:r>
            <a:endParaRPr lang="fr-FR" dirty="0">
              <a:solidFill>
                <a:schemeClr val="accent2"/>
              </a:solidFill>
            </a:endParaRPr>
          </a:p>
        </p:txBody>
      </p:sp>
      <p:pic>
        <p:nvPicPr>
          <p:cNvPr id="31" name="Image 30">
            <a:extLst>
              <a:ext uri="{FF2B5EF4-FFF2-40B4-BE49-F238E27FC236}">
                <a16:creationId xmlns:a16="http://schemas.microsoft.com/office/drawing/2014/main" id="{15E59AA1-82E3-689B-9FAD-0DD0F1194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09" y="542370"/>
            <a:ext cx="1158405" cy="1158405"/>
          </a:xfrm>
          <a:prstGeom prst="rect">
            <a:avLst/>
          </a:prstGeom>
        </p:spPr>
      </p:pic>
      <p:sp>
        <p:nvSpPr>
          <p:cNvPr id="36" name="ZoneTexte 35">
            <a:extLst>
              <a:ext uri="{FF2B5EF4-FFF2-40B4-BE49-F238E27FC236}">
                <a16:creationId xmlns:a16="http://schemas.microsoft.com/office/drawing/2014/main" id="{CE13BE9D-071B-9D1E-C8EF-5D7BCF56BDD7}"/>
              </a:ext>
            </a:extLst>
          </p:cNvPr>
          <p:cNvSpPr txBox="1"/>
          <p:nvPr/>
        </p:nvSpPr>
        <p:spPr>
          <a:xfrm>
            <a:off x="2168379" y="1793808"/>
            <a:ext cx="9911146" cy="1200329"/>
          </a:xfrm>
          <a:prstGeom prst="rect">
            <a:avLst/>
          </a:prstGeom>
          <a:noFill/>
        </p:spPr>
        <p:txBody>
          <a:bodyPr wrap="square">
            <a:spAutoFit/>
          </a:bodyPr>
          <a:lstStyle/>
          <a:p>
            <a:pPr indent="266700"/>
            <a:r>
              <a:rPr lang="fr-FR" dirty="0"/>
              <a:t>En France, avec la                                        (au XIX</a:t>
            </a:r>
            <a:r>
              <a:rPr lang="fr-FR" baseline="30000" dirty="0"/>
              <a:t>e</a:t>
            </a:r>
            <a:r>
              <a:rPr lang="fr-FR" dirty="0"/>
              <a:t> s.) et les                               (1945-1975),l’urbanisation s’est amplifiée et 85% de la population vit dans une                       .</a:t>
            </a:r>
          </a:p>
          <a:p>
            <a:r>
              <a:rPr lang="fr-FR" dirty="0"/>
              <a:t>L’urbanisation est liée aux évolutions du monde du travail : recul de l’emploi agricole, puis de l’industrie après la Seconde Guerre mondiale.     </a:t>
            </a:r>
            <a:endParaRPr lang="fr-FR" sz="1800" dirty="0"/>
          </a:p>
        </p:txBody>
      </p:sp>
      <p:sp>
        <p:nvSpPr>
          <p:cNvPr id="37" name="ZoneTexte 36">
            <a:extLst>
              <a:ext uri="{FF2B5EF4-FFF2-40B4-BE49-F238E27FC236}">
                <a16:creationId xmlns:a16="http://schemas.microsoft.com/office/drawing/2014/main" id="{C27AAE96-7F20-D473-7471-BB85E77877F7}"/>
              </a:ext>
            </a:extLst>
          </p:cNvPr>
          <p:cNvSpPr txBox="1"/>
          <p:nvPr/>
        </p:nvSpPr>
        <p:spPr>
          <a:xfrm>
            <a:off x="10552409" y="989313"/>
            <a:ext cx="798328" cy="369332"/>
          </a:xfrm>
          <a:prstGeom prst="rect">
            <a:avLst/>
          </a:prstGeom>
          <a:noFill/>
        </p:spPr>
        <p:txBody>
          <a:bodyPr wrap="square">
            <a:spAutoFit/>
          </a:bodyPr>
          <a:lstStyle/>
          <a:p>
            <a:r>
              <a:rPr lang="fr-FR" b="1" dirty="0">
                <a:solidFill>
                  <a:schemeClr val="accent2"/>
                </a:solidFill>
              </a:rPr>
              <a:t>villes</a:t>
            </a:r>
            <a:endParaRPr lang="fr-FR" dirty="0">
              <a:solidFill>
                <a:schemeClr val="accent2"/>
              </a:solidFill>
            </a:endParaRPr>
          </a:p>
        </p:txBody>
      </p:sp>
      <p:sp>
        <p:nvSpPr>
          <p:cNvPr id="38" name="ZoneTexte 37">
            <a:extLst>
              <a:ext uri="{FF2B5EF4-FFF2-40B4-BE49-F238E27FC236}">
                <a16:creationId xmlns:a16="http://schemas.microsoft.com/office/drawing/2014/main" id="{15C9B7B5-FAF6-93BD-0346-D6506140023A}"/>
              </a:ext>
            </a:extLst>
          </p:cNvPr>
          <p:cNvSpPr txBox="1"/>
          <p:nvPr/>
        </p:nvSpPr>
        <p:spPr>
          <a:xfrm>
            <a:off x="221325" y="59568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1" name="ZoneTexte 40">
            <a:extLst>
              <a:ext uri="{FF2B5EF4-FFF2-40B4-BE49-F238E27FC236}">
                <a16:creationId xmlns:a16="http://schemas.microsoft.com/office/drawing/2014/main" id="{052976AC-A539-94FB-3346-0A8324585952}"/>
              </a:ext>
            </a:extLst>
          </p:cNvPr>
          <p:cNvSpPr txBox="1"/>
          <p:nvPr/>
        </p:nvSpPr>
        <p:spPr>
          <a:xfrm>
            <a:off x="220360" y="109398"/>
            <a:ext cx="5585218"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sp>
        <p:nvSpPr>
          <p:cNvPr id="42" name="ZoneTexte 41">
            <a:extLst>
              <a:ext uri="{FF2B5EF4-FFF2-40B4-BE49-F238E27FC236}">
                <a16:creationId xmlns:a16="http://schemas.microsoft.com/office/drawing/2014/main" id="{28AC8DF5-12F3-52C2-29F2-7FED319C3D4B}"/>
              </a:ext>
            </a:extLst>
          </p:cNvPr>
          <p:cNvSpPr txBox="1"/>
          <p:nvPr/>
        </p:nvSpPr>
        <p:spPr>
          <a:xfrm>
            <a:off x="4597848" y="1793808"/>
            <a:ext cx="2612577" cy="369332"/>
          </a:xfrm>
          <a:prstGeom prst="rect">
            <a:avLst/>
          </a:prstGeom>
          <a:noFill/>
        </p:spPr>
        <p:txBody>
          <a:bodyPr wrap="square">
            <a:spAutoFit/>
          </a:bodyPr>
          <a:lstStyle/>
          <a:p>
            <a:r>
              <a:rPr lang="fr-FR" b="1" dirty="0">
                <a:solidFill>
                  <a:schemeClr val="accent2"/>
                </a:solidFill>
              </a:rPr>
              <a:t>Révolution industrielle </a:t>
            </a:r>
            <a:endParaRPr lang="fr-FR" dirty="0">
              <a:solidFill>
                <a:schemeClr val="accent2"/>
              </a:solidFill>
            </a:endParaRPr>
          </a:p>
        </p:txBody>
      </p:sp>
      <p:sp>
        <p:nvSpPr>
          <p:cNvPr id="43" name="ZoneTexte 42">
            <a:extLst>
              <a:ext uri="{FF2B5EF4-FFF2-40B4-BE49-F238E27FC236}">
                <a16:creationId xmlns:a16="http://schemas.microsoft.com/office/drawing/2014/main" id="{279F0A8F-BB6A-BE3A-C4FD-2F7D383120A9}"/>
              </a:ext>
            </a:extLst>
          </p:cNvPr>
          <p:cNvSpPr txBox="1"/>
          <p:nvPr/>
        </p:nvSpPr>
        <p:spPr>
          <a:xfrm>
            <a:off x="8929355" y="1792298"/>
            <a:ext cx="2134964" cy="369332"/>
          </a:xfrm>
          <a:prstGeom prst="rect">
            <a:avLst/>
          </a:prstGeom>
          <a:noFill/>
        </p:spPr>
        <p:txBody>
          <a:bodyPr wrap="square">
            <a:spAutoFit/>
          </a:bodyPr>
          <a:lstStyle/>
          <a:p>
            <a:r>
              <a:rPr lang="fr-FR" b="1" dirty="0">
                <a:solidFill>
                  <a:schemeClr val="accent2"/>
                </a:solidFill>
              </a:rPr>
              <a:t>Trente Glorieuses</a:t>
            </a:r>
            <a:endParaRPr lang="fr-FR" dirty="0">
              <a:solidFill>
                <a:schemeClr val="accent2"/>
              </a:solidFill>
            </a:endParaRPr>
          </a:p>
        </p:txBody>
      </p:sp>
      <p:sp>
        <p:nvSpPr>
          <p:cNvPr id="44" name="ZoneTexte 43">
            <a:extLst>
              <a:ext uri="{FF2B5EF4-FFF2-40B4-BE49-F238E27FC236}">
                <a16:creationId xmlns:a16="http://schemas.microsoft.com/office/drawing/2014/main" id="{D0936DFA-A644-E931-548F-40148EC9CE9F}"/>
              </a:ext>
            </a:extLst>
          </p:cNvPr>
          <p:cNvSpPr txBox="1"/>
          <p:nvPr/>
        </p:nvSpPr>
        <p:spPr>
          <a:xfrm>
            <a:off x="10185477" y="2070807"/>
            <a:ext cx="1569351" cy="369332"/>
          </a:xfrm>
          <a:prstGeom prst="rect">
            <a:avLst/>
          </a:prstGeom>
          <a:noFill/>
        </p:spPr>
        <p:txBody>
          <a:bodyPr wrap="square">
            <a:spAutoFit/>
          </a:bodyPr>
          <a:lstStyle/>
          <a:p>
            <a:r>
              <a:rPr lang="fr-FR" b="1" dirty="0">
                <a:solidFill>
                  <a:schemeClr val="accent2"/>
                </a:solidFill>
              </a:rPr>
              <a:t>aire urbaine</a:t>
            </a:r>
            <a:endParaRPr lang="fr-FR" dirty="0">
              <a:solidFill>
                <a:schemeClr val="accent2"/>
              </a:solidFill>
            </a:endParaRPr>
          </a:p>
        </p:txBody>
      </p:sp>
      <p:pic>
        <p:nvPicPr>
          <p:cNvPr id="46" name="Image 45">
            <a:extLst>
              <a:ext uri="{FF2B5EF4-FFF2-40B4-BE49-F238E27FC236}">
                <a16:creationId xmlns:a16="http://schemas.microsoft.com/office/drawing/2014/main" id="{AC20991D-25F3-B4C4-3AD1-B8EB8EB358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8942" y="4490420"/>
            <a:ext cx="3739903" cy="2157988"/>
          </a:xfrm>
          <a:prstGeom prst="rect">
            <a:avLst/>
          </a:prstGeom>
        </p:spPr>
      </p:pic>
      <p:sp>
        <p:nvSpPr>
          <p:cNvPr id="47" name="ZoneTexte 46">
            <a:extLst>
              <a:ext uri="{FF2B5EF4-FFF2-40B4-BE49-F238E27FC236}">
                <a16:creationId xmlns:a16="http://schemas.microsoft.com/office/drawing/2014/main" id="{97B1EF53-3253-2F52-2512-7934271328D6}"/>
              </a:ext>
            </a:extLst>
          </p:cNvPr>
          <p:cNvSpPr txBox="1"/>
          <p:nvPr/>
        </p:nvSpPr>
        <p:spPr>
          <a:xfrm>
            <a:off x="2168379" y="3026904"/>
            <a:ext cx="3527571" cy="461665"/>
          </a:xfrm>
          <a:prstGeom prst="rect">
            <a:avLst/>
          </a:prstGeom>
          <a:noFill/>
        </p:spPr>
        <p:txBody>
          <a:bodyPr wrap="square">
            <a:spAutoFit/>
          </a:bodyPr>
          <a:lstStyle/>
          <a:p>
            <a:r>
              <a:rPr lang="fr-FR" sz="2400" b="1" dirty="0">
                <a:solidFill>
                  <a:srgbClr val="002060"/>
                </a:solidFill>
              </a:rPr>
              <a:t>II ) La métropolisation</a:t>
            </a:r>
          </a:p>
        </p:txBody>
      </p:sp>
      <p:sp>
        <p:nvSpPr>
          <p:cNvPr id="49" name="ZoneTexte 48">
            <a:extLst>
              <a:ext uri="{FF2B5EF4-FFF2-40B4-BE49-F238E27FC236}">
                <a16:creationId xmlns:a16="http://schemas.microsoft.com/office/drawing/2014/main" id="{88624AA4-17F1-4DC5-47E9-4C7009D18C48}"/>
              </a:ext>
            </a:extLst>
          </p:cNvPr>
          <p:cNvSpPr txBox="1"/>
          <p:nvPr/>
        </p:nvSpPr>
        <p:spPr>
          <a:xfrm>
            <a:off x="5037617" y="3798632"/>
            <a:ext cx="1569351" cy="369332"/>
          </a:xfrm>
          <a:prstGeom prst="rect">
            <a:avLst/>
          </a:prstGeom>
          <a:noFill/>
        </p:spPr>
        <p:txBody>
          <a:bodyPr wrap="square">
            <a:spAutoFit/>
          </a:bodyPr>
          <a:lstStyle/>
          <a:p>
            <a:r>
              <a:rPr lang="fr-FR" b="1" dirty="0">
                <a:solidFill>
                  <a:schemeClr val="accent2"/>
                </a:solidFill>
              </a:rPr>
              <a:t>population</a:t>
            </a:r>
            <a:endParaRPr lang="fr-FR" dirty="0">
              <a:solidFill>
                <a:schemeClr val="accent2"/>
              </a:solidFill>
            </a:endParaRPr>
          </a:p>
        </p:txBody>
      </p:sp>
      <p:sp>
        <p:nvSpPr>
          <p:cNvPr id="50" name="ZoneTexte 49">
            <a:extLst>
              <a:ext uri="{FF2B5EF4-FFF2-40B4-BE49-F238E27FC236}">
                <a16:creationId xmlns:a16="http://schemas.microsoft.com/office/drawing/2014/main" id="{6CF34F0E-14F5-6E32-D357-54DF8DE21022}"/>
              </a:ext>
            </a:extLst>
          </p:cNvPr>
          <p:cNvSpPr txBox="1"/>
          <p:nvPr/>
        </p:nvSpPr>
        <p:spPr>
          <a:xfrm>
            <a:off x="7588620" y="4083886"/>
            <a:ext cx="1212391" cy="369332"/>
          </a:xfrm>
          <a:prstGeom prst="rect">
            <a:avLst/>
          </a:prstGeom>
          <a:noFill/>
        </p:spPr>
        <p:txBody>
          <a:bodyPr wrap="square">
            <a:spAutoFit/>
          </a:bodyPr>
          <a:lstStyle/>
          <a:p>
            <a:r>
              <a:rPr lang="fr-FR" b="1" dirty="0">
                <a:solidFill>
                  <a:schemeClr val="accent2"/>
                </a:solidFill>
              </a:rPr>
              <a:t>activités</a:t>
            </a:r>
            <a:endParaRPr lang="fr-FR" dirty="0">
              <a:solidFill>
                <a:schemeClr val="accent2"/>
              </a:solidFill>
            </a:endParaRPr>
          </a:p>
        </p:txBody>
      </p:sp>
      <p:sp>
        <p:nvSpPr>
          <p:cNvPr id="51" name="ZoneTexte 50">
            <a:extLst>
              <a:ext uri="{FF2B5EF4-FFF2-40B4-BE49-F238E27FC236}">
                <a16:creationId xmlns:a16="http://schemas.microsoft.com/office/drawing/2014/main" id="{CF09AB16-3A70-AC13-BBD6-69458A4C9E4D}"/>
              </a:ext>
            </a:extLst>
          </p:cNvPr>
          <p:cNvSpPr txBox="1"/>
          <p:nvPr/>
        </p:nvSpPr>
        <p:spPr>
          <a:xfrm>
            <a:off x="2128499" y="4444341"/>
            <a:ext cx="6282076" cy="1200329"/>
          </a:xfrm>
          <a:prstGeom prst="rect">
            <a:avLst/>
          </a:prstGeom>
          <a:noFill/>
        </p:spPr>
        <p:txBody>
          <a:bodyPr wrap="square">
            <a:spAutoFit/>
          </a:bodyPr>
          <a:lstStyle/>
          <a:p>
            <a:pPr indent="357188"/>
            <a:r>
              <a:rPr lang="fr-FR" dirty="0"/>
              <a:t>                              , Paris domine le réseau urbain français. En dessous, les                                         avec un rayonnement,  une attractivité étendus, mais moindres par rapport à la capitale.</a:t>
            </a:r>
          </a:p>
        </p:txBody>
      </p:sp>
      <p:sp>
        <p:nvSpPr>
          <p:cNvPr id="52" name="ZoneTexte 51">
            <a:extLst>
              <a:ext uri="{FF2B5EF4-FFF2-40B4-BE49-F238E27FC236}">
                <a16:creationId xmlns:a16="http://schemas.microsoft.com/office/drawing/2014/main" id="{53036811-029C-2D20-F08D-A72909B48C81}"/>
              </a:ext>
            </a:extLst>
          </p:cNvPr>
          <p:cNvSpPr txBox="1"/>
          <p:nvPr/>
        </p:nvSpPr>
        <p:spPr>
          <a:xfrm>
            <a:off x="2137035" y="4429705"/>
            <a:ext cx="2533637" cy="369332"/>
          </a:xfrm>
          <a:prstGeom prst="rect">
            <a:avLst/>
          </a:prstGeom>
          <a:noFill/>
        </p:spPr>
        <p:txBody>
          <a:bodyPr wrap="square">
            <a:spAutoFit/>
          </a:bodyPr>
          <a:lstStyle/>
          <a:p>
            <a:r>
              <a:rPr lang="fr-FR" b="1" dirty="0">
                <a:solidFill>
                  <a:schemeClr val="accent2"/>
                </a:solidFill>
              </a:rPr>
              <a:t>Métropole mondiale</a:t>
            </a:r>
            <a:endParaRPr lang="fr-FR" dirty="0">
              <a:solidFill>
                <a:schemeClr val="accent2"/>
              </a:solidFill>
            </a:endParaRPr>
          </a:p>
        </p:txBody>
      </p:sp>
      <p:sp>
        <p:nvSpPr>
          <p:cNvPr id="53" name="ZoneTexte 52">
            <a:extLst>
              <a:ext uri="{FF2B5EF4-FFF2-40B4-BE49-F238E27FC236}">
                <a16:creationId xmlns:a16="http://schemas.microsoft.com/office/drawing/2014/main" id="{87C1B1EA-D4E0-EB6F-5307-EEEDC209392B}"/>
              </a:ext>
            </a:extLst>
          </p:cNvPr>
          <p:cNvSpPr txBox="1"/>
          <p:nvPr/>
        </p:nvSpPr>
        <p:spPr>
          <a:xfrm>
            <a:off x="4777435" y="4728849"/>
            <a:ext cx="2743895" cy="369332"/>
          </a:xfrm>
          <a:prstGeom prst="rect">
            <a:avLst/>
          </a:prstGeom>
          <a:noFill/>
        </p:spPr>
        <p:txBody>
          <a:bodyPr wrap="square">
            <a:spAutoFit/>
          </a:bodyPr>
          <a:lstStyle/>
          <a:p>
            <a:r>
              <a:rPr lang="fr-FR" b="1" dirty="0">
                <a:solidFill>
                  <a:schemeClr val="accent2"/>
                </a:solidFill>
              </a:rPr>
              <a:t>métropoles régionales</a:t>
            </a:r>
            <a:endParaRPr lang="fr-FR" dirty="0">
              <a:solidFill>
                <a:schemeClr val="accent2"/>
              </a:solidFill>
            </a:endParaRPr>
          </a:p>
        </p:txBody>
      </p:sp>
      <p:sp>
        <p:nvSpPr>
          <p:cNvPr id="54" name="ZoneTexte 53">
            <a:extLst>
              <a:ext uri="{FF2B5EF4-FFF2-40B4-BE49-F238E27FC236}">
                <a16:creationId xmlns:a16="http://schemas.microsoft.com/office/drawing/2014/main" id="{EE514D63-18C9-7E22-CFE0-3FD0C289FEE3}"/>
              </a:ext>
            </a:extLst>
          </p:cNvPr>
          <p:cNvSpPr txBox="1"/>
          <p:nvPr/>
        </p:nvSpPr>
        <p:spPr>
          <a:xfrm>
            <a:off x="6227354" y="5546375"/>
            <a:ext cx="2433364" cy="369332"/>
          </a:xfrm>
          <a:prstGeom prst="rect">
            <a:avLst/>
          </a:prstGeom>
          <a:noFill/>
        </p:spPr>
        <p:txBody>
          <a:bodyPr wrap="square">
            <a:spAutoFit/>
          </a:bodyPr>
          <a:lstStyle/>
          <a:p>
            <a:r>
              <a:rPr lang="fr-FR" b="1" dirty="0">
                <a:solidFill>
                  <a:schemeClr val="accent2"/>
                </a:solidFill>
              </a:rPr>
              <a:t>modes de transport</a:t>
            </a:r>
            <a:endParaRPr lang="fr-FR" dirty="0">
              <a:solidFill>
                <a:schemeClr val="accent2"/>
              </a:solidFill>
            </a:endParaRPr>
          </a:p>
        </p:txBody>
      </p:sp>
      <p:sp>
        <p:nvSpPr>
          <p:cNvPr id="55" name="ZoneTexte 54">
            <a:extLst>
              <a:ext uri="{FF2B5EF4-FFF2-40B4-BE49-F238E27FC236}">
                <a16:creationId xmlns:a16="http://schemas.microsoft.com/office/drawing/2014/main" id="{8D59D283-349D-2A4D-FE75-CF7172571E60}"/>
              </a:ext>
            </a:extLst>
          </p:cNvPr>
          <p:cNvSpPr txBox="1"/>
          <p:nvPr/>
        </p:nvSpPr>
        <p:spPr>
          <a:xfrm>
            <a:off x="1861638" y="5546375"/>
            <a:ext cx="6377304" cy="646331"/>
          </a:xfrm>
          <a:prstGeom prst="rect">
            <a:avLst/>
          </a:prstGeom>
          <a:noFill/>
        </p:spPr>
        <p:txBody>
          <a:bodyPr wrap="square">
            <a:spAutoFit/>
          </a:bodyPr>
          <a:lstStyle/>
          <a:p>
            <a:pPr marL="285750" indent="-285750">
              <a:buFont typeface="Wingdings" panose="05000000000000000000" pitchFamily="2" charset="2"/>
              <a:buChar char="§"/>
            </a:pPr>
            <a:r>
              <a:rPr lang="fr-FR" dirty="0"/>
              <a:t>Elles sont desservies par de multiples  </a:t>
            </a:r>
          </a:p>
          <a:p>
            <a:pPr marL="266700"/>
            <a:r>
              <a:rPr lang="fr-FR" dirty="0"/>
              <a:t>(avion, autoroutes, train, avion).</a:t>
            </a:r>
          </a:p>
        </p:txBody>
      </p:sp>
      <p:sp>
        <p:nvSpPr>
          <p:cNvPr id="56" name="ZoneTexte 55">
            <a:extLst>
              <a:ext uri="{FF2B5EF4-FFF2-40B4-BE49-F238E27FC236}">
                <a16:creationId xmlns:a16="http://schemas.microsoft.com/office/drawing/2014/main" id="{2F023F33-5311-9D4E-D0F5-693BE21E05B3}"/>
              </a:ext>
            </a:extLst>
          </p:cNvPr>
          <p:cNvSpPr txBox="1"/>
          <p:nvPr/>
        </p:nvSpPr>
        <p:spPr>
          <a:xfrm>
            <a:off x="1860898" y="6154136"/>
            <a:ext cx="6377304" cy="646331"/>
          </a:xfrm>
          <a:prstGeom prst="rect">
            <a:avLst/>
          </a:prstGeom>
          <a:noFill/>
        </p:spPr>
        <p:txBody>
          <a:bodyPr wrap="square">
            <a:spAutoFit/>
          </a:bodyPr>
          <a:lstStyle/>
          <a:p>
            <a:pPr marL="285750" indent="-285750">
              <a:buFont typeface="Wingdings" panose="05000000000000000000" pitchFamily="2" charset="2"/>
              <a:buChar char="§"/>
            </a:pPr>
            <a:r>
              <a:rPr lang="fr-FR" dirty="0"/>
              <a:t>Elles regroupent des                                     majeurs (sièges sociaux, institutions politiques, …)</a:t>
            </a:r>
          </a:p>
        </p:txBody>
      </p:sp>
      <p:pic>
        <p:nvPicPr>
          <p:cNvPr id="58" name="Image 57">
            <a:hlinkClick r:id="" action="ppaction://hlinkshowjump?jump=nextslide"/>
            <a:extLst>
              <a:ext uri="{FF2B5EF4-FFF2-40B4-BE49-F238E27FC236}">
                <a16:creationId xmlns:a16="http://schemas.microsoft.com/office/drawing/2014/main" id="{D4851E45-E060-44E3-34E6-FD3C414546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632921">
            <a:off x="10740278" y="128348"/>
            <a:ext cx="339890" cy="540734"/>
          </a:xfrm>
          <a:prstGeom prst="rect">
            <a:avLst/>
          </a:prstGeom>
        </p:spPr>
      </p:pic>
      <p:sp>
        <p:nvSpPr>
          <p:cNvPr id="59" name="ZoneTexte 58">
            <a:extLst>
              <a:ext uri="{FF2B5EF4-FFF2-40B4-BE49-F238E27FC236}">
                <a16:creationId xmlns:a16="http://schemas.microsoft.com/office/drawing/2014/main" id="{7DE17D90-B2F2-FA24-0997-3A8BE492CEF9}"/>
              </a:ext>
            </a:extLst>
          </p:cNvPr>
          <p:cNvSpPr txBox="1"/>
          <p:nvPr/>
        </p:nvSpPr>
        <p:spPr>
          <a:xfrm>
            <a:off x="220360" y="613136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0" name="ZoneTexte 59">
            <a:extLst>
              <a:ext uri="{FF2B5EF4-FFF2-40B4-BE49-F238E27FC236}">
                <a16:creationId xmlns:a16="http://schemas.microsoft.com/office/drawing/2014/main" id="{074610B4-3947-E665-ECBA-085ECDCED915}"/>
              </a:ext>
            </a:extLst>
          </p:cNvPr>
          <p:cNvSpPr txBox="1"/>
          <p:nvPr/>
        </p:nvSpPr>
        <p:spPr>
          <a:xfrm>
            <a:off x="220360" y="300585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1" name="ZoneTexte 60">
            <a:extLst>
              <a:ext uri="{FF2B5EF4-FFF2-40B4-BE49-F238E27FC236}">
                <a16:creationId xmlns:a16="http://schemas.microsoft.com/office/drawing/2014/main" id="{FD82CB53-A57D-8C6E-6D73-7028B16A3922}"/>
              </a:ext>
            </a:extLst>
          </p:cNvPr>
          <p:cNvSpPr txBox="1"/>
          <p:nvPr/>
        </p:nvSpPr>
        <p:spPr>
          <a:xfrm>
            <a:off x="4416844" y="6153077"/>
            <a:ext cx="2563636" cy="369332"/>
          </a:xfrm>
          <a:prstGeom prst="rect">
            <a:avLst/>
          </a:prstGeom>
          <a:noFill/>
        </p:spPr>
        <p:txBody>
          <a:bodyPr wrap="square">
            <a:spAutoFit/>
          </a:bodyPr>
          <a:lstStyle/>
          <a:p>
            <a:r>
              <a:rPr lang="fr-FR" b="1" dirty="0">
                <a:solidFill>
                  <a:schemeClr val="accent2"/>
                </a:solidFill>
              </a:rPr>
              <a:t>centres décisionnels</a:t>
            </a:r>
            <a:endParaRPr lang="fr-FR" dirty="0">
              <a:solidFill>
                <a:schemeClr val="accent2"/>
              </a:solidFill>
            </a:endParaRPr>
          </a:p>
        </p:txBody>
      </p:sp>
      <p:sp>
        <p:nvSpPr>
          <p:cNvPr id="63" name="ZoneTexte 62">
            <a:extLst>
              <a:ext uri="{FF2B5EF4-FFF2-40B4-BE49-F238E27FC236}">
                <a16:creationId xmlns:a16="http://schemas.microsoft.com/office/drawing/2014/main" id="{877A9448-398A-31D0-813A-4254224D7DE2}"/>
              </a:ext>
            </a:extLst>
          </p:cNvPr>
          <p:cNvSpPr txBox="1"/>
          <p:nvPr/>
        </p:nvSpPr>
        <p:spPr>
          <a:xfrm>
            <a:off x="220360" y="466367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4" name="ZoneTexte 63">
            <a:extLst>
              <a:ext uri="{FF2B5EF4-FFF2-40B4-BE49-F238E27FC236}">
                <a16:creationId xmlns:a16="http://schemas.microsoft.com/office/drawing/2014/main" id="{CCDE55FA-AC73-AC99-F01F-E61432312F4C}"/>
              </a:ext>
            </a:extLst>
          </p:cNvPr>
          <p:cNvSpPr txBox="1"/>
          <p:nvPr/>
        </p:nvSpPr>
        <p:spPr>
          <a:xfrm>
            <a:off x="220360" y="483914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5" name="ZoneTexte 64">
            <a:extLst>
              <a:ext uri="{FF2B5EF4-FFF2-40B4-BE49-F238E27FC236}">
                <a16:creationId xmlns:a16="http://schemas.microsoft.com/office/drawing/2014/main" id="{72F05109-9F2D-B3D2-7598-64AB37695329}"/>
              </a:ext>
            </a:extLst>
          </p:cNvPr>
          <p:cNvSpPr txBox="1"/>
          <p:nvPr/>
        </p:nvSpPr>
        <p:spPr>
          <a:xfrm>
            <a:off x="221645" y="501696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6" name="ZoneTexte 65">
            <a:extLst>
              <a:ext uri="{FF2B5EF4-FFF2-40B4-BE49-F238E27FC236}">
                <a16:creationId xmlns:a16="http://schemas.microsoft.com/office/drawing/2014/main" id="{EBBA5FCC-1341-4AD1-5665-40FD414B262D}"/>
              </a:ext>
            </a:extLst>
          </p:cNvPr>
          <p:cNvSpPr txBox="1"/>
          <p:nvPr/>
        </p:nvSpPr>
        <p:spPr>
          <a:xfrm>
            <a:off x="220360" y="3749901"/>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7" name="ZoneTexte 66">
            <a:extLst>
              <a:ext uri="{FF2B5EF4-FFF2-40B4-BE49-F238E27FC236}">
                <a16:creationId xmlns:a16="http://schemas.microsoft.com/office/drawing/2014/main" id="{3049988B-0BC3-3411-3D1F-C148F10C2B4B}"/>
              </a:ext>
            </a:extLst>
          </p:cNvPr>
          <p:cNvSpPr txBox="1"/>
          <p:nvPr/>
        </p:nvSpPr>
        <p:spPr>
          <a:xfrm>
            <a:off x="220360" y="556941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grpSp>
        <p:nvGrpSpPr>
          <p:cNvPr id="2" name="Groupe 1">
            <a:extLst>
              <a:ext uri="{FF2B5EF4-FFF2-40B4-BE49-F238E27FC236}">
                <a16:creationId xmlns:a16="http://schemas.microsoft.com/office/drawing/2014/main" id="{572BCF31-AD9D-6264-AA7C-6485A029DC80}"/>
              </a:ext>
            </a:extLst>
          </p:cNvPr>
          <p:cNvGrpSpPr/>
          <p:nvPr/>
        </p:nvGrpSpPr>
        <p:grpSpPr>
          <a:xfrm>
            <a:off x="11282328" y="1024974"/>
            <a:ext cx="702436" cy="819402"/>
            <a:chOff x="11014121" y="1107230"/>
            <a:chExt cx="702436" cy="819402"/>
          </a:xfrm>
        </p:grpSpPr>
        <p:pic>
          <p:nvPicPr>
            <p:cNvPr id="6" name="Image 5">
              <a:hlinkClick r:id="rId7" action="ppaction://hlinksldjump"/>
              <a:extLst>
                <a:ext uri="{FF2B5EF4-FFF2-40B4-BE49-F238E27FC236}">
                  <a16:creationId xmlns:a16="http://schemas.microsoft.com/office/drawing/2014/main" id="{D0A4AA22-FBA7-43E8-2870-CEF335002A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87880" y="1107230"/>
              <a:ext cx="385464" cy="542403"/>
            </a:xfrm>
            <a:prstGeom prst="rect">
              <a:avLst/>
            </a:prstGeom>
          </p:spPr>
        </p:pic>
        <p:sp>
          <p:nvSpPr>
            <p:cNvPr id="7" name="ZoneTexte 6">
              <a:extLst>
                <a:ext uri="{FF2B5EF4-FFF2-40B4-BE49-F238E27FC236}">
                  <a16:creationId xmlns:a16="http://schemas.microsoft.com/office/drawing/2014/main" id="{F66E497B-6908-35EB-5319-8430F094851C}"/>
                </a:ext>
              </a:extLst>
            </p:cNvPr>
            <p:cNvSpPr txBox="1"/>
            <p:nvPr/>
          </p:nvSpPr>
          <p:spPr>
            <a:xfrm>
              <a:off x="11014121" y="1649633"/>
              <a:ext cx="702436" cy="276999"/>
            </a:xfrm>
            <a:prstGeom prst="rect">
              <a:avLst/>
            </a:prstGeom>
            <a:noFill/>
          </p:spPr>
          <p:txBody>
            <a:bodyPr wrap="none" rtlCol="0">
              <a:spAutoFit/>
            </a:bodyPr>
            <a:lstStyle/>
            <a:p>
              <a:r>
                <a:rPr lang="fr-FR" sz="1200" b="1" dirty="0">
                  <a:solidFill>
                    <a:srgbClr val="FF0000"/>
                  </a:solidFill>
                  <a:latin typeface="Calibri" panose="020F0502020204030204" pitchFamily="34" charset="0"/>
                  <a:cs typeface="Calibri" panose="020F0502020204030204" pitchFamily="34" charset="0"/>
                </a:rPr>
                <a:t>DOC. 03</a:t>
              </a:r>
            </a:p>
          </p:txBody>
        </p:sp>
      </p:grpSp>
    </p:spTree>
    <p:extLst>
      <p:ext uri="{BB962C8B-B14F-4D97-AF65-F5344CB8AC3E}">
        <p14:creationId xmlns:p14="http://schemas.microsoft.com/office/powerpoint/2010/main" val="376934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1000"/>
                                        <p:tgtEl>
                                          <p:spTgt spid="59"/>
                                        </p:tgtEl>
                                      </p:cBhvr>
                                    </p:animEffect>
                                    <p:anim calcmode="lin" valueType="num">
                                      <p:cBhvr>
                                        <p:cTn id="23" dur="1000" fill="hold"/>
                                        <p:tgtEl>
                                          <p:spTgt spid="59"/>
                                        </p:tgtEl>
                                        <p:attrNameLst>
                                          <p:attrName>ppt_x</p:attrName>
                                        </p:attrNameLst>
                                      </p:cBhvr>
                                      <p:tavLst>
                                        <p:tav tm="0">
                                          <p:val>
                                            <p:strVal val="#ppt_x"/>
                                          </p:val>
                                        </p:tav>
                                        <p:tav tm="100000">
                                          <p:val>
                                            <p:strVal val="#ppt_x"/>
                                          </p:val>
                                        </p:tav>
                                      </p:tavLst>
                                    </p:anim>
                                    <p:anim calcmode="lin" valueType="num">
                                      <p:cBhvr>
                                        <p:cTn id="2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1000"/>
                                        <p:tgtEl>
                                          <p:spTgt spid="42"/>
                                        </p:tgtEl>
                                      </p:cBhvr>
                                    </p:animEffect>
                                    <p:anim calcmode="lin" valueType="num">
                                      <p:cBhvr>
                                        <p:cTn id="46" dur="1000" fill="hold"/>
                                        <p:tgtEl>
                                          <p:spTgt spid="42"/>
                                        </p:tgtEl>
                                        <p:attrNameLst>
                                          <p:attrName>ppt_x</p:attrName>
                                        </p:attrNameLst>
                                      </p:cBhvr>
                                      <p:tavLst>
                                        <p:tav tm="0">
                                          <p:val>
                                            <p:strVal val="#ppt_x"/>
                                          </p:val>
                                        </p:tav>
                                        <p:tav tm="100000">
                                          <p:val>
                                            <p:strVal val="#ppt_x"/>
                                          </p:val>
                                        </p:tav>
                                      </p:tavLst>
                                    </p:anim>
                                    <p:anim calcmode="lin" valueType="num">
                                      <p:cBhvr>
                                        <p:cTn id="4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1000"/>
                                        <p:tgtEl>
                                          <p:spTgt spid="38"/>
                                        </p:tgtEl>
                                      </p:cBhvr>
                                    </p:animEffect>
                                    <p:anim calcmode="lin" valueType="num">
                                      <p:cBhvr>
                                        <p:cTn id="53" dur="1000" fill="hold"/>
                                        <p:tgtEl>
                                          <p:spTgt spid="38"/>
                                        </p:tgtEl>
                                        <p:attrNameLst>
                                          <p:attrName>ppt_x</p:attrName>
                                        </p:attrNameLst>
                                      </p:cBhvr>
                                      <p:tavLst>
                                        <p:tav tm="0">
                                          <p:val>
                                            <p:strVal val="#ppt_x"/>
                                          </p:val>
                                        </p:tav>
                                        <p:tav tm="100000">
                                          <p:val>
                                            <p:strVal val="#ppt_x"/>
                                          </p:val>
                                        </p:tav>
                                      </p:tavLst>
                                    </p:anim>
                                    <p:anim calcmode="lin" valueType="num">
                                      <p:cBhvr>
                                        <p:cTn id="54" dur="1000" fill="hold"/>
                                        <p:tgtEl>
                                          <p:spTgt spid="3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1000"/>
                                        <p:tgtEl>
                                          <p:spTgt spid="43"/>
                                        </p:tgtEl>
                                      </p:cBhvr>
                                    </p:animEffect>
                                    <p:anim calcmode="lin" valueType="num">
                                      <p:cBhvr>
                                        <p:cTn id="58" dur="1000" fill="hold"/>
                                        <p:tgtEl>
                                          <p:spTgt spid="43"/>
                                        </p:tgtEl>
                                        <p:attrNameLst>
                                          <p:attrName>ppt_x</p:attrName>
                                        </p:attrNameLst>
                                      </p:cBhvr>
                                      <p:tavLst>
                                        <p:tav tm="0">
                                          <p:val>
                                            <p:strVal val="#ppt_x"/>
                                          </p:val>
                                        </p:tav>
                                        <p:tav tm="100000">
                                          <p:val>
                                            <p:strVal val="#ppt_x"/>
                                          </p:val>
                                        </p:tav>
                                      </p:tavLst>
                                    </p:anim>
                                    <p:anim calcmode="lin" valueType="num">
                                      <p:cBhvr>
                                        <p:cTn id="5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1000"/>
                                        <p:tgtEl>
                                          <p:spTgt spid="44"/>
                                        </p:tgtEl>
                                      </p:cBhvr>
                                    </p:animEffect>
                                    <p:anim calcmode="lin" valueType="num">
                                      <p:cBhvr>
                                        <p:cTn id="65" dur="1000" fill="hold"/>
                                        <p:tgtEl>
                                          <p:spTgt spid="44"/>
                                        </p:tgtEl>
                                        <p:attrNameLst>
                                          <p:attrName>ppt_x</p:attrName>
                                        </p:attrNameLst>
                                      </p:cBhvr>
                                      <p:tavLst>
                                        <p:tav tm="0">
                                          <p:val>
                                            <p:strVal val="#ppt_x"/>
                                          </p:val>
                                        </p:tav>
                                        <p:tav tm="100000">
                                          <p:val>
                                            <p:strVal val="#ppt_x"/>
                                          </p:val>
                                        </p:tav>
                                      </p:tavLst>
                                    </p:anim>
                                    <p:anim calcmode="lin" valueType="num">
                                      <p:cBhvr>
                                        <p:cTn id="66" dur="1000" fill="hold"/>
                                        <p:tgtEl>
                                          <p:spTgt spid="4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1000"/>
                                        <p:tgtEl>
                                          <p:spTgt spid="60"/>
                                        </p:tgtEl>
                                      </p:cBhvr>
                                    </p:animEffect>
                                    <p:anim calcmode="lin" valueType="num">
                                      <p:cBhvr>
                                        <p:cTn id="70" dur="1000" fill="hold"/>
                                        <p:tgtEl>
                                          <p:spTgt spid="60"/>
                                        </p:tgtEl>
                                        <p:attrNameLst>
                                          <p:attrName>ppt_x</p:attrName>
                                        </p:attrNameLst>
                                      </p:cBhvr>
                                      <p:tavLst>
                                        <p:tav tm="0">
                                          <p:val>
                                            <p:strVal val="#ppt_x"/>
                                          </p:val>
                                        </p:tav>
                                        <p:tav tm="100000">
                                          <p:val>
                                            <p:strVal val="#ppt_x"/>
                                          </p:val>
                                        </p:tav>
                                      </p:tavLst>
                                    </p:anim>
                                    <p:anim calcmode="lin" valueType="num">
                                      <p:cBhvr>
                                        <p:cTn id="71" dur="1000" fill="hold"/>
                                        <p:tgtEl>
                                          <p:spTgt spid="6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fade">
                                      <p:cBhvr>
                                        <p:cTn id="74" dur="1000"/>
                                        <p:tgtEl>
                                          <p:spTgt spid="2"/>
                                        </p:tgtEl>
                                      </p:cBhvr>
                                    </p:animEffect>
                                    <p:anim calcmode="lin" valueType="num">
                                      <p:cBhvr>
                                        <p:cTn id="75" dur="1000" fill="hold"/>
                                        <p:tgtEl>
                                          <p:spTgt spid="2"/>
                                        </p:tgtEl>
                                        <p:attrNameLst>
                                          <p:attrName>ppt_x</p:attrName>
                                        </p:attrNameLst>
                                      </p:cBhvr>
                                      <p:tavLst>
                                        <p:tav tm="0">
                                          <p:val>
                                            <p:strVal val="#ppt_x"/>
                                          </p:val>
                                        </p:tav>
                                        <p:tav tm="100000">
                                          <p:val>
                                            <p:strVal val="#ppt_x"/>
                                          </p:val>
                                        </p:tav>
                                      </p:tavLst>
                                    </p:anim>
                                    <p:anim calcmode="lin" valueType="num">
                                      <p:cBhvr>
                                        <p:cTn id="7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ppt_x"/>
                                          </p:val>
                                        </p:tav>
                                        <p:tav tm="100000">
                                          <p:val>
                                            <p:strVal val="#ppt_x"/>
                                          </p:val>
                                        </p:tav>
                                      </p:tavLst>
                                    </p:anim>
                                    <p:anim calcmode="lin" valueType="num">
                                      <p:cBhvr additive="base">
                                        <p:cTn id="8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1000"/>
                                        <p:tgtEl>
                                          <p:spTgt spid="49"/>
                                        </p:tgtEl>
                                      </p:cBhvr>
                                    </p:animEffect>
                                    <p:anim calcmode="lin" valueType="num">
                                      <p:cBhvr>
                                        <p:cTn id="96" dur="1000" fill="hold"/>
                                        <p:tgtEl>
                                          <p:spTgt spid="49"/>
                                        </p:tgtEl>
                                        <p:attrNameLst>
                                          <p:attrName>ppt_x</p:attrName>
                                        </p:attrNameLst>
                                      </p:cBhvr>
                                      <p:tavLst>
                                        <p:tav tm="0">
                                          <p:val>
                                            <p:strVal val="#ppt_x"/>
                                          </p:val>
                                        </p:tav>
                                        <p:tav tm="100000">
                                          <p:val>
                                            <p:strVal val="#ppt_x"/>
                                          </p:val>
                                        </p:tav>
                                      </p:tavLst>
                                    </p:anim>
                                    <p:anim calcmode="lin" valueType="num">
                                      <p:cBhvr>
                                        <p:cTn id="97" dur="1000" fill="hold"/>
                                        <p:tgtEl>
                                          <p:spTgt spid="4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7"/>
                                        </p:tgtEl>
                                        <p:attrNameLst>
                                          <p:attrName>style.visibility</p:attrName>
                                        </p:attrNameLst>
                                      </p:cBhvr>
                                      <p:to>
                                        <p:strVal val="visible"/>
                                      </p:to>
                                    </p:set>
                                    <p:animEffect transition="in" filter="fade">
                                      <p:cBhvr>
                                        <p:cTn id="100" dur="1000"/>
                                        <p:tgtEl>
                                          <p:spTgt spid="67"/>
                                        </p:tgtEl>
                                      </p:cBhvr>
                                    </p:animEffect>
                                    <p:anim calcmode="lin" valueType="num">
                                      <p:cBhvr>
                                        <p:cTn id="101" dur="1000" fill="hold"/>
                                        <p:tgtEl>
                                          <p:spTgt spid="67"/>
                                        </p:tgtEl>
                                        <p:attrNameLst>
                                          <p:attrName>ppt_x</p:attrName>
                                        </p:attrNameLst>
                                      </p:cBhvr>
                                      <p:tavLst>
                                        <p:tav tm="0">
                                          <p:val>
                                            <p:strVal val="#ppt_x"/>
                                          </p:val>
                                        </p:tav>
                                        <p:tav tm="100000">
                                          <p:val>
                                            <p:strVal val="#ppt_x"/>
                                          </p:val>
                                        </p:tav>
                                      </p:tavLst>
                                    </p:anim>
                                    <p:anim calcmode="lin" valueType="num">
                                      <p:cBhvr>
                                        <p:cTn id="102"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1000"/>
                                        <p:tgtEl>
                                          <p:spTgt spid="50"/>
                                        </p:tgtEl>
                                      </p:cBhvr>
                                    </p:animEffect>
                                    <p:anim calcmode="lin" valueType="num">
                                      <p:cBhvr>
                                        <p:cTn id="108" dur="1000" fill="hold"/>
                                        <p:tgtEl>
                                          <p:spTgt spid="50"/>
                                        </p:tgtEl>
                                        <p:attrNameLst>
                                          <p:attrName>ppt_x</p:attrName>
                                        </p:attrNameLst>
                                      </p:cBhvr>
                                      <p:tavLst>
                                        <p:tav tm="0">
                                          <p:val>
                                            <p:strVal val="#ppt_x"/>
                                          </p:val>
                                        </p:tav>
                                        <p:tav tm="100000">
                                          <p:val>
                                            <p:strVal val="#ppt_x"/>
                                          </p:val>
                                        </p:tav>
                                      </p:tavLst>
                                    </p:anim>
                                    <p:anim calcmode="lin" valueType="num">
                                      <p:cBhvr>
                                        <p:cTn id="109" dur="1000" fill="hold"/>
                                        <p:tgtEl>
                                          <p:spTgt spid="5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5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52"/>
                                        </p:tgtEl>
                                        <p:attrNameLst>
                                          <p:attrName>style.visibility</p:attrName>
                                        </p:attrNameLst>
                                      </p:cBhvr>
                                      <p:to>
                                        <p:strVal val="visible"/>
                                      </p:to>
                                    </p:set>
                                    <p:animEffect transition="in" filter="fade">
                                      <p:cBhvr>
                                        <p:cTn id="123" dur="1000"/>
                                        <p:tgtEl>
                                          <p:spTgt spid="52"/>
                                        </p:tgtEl>
                                      </p:cBhvr>
                                    </p:animEffect>
                                    <p:anim calcmode="lin" valueType="num">
                                      <p:cBhvr>
                                        <p:cTn id="124" dur="1000" fill="hold"/>
                                        <p:tgtEl>
                                          <p:spTgt spid="52"/>
                                        </p:tgtEl>
                                        <p:attrNameLst>
                                          <p:attrName>ppt_x</p:attrName>
                                        </p:attrNameLst>
                                      </p:cBhvr>
                                      <p:tavLst>
                                        <p:tav tm="0">
                                          <p:val>
                                            <p:strVal val="#ppt_x"/>
                                          </p:val>
                                        </p:tav>
                                        <p:tav tm="100000">
                                          <p:val>
                                            <p:strVal val="#ppt_x"/>
                                          </p:val>
                                        </p:tav>
                                      </p:tavLst>
                                    </p:anim>
                                    <p:anim calcmode="lin" valueType="num">
                                      <p:cBhvr>
                                        <p:cTn id="125" dur="1000" fill="hold"/>
                                        <p:tgtEl>
                                          <p:spTgt spid="52"/>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63"/>
                                        </p:tgtEl>
                                        <p:attrNameLst>
                                          <p:attrName>style.visibility</p:attrName>
                                        </p:attrNameLst>
                                      </p:cBhvr>
                                      <p:to>
                                        <p:strVal val="visible"/>
                                      </p:to>
                                    </p:set>
                                    <p:animEffect transition="in" filter="fade">
                                      <p:cBhvr>
                                        <p:cTn id="128" dur="1000"/>
                                        <p:tgtEl>
                                          <p:spTgt spid="63"/>
                                        </p:tgtEl>
                                      </p:cBhvr>
                                    </p:animEffect>
                                    <p:anim calcmode="lin" valueType="num">
                                      <p:cBhvr>
                                        <p:cTn id="129" dur="1000" fill="hold"/>
                                        <p:tgtEl>
                                          <p:spTgt spid="63"/>
                                        </p:tgtEl>
                                        <p:attrNameLst>
                                          <p:attrName>ppt_x</p:attrName>
                                        </p:attrNameLst>
                                      </p:cBhvr>
                                      <p:tavLst>
                                        <p:tav tm="0">
                                          <p:val>
                                            <p:strVal val="#ppt_x"/>
                                          </p:val>
                                        </p:tav>
                                        <p:tav tm="100000">
                                          <p:val>
                                            <p:strVal val="#ppt_x"/>
                                          </p:val>
                                        </p:tav>
                                      </p:tavLst>
                                    </p:anim>
                                    <p:anim calcmode="lin" valueType="num">
                                      <p:cBhvr>
                                        <p:cTn id="13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2" presetClass="entr" presetSubtype="0" fill="hold" grpId="0" nodeType="clickEffect">
                                  <p:stCondLst>
                                    <p:cond delay="0"/>
                                  </p:stCondLst>
                                  <p:childTnLst>
                                    <p:set>
                                      <p:cBhvr>
                                        <p:cTn id="134" dur="1" fill="hold">
                                          <p:stCondLst>
                                            <p:cond delay="0"/>
                                          </p:stCondLst>
                                        </p:cTn>
                                        <p:tgtEl>
                                          <p:spTgt spid="64"/>
                                        </p:tgtEl>
                                        <p:attrNameLst>
                                          <p:attrName>style.visibility</p:attrName>
                                        </p:attrNameLst>
                                      </p:cBhvr>
                                      <p:to>
                                        <p:strVal val="visible"/>
                                      </p:to>
                                    </p:set>
                                    <p:animEffect transition="in" filter="fade">
                                      <p:cBhvr>
                                        <p:cTn id="135" dur="1000"/>
                                        <p:tgtEl>
                                          <p:spTgt spid="64"/>
                                        </p:tgtEl>
                                      </p:cBhvr>
                                    </p:animEffect>
                                    <p:anim calcmode="lin" valueType="num">
                                      <p:cBhvr>
                                        <p:cTn id="136" dur="1000" fill="hold"/>
                                        <p:tgtEl>
                                          <p:spTgt spid="64"/>
                                        </p:tgtEl>
                                        <p:attrNameLst>
                                          <p:attrName>ppt_x</p:attrName>
                                        </p:attrNameLst>
                                      </p:cBhvr>
                                      <p:tavLst>
                                        <p:tav tm="0">
                                          <p:val>
                                            <p:strVal val="#ppt_x"/>
                                          </p:val>
                                        </p:tav>
                                        <p:tav tm="100000">
                                          <p:val>
                                            <p:strVal val="#ppt_x"/>
                                          </p:val>
                                        </p:tav>
                                      </p:tavLst>
                                    </p:anim>
                                    <p:anim calcmode="lin" valueType="num">
                                      <p:cBhvr>
                                        <p:cTn id="137" dur="1000" fill="hold"/>
                                        <p:tgtEl>
                                          <p:spTgt spid="64"/>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53"/>
                                        </p:tgtEl>
                                        <p:attrNameLst>
                                          <p:attrName>style.visibility</p:attrName>
                                        </p:attrNameLst>
                                      </p:cBhvr>
                                      <p:to>
                                        <p:strVal val="visible"/>
                                      </p:to>
                                    </p:set>
                                    <p:animEffect transition="in" filter="fade">
                                      <p:cBhvr>
                                        <p:cTn id="140" dur="1000"/>
                                        <p:tgtEl>
                                          <p:spTgt spid="53"/>
                                        </p:tgtEl>
                                      </p:cBhvr>
                                    </p:animEffect>
                                    <p:anim calcmode="lin" valueType="num">
                                      <p:cBhvr>
                                        <p:cTn id="141" dur="1000" fill="hold"/>
                                        <p:tgtEl>
                                          <p:spTgt spid="53"/>
                                        </p:tgtEl>
                                        <p:attrNameLst>
                                          <p:attrName>ppt_x</p:attrName>
                                        </p:attrNameLst>
                                      </p:cBhvr>
                                      <p:tavLst>
                                        <p:tav tm="0">
                                          <p:val>
                                            <p:strVal val="#ppt_x"/>
                                          </p:val>
                                        </p:tav>
                                        <p:tav tm="100000">
                                          <p:val>
                                            <p:strVal val="#ppt_x"/>
                                          </p:val>
                                        </p:tav>
                                      </p:tavLst>
                                    </p:anim>
                                    <p:anim calcmode="lin" valueType="num">
                                      <p:cBhvr>
                                        <p:cTn id="14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55"/>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fade">
                                      <p:cBhvr>
                                        <p:cTn id="151" dur="1000"/>
                                        <p:tgtEl>
                                          <p:spTgt spid="54"/>
                                        </p:tgtEl>
                                      </p:cBhvr>
                                    </p:animEffect>
                                    <p:anim calcmode="lin" valueType="num">
                                      <p:cBhvr>
                                        <p:cTn id="152" dur="1000" fill="hold"/>
                                        <p:tgtEl>
                                          <p:spTgt spid="54"/>
                                        </p:tgtEl>
                                        <p:attrNameLst>
                                          <p:attrName>ppt_x</p:attrName>
                                        </p:attrNameLst>
                                      </p:cBhvr>
                                      <p:tavLst>
                                        <p:tav tm="0">
                                          <p:val>
                                            <p:strVal val="#ppt_x"/>
                                          </p:val>
                                        </p:tav>
                                        <p:tav tm="100000">
                                          <p:val>
                                            <p:strVal val="#ppt_x"/>
                                          </p:val>
                                        </p:tav>
                                      </p:tavLst>
                                    </p:anim>
                                    <p:anim calcmode="lin" valueType="num">
                                      <p:cBhvr>
                                        <p:cTn id="153" dur="1000" fill="hold"/>
                                        <p:tgtEl>
                                          <p:spTgt spid="54"/>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fade">
                                      <p:cBhvr>
                                        <p:cTn id="156" dur="1000"/>
                                        <p:tgtEl>
                                          <p:spTgt spid="65"/>
                                        </p:tgtEl>
                                      </p:cBhvr>
                                    </p:animEffect>
                                    <p:anim calcmode="lin" valueType="num">
                                      <p:cBhvr>
                                        <p:cTn id="157" dur="1000" fill="hold"/>
                                        <p:tgtEl>
                                          <p:spTgt spid="65"/>
                                        </p:tgtEl>
                                        <p:attrNameLst>
                                          <p:attrName>ppt_x</p:attrName>
                                        </p:attrNameLst>
                                      </p:cBhvr>
                                      <p:tavLst>
                                        <p:tav tm="0">
                                          <p:val>
                                            <p:strVal val="#ppt_x"/>
                                          </p:val>
                                        </p:tav>
                                        <p:tav tm="100000">
                                          <p:val>
                                            <p:strVal val="#ppt_x"/>
                                          </p:val>
                                        </p:tav>
                                      </p:tavLst>
                                    </p:anim>
                                    <p:anim calcmode="lin" valueType="num">
                                      <p:cBhvr>
                                        <p:cTn id="158"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56"/>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42" presetClass="entr" presetSubtype="0" fill="hold" grpId="0" nodeType="clickEffect">
                                  <p:stCondLst>
                                    <p:cond delay="0"/>
                                  </p:stCondLst>
                                  <p:childTnLst>
                                    <p:set>
                                      <p:cBhvr>
                                        <p:cTn id="166" dur="1" fill="hold">
                                          <p:stCondLst>
                                            <p:cond delay="0"/>
                                          </p:stCondLst>
                                        </p:cTn>
                                        <p:tgtEl>
                                          <p:spTgt spid="61"/>
                                        </p:tgtEl>
                                        <p:attrNameLst>
                                          <p:attrName>style.visibility</p:attrName>
                                        </p:attrNameLst>
                                      </p:cBhvr>
                                      <p:to>
                                        <p:strVal val="visible"/>
                                      </p:to>
                                    </p:set>
                                    <p:animEffect transition="in" filter="fade">
                                      <p:cBhvr>
                                        <p:cTn id="167" dur="1000"/>
                                        <p:tgtEl>
                                          <p:spTgt spid="61"/>
                                        </p:tgtEl>
                                      </p:cBhvr>
                                    </p:animEffect>
                                    <p:anim calcmode="lin" valueType="num">
                                      <p:cBhvr>
                                        <p:cTn id="168" dur="1000" fill="hold"/>
                                        <p:tgtEl>
                                          <p:spTgt spid="61"/>
                                        </p:tgtEl>
                                        <p:attrNameLst>
                                          <p:attrName>ppt_x</p:attrName>
                                        </p:attrNameLst>
                                      </p:cBhvr>
                                      <p:tavLst>
                                        <p:tav tm="0">
                                          <p:val>
                                            <p:strVal val="#ppt_x"/>
                                          </p:val>
                                        </p:tav>
                                        <p:tav tm="100000">
                                          <p:val>
                                            <p:strVal val="#ppt_x"/>
                                          </p:val>
                                        </p:tav>
                                      </p:tavLst>
                                    </p:anim>
                                    <p:anim calcmode="lin" valueType="num">
                                      <p:cBhvr>
                                        <p:cTn id="169" dur="1000" fill="hold"/>
                                        <p:tgtEl>
                                          <p:spTgt spid="61"/>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66"/>
                                        </p:tgtEl>
                                        <p:attrNameLst>
                                          <p:attrName>style.visibility</p:attrName>
                                        </p:attrNameLst>
                                      </p:cBhvr>
                                      <p:to>
                                        <p:strVal val="visible"/>
                                      </p:to>
                                    </p:set>
                                    <p:animEffect transition="in" filter="fade">
                                      <p:cBhvr>
                                        <p:cTn id="172" dur="1000"/>
                                        <p:tgtEl>
                                          <p:spTgt spid="66"/>
                                        </p:tgtEl>
                                      </p:cBhvr>
                                    </p:animEffect>
                                    <p:anim calcmode="lin" valueType="num">
                                      <p:cBhvr>
                                        <p:cTn id="173" dur="1000" fill="hold"/>
                                        <p:tgtEl>
                                          <p:spTgt spid="66"/>
                                        </p:tgtEl>
                                        <p:attrNameLst>
                                          <p:attrName>ppt_x</p:attrName>
                                        </p:attrNameLst>
                                      </p:cBhvr>
                                      <p:tavLst>
                                        <p:tav tm="0">
                                          <p:val>
                                            <p:strVal val="#ppt_x"/>
                                          </p:val>
                                        </p:tav>
                                        <p:tav tm="100000">
                                          <p:val>
                                            <p:strVal val="#ppt_x"/>
                                          </p:val>
                                        </p:tav>
                                      </p:tavLst>
                                    </p:anim>
                                    <p:anim calcmode="lin" valueType="num">
                                      <p:cBhvr>
                                        <p:cTn id="174"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3" grpId="0"/>
      <p:bldP spid="4" grpId="0"/>
      <p:bldP spid="11" grpId="0"/>
      <p:bldP spid="13" grpId="0"/>
      <p:bldP spid="28" grpId="0"/>
      <p:bldP spid="36" grpId="0"/>
      <p:bldP spid="37" grpId="0"/>
      <p:bldP spid="38" grpId="0"/>
      <p:bldP spid="42" grpId="0"/>
      <p:bldP spid="43" grpId="0"/>
      <p:bldP spid="44" grpId="0"/>
      <p:bldP spid="47" grpId="0"/>
      <p:bldP spid="49" grpId="0"/>
      <p:bldP spid="50" grpId="0"/>
      <p:bldP spid="51" grpId="0"/>
      <p:bldP spid="52" grpId="0"/>
      <p:bldP spid="53" grpId="0"/>
      <p:bldP spid="54" grpId="0"/>
      <p:bldP spid="55" grpId="0"/>
      <p:bldP spid="56" grpId="0"/>
      <p:bldP spid="59" grpId="0"/>
      <p:bldP spid="60" grpId="0"/>
      <p:bldP spid="61" grpId="0"/>
      <p:bldP spid="63" grpId="0"/>
      <p:bldP spid="64" grpId="0"/>
      <p:bldP spid="65" grpId="0"/>
      <p:bldP spid="66"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DF9533F-FC62-81BB-5981-DAA80B9A48D4}"/>
              </a:ext>
            </a:extLst>
          </p:cNvPr>
          <p:cNvSpPr txBox="1"/>
          <p:nvPr/>
        </p:nvSpPr>
        <p:spPr>
          <a:xfrm>
            <a:off x="2198779" y="522071"/>
            <a:ext cx="5233244" cy="461665"/>
          </a:xfrm>
          <a:prstGeom prst="rect">
            <a:avLst/>
          </a:prstGeom>
          <a:noFill/>
        </p:spPr>
        <p:txBody>
          <a:bodyPr wrap="square">
            <a:spAutoFit/>
          </a:bodyPr>
          <a:lstStyle/>
          <a:p>
            <a:r>
              <a:rPr lang="fr-FR" sz="2400" b="1" dirty="0">
                <a:solidFill>
                  <a:srgbClr val="002060"/>
                </a:solidFill>
              </a:rPr>
              <a:t>III ) L’extension spatiale des villes</a:t>
            </a:r>
          </a:p>
        </p:txBody>
      </p:sp>
      <p:sp>
        <p:nvSpPr>
          <p:cNvPr id="3" name="ZoneTexte 2">
            <a:extLst>
              <a:ext uri="{FF2B5EF4-FFF2-40B4-BE49-F238E27FC236}">
                <a16:creationId xmlns:a16="http://schemas.microsoft.com/office/drawing/2014/main" id="{21B31890-46C0-FACF-1DC8-4859F958981D}"/>
              </a:ext>
            </a:extLst>
          </p:cNvPr>
          <p:cNvSpPr txBox="1"/>
          <p:nvPr/>
        </p:nvSpPr>
        <p:spPr>
          <a:xfrm>
            <a:off x="2320779" y="1879533"/>
            <a:ext cx="9911146" cy="923330"/>
          </a:xfrm>
          <a:prstGeom prst="rect">
            <a:avLst/>
          </a:prstGeom>
          <a:noFill/>
        </p:spPr>
        <p:txBody>
          <a:bodyPr wrap="square">
            <a:spAutoFit/>
          </a:bodyPr>
          <a:lstStyle/>
          <a:p>
            <a:pPr indent="266700"/>
            <a:r>
              <a:rPr lang="fr-FR" dirty="0"/>
              <a:t>Le développement des moyens de transport et la hausse des prix de l’immobilier ont poussé certains Français à s’installer dans des                                    , en bordure des</a:t>
            </a:r>
            <a:br>
              <a:rPr lang="fr-FR" dirty="0"/>
            </a:br>
            <a:r>
              <a:rPr lang="fr-FR" dirty="0"/>
              <a:t>                           , entrainant de fortes                                       (allers-retours). </a:t>
            </a:r>
            <a:endParaRPr lang="fr-FR" sz="1800" dirty="0"/>
          </a:p>
        </p:txBody>
      </p:sp>
      <p:sp>
        <p:nvSpPr>
          <p:cNvPr id="4" name="ZoneTexte 3">
            <a:extLst>
              <a:ext uri="{FF2B5EF4-FFF2-40B4-BE49-F238E27FC236}">
                <a16:creationId xmlns:a16="http://schemas.microsoft.com/office/drawing/2014/main" id="{FF5AF2F5-0FF0-678E-48D2-4EE4DDECE170}"/>
              </a:ext>
            </a:extLst>
          </p:cNvPr>
          <p:cNvSpPr txBox="1"/>
          <p:nvPr/>
        </p:nvSpPr>
        <p:spPr>
          <a:xfrm>
            <a:off x="2236879" y="989313"/>
            <a:ext cx="10078946" cy="923330"/>
          </a:xfrm>
          <a:prstGeom prst="rect">
            <a:avLst/>
          </a:prstGeom>
          <a:noFill/>
        </p:spPr>
        <p:txBody>
          <a:bodyPr wrap="square">
            <a:spAutoFit/>
          </a:bodyPr>
          <a:lstStyle/>
          <a:p>
            <a:pPr indent="357188"/>
            <a:r>
              <a:rPr lang="fr-FR" sz="1800" dirty="0"/>
              <a:t>L’</a:t>
            </a:r>
            <a:r>
              <a:rPr lang="fr-FR" sz="1800" b="1" dirty="0">
                <a:solidFill>
                  <a:srgbClr val="FF0000"/>
                </a:solidFill>
              </a:rPr>
              <a:t>extension spatiale des villes</a:t>
            </a:r>
            <a:r>
              <a:rPr lang="fr-FR" sz="1800" dirty="0"/>
              <a:t> désigne l’augmentation des espaces urbains sur la campagne (espaces ruraux), du              vers les                   .</a:t>
            </a:r>
          </a:p>
          <a:p>
            <a:pPr indent="357188"/>
            <a:r>
              <a:rPr lang="fr-FR" sz="1800" dirty="0"/>
              <a:t>La ville centre et ses banlieues forment un                      ou une                           </a:t>
            </a:r>
            <a:r>
              <a:rPr lang="fr-FR" dirty="0"/>
              <a:t>. </a:t>
            </a:r>
            <a:endParaRPr lang="fr-FR" sz="1800" dirty="0"/>
          </a:p>
        </p:txBody>
      </p:sp>
      <p:pic>
        <p:nvPicPr>
          <p:cNvPr id="5" name="Image 4">
            <a:hlinkClick r:id="rId2" action="ppaction://hlinksldjump"/>
            <a:extLst>
              <a:ext uri="{FF2B5EF4-FFF2-40B4-BE49-F238E27FC236}">
                <a16:creationId xmlns:a16="http://schemas.microsoft.com/office/drawing/2014/main" id="{C53CC867-EF2D-0758-85DF-E5102489CA7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7" name="Image 6">
            <a:extLst>
              <a:ext uri="{FF2B5EF4-FFF2-40B4-BE49-F238E27FC236}">
                <a16:creationId xmlns:a16="http://schemas.microsoft.com/office/drawing/2014/main" id="{8BC59203-2421-D004-579A-9605CD06E5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09" y="542370"/>
            <a:ext cx="1158405" cy="1158405"/>
          </a:xfrm>
          <a:prstGeom prst="rect">
            <a:avLst/>
          </a:prstGeom>
        </p:spPr>
      </p:pic>
      <p:sp>
        <p:nvSpPr>
          <p:cNvPr id="8" name="ZoneTexte 7">
            <a:extLst>
              <a:ext uri="{FF2B5EF4-FFF2-40B4-BE49-F238E27FC236}">
                <a16:creationId xmlns:a16="http://schemas.microsoft.com/office/drawing/2014/main" id="{717DE6D6-AF3B-33DA-3FD4-D3225750DEB7}"/>
              </a:ext>
            </a:extLst>
          </p:cNvPr>
          <p:cNvSpPr txBox="1"/>
          <p:nvPr/>
        </p:nvSpPr>
        <p:spPr>
          <a:xfrm>
            <a:off x="220360" y="109398"/>
            <a:ext cx="5585218"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1 : </a:t>
            </a:r>
            <a:r>
              <a:rPr lang="fr-FR" sz="1800" b="1" dirty="0">
                <a:solidFill>
                  <a:srgbClr val="00B0F0"/>
                </a:solidFill>
                <a:latin typeface="Calibri" panose="020F0502020204030204" pitchFamily="34" charset="0"/>
                <a:cs typeface="Calibri" panose="020F0502020204030204" pitchFamily="34" charset="0"/>
              </a:rPr>
              <a:t>La France, un territoire sous influence urbaine</a:t>
            </a:r>
          </a:p>
        </p:txBody>
      </p:sp>
      <p:pic>
        <p:nvPicPr>
          <p:cNvPr id="9" name="Image 8">
            <a:hlinkClick r:id="" action="ppaction://hlinkshowjump?jump=previousslide"/>
            <a:extLst>
              <a:ext uri="{FF2B5EF4-FFF2-40B4-BE49-F238E27FC236}">
                <a16:creationId xmlns:a16="http://schemas.microsoft.com/office/drawing/2014/main" id="{B23345C0-D9FA-C18E-45E2-BC55100ED2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06714" y="140371"/>
            <a:ext cx="339890" cy="540734"/>
          </a:xfrm>
          <a:prstGeom prst="rect">
            <a:avLst/>
          </a:prstGeom>
        </p:spPr>
      </p:pic>
      <p:pic>
        <p:nvPicPr>
          <p:cNvPr id="10" name="Image 9">
            <a:hlinkClick r:id="" action="ppaction://hlinkshowjump?jump=nextslide"/>
            <a:extLst>
              <a:ext uri="{FF2B5EF4-FFF2-40B4-BE49-F238E27FC236}">
                <a16:creationId xmlns:a16="http://schemas.microsoft.com/office/drawing/2014/main" id="{7E56E94C-4874-32B6-5625-A1C0CE31C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632921">
            <a:off x="10740278" y="128348"/>
            <a:ext cx="339890" cy="540734"/>
          </a:xfrm>
          <a:prstGeom prst="rect">
            <a:avLst/>
          </a:prstGeom>
        </p:spPr>
      </p:pic>
      <p:sp>
        <p:nvSpPr>
          <p:cNvPr id="11" name="ZoneTexte 10">
            <a:extLst>
              <a:ext uri="{FF2B5EF4-FFF2-40B4-BE49-F238E27FC236}">
                <a16:creationId xmlns:a16="http://schemas.microsoft.com/office/drawing/2014/main" id="{B5384A1E-06E9-46EA-DDE0-5063F5CC682E}"/>
              </a:ext>
            </a:extLst>
          </p:cNvPr>
          <p:cNvSpPr txBox="1"/>
          <p:nvPr/>
        </p:nvSpPr>
        <p:spPr>
          <a:xfrm>
            <a:off x="5937328" y="1267903"/>
            <a:ext cx="907626" cy="369332"/>
          </a:xfrm>
          <a:prstGeom prst="rect">
            <a:avLst/>
          </a:prstGeom>
          <a:noFill/>
        </p:spPr>
        <p:txBody>
          <a:bodyPr wrap="square">
            <a:spAutoFit/>
          </a:bodyPr>
          <a:lstStyle/>
          <a:p>
            <a:r>
              <a:rPr lang="fr-FR" b="1" dirty="0">
                <a:solidFill>
                  <a:schemeClr val="accent2"/>
                </a:solidFill>
              </a:rPr>
              <a:t>centre</a:t>
            </a:r>
            <a:endParaRPr lang="fr-FR" dirty="0">
              <a:solidFill>
                <a:schemeClr val="accent2"/>
              </a:solidFill>
            </a:endParaRPr>
          </a:p>
        </p:txBody>
      </p:sp>
      <p:sp>
        <p:nvSpPr>
          <p:cNvPr id="12" name="ZoneTexte 11">
            <a:extLst>
              <a:ext uri="{FF2B5EF4-FFF2-40B4-BE49-F238E27FC236}">
                <a16:creationId xmlns:a16="http://schemas.microsoft.com/office/drawing/2014/main" id="{69285E5F-7737-9B17-81EF-9E5215F8CAAC}"/>
              </a:ext>
            </a:extLst>
          </p:cNvPr>
          <p:cNvSpPr txBox="1"/>
          <p:nvPr/>
        </p:nvSpPr>
        <p:spPr>
          <a:xfrm>
            <a:off x="7634569" y="1267903"/>
            <a:ext cx="1292148" cy="369332"/>
          </a:xfrm>
          <a:prstGeom prst="rect">
            <a:avLst/>
          </a:prstGeom>
          <a:noFill/>
        </p:spPr>
        <p:txBody>
          <a:bodyPr wrap="square">
            <a:spAutoFit/>
          </a:bodyPr>
          <a:lstStyle/>
          <a:p>
            <a:r>
              <a:rPr lang="fr-FR" b="1" dirty="0">
                <a:solidFill>
                  <a:schemeClr val="accent2"/>
                </a:solidFill>
              </a:rPr>
              <a:t>banlieues</a:t>
            </a:r>
            <a:endParaRPr lang="fr-FR" dirty="0">
              <a:solidFill>
                <a:schemeClr val="accent2"/>
              </a:solidFill>
            </a:endParaRPr>
          </a:p>
        </p:txBody>
      </p:sp>
      <p:sp>
        <p:nvSpPr>
          <p:cNvPr id="13" name="ZoneTexte 12">
            <a:extLst>
              <a:ext uri="{FF2B5EF4-FFF2-40B4-BE49-F238E27FC236}">
                <a16:creationId xmlns:a16="http://schemas.microsoft.com/office/drawing/2014/main" id="{2E83F26D-8C77-F3E2-B287-2EAD042EAAEC}"/>
              </a:ext>
            </a:extLst>
          </p:cNvPr>
          <p:cNvSpPr txBox="1"/>
          <p:nvPr/>
        </p:nvSpPr>
        <p:spPr>
          <a:xfrm>
            <a:off x="7276352" y="1543311"/>
            <a:ext cx="1467599" cy="369332"/>
          </a:xfrm>
          <a:prstGeom prst="rect">
            <a:avLst/>
          </a:prstGeom>
          <a:noFill/>
        </p:spPr>
        <p:txBody>
          <a:bodyPr wrap="square">
            <a:spAutoFit/>
          </a:bodyPr>
          <a:lstStyle/>
          <a:p>
            <a:r>
              <a:rPr lang="fr-FR" b="1" dirty="0">
                <a:solidFill>
                  <a:schemeClr val="accent2"/>
                </a:solidFill>
              </a:rPr>
              <a:t>pôle urbain</a:t>
            </a:r>
            <a:endParaRPr lang="fr-FR" dirty="0">
              <a:solidFill>
                <a:schemeClr val="accent2"/>
              </a:solidFill>
            </a:endParaRPr>
          </a:p>
        </p:txBody>
      </p:sp>
      <p:sp>
        <p:nvSpPr>
          <p:cNvPr id="14" name="ZoneTexte 13">
            <a:extLst>
              <a:ext uri="{FF2B5EF4-FFF2-40B4-BE49-F238E27FC236}">
                <a16:creationId xmlns:a16="http://schemas.microsoft.com/office/drawing/2014/main" id="{D21761E6-3AFF-A39D-2E1E-B571FBD45763}"/>
              </a:ext>
            </a:extLst>
          </p:cNvPr>
          <p:cNvSpPr txBox="1"/>
          <p:nvPr/>
        </p:nvSpPr>
        <p:spPr>
          <a:xfrm>
            <a:off x="9468581" y="1546155"/>
            <a:ext cx="1882697" cy="369332"/>
          </a:xfrm>
          <a:prstGeom prst="rect">
            <a:avLst/>
          </a:prstGeom>
          <a:noFill/>
        </p:spPr>
        <p:txBody>
          <a:bodyPr wrap="square">
            <a:spAutoFit/>
          </a:bodyPr>
          <a:lstStyle/>
          <a:p>
            <a:r>
              <a:rPr lang="fr-FR" b="1" dirty="0">
                <a:solidFill>
                  <a:schemeClr val="accent2"/>
                </a:solidFill>
              </a:rPr>
              <a:t>agglomération</a:t>
            </a:r>
            <a:endParaRPr lang="fr-FR" dirty="0">
              <a:solidFill>
                <a:schemeClr val="accent2"/>
              </a:solidFill>
            </a:endParaRPr>
          </a:p>
        </p:txBody>
      </p:sp>
      <p:sp>
        <p:nvSpPr>
          <p:cNvPr id="15" name="ZoneTexte 14">
            <a:extLst>
              <a:ext uri="{FF2B5EF4-FFF2-40B4-BE49-F238E27FC236}">
                <a16:creationId xmlns:a16="http://schemas.microsoft.com/office/drawing/2014/main" id="{1A4352C8-7CEF-D9E8-EAB9-BB2D4A1B295F}"/>
              </a:ext>
            </a:extLst>
          </p:cNvPr>
          <p:cNvSpPr txBox="1"/>
          <p:nvPr/>
        </p:nvSpPr>
        <p:spPr>
          <a:xfrm>
            <a:off x="7384398" y="2156532"/>
            <a:ext cx="2623856" cy="369332"/>
          </a:xfrm>
          <a:prstGeom prst="rect">
            <a:avLst/>
          </a:prstGeom>
          <a:noFill/>
        </p:spPr>
        <p:txBody>
          <a:bodyPr wrap="square">
            <a:spAutoFit/>
          </a:bodyPr>
          <a:lstStyle/>
          <a:p>
            <a:r>
              <a:rPr lang="fr-FR" b="1" dirty="0">
                <a:solidFill>
                  <a:schemeClr val="accent2"/>
                </a:solidFill>
              </a:rPr>
              <a:t>espaces périurbains</a:t>
            </a:r>
            <a:endParaRPr lang="fr-FR" dirty="0">
              <a:solidFill>
                <a:schemeClr val="accent2"/>
              </a:solidFill>
            </a:endParaRPr>
          </a:p>
        </p:txBody>
      </p:sp>
      <p:sp>
        <p:nvSpPr>
          <p:cNvPr id="16" name="ZoneTexte 15">
            <a:extLst>
              <a:ext uri="{FF2B5EF4-FFF2-40B4-BE49-F238E27FC236}">
                <a16:creationId xmlns:a16="http://schemas.microsoft.com/office/drawing/2014/main" id="{79032823-7E61-3415-0DB7-AD45EE6C9000}"/>
              </a:ext>
            </a:extLst>
          </p:cNvPr>
          <p:cNvSpPr txBox="1"/>
          <p:nvPr/>
        </p:nvSpPr>
        <p:spPr>
          <a:xfrm>
            <a:off x="2297057" y="2759897"/>
            <a:ext cx="9911146" cy="1477328"/>
          </a:xfrm>
          <a:prstGeom prst="rect">
            <a:avLst/>
          </a:prstGeom>
          <a:noFill/>
        </p:spPr>
        <p:txBody>
          <a:bodyPr wrap="square">
            <a:spAutoFit/>
          </a:bodyPr>
          <a:lstStyle/>
          <a:p>
            <a:pPr indent="266700"/>
            <a:r>
              <a:rPr lang="fr-FR" dirty="0"/>
              <a:t>Ce développement des espaces bâtis, aux dépens des terres agricoles et espaces naturels (forêts, marais, …) est souvent source de                             , désaccords sur l’utilisation idéale d'un même espace ou d'une même ressource.</a:t>
            </a:r>
          </a:p>
          <a:p>
            <a:pPr indent="266700"/>
            <a:r>
              <a:rPr lang="fr-FR" sz="1800" dirty="0"/>
              <a:t>Intérêts publics ou privés vont parfois à l’encontre du                                               </a:t>
            </a:r>
            <a:br>
              <a:rPr lang="fr-FR" sz="1800" dirty="0"/>
            </a:br>
            <a:r>
              <a:rPr lang="fr-FR" sz="1800" dirty="0"/>
              <a:t>et provoquent de nombreux débats sur l’                            du territoire.</a:t>
            </a:r>
          </a:p>
        </p:txBody>
      </p:sp>
      <p:sp>
        <p:nvSpPr>
          <p:cNvPr id="17" name="ZoneTexte 16">
            <a:extLst>
              <a:ext uri="{FF2B5EF4-FFF2-40B4-BE49-F238E27FC236}">
                <a16:creationId xmlns:a16="http://schemas.microsoft.com/office/drawing/2014/main" id="{A4B4C013-6FBD-1863-2406-8C9969A6250B}"/>
              </a:ext>
            </a:extLst>
          </p:cNvPr>
          <p:cNvSpPr txBox="1"/>
          <p:nvPr/>
        </p:nvSpPr>
        <p:spPr>
          <a:xfrm>
            <a:off x="7810127" y="3043908"/>
            <a:ext cx="1962898" cy="369332"/>
          </a:xfrm>
          <a:prstGeom prst="rect">
            <a:avLst/>
          </a:prstGeom>
          <a:noFill/>
        </p:spPr>
        <p:txBody>
          <a:bodyPr wrap="square">
            <a:spAutoFit/>
          </a:bodyPr>
          <a:lstStyle/>
          <a:p>
            <a:r>
              <a:rPr lang="fr-FR" b="1" dirty="0">
                <a:solidFill>
                  <a:schemeClr val="accent2"/>
                </a:solidFill>
              </a:rPr>
              <a:t>conflits d’usage</a:t>
            </a:r>
            <a:endParaRPr lang="fr-FR" dirty="0">
              <a:solidFill>
                <a:schemeClr val="accent2"/>
              </a:solidFill>
            </a:endParaRPr>
          </a:p>
        </p:txBody>
      </p:sp>
      <p:sp>
        <p:nvSpPr>
          <p:cNvPr id="18" name="ZoneTexte 17">
            <a:extLst>
              <a:ext uri="{FF2B5EF4-FFF2-40B4-BE49-F238E27FC236}">
                <a16:creationId xmlns:a16="http://schemas.microsoft.com/office/drawing/2014/main" id="{E55A05C7-C883-8993-AAC9-E76413449B25}"/>
              </a:ext>
            </a:extLst>
          </p:cNvPr>
          <p:cNvSpPr txBox="1"/>
          <p:nvPr/>
        </p:nvSpPr>
        <p:spPr>
          <a:xfrm>
            <a:off x="6410191" y="2433531"/>
            <a:ext cx="2764816" cy="369332"/>
          </a:xfrm>
          <a:prstGeom prst="rect">
            <a:avLst/>
          </a:prstGeom>
          <a:noFill/>
        </p:spPr>
        <p:txBody>
          <a:bodyPr wrap="square">
            <a:spAutoFit/>
          </a:bodyPr>
          <a:lstStyle/>
          <a:p>
            <a:r>
              <a:rPr lang="fr-FR" b="1" dirty="0">
                <a:solidFill>
                  <a:schemeClr val="accent2"/>
                </a:solidFill>
              </a:rPr>
              <a:t>mobilités pendulaires</a:t>
            </a:r>
            <a:endParaRPr lang="fr-FR" dirty="0">
              <a:solidFill>
                <a:schemeClr val="accent2"/>
              </a:solidFill>
            </a:endParaRPr>
          </a:p>
        </p:txBody>
      </p:sp>
      <p:sp>
        <p:nvSpPr>
          <p:cNvPr id="21" name="ZoneTexte 20">
            <a:extLst>
              <a:ext uri="{FF2B5EF4-FFF2-40B4-BE49-F238E27FC236}">
                <a16:creationId xmlns:a16="http://schemas.microsoft.com/office/drawing/2014/main" id="{927A0FC1-2F8D-8265-6381-89A8C447F818}"/>
              </a:ext>
            </a:extLst>
          </p:cNvPr>
          <p:cNvSpPr txBox="1"/>
          <p:nvPr/>
        </p:nvSpPr>
        <p:spPr>
          <a:xfrm>
            <a:off x="8537306" y="3593040"/>
            <a:ext cx="2903796" cy="369332"/>
          </a:xfrm>
          <a:prstGeom prst="rect">
            <a:avLst/>
          </a:prstGeom>
          <a:noFill/>
        </p:spPr>
        <p:txBody>
          <a:bodyPr wrap="square">
            <a:spAutoFit/>
          </a:bodyPr>
          <a:lstStyle/>
          <a:p>
            <a:r>
              <a:rPr lang="fr-FR" b="1" dirty="0">
                <a:solidFill>
                  <a:schemeClr val="accent2"/>
                </a:solidFill>
              </a:rPr>
              <a:t>développement durable</a:t>
            </a:r>
            <a:endParaRPr lang="fr-FR" dirty="0">
              <a:solidFill>
                <a:schemeClr val="accent2"/>
              </a:solidFill>
            </a:endParaRPr>
          </a:p>
        </p:txBody>
      </p:sp>
      <p:sp>
        <p:nvSpPr>
          <p:cNvPr id="22" name="ZoneTexte 21">
            <a:extLst>
              <a:ext uri="{FF2B5EF4-FFF2-40B4-BE49-F238E27FC236}">
                <a16:creationId xmlns:a16="http://schemas.microsoft.com/office/drawing/2014/main" id="{A5A222EF-41A8-C65B-02C6-EFE3C011871E}"/>
              </a:ext>
            </a:extLst>
          </p:cNvPr>
          <p:cNvSpPr txBox="1"/>
          <p:nvPr/>
        </p:nvSpPr>
        <p:spPr>
          <a:xfrm>
            <a:off x="6888965" y="3871924"/>
            <a:ext cx="1902611" cy="369332"/>
          </a:xfrm>
          <a:prstGeom prst="rect">
            <a:avLst/>
          </a:prstGeom>
          <a:noFill/>
        </p:spPr>
        <p:txBody>
          <a:bodyPr wrap="square">
            <a:spAutoFit/>
          </a:bodyPr>
          <a:lstStyle/>
          <a:p>
            <a:r>
              <a:rPr lang="fr-FR" b="1" dirty="0">
                <a:solidFill>
                  <a:schemeClr val="accent2"/>
                </a:solidFill>
              </a:rPr>
              <a:t>aménagement</a:t>
            </a:r>
            <a:endParaRPr lang="fr-FR" dirty="0">
              <a:solidFill>
                <a:schemeClr val="accent2"/>
              </a:solidFill>
            </a:endParaRPr>
          </a:p>
        </p:txBody>
      </p:sp>
      <p:sp>
        <p:nvSpPr>
          <p:cNvPr id="36" name="ZoneTexte 35">
            <a:extLst>
              <a:ext uri="{FF2B5EF4-FFF2-40B4-BE49-F238E27FC236}">
                <a16:creationId xmlns:a16="http://schemas.microsoft.com/office/drawing/2014/main" id="{89074A79-468F-7E9B-F46E-700A3320B7AB}"/>
              </a:ext>
            </a:extLst>
          </p:cNvPr>
          <p:cNvSpPr txBox="1"/>
          <p:nvPr/>
        </p:nvSpPr>
        <p:spPr>
          <a:xfrm>
            <a:off x="217959" y="2444612"/>
            <a:ext cx="2223226" cy="4062651"/>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Activités,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Agglomération,</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Aire urbaine, </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Aménagement,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Banlieues,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Centre,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Centres décisionnels,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Conflits d’usage,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Développement durable,</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Espaces périurbains,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Espace(s) rur</a:t>
            </a:r>
            <a:r>
              <a:rPr lang="fr-FR" sz="1200" b="1" dirty="0">
                <a:solidFill>
                  <a:srgbClr val="FF0000"/>
                </a:solidFill>
                <a:latin typeface="Calibri" panose="020F0502020204030204" pitchFamily="34" charset="0"/>
                <a:cs typeface="Calibri" panose="020F0502020204030204" pitchFamily="34" charset="0"/>
              </a:rPr>
              <a:t>al</a:t>
            </a:r>
            <a:r>
              <a:rPr lang="fr-FR" sz="1200" dirty="0">
                <a:solidFill>
                  <a:srgbClr val="FF0000"/>
                </a:solidFill>
                <a:latin typeface="Calibri" panose="020F0502020204030204" pitchFamily="34" charset="0"/>
                <a:cs typeface="Calibri" panose="020F0502020204030204" pitchFamily="34" charset="0"/>
              </a:rPr>
              <a:t> (</a:t>
            </a:r>
            <a:r>
              <a:rPr lang="fr-FR" sz="1200" b="1" dirty="0">
                <a:solidFill>
                  <a:srgbClr val="FF0000"/>
                </a:solidFill>
                <a:latin typeface="Calibri" panose="020F0502020204030204" pitchFamily="34" charset="0"/>
                <a:cs typeface="Calibri" panose="020F0502020204030204" pitchFamily="34" charset="0"/>
              </a:rPr>
              <a:t>aux</a:t>
            </a:r>
            <a:r>
              <a:rPr lang="fr-FR" sz="1200" dirty="0">
                <a:solidFill>
                  <a:srgbClr val="FF0000"/>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Métropole mondiale,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Métropoles régionales,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Modes de transport,</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Mobilités pendulaires,</a:t>
            </a:r>
          </a:p>
          <a:p>
            <a:pPr marL="285750" indent="-285750">
              <a:buFont typeface="Wingdings" panose="05000000000000000000" pitchFamily="2" charset="2"/>
              <a:buChar char="q"/>
            </a:pPr>
            <a:r>
              <a:rPr lang="fr-FR" sz="1200" dirty="0">
                <a:solidFill>
                  <a:srgbClr val="FF0000"/>
                </a:solidFill>
                <a:latin typeface="Calibri" panose="020F0502020204030204" pitchFamily="34" charset="0"/>
                <a:cs typeface="Calibri" panose="020F0502020204030204" pitchFamily="34" charset="0"/>
              </a:rPr>
              <a:t>Pôle urbain,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Population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Révolution industrielle,</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Trente Glorieuses,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Villes.</a:t>
            </a:r>
          </a:p>
        </p:txBody>
      </p:sp>
      <p:sp>
        <p:nvSpPr>
          <p:cNvPr id="37" name="ZoneTexte 36">
            <a:extLst>
              <a:ext uri="{FF2B5EF4-FFF2-40B4-BE49-F238E27FC236}">
                <a16:creationId xmlns:a16="http://schemas.microsoft.com/office/drawing/2014/main" id="{7C3B60A6-9792-C82C-B65C-65A623FD2386}"/>
              </a:ext>
            </a:extLst>
          </p:cNvPr>
          <p:cNvSpPr txBox="1"/>
          <p:nvPr/>
        </p:nvSpPr>
        <p:spPr>
          <a:xfrm>
            <a:off x="220360" y="264564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8" name="ZoneTexte 37">
            <a:extLst>
              <a:ext uri="{FF2B5EF4-FFF2-40B4-BE49-F238E27FC236}">
                <a16:creationId xmlns:a16="http://schemas.microsoft.com/office/drawing/2014/main" id="{AADF629D-E85F-B89A-0603-B404850B5B6C}"/>
              </a:ext>
            </a:extLst>
          </p:cNvPr>
          <p:cNvSpPr txBox="1"/>
          <p:nvPr/>
        </p:nvSpPr>
        <p:spPr>
          <a:xfrm>
            <a:off x="220360" y="5780283"/>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9" name="ZoneTexte 38">
            <a:extLst>
              <a:ext uri="{FF2B5EF4-FFF2-40B4-BE49-F238E27FC236}">
                <a16:creationId xmlns:a16="http://schemas.microsoft.com/office/drawing/2014/main" id="{52F991BD-6D77-7B83-C67C-7DE079B19E55}"/>
              </a:ext>
            </a:extLst>
          </p:cNvPr>
          <p:cNvSpPr txBox="1"/>
          <p:nvPr/>
        </p:nvSpPr>
        <p:spPr>
          <a:xfrm>
            <a:off x="221325" y="595684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0" name="ZoneTexte 39">
            <a:extLst>
              <a:ext uri="{FF2B5EF4-FFF2-40B4-BE49-F238E27FC236}">
                <a16:creationId xmlns:a16="http://schemas.microsoft.com/office/drawing/2014/main" id="{DBCCF31B-9F0B-204F-E8C1-5CEA09D927B4}"/>
              </a:ext>
            </a:extLst>
          </p:cNvPr>
          <p:cNvSpPr txBox="1"/>
          <p:nvPr/>
        </p:nvSpPr>
        <p:spPr>
          <a:xfrm>
            <a:off x="220360" y="613136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1" name="ZoneTexte 40">
            <a:extLst>
              <a:ext uri="{FF2B5EF4-FFF2-40B4-BE49-F238E27FC236}">
                <a16:creationId xmlns:a16="http://schemas.microsoft.com/office/drawing/2014/main" id="{822F2233-27C1-A7C1-FD99-57372994FB48}"/>
              </a:ext>
            </a:extLst>
          </p:cNvPr>
          <p:cNvSpPr txBox="1"/>
          <p:nvPr/>
        </p:nvSpPr>
        <p:spPr>
          <a:xfrm>
            <a:off x="220360" y="300585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2" name="ZoneTexte 41">
            <a:extLst>
              <a:ext uri="{FF2B5EF4-FFF2-40B4-BE49-F238E27FC236}">
                <a16:creationId xmlns:a16="http://schemas.microsoft.com/office/drawing/2014/main" id="{07A1182C-6816-D312-8D94-4C7243FDF052}"/>
              </a:ext>
            </a:extLst>
          </p:cNvPr>
          <p:cNvSpPr txBox="1"/>
          <p:nvPr/>
        </p:nvSpPr>
        <p:spPr>
          <a:xfrm>
            <a:off x="220360" y="466367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3" name="ZoneTexte 42">
            <a:extLst>
              <a:ext uri="{FF2B5EF4-FFF2-40B4-BE49-F238E27FC236}">
                <a16:creationId xmlns:a16="http://schemas.microsoft.com/office/drawing/2014/main" id="{ECFA8C0E-E26A-98AA-19D3-9D42D9D8F116}"/>
              </a:ext>
            </a:extLst>
          </p:cNvPr>
          <p:cNvSpPr txBox="1"/>
          <p:nvPr/>
        </p:nvSpPr>
        <p:spPr>
          <a:xfrm>
            <a:off x="220360" y="483914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4" name="ZoneTexte 43">
            <a:extLst>
              <a:ext uri="{FF2B5EF4-FFF2-40B4-BE49-F238E27FC236}">
                <a16:creationId xmlns:a16="http://schemas.microsoft.com/office/drawing/2014/main" id="{1D1F1605-991D-3AB7-72A5-BBFFCD606C80}"/>
              </a:ext>
            </a:extLst>
          </p:cNvPr>
          <p:cNvSpPr txBox="1"/>
          <p:nvPr/>
        </p:nvSpPr>
        <p:spPr>
          <a:xfrm>
            <a:off x="221645" y="501696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5" name="ZoneTexte 44">
            <a:extLst>
              <a:ext uri="{FF2B5EF4-FFF2-40B4-BE49-F238E27FC236}">
                <a16:creationId xmlns:a16="http://schemas.microsoft.com/office/drawing/2014/main" id="{ED71A66E-A475-F3C8-8F9B-109F3CA9C9B7}"/>
              </a:ext>
            </a:extLst>
          </p:cNvPr>
          <p:cNvSpPr txBox="1"/>
          <p:nvPr/>
        </p:nvSpPr>
        <p:spPr>
          <a:xfrm>
            <a:off x="220360" y="3749901"/>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6" name="ZoneTexte 45">
            <a:extLst>
              <a:ext uri="{FF2B5EF4-FFF2-40B4-BE49-F238E27FC236}">
                <a16:creationId xmlns:a16="http://schemas.microsoft.com/office/drawing/2014/main" id="{1575E8BB-BB10-55F4-B845-333E4E9F3927}"/>
              </a:ext>
            </a:extLst>
          </p:cNvPr>
          <p:cNvSpPr txBox="1"/>
          <p:nvPr/>
        </p:nvSpPr>
        <p:spPr>
          <a:xfrm>
            <a:off x="220360" y="556941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7" name="ZoneTexte 46">
            <a:extLst>
              <a:ext uri="{FF2B5EF4-FFF2-40B4-BE49-F238E27FC236}">
                <a16:creationId xmlns:a16="http://schemas.microsoft.com/office/drawing/2014/main" id="{E8D0186D-706C-68FF-3169-54F8C9CAED0F}"/>
              </a:ext>
            </a:extLst>
          </p:cNvPr>
          <p:cNvSpPr txBox="1"/>
          <p:nvPr/>
        </p:nvSpPr>
        <p:spPr>
          <a:xfrm>
            <a:off x="2312484" y="2433531"/>
            <a:ext cx="1902611" cy="369332"/>
          </a:xfrm>
          <a:prstGeom prst="rect">
            <a:avLst/>
          </a:prstGeom>
          <a:noFill/>
        </p:spPr>
        <p:txBody>
          <a:bodyPr wrap="square">
            <a:spAutoFit/>
          </a:bodyPr>
          <a:lstStyle/>
          <a:p>
            <a:r>
              <a:rPr lang="fr-FR" b="1" dirty="0">
                <a:solidFill>
                  <a:schemeClr val="accent2"/>
                </a:solidFill>
              </a:rPr>
              <a:t>espaces ruraux</a:t>
            </a:r>
            <a:endParaRPr lang="fr-FR" dirty="0">
              <a:solidFill>
                <a:schemeClr val="accent2"/>
              </a:solidFill>
            </a:endParaRPr>
          </a:p>
        </p:txBody>
      </p:sp>
      <p:sp>
        <p:nvSpPr>
          <p:cNvPr id="49" name="ZoneTexte 48">
            <a:extLst>
              <a:ext uri="{FF2B5EF4-FFF2-40B4-BE49-F238E27FC236}">
                <a16:creationId xmlns:a16="http://schemas.microsoft.com/office/drawing/2014/main" id="{CA25A038-7CA3-B10C-B1E2-3F3AAF25673D}"/>
              </a:ext>
            </a:extLst>
          </p:cNvPr>
          <p:cNvSpPr txBox="1"/>
          <p:nvPr/>
        </p:nvSpPr>
        <p:spPr>
          <a:xfrm>
            <a:off x="220360" y="282763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0" name="ZoneTexte 49">
            <a:extLst>
              <a:ext uri="{FF2B5EF4-FFF2-40B4-BE49-F238E27FC236}">
                <a16:creationId xmlns:a16="http://schemas.microsoft.com/office/drawing/2014/main" id="{5EA34CCB-FAFB-B009-14D8-F17A092A4500}"/>
              </a:ext>
            </a:extLst>
          </p:cNvPr>
          <p:cNvSpPr txBox="1"/>
          <p:nvPr/>
        </p:nvSpPr>
        <p:spPr>
          <a:xfrm>
            <a:off x="220360" y="317935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1" name="ZoneTexte 50">
            <a:extLst>
              <a:ext uri="{FF2B5EF4-FFF2-40B4-BE49-F238E27FC236}">
                <a16:creationId xmlns:a16="http://schemas.microsoft.com/office/drawing/2014/main" id="{5C7E3971-8261-28DA-DCF0-9E2B6A22C9AA}"/>
              </a:ext>
            </a:extLst>
          </p:cNvPr>
          <p:cNvSpPr txBox="1"/>
          <p:nvPr/>
        </p:nvSpPr>
        <p:spPr>
          <a:xfrm>
            <a:off x="217959" y="337895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2" name="ZoneTexte 51">
            <a:extLst>
              <a:ext uri="{FF2B5EF4-FFF2-40B4-BE49-F238E27FC236}">
                <a16:creationId xmlns:a16="http://schemas.microsoft.com/office/drawing/2014/main" id="{EE93F9A3-5F60-8931-A7C5-53FEFA3482C5}"/>
              </a:ext>
            </a:extLst>
          </p:cNvPr>
          <p:cNvSpPr txBox="1"/>
          <p:nvPr/>
        </p:nvSpPr>
        <p:spPr>
          <a:xfrm>
            <a:off x="222696" y="356895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3" name="ZoneTexte 52">
            <a:extLst>
              <a:ext uri="{FF2B5EF4-FFF2-40B4-BE49-F238E27FC236}">
                <a16:creationId xmlns:a16="http://schemas.microsoft.com/office/drawing/2014/main" id="{34EE1193-8612-E22D-687B-C82D120EBBE8}"/>
              </a:ext>
            </a:extLst>
          </p:cNvPr>
          <p:cNvSpPr txBox="1"/>
          <p:nvPr/>
        </p:nvSpPr>
        <p:spPr>
          <a:xfrm>
            <a:off x="218034" y="392044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4" name="ZoneTexte 53">
            <a:extLst>
              <a:ext uri="{FF2B5EF4-FFF2-40B4-BE49-F238E27FC236}">
                <a16:creationId xmlns:a16="http://schemas.microsoft.com/office/drawing/2014/main" id="{BABAD83B-8630-23BB-D44E-2B40B9A7822A}"/>
              </a:ext>
            </a:extLst>
          </p:cNvPr>
          <p:cNvSpPr txBox="1"/>
          <p:nvPr/>
        </p:nvSpPr>
        <p:spPr>
          <a:xfrm>
            <a:off x="222696" y="411186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5" name="ZoneTexte 54">
            <a:extLst>
              <a:ext uri="{FF2B5EF4-FFF2-40B4-BE49-F238E27FC236}">
                <a16:creationId xmlns:a16="http://schemas.microsoft.com/office/drawing/2014/main" id="{053F875C-E08F-E726-C0A8-B7AFBF9647CE}"/>
              </a:ext>
            </a:extLst>
          </p:cNvPr>
          <p:cNvSpPr txBox="1"/>
          <p:nvPr/>
        </p:nvSpPr>
        <p:spPr>
          <a:xfrm>
            <a:off x="212734" y="4302312"/>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6" name="ZoneTexte 55">
            <a:extLst>
              <a:ext uri="{FF2B5EF4-FFF2-40B4-BE49-F238E27FC236}">
                <a16:creationId xmlns:a16="http://schemas.microsoft.com/office/drawing/2014/main" id="{D3FD6B03-2937-5732-AB04-39EACEFBB223}"/>
              </a:ext>
            </a:extLst>
          </p:cNvPr>
          <p:cNvSpPr txBox="1"/>
          <p:nvPr/>
        </p:nvSpPr>
        <p:spPr>
          <a:xfrm>
            <a:off x="220360" y="4474183"/>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7" name="ZoneTexte 56">
            <a:extLst>
              <a:ext uri="{FF2B5EF4-FFF2-40B4-BE49-F238E27FC236}">
                <a16:creationId xmlns:a16="http://schemas.microsoft.com/office/drawing/2014/main" id="{C0034542-AA58-4D78-C7AA-3665301641AF}"/>
              </a:ext>
            </a:extLst>
          </p:cNvPr>
          <p:cNvSpPr txBox="1"/>
          <p:nvPr/>
        </p:nvSpPr>
        <p:spPr>
          <a:xfrm>
            <a:off x="220360" y="521676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8" name="ZoneTexte 57">
            <a:extLst>
              <a:ext uri="{FF2B5EF4-FFF2-40B4-BE49-F238E27FC236}">
                <a16:creationId xmlns:a16="http://schemas.microsoft.com/office/drawing/2014/main" id="{296441C8-559A-EBD5-3F88-AD9B0A24F9F2}"/>
              </a:ext>
            </a:extLst>
          </p:cNvPr>
          <p:cNvSpPr txBox="1"/>
          <p:nvPr/>
        </p:nvSpPr>
        <p:spPr>
          <a:xfrm>
            <a:off x="220360" y="5388763"/>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420498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1000"/>
                                        <p:tgtEl>
                                          <p:spTgt spid="51"/>
                                        </p:tgtEl>
                                      </p:cBhvr>
                                    </p:animEffect>
                                    <p:anim calcmode="lin" valueType="num">
                                      <p:cBhvr>
                                        <p:cTn id="35" dur="1000" fill="hold"/>
                                        <p:tgtEl>
                                          <p:spTgt spid="51"/>
                                        </p:tgtEl>
                                        <p:attrNameLst>
                                          <p:attrName>ppt_x</p:attrName>
                                        </p:attrNameLst>
                                      </p:cBhvr>
                                      <p:tavLst>
                                        <p:tav tm="0">
                                          <p:val>
                                            <p:strVal val="#ppt_x"/>
                                          </p:val>
                                        </p:tav>
                                        <p:tav tm="100000">
                                          <p:val>
                                            <p:strVal val="#ppt_x"/>
                                          </p:val>
                                        </p:tav>
                                      </p:tavLst>
                                    </p:anim>
                                    <p:anim calcmode="lin" valueType="num">
                                      <p:cBhvr>
                                        <p:cTn id="3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1000"/>
                                        <p:tgtEl>
                                          <p:spTgt spid="49"/>
                                        </p:tgtEl>
                                      </p:cBhvr>
                                    </p:animEffect>
                                    <p:anim calcmode="lin" valueType="num">
                                      <p:cBhvr>
                                        <p:cTn id="59" dur="1000" fill="hold"/>
                                        <p:tgtEl>
                                          <p:spTgt spid="49"/>
                                        </p:tgtEl>
                                        <p:attrNameLst>
                                          <p:attrName>ppt_x</p:attrName>
                                        </p:attrNameLst>
                                      </p:cBhvr>
                                      <p:tavLst>
                                        <p:tav tm="0">
                                          <p:val>
                                            <p:strVal val="#ppt_x"/>
                                          </p:val>
                                        </p:tav>
                                        <p:tav tm="100000">
                                          <p:val>
                                            <p:strVal val="#ppt_x"/>
                                          </p:val>
                                        </p:tav>
                                      </p:tavLst>
                                    </p:anim>
                                    <p:anim calcmode="lin" valueType="num">
                                      <p:cBhvr>
                                        <p:cTn id="6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1000"/>
                                        <p:tgtEl>
                                          <p:spTgt spid="55"/>
                                        </p:tgtEl>
                                      </p:cBhvr>
                                    </p:animEffect>
                                    <p:anim calcmode="lin" valueType="num">
                                      <p:cBhvr>
                                        <p:cTn id="70" dur="1000" fill="hold"/>
                                        <p:tgtEl>
                                          <p:spTgt spid="55"/>
                                        </p:tgtEl>
                                        <p:attrNameLst>
                                          <p:attrName>ppt_x</p:attrName>
                                        </p:attrNameLst>
                                      </p:cBhvr>
                                      <p:tavLst>
                                        <p:tav tm="0">
                                          <p:val>
                                            <p:strVal val="#ppt_x"/>
                                          </p:val>
                                        </p:tav>
                                        <p:tav tm="100000">
                                          <p:val>
                                            <p:strVal val="#ppt_x"/>
                                          </p:val>
                                        </p:tav>
                                      </p:tavLst>
                                    </p:anim>
                                    <p:anim calcmode="lin" valueType="num">
                                      <p:cBhvr>
                                        <p:cTn id="71" dur="1000" fill="hold"/>
                                        <p:tgtEl>
                                          <p:spTgt spid="5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1000"/>
                                        <p:tgtEl>
                                          <p:spTgt spid="47"/>
                                        </p:tgtEl>
                                      </p:cBhvr>
                                    </p:animEffect>
                                    <p:anim calcmode="lin" valueType="num">
                                      <p:cBhvr>
                                        <p:cTn id="82" dur="1000" fill="hold"/>
                                        <p:tgtEl>
                                          <p:spTgt spid="47"/>
                                        </p:tgtEl>
                                        <p:attrNameLst>
                                          <p:attrName>ppt_x</p:attrName>
                                        </p:attrNameLst>
                                      </p:cBhvr>
                                      <p:tavLst>
                                        <p:tav tm="0">
                                          <p:val>
                                            <p:strVal val="#ppt_x"/>
                                          </p:val>
                                        </p:tav>
                                        <p:tav tm="100000">
                                          <p:val>
                                            <p:strVal val="#ppt_x"/>
                                          </p:val>
                                        </p:tav>
                                      </p:tavLst>
                                    </p:anim>
                                    <p:anim calcmode="lin" valueType="num">
                                      <p:cBhvr>
                                        <p:cTn id="83" dur="1000" fill="hold"/>
                                        <p:tgtEl>
                                          <p:spTgt spid="4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1000"/>
                                        <p:tgtEl>
                                          <p:spTgt spid="56"/>
                                        </p:tgtEl>
                                      </p:cBhvr>
                                    </p:animEffect>
                                    <p:anim calcmode="lin" valueType="num">
                                      <p:cBhvr>
                                        <p:cTn id="87" dur="1000" fill="hold"/>
                                        <p:tgtEl>
                                          <p:spTgt spid="56"/>
                                        </p:tgtEl>
                                        <p:attrNameLst>
                                          <p:attrName>ppt_x</p:attrName>
                                        </p:attrNameLst>
                                      </p:cBhvr>
                                      <p:tavLst>
                                        <p:tav tm="0">
                                          <p:val>
                                            <p:strVal val="#ppt_x"/>
                                          </p:val>
                                        </p:tav>
                                        <p:tav tm="100000">
                                          <p:val>
                                            <p:strVal val="#ppt_x"/>
                                          </p:val>
                                        </p:tav>
                                      </p:tavLst>
                                    </p:anim>
                                    <p:anim calcmode="lin" valueType="num">
                                      <p:cBhvr>
                                        <p:cTn id="8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1000"/>
                                        <p:tgtEl>
                                          <p:spTgt spid="18"/>
                                        </p:tgtEl>
                                      </p:cBhvr>
                                    </p:animEffect>
                                    <p:anim calcmode="lin" valueType="num">
                                      <p:cBhvr>
                                        <p:cTn id="94" dur="1000" fill="hold"/>
                                        <p:tgtEl>
                                          <p:spTgt spid="18"/>
                                        </p:tgtEl>
                                        <p:attrNameLst>
                                          <p:attrName>ppt_x</p:attrName>
                                        </p:attrNameLst>
                                      </p:cBhvr>
                                      <p:tavLst>
                                        <p:tav tm="0">
                                          <p:val>
                                            <p:strVal val="#ppt_x"/>
                                          </p:val>
                                        </p:tav>
                                        <p:tav tm="100000">
                                          <p:val>
                                            <p:strVal val="#ppt_x"/>
                                          </p:val>
                                        </p:tav>
                                      </p:tavLst>
                                    </p:anim>
                                    <p:anim calcmode="lin" valueType="num">
                                      <p:cBhvr>
                                        <p:cTn id="95" dur="1000" fill="hold"/>
                                        <p:tgtEl>
                                          <p:spTgt spid="1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fade">
                                      <p:cBhvr>
                                        <p:cTn id="98" dur="1000"/>
                                        <p:tgtEl>
                                          <p:spTgt spid="57"/>
                                        </p:tgtEl>
                                      </p:cBhvr>
                                    </p:animEffect>
                                    <p:anim calcmode="lin" valueType="num">
                                      <p:cBhvr>
                                        <p:cTn id="99" dur="1000" fill="hold"/>
                                        <p:tgtEl>
                                          <p:spTgt spid="57"/>
                                        </p:tgtEl>
                                        <p:attrNameLst>
                                          <p:attrName>ppt_x</p:attrName>
                                        </p:attrNameLst>
                                      </p:cBhvr>
                                      <p:tavLst>
                                        <p:tav tm="0">
                                          <p:val>
                                            <p:strVal val="#ppt_x"/>
                                          </p:val>
                                        </p:tav>
                                        <p:tav tm="100000">
                                          <p:val>
                                            <p:strVal val="#ppt_x"/>
                                          </p:val>
                                        </p:tav>
                                      </p:tavLst>
                                    </p:anim>
                                    <p:anim calcmode="lin" valueType="num">
                                      <p:cBhvr>
                                        <p:cTn id="100"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fade">
                                      <p:cBhvr>
                                        <p:cTn id="109" dur="1000"/>
                                        <p:tgtEl>
                                          <p:spTgt spid="53"/>
                                        </p:tgtEl>
                                      </p:cBhvr>
                                    </p:animEffect>
                                    <p:anim calcmode="lin" valueType="num">
                                      <p:cBhvr>
                                        <p:cTn id="110" dur="1000" fill="hold"/>
                                        <p:tgtEl>
                                          <p:spTgt spid="53"/>
                                        </p:tgtEl>
                                        <p:attrNameLst>
                                          <p:attrName>ppt_x</p:attrName>
                                        </p:attrNameLst>
                                      </p:cBhvr>
                                      <p:tavLst>
                                        <p:tav tm="0">
                                          <p:val>
                                            <p:strVal val="#ppt_x"/>
                                          </p:val>
                                        </p:tav>
                                        <p:tav tm="100000">
                                          <p:val>
                                            <p:strVal val="#ppt_x"/>
                                          </p:val>
                                        </p:tav>
                                      </p:tavLst>
                                    </p:anim>
                                    <p:anim calcmode="lin" valueType="num">
                                      <p:cBhvr>
                                        <p:cTn id="111" dur="1000" fill="hold"/>
                                        <p:tgtEl>
                                          <p:spTgt spid="53"/>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1000"/>
                                        <p:tgtEl>
                                          <p:spTgt spid="17"/>
                                        </p:tgtEl>
                                      </p:cBhvr>
                                    </p:animEffect>
                                    <p:anim calcmode="lin" valueType="num">
                                      <p:cBhvr>
                                        <p:cTn id="115" dur="1000" fill="hold"/>
                                        <p:tgtEl>
                                          <p:spTgt spid="17"/>
                                        </p:tgtEl>
                                        <p:attrNameLst>
                                          <p:attrName>ppt_x</p:attrName>
                                        </p:attrNameLst>
                                      </p:cBhvr>
                                      <p:tavLst>
                                        <p:tav tm="0">
                                          <p:val>
                                            <p:strVal val="#ppt_x"/>
                                          </p:val>
                                        </p:tav>
                                        <p:tav tm="100000">
                                          <p:val>
                                            <p:strVal val="#ppt_x"/>
                                          </p:val>
                                        </p:tav>
                                      </p:tavLst>
                                    </p:anim>
                                    <p:anim calcmode="lin" valueType="num">
                                      <p:cBhvr>
                                        <p:cTn id="1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21"/>
                                        </p:tgtEl>
                                        <p:attrNameLst>
                                          <p:attrName>style.visibility</p:attrName>
                                        </p:attrNameLst>
                                      </p:cBhvr>
                                      <p:to>
                                        <p:strVal val="visible"/>
                                      </p:to>
                                    </p:set>
                                    <p:animEffect transition="in" filter="fade">
                                      <p:cBhvr>
                                        <p:cTn id="121" dur="1000"/>
                                        <p:tgtEl>
                                          <p:spTgt spid="21"/>
                                        </p:tgtEl>
                                      </p:cBhvr>
                                    </p:animEffect>
                                    <p:anim calcmode="lin" valueType="num">
                                      <p:cBhvr>
                                        <p:cTn id="122" dur="1000" fill="hold"/>
                                        <p:tgtEl>
                                          <p:spTgt spid="21"/>
                                        </p:tgtEl>
                                        <p:attrNameLst>
                                          <p:attrName>ppt_x</p:attrName>
                                        </p:attrNameLst>
                                      </p:cBhvr>
                                      <p:tavLst>
                                        <p:tav tm="0">
                                          <p:val>
                                            <p:strVal val="#ppt_x"/>
                                          </p:val>
                                        </p:tav>
                                        <p:tav tm="100000">
                                          <p:val>
                                            <p:strVal val="#ppt_x"/>
                                          </p:val>
                                        </p:tav>
                                      </p:tavLst>
                                    </p:anim>
                                    <p:anim calcmode="lin" valueType="num">
                                      <p:cBhvr>
                                        <p:cTn id="123" dur="1000" fill="hold"/>
                                        <p:tgtEl>
                                          <p:spTgt spid="2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fade">
                                      <p:cBhvr>
                                        <p:cTn id="126" dur="1000"/>
                                        <p:tgtEl>
                                          <p:spTgt spid="54"/>
                                        </p:tgtEl>
                                      </p:cBhvr>
                                    </p:animEffect>
                                    <p:anim calcmode="lin" valueType="num">
                                      <p:cBhvr>
                                        <p:cTn id="127" dur="1000" fill="hold"/>
                                        <p:tgtEl>
                                          <p:spTgt spid="54"/>
                                        </p:tgtEl>
                                        <p:attrNameLst>
                                          <p:attrName>ppt_x</p:attrName>
                                        </p:attrNameLst>
                                      </p:cBhvr>
                                      <p:tavLst>
                                        <p:tav tm="0">
                                          <p:val>
                                            <p:strVal val="#ppt_x"/>
                                          </p:val>
                                        </p:tav>
                                        <p:tav tm="100000">
                                          <p:val>
                                            <p:strVal val="#ppt_x"/>
                                          </p:val>
                                        </p:tav>
                                      </p:tavLst>
                                    </p:anim>
                                    <p:anim calcmode="lin" valueType="num">
                                      <p:cBhvr>
                                        <p:cTn id="128"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22"/>
                                        </p:tgtEl>
                                        <p:attrNameLst>
                                          <p:attrName>style.visibility</p:attrName>
                                        </p:attrNameLst>
                                      </p:cBhvr>
                                      <p:to>
                                        <p:strVal val="visible"/>
                                      </p:to>
                                    </p:set>
                                    <p:animEffect transition="in" filter="fade">
                                      <p:cBhvr>
                                        <p:cTn id="133" dur="1000"/>
                                        <p:tgtEl>
                                          <p:spTgt spid="22"/>
                                        </p:tgtEl>
                                      </p:cBhvr>
                                    </p:animEffect>
                                    <p:anim calcmode="lin" valueType="num">
                                      <p:cBhvr>
                                        <p:cTn id="134" dur="1000" fill="hold"/>
                                        <p:tgtEl>
                                          <p:spTgt spid="22"/>
                                        </p:tgtEl>
                                        <p:attrNameLst>
                                          <p:attrName>ppt_x</p:attrName>
                                        </p:attrNameLst>
                                      </p:cBhvr>
                                      <p:tavLst>
                                        <p:tav tm="0">
                                          <p:val>
                                            <p:strVal val="#ppt_x"/>
                                          </p:val>
                                        </p:tav>
                                        <p:tav tm="100000">
                                          <p:val>
                                            <p:strVal val="#ppt_x"/>
                                          </p:val>
                                        </p:tav>
                                      </p:tavLst>
                                    </p:anim>
                                    <p:anim calcmode="lin" valueType="num">
                                      <p:cBhvr>
                                        <p:cTn id="135" dur="1000" fill="hold"/>
                                        <p:tgtEl>
                                          <p:spTgt spid="22"/>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50"/>
                                        </p:tgtEl>
                                        <p:attrNameLst>
                                          <p:attrName>style.visibility</p:attrName>
                                        </p:attrNameLst>
                                      </p:cBhvr>
                                      <p:to>
                                        <p:strVal val="visible"/>
                                      </p:to>
                                    </p:set>
                                    <p:animEffect transition="in" filter="fade">
                                      <p:cBhvr>
                                        <p:cTn id="138" dur="1000"/>
                                        <p:tgtEl>
                                          <p:spTgt spid="50"/>
                                        </p:tgtEl>
                                      </p:cBhvr>
                                    </p:animEffect>
                                    <p:anim calcmode="lin" valueType="num">
                                      <p:cBhvr>
                                        <p:cTn id="139" dur="1000" fill="hold"/>
                                        <p:tgtEl>
                                          <p:spTgt spid="50"/>
                                        </p:tgtEl>
                                        <p:attrNameLst>
                                          <p:attrName>ppt_x</p:attrName>
                                        </p:attrNameLst>
                                      </p:cBhvr>
                                      <p:tavLst>
                                        <p:tav tm="0">
                                          <p:val>
                                            <p:strVal val="#ppt_x"/>
                                          </p:val>
                                        </p:tav>
                                        <p:tav tm="100000">
                                          <p:val>
                                            <p:strVal val="#ppt_x"/>
                                          </p:val>
                                        </p:tav>
                                      </p:tavLst>
                                    </p:anim>
                                    <p:anim calcmode="lin" valueType="num">
                                      <p:cBhvr>
                                        <p:cTn id="14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11" grpId="0"/>
      <p:bldP spid="12" grpId="0"/>
      <p:bldP spid="13" grpId="0"/>
      <p:bldP spid="14" grpId="0"/>
      <p:bldP spid="15" grpId="0"/>
      <p:bldP spid="16" grpId="0"/>
      <p:bldP spid="17" grpId="0"/>
      <p:bldP spid="18" grpId="0"/>
      <p:bldP spid="21" grpId="0"/>
      <p:bldP spid="22" grpId="0"/>
      <p:bldP spid="47" grpId="0"/>
      <p:bldP spid="49" grpId="0"/>
      <p:bldP spid="50" grpId="0"/>
      <p:bldP spid="51" grpId="0"/>
      <p:bldP spid="52" grpId="0"/>
      <p:bldP spid="53" grpId="0"/>
      <p:bldP spid="54" grpId="0"/>
      <p:bldP spid="55" grpId="0"/>
      <p:bldP spid="56"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a:extLst>
              <a:ext uri="{FF2B5EF4-FFF2-40B4-BE49-F238E27FC236}">
                <a16:creationId xmlns:a16="http://schemas.microsoft.com/office/drawing/2014/main" id="{98605C14-7F82-6BE2-7595-FB6807347C4B}"/>
              </a:ext>
            </a:extLst>
          </p:cNvPr>
          <p:cNvSpPr txBox="1"/>
          <p:nvPr/>
        </p:nvSpPr>
        <p:spPr>
          <a:xfrm>
            <a:off x="2236878" y="2094008"/>
            <a:ext cx="9787321" cy="1477328"/>
          </a:xfrm>
          <a:prstGeom prst="rect">
            <a:avLst/>
          </a:prstGeom>
          <a:noFill/>
        </p:spPr>
        <p:txBody>
          <a:bodyPr wrap="square">
            <a:spAutoFit/>
          </a:bodyPr>
          <a:lstStyle/>
          <a:p>
            <a:pPr indent="357188"/>
            <a:r>
              <a:rPr lang="fr-FR" sz="1800" dirty="0"/>
              <a:t>Dans certains quartiers des villes grandes et moyennes, les prix élevés de l’immobilier provoque </a:t>
            </a:r>
            <a:r>
              <a:rPr lang="fr-FR" dirty="0"/>
              <a:t>une                         , processus par lequel la population d'un quartier populaire fait place à une couche sociale plus aisée. Les populations les plus pauvres sont repoussées en périphérie, dans des grands immeubles des années 1960, où les conditions de vie sont excluantes.</a:t>
            </a:r>
            <a:endParaRPr lang="fr-FR" sz="1800" dirty="0"/>
          </a:p>
        </p:txBody>
      </p:sp>
      <p:sp>
        <p:nvSpPr>
          <p:cNvPr id="2" name="ZoneTexte 1">
            <a:extLst>
              <a:ext uri="{FF2B5EF4-FFF2-40B4-BE49-F238E27FC236}">
                <a16:creationId xmlns:a16="http://schemas.microsoft.com/office/drawing/2014/main" id="{3B2F0087-B65D-9B62-D448-279224A979E7}"/>
              </a:ext>
            </a:extLst>
          </p:cNvPr>
          <p:cNvSpPr txBox="1"/>
          <p:nvPr/>
        </p:nvSpPr>
        <p:spPr>
          <a:xfrm>
            <a:off x="2198779" y="522071"/>
            <a:ext cx="7460126" cy="461665"/>
          </a:xfrm>
          <a:prstGeom prst="rect">
            <a:avLst/>
          </a:prstGeom>
          <a:noFill/>
        </p:spPr>
        <p:txBody>
          <a:bodyPr wrap="square">
            <a:spAutoFit/>
          </a:bodyPr>
          <a:lstStyle/>
          <a:p>
            <a:r>
              <a:rPr lang="fr-FR" sz="2400" b="1" dirty="0">
                <a:solidFill>
                  <a:srgbClr val="002060"/>
                </a:solidFill>
              </a:rPr>
              <a:t>III ) Villes, inégalités  et développement durable</a:t>
            </a:r>
          </a:p>
        </p:txBody>
      </p:sp>
      <p:pic>
        <p:nvPicPr>
          <p:cNvPr id="3" name="Image 2">
            <a:hlinkClick r:id="rId2" action="ppaction://hlinksldjump"/>
            <a:extLst>
              <a:ext uri="{FF2B5EF4-FFF2-40B4-BE49-F238E27FC236}">
                <a16:creationId xmlns:a16="http://schemas.microsoft.com/office/drawing/2014/main" id="{3C761885-9CF4-72B7-7B06-F477FAC666E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1469" y="189411"/>
            <a:ext cx="902731" cy="628403"/>
          </a:xfrm>
          <a:prstGeom prst="rect">
            <a:avLst/>
          </a:prstGeom>
        </p:spPr>
      </p:pic>
      <p:pic>
        <p:nvPicPr>
          <p:cNvPr id="4" name="Image 3">
            <a:extLst>
              <a:ext uri="{FF2B5EF4-FFF2-40B4-BE49-F238E27FC236}">
                <a16:creationId xmlns:a16="http://schemas.microsoft.com/office/drawing/2014/main" id="{D09DB1A2-406B-4288-CD3A-01FCC8DB40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09" y="542370"/>
            <a:ext cx="1158405" cy="1158405"/>
          </a:xfrm>
          <a:prstGeom prst="rect">
            <a:avLst/>
          </a:prstGeom>
        </p:spPr>
      </p:pic>
      <p:sp>
        <p:nvSpPr>
          <p:cNvPr id="5" name="ZoneTexte 4">
            <a:extLst>
              <a:ext uri="{FF2B5EF4-FFF2-40B4-BE49-F238E27FC236}">
                <a16:creationId xmlns:a16="http://schemas.microsoft.com/office/drawing/2014/main" id="{B1DFE1D6-0114-3BF1-6D58-F422872B2BDB}"/>
              </a:ext>
            </a:extLst>
          </p:cNvPr>
          <p:cNvSpPr txBox="1"/>
          <p:nvPr/>
        </p:nvSpPr>
        <p:spPr>
          <a:xfrm>
            <a:off x="220359" y="109398"/>
            <a:ext cx="6624323" cy="369332"/>
          </a:xfrm>
          <a:prstGeom prst="rect">
            <a:avLst/>
          </a:prstGeom>
          <a:noFill/>
        </p:spPr>
        <p:txBody>
          <a:bodyPr wrap="square">
            <a:spAutoFit/>
          </a:bodyPr>
          <a:lstStyle/>
          <a:p>
            <a:r>
              <a:rPr lang="fr-FR" sz="1800" b="1" dirty="0">
                <a:solidFill>
                  <a:srgbClr val="FF0000"/>
                </a:solidFill>
                <a:latin typeface="Calibri" panose="020F0502020204030204" pitchFamily="34" charset="0"/>
                <a:cs typeface="Calibri" panose="020F0502020204030204" pitchFamily="34" charset="0"/>
              </a:rPr>
              <a:t>Partie 2 : </a:t>
            </a:r>
            <a:r>
              <a:rPr lang="fr-FR" sz="1800" b="1" dirty="0">
                <a:solidFill>
                  <a:srgbClr val="00B0F0"/>
                </a:solidFill>
                <a:latin typeface="Calibri" panose="020F0502020204030204" pitchFamily="34" charset="0"/>
                <a:cs typeface="Calibri" panose="020F0502020204030204" pitchFamily="34" charset="0"/>
              </a:rPr>
              <a:t>La France, les défis d’un territoire sous influence urbaine</a:t>
            </a:r>
          </a:p>
        </p:txBody>
      </p:sp>
      <p:pic>
        <p:nvPicPr>
          <p:cNvPr id="6" name="Image 5">
            <a:hlinkClick r:id="" action="ppaction://hlinkshowjump?jump=previousslide"/>
            <a:extLst>
              <a:ext uri="{FF2B5EF4-FFF2-40B4-BE49-F238E27FC236}">
                <a16:creationId xmlns:a16="http://schemas.microsoft.com/office/drawing/2014/main" id="{32E3355A-A35E-850D-CD43-BB15479D65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06714" y="140371"/>
            <a:ext cx="339890" cy="540734"/>
          </a:xfrm>
          <a:prstGeom prst="rect">
            <a:avLst/>
          </a:prstGeom>
        </p:spPr>
      </p:pic>
      <p:sp>
        <p:nvSpPr>
          <p:cNvPr id="8" name="ZoneTexte 7">
            <a:extLst>
              <a:ext uri="{FF2B5EF4-FFF2-40B4-BE49-F238E27FC236}">
                <a16:creationId xmlns:a16="http://schemas.microsoft.com/office/drawing/2014/main" id="{F9AB90E4-3A33-92D8-24C7-29A3406B8958}"/>
              </a:ext>
            </a:extLst>
          </p:cNvPr>
          <p:cNvSpPr txBox="1"/>
          <p:nvPr/>
        </p:nvSpPr>
        <p:spPr>
          <a:xfrm>
            <a:off x="217959" y="2444612"/>
            <a:ext cx="2223226" cy="1477328"/>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Désindustrialisation,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Dévitalisation des centres,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Gentrification,</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Mobilités douces,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Passoires thermiques,</a:t>
            </a:r>
          </a:p>
          <a:p>
            <a:pPr marL="285750" indent="-285750">
              <a:buFont typeface="Wingdings" panose="05000000000000000000" pitchFamily="2" charset="2"/>
              <a:buChar char="q"/>
            </a:pPr>
            <a:r>
              <a:rPr lang="fr-FR" sz="1200" dirty="0">
                <a:latin typeface="Calibri" panose="020F0502020204030204" pitchFamily="34" charset="0"/>
                <a:cs typeface="Calibri" panose="020F0502020204030204" pitchFamily="34" charset="0"/>
              </a:rPr>
              <a:t>Paupérisation,</a:t>
            </a:r>
          </a:p>
        </p:txBody>
      </p:sp>
      <p:sp>
        <p:nvSpPr>
          <p:cNvPr id="9" name="ZoneTexte 8">
            <a:extLst>
              <a:ext uri="{FF2B5EF4-FFF2-40B4-BE49-F238E27FC236}">
                <a16:creationId xmlns:a16="http://schemas.microsoft.com/office/drawing/2014/main" id="{5CF2BF7A-5DB0-E4DA-8DF2-E27BA860BCA9}"/>
              </a:ext>
            </a:extLst>
          </p:cNvPr>
          <p:cNvSpPr txBox="1"/>
          <p:nvPr/>
        </p:nvSpPr>
        <p:spPr>
          <a:xfrm>
            <a:off x="2236879" y="989313"/>
            <a:ext cx="10078946" cy="1200329"/>
          </a:xfrm>
          <a:prstGeom prst="rect">
            <a:avLst/>
          </a:prstGeom>
          <a:noFill/>
        </p:spPr>
        <p:txBody>
          <a:bodyPr wrap="square">
            <a:spAutoFit/>
          </a:bodyPr>
          <a:lstStyle/>
          <a:p>
            <a:pPr indent="357188"/>
            <a:r>
              <a:rPr lang="fr-FR" sz="1800" dirty="0"/>
              <a:t>Les villes, touchées par la                                    (fermeture des usines) et la fermeture des services publics enregistrent une                          (appauvrissement) et perdent des habitants. Cela se traduit notamment par la                                             , la fermeture des petits commerces, des services de proximité.</a:t>
            </a:r>
          </a:p>
        </p:txBody>
      </p:sp>
      <p:sp>
        <p:nvSpPr>
          <p:cNvPr id="10" name="ZoneTexte 9">
            <a:extLst>
              <a:ext uri="{FF2B5EF4-FFF2-40B4-BE49-F238E27FC236}">
                <a16:creationId xmlns:a16="http://schemas.microsoft.com/office/drawing/2014/main" id="{AFF39A0F-4C3D-DB61-F91C-912990145C93}"/>
              </a:ext>
            </a:extLst>
          </p:cNvPr>
          <p:cNvSpPr txBox="1"/>
          <p:nvPr/>
        </p:nvSpPr>
        <p:spPr>
          <a:xfrm>
            <a:off x="5502322" y="992614"/>
            <a:ext cx="2354416" cy="369332"/>
          </a:xfrm>
          <a:prstGeom prst="rect">
            <a:avLst/>
          </a:prstGeom>
          <a:noFill/>
        </p:spPr>
        <p:txBody>
          <a:bodyPr wrap="square">
            <a:spAutoFit/>
          </a:bodyPr>
          <a:lstStyle/>
          <a:p>
            <a:r>
              <a:rPr lang="fr-FR" b="1" dirty="0">
                <a:solidFill>
                  <a:schemeClr val="accent2"/>
                </a:solidFill>
              </a:rPr>
              <a:t>désindustrialisation</a:t>
            </a:r>
            <a:endParaRPr lang="fr-FR" dirty="0">
              <a:solidFill>
                <a:schemeClr val="accent2"/>
              </a:solidFill>
            </a:endParaRPr>
          </a:p>
        </p:txBody>
      </p:sp>
      <p:sp>
        <p:nvSpPr>
          <p:cNvPr id="11" name="ZoneTexte 10">
            <a:extLst>
              <a:ext uri="{FF2B5EF4-FFF2-40B4-BE49-F238E27FC236}">
                <a16:creationId xmlns:a16="http://schemas.microsoft.com/office/drawing/2014/main" id="{A749C192-EA16-DA44-452E-88A6DB5BE992}"/>
              </a:ext>
            </a:extLst>
          </p:cNvPr>
          <p:cNvSpPr txBox="1"/>
          <p:nvPr/>
        </p:nvSpPr>
        <p:spPr>
          <a:xfrm>
            <a:off x="6361776" y="1268127"/>
            <a:ext cx="1829152" cy="369332"/>
          </a:xfrm>
          <a:prstGeom prst="rect">
            <a:avLst/>
          </a:prstGeom>
          <a:noFill/>
        </p:spPr>
        <p:txBody>
          <a:bodyPr wrap="square">
            <a:spAutoFit/>
          </a:bodyPr>
          <a:lstStyle/>
          <a:p>
            <a:r>
              <a:rPr lang="fr-FR" b="1" dirty="0">
                <a:solidFill>
                  <a:schemeClr val="accent2"/>
                </a:solidFill>
              </a:rPr>
              <a:t>paupérisation</a:t>
            </a:r>
            <a:endParaRPr lang="fr-FR" dirty="0">
              <a:solidFill>
                <a:schemeClr val="accent2"/>
              </a:solidFill>
            </a:endParaRPr>
          </a:p>
        </p:txBody>
      </p:sp>
      <p:sp>
        <p:nvSpPr>
          <p:cNvPr id="12" name="ZoneTexte 11">
            <a:extLst>
              <a:ext uri="{FF2B5EF4-FFF2-40B4-BE49-F238E27FC236}">
                <a16:creationId xmlns:a16="http://schemas.microsoft.com/office/drawing/2014/main" id="{8452A8C4-B7BE-5F21-3188-11D3603C571A}"/>
              </a:ext>
            </a:extLst>
          </p:cNvPr>
          <p:cNvSpPr txBox="1"/>
          <p:nvPr/>
        </p:nvSpPr>
        <p:spPr>
          <a:xfrm>
            <a:off x="7185732" y="1543311"/>
            <a:ext cx="3024116" cy="369332"/>
          </a:xfrm>
          <a:prstGeom prst="rect">
            <a:avLst/>
          </a:prstGeom>
          <a:noFill/>
        </p:spPr>
        <p:txBody>
          <a:bodyPr wrap="square">
            <a:spAutoFit/>
          </a:bodyPr>
          <a:lstStyle/>
          <a:p>
            <a:r>
              <a:rPr lang="fr-FR" b="1" dirty="0">
                <a:solidFill>
                  <a:schemeClr val="accent2"/>
                </a:solidFill>
              </a:rPr>
              <a:t>dévitalisation des centres</a:t>
            </a:r>
            <a:endParaRPr lang="fr-FR" dirty="0">
              <a:solidFill>
                <a:schemeClr val="accent2"/>
              </a:solidFill>
            </a:endParaRPr>
          </a:p>
        </p:txBody>
      </p:sp>
      <p:sp>
        <p:nvSpPr>
          <p:cNvPr id="13" name="ZoneTexte 12">
            <a:extLst>
              <a:ext uri="{FF2B5EF4-FFF2-40B4-BE49-F238E27FC236}">
                <a16:creationId xmlns:a16="http://schemas.microsoft.com/office/drawing/2014/main" id="{CCD3390F-EDCC-73D4-8C59-7165EE906535}"/>
              </a:ext>
            </a:extLst>
          </p:cNvPr>
          <p:cNvSpPr txBox="1"/>
          <p:nvPr/>
        </p:nvSpPr>
        <p:spPr>
          <a:xfrm>
            <a:off x="5262429" y="2356551"/>
            <a:ext cx="1662158" cy="369332"/>
          </a:xfrm>
          <a:prstGeom prst="rect">
            <a:avLst/>
          </a:prstGeom>
          <a:noFill/>
        </p:spPr>
        <p:txBody>
          <a:bodyPr wrap="square">
            <a:spAutoFit/>
          </a:bodyPr>
          <a:lstStyle/>
          <a:p>
            <a:r>
              <a:rPr lang="fr-FR" b="1" dirty="0">
                <a:solidFill>
                  <a:schemeClr val="accent2"/>
                </a:solidFill>
              </a:rPr>
              <a:t>gentrification</a:t>
            </a:r>
            <a:endParaRPr lang="fr-FR" dirty="0">
              <a:solidFill>
                <a:schemeClr val="accent2"/>
              </a:solidFill>
            </a:endParaRPr>
          </a:p>
        </p:txBody>
      </p:sp>
      <p:sp>
        <p:nvSpPr>
          <p:cNvPr id="16" name="ZoneTexte 15">
            <a:extLst>
              <a:ext uri="{FF2B5EF4-FFF2-40B4-BE49-F238E27FC236}">
                <a16:creationId xmlns:a16="http://schemas.microsoft.com/office/drawing/2014/main" id="{D87501FB-E44D-2EDA-C59B-C763ECA1254A}"/>
              </a:ext>
            </a:extLst>
          </p:cNvPr>
          <p:cNvSpPr txBox="1"/>
          <p:nvPr/>
        </p:nvSpPr>
        <p:spPr>
          <a:xfrm>
            <a:off x="2236877" y="3536156"/>
            <a:ext cx="5452565" cy="923330"/>
          </a:xfrm>
          <a:prstGeom prst="rect">
            <a:avLst/>
          </a:prstGeom>
          <a:noFill/>
        </p:spPr>
        <p:txBody>
          <a:bodyPr wrap="square">
            <a:spAutoFit/>
          </a:bodyPr>
          <a:lstStyle/>
          <a:p>
            <a:pPr indent="357188"/>
            <a:r>
              <a:rPr lang="fr-FR" sz="1800" dirty="0"/>
              <a:t>Aujourd’hui, pour l’État et les communes, l’urbanisation nécessite des politiques compatibles avec le </a:t>
            </a:r>
            <a:r>
              <a:rPr lang="fr-FR" sz="1800" b="1" dirty="0">
                <a:solidFill>
                  <a:srgbClr val="FF0000"/>
                </a:solidFill>
              </a:rPr>
              <a:t>développement durable</a:t>
            </a:r>
            <a:r>
              <a:rPr lang="fr-FR" sz="1800" dirty="0"/>
              <a:t> :</a:t>
            </a:r>
          </a:p>
        </p:txBody>
      </p:sp>
      <p:sp>
        <p:nvSpPr>
          <p:cNvPr id="17" name="ZoneTexte 16">
            <a:extLst>
              <a:ext uri="{FF2B5EF4-FFF2-40B4-BE49-F238E27FC236}">
                <a16:creationId xmlns:a16="http://schemas.microsoft.com/office/drawing/2014/main" id="{D8E503B6-0ED8-C698-A7B4-9DA6D128479C}"/>
              </a:ext>
            </a:extLst>
          </p:cNvPr>
          <p:cNvSpPr txBox="1"/>
          <p:nvPr/>
        </p:nvSpPr>
        <p:spPr>
          <a:xfrm>
            <a:off x="269809" y="4422586"/>
            <a:ext cx="7347232" cy="923330"/>
          </a:xfrm>
          <a:prstGeom prst="rect">
            <a:avLst/>
          </a:prstGeom>
          <a:noFill/>
        </p:spPr>
        <p:txBody>
          <a:bodyPr wrap="square">
            <a:spAutoFit/>
          </a:bodyPr>
          <a:lstStyle/>
          <a:p>
            <a:pPr marL="285750" indent="-285750">
              <a:buFont typeface="Wingdings" panose="05000000000000000000" pitchFamily="2" charset="2"/>
              <a:buChar char="§"/>
            </a:pPr>
            <a:r>
              <a:rPr lang="fr-FR" dirty="0"/>
              <a:t>Lutte contre les                                      , habitat consommant trop d’énergie pour le chauffage, l’eau chaude, la climatisation, la ventilation et l’éclairage ;                              </a:t>
            </a:r>
          </a:p>
        </p:txBody>
      </p:sp>
      <p:pic>
        <p:nvPicPr>
          <p:cNvPr id="19" name="Image 18">
            <a:extLst>
              <a:ext uri="{FF2B5EF4-FFF2-40B4-BE49-F238E27FC236}">
                <a16:creationId xmlns:a16="http://schemas.microsoft.com/office/drawing/2014/main" id="{87A9D9E4-B87E-7B4A-A556-C7A4957DD1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4949" y="3303215"/>
            <a:ext cx="4670576" cy="3374252"/>
          </a:xfrm>
          <a:prstGeom prst="rect">
            <a:avLst/>
          </a:prstGeom>
        </p:spPr>
      </p:pic>
      <p:sp>
        <p:nvSpPr>
          <p:cNvPr id="20" name="ZoneTexte 19">
            <a:extLst>
              <a:ext uri="{FF2B5EF4-FFF2-40B4-BE49-F238E27FC236}">
                <a16:creationId xmlns:a16="http://schemas.microsoft.com/office/drawing/2014/main" id="{5B212CD8-1FB0-BD31-FD5C-420D4B783CD3}"/>
              </a:ext>
            </a:extLst>
          </p:cNvPr>
          <p:cNvSpPr txBox="1"/>
          <p:nvPr/>
        </p:nvSpPr>
        <p:spPr>
          <a:xfrm>
            <a:off x="2345109" y="4422586"/>
            <a:ext cx="2510975" cy="369332"/>
          </a:xfrm>
          <a:prstGeom prst="rect">
            <a:avLst/>
          </a:prstGeom>
          <a:noFill/>
        </p:spPr>
        <p:txBody>
          <a:bodyPr wrap="square">
            <a:spAutoFit/>
          </a:bodyPr>
          <a:lstStyle/>
          <a:p>
            <a:r>
              <a:rPr lang="fr-FR" b="1" dirty="0">
                <a:solidFill>
                  <a:schemeClr val="accent2"/>
                </a:solidFill>
              </a:rPr>
              <a:t>passoires thermiques</a:t>
            </a:r>
            <a:endParaRPr lang="fr-FR" dirty="0">
              <a:solidFill>
                <a:schemeClr val="accent2"/>
              </a:solidFill>
            </a:endParaRPr>
          </a:p>
        </p:txBody>
      </p:sp>
      <p:sp>
        <p:nvSpPr>
          <p:cNvPr id="21" name="ZoneTexte 20">
            <a:extLst>
              <a:ext uri="{FF2B5EF4-FFF2-40B4-BE49-F238E27FC236}">
                <a16:creationId xmlns:a16="http://schemas.microsoft.com/office/drawing/2014/main" id="{D082DB38-C00D-55D8-B6FA-08D08E8DAA55}"/>
              </a:ext>
            </a:extLst>
          </p:cNvPr>
          <p:cNvSpPr txBox="1"/>
          <p:nvPr/>
        </p:nvSpPr>
        <p:spPr>
          <a:xfrm>
            <a:off x="269809" y="5277847"/>
            <a:ext cx="7347232" cy="1477328"/>
          </a:xfrm>
          <a:prstGeom prst="rect">
            <a:avLst/>
          </a:prstGeom>
          <a:noFill/>
        </p:spPr>
        <p:txBody>
          <a:bodyPr wrap="square">
            <a:spAutoFit/>
          </a:bodyPr>
          <a:lstStyle/>
          <a:p>
            <a:pPr marL="285750" indent="-285750">
              <a:buFont typeface="Wingdings" panose="05000000000000000000" pitchFamily="2" charset="2"/>
              <a:buChar char="§"/>
            </a:pPr>
            <a:r>
              <a:rPr lang="fr-FR" dirty="0"/>
              <a:t>                               ou écomobilité : qui font appel aux mobilités actives, liées à l’</a:t>
            </a:r>
            <a:r>
              <a:rPr lang="fr-FR" b="1" dirty="0"/>
              <a:t>énergie humaine</a:t>
            </a:r>
            <a:r>
              <a:rPr lang="fr-FR" dirty="0"/>
              <a:t> (marche à pied, vélo, trottinette) mais aussi aux modes de </a:t>
            </a:r>
            <a:r>
              <a:rPr lang="fr-FR" b="1" dirty="0"/>
              <a:t>transport collectifs</a:t>
            </a:r>
            <a:r>
              <a:rPr lang="fr-FR" dirty="0"/>
              <a:t>  permettant de réduire les émissions de CO2 (bus, métro, tramway, train) …                              </a:t>
            </a:r>
          </a:p>
        </p:txBody>
      </p:sp>
      <p:sp>
        <p:nvSpPr>
          <p:cNvPr id="22" name="ZoneTexte 21">
            <a:extLst>
              <a:ext uri="{FF2B5EF4-FFF2-40B4-BE49-F238E27FC236}">
                <a16:creationId xmlns:a16="http://schemas.microsoft.com/office/drawing/2014/main" id="{B8A90529-6967-0611-C693-6E7565D0692A}"/>
              </a:ext>
            </a:extLst>
          </p:cNvPr>
          <p:cNvSpPr txBox="1"/>
          <p:nvPr/>
        </p:nvSpPr>
        <p:spPr>
          <a:xfrm>
            <a:off x="566093" y="5268454"/>
            <a:ext cx="2079453" cy="369332"/>
          </a:xfrm>
          <a:prstGeom prst="rect">
            <a:avLst/>
          </a:prstGeom>
          <a:noFill/>
        </p:spPr>
        <p:txBody>
          <a:bodyPr wrap="square">
            <a:spAutoFit/>
          </a:bodyPr>
          <a:lstStyle/>
          <a:p>
            <a:r>
              <a:rPr lang="fr-FR" b="1" dirty="0">
                <a:solidFill>
                  <a:schemeClr val="accent2"/>
                </a:solidFill>
              </a:rPr>
              <a:t>Mobilités douces</a:t>
            </a:r>
            <a:endParaRPr lang="fr-FR" dirty="0">
              <a:solidFill>
                <a:schemeClr val="accent2"/>
              </a:solidFill>
            </a:endParaRPr>
          </a:p>
        </p:txBody>
      </p:sp>
      <p:sp>
        <p:nvSpPr>
          <p:cNvPr id="23" name="ZoneTexte 22">
            <a:extLst>
              <a:ext uri="{FF2B5EF4-FFF2-40B4-BE49-F238E27FC236}">
                <a16:creationId xmlns:a16="http://schemas.microsoft.com/office/drawing/2014/main" id="{B5DE4D37-834B-1B72-4B82-CA16212C1DD2}"/>
              </a:ext>
            </a:extLst>
          </p:cNvPr>
          <p:cNvSpPr txBox="1"/>
          <p:nvPr/>
        </p:nvSpPr>
        <p:spPr>
          <a:xfrm>
            <a:off x="217958" y="264399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4" name="ZoneTexte 23">
            <a:extLst>
              <a:ext uri="{FF2B5EF4-FFF2-40B4-BE49-F238E27FC236}">
                <a16:creationId xmlns:a16="http://schemas.microsoft.com/office/drawing/2014/main" id="{4B4FD7E5-4F98-5357-E383-1C0D015FCB2C}"/>
              </a:ext>
            </a:extLst>
          </p:cNvPr>
          <p:cNvSpPr txBox="1"/>
          <p:nvPr/>
        </p:nvSpPr>
        <p:spPr>
          <a:xfrm>
            <a:off x="217957" y="2828661"/>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5" name="ZoneTexte 24">
            <a:extLst>
              <a:ext uri="{FF2B5EF4-FFF2-40B4-BE49-F238E27FC236}">
                <a16:creationId xmlns:a16="http://schemas.microsoft.com/office/drawing/2014/main" id="{2DEF1089-8E6C-0009-0138-39610AE187C6}"/>
              </a:ext>
            </a:extLst>
          </p:cNvPr>
          <p:cNvSpPr txBox="1"/>
          <p:nvPr/>
        </p:nvSpPr>
        <p:spPr>
          <a:xfrm>
            <a:off x="217956" y="301357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6" name="ZoneTexte 25">
            <a:extLst>
              <a:ext uri="{FF2B5EF4-FFF2-40B4-BE49-F238E27FC236}">
                <a16:creationId xmlns:a16="http://schemas.microsoft.com/office/drawing/2014/main" id="{E8320932-D278-D890-AD28-E88D9F1AE754}"/>
              </a:ext>
            </a:extLst>
          </p:cNvPr>
          <p:cNvSpPr txBox="1"/>
          <p:nvPr/>
        </p:nvSpPr>
        <p:spPr>
          <a:xfrm>
            <a:off x="222750" y="3197993"/>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7" name="ZoneTexte 26">
            <a:extLst>
              <a:ext uri="{FF2B5EF4-FFF2-40B4-BE49-F238E27FC236}">
                <a16:creationId xmlns:a16="http://schemas.microsoft.com/office/drawing/2014/main" id="{304D0593-E1EE-D92C-ED02-2D46D7924116}"/>
              </a:ext>
            </a:extLst>
          </p:cNvPr>
          <p:cNvSpPr txBox="1"/>
          <p:nvPr/>
        </p:nvSpPr>
        <p:spPr>
          <a:xfrm>
            <a:off x="213162" y="3382410"/>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28" name="ZoneTexte 27">
            <a:extLst>
              <a:ext uri="{FF2B5EF4-FFF2-40B4-BE49-F238E27FC236}">
                <a16:creationId xmlns:a16="http://schemas.microsoft.com/office/drawing/2014/main" id="{FF33A962-80A9-DF34-6D1A-64175898BA8A}"/>
              </a:ext>
            </a:extLst>
          </p:cNvPr>
          <p:cNvSpPr txBox="1"/>
          <p:nvPr/>
        </p:nvSpPr>
        <p:spPr>
          <a:xfrm>
            <a:off x="220359" y="356187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24701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1000"/>
                                        <p:tgtEl>
                                          <p:spTgt spid="19"/>
                                        </p:tgtEl>
                                      </p:cBhvr>
                                    </p:animEffect>
                                    <p:anim calcmode="lin" valueType="num">
                                      <p:cBhvr>
                                        <p:cTn id="88" dur="1000" fill="hold"/>
                                        <p:tgtEl>
                                          <p:spTgt spid="19"/>
                                        </p:tgtEl>
                                        <p:attrNameLst>
                                          <p:attrName>ppt_x</p:attrName>
                                        </p:attrNameLst>
                                      </p:cBhvr>
                                      <p:tavLst>
                                        <p:tav tm="0">
                                          <p:val>
                                            <p:strVal val="#ppt_x"/>
                                          </p:val>
                                        </p:tav>
                                        <p:tav tm="100000">
                                          <p:val>
                                            <p:strVal val="#ppt_x"/>
                                          </p:val>
                                        </p:tav>
                                      </p:tavLst>
                                    </p:anim>
                                    <p:anim calcmode="lin" valueType="num">
                                      <p:cBhvr>
                                        <p:cTn id="8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1000"/>
                                        <p:tgtEl>
                                          <p:spTgt spid="22"/>
                                        </p:tgtEl>
                                      </p:cBhvr>
                                    </p:animEffect>
                                    <p:anim calcmode="lin" valueType="num">
                                      <p:cBhvr>
                                        <p:cTn id="99" dur="1000" fill="hold"/>
                                        <p:tgtEl>
                                          <p:spTgt spid="22"/>
                                        </p:tgtEl>
                                        <p:attrNameLst>
                                          <p:attrName>ppt_x</p:attrName>
                                        </p:attrNameLst>
                                      </p:cBhvr>
                                      <p:tavLst>
                                        <p:tav tm="0">
                                          <p:val>
                                            <p:strVal val="#ppt_x"/>
                                          </p:val>
                                        </p:tav>
                                        <p:tav tm="100000">
                                          <p:val>
                                            <p:strVal val="#ppt_x"/>
                                          </p:val>
                                        </p:tav>
                                      </p:tavLst>
                                    </p:anim>
                                    <p:anim calcmode="lin" valueType="num">
                                      <p:cBhvr>
                                        <p:cTn id="100" dur="1000" fill="hold"/>
                                        <p:tgtEl>
                                          <p:spTgt spid="22"/>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9" grpId="0"/>
      <p:bldP spid="10" grpId="0"/>
      <p:bldP spid="11" grpId="0"/>
      <p:bldP spid="12" grpId="0"/>
      <p:bldP spid="13" grpId="0"/>
      <p:bldP spid="16" grpId="0"/>
      <p:bldP spid="17" grpId="0"/>
      <p:bldP spid="20" grpId="0"/>
      <p:bldP spid="21" grpId="0"/>
      <p:bldP spid="22" grpId="0"/>
      <p:bldP spid="23" grpId="0"/>
      <p:bldP spid="24" grpId="0"/>
      <p:bldP spid="25" grpId="0"/>
      <p:bldP spid="26" grpId="0"/>
      <p:bldP spid="27" grpId="0"/>
      <p:bldP spid="28" grpId="0"/>
    </p:bld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18442</TotalTime>
  <Words>5446</Words>
  <Application>Microsoft Office PowerPoint</Application>
  <PresentationFormat>Grand écran</PresentationFormat>
  <Paragraphs>995</Paragraphs>
  <Slides>25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Arial</vt:lpstr>
      <vt:lpstr>Calibri</vt:lpstr>
      <vt:lpstr>Century Gothic</vt:lpstr>
      <vt:lpstr>Rubik</vt:lpstr>
      <vt:lpstr>Wingdings</vt:lpstr>
      <vt:lpstr>Wingdings 3</vt:lpstr>
      <vt:lpstr>Brin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 DUMAINE</cp:lastModifiedBy>
  <cp:revision>437</cp:revision>
  <dcterms:created xsi:type="dcterms:W3CDTF">2020-08-27T10:08:01Z</dcterms:created>
  <dcterms:modified xsi:type="dcterms:W3CDTF">2026-03-30T11:00:43Z</dcterms:modified>
</cp:coreProperties>
</file>