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handoutMasterIdLst>
    <p:handoutMasterId r:id="rId36"/>
  </p:handoutMasterIdLst>
  <p:sldIdLst>
    <p:sldId id="256" r:id="rId2"/>
    <p:sldId id="268" r:id="rId3"/>
    <p:sldId id="286" r:id="rId4"/>
    <p:sldId id="284" r:id="rId5"/>
    <p:sldId id="257" r:id="rId6"/>
    <p:sldId id="276" r:id="rId7"/>
    <p:sldId id="281" r:id="rId8"/>
    <p:sldId id="287" r:id="rId9"/>
    <p:sldId id="288" r:id="rId10"/>
    <p:sldId id="290" r:id="rId11"/>
    <p:sldId id="301" r:id="rId12"/>
    <p:sldId id="295" r:id="rId13"/>
    <p:sldId id="292" r:id="rId14"/>
    <p:sldId id="293" r:id="rId15"/>
    <p:sldId id="294" r:id="rId16"/>
    <p:sldId id="299" r:id="rId17"/>
    <p:sldId id="302" r:id="rId18"/>
    <p:sldId id="296" r:id="rId19"/>
    <p:sldId id="297" r:id="rId20"/>
    <p:sldId id="303" r:id="rId21"/>
    <p:sldId id="304" r:id="rId22"/>
    <p:sldId id="305" r:id="rId23"/>
    <p:sldId id="306" r:id="rId24"/>
    <p:sldId id="311" r:id="rId25"/>
    <p:sldId id="307" r:id="rId26"/>
    <p:sldId id="298" r:id="rId27"/>
    <p:sldId id="314" r:id="rId28"/>
    <p:sldId id="300" r:id="rId29"/>
    <p:sldId id="315" r:id="rId30"/>
    <p:sldId id="312" r:id="rId31"/>
    <p:sldId id="283" r:id="rId32"/>
    <p:sldId id="291" r:id="rId33"/>
    <p:sldId id="310" r:id="rId34"/>
    <p:sldId id="313" r:id="rId35"/>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EA06EF"/>
    <a:srgbClr val="FF7C80"/>
    <a:srgbClr val="D101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82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C9E5DE7-A39E-48FA-A334-B60B43A28531}"/>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F75C918-A8C9-4347-96C0-216FF2190AB8}"/>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9D8C4DAF-D17F-4B44-B37B-C91EE7227F8D}" type="datetimeFigureOut">
              <a:rPr lang="fr-FR" smtClean="0"/>
              <a:pPr/>
              <a:t>04/09/2025</a:t>
            </a:fld>
            <a:endParaRPr lang="fr-FR"/>
          </a:p>
        </p:txBody>
      </p:sp>
      <p:sp>
        <p:nvSpPr>
          <p:cNvPr id="4" name="Espace réservé du pied de page 3">
            <a:extLst>
              <a:ext uri="{FF2B5EF4-FFF2-40B4-BE49-F238E27FC236}">
                <a16:creationId xmlns:a16="http://schemas.microsoft.com/office/drawing/2014/main" id="{B29E9C56-993D-4735-9644-01065CC1CB5B}"/>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911F113-016E-430E-ADCF-967A9D7D54B3}"/>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A03D2CCA-EABB-4F98-B155-5E418F684138}" type="slidenum">
              <a:rPr lang="fr-FR" smtClean="0"/>
              <a:pPr/>
              <a:t>‹N°›</a:t>
            </a:fld>
            <a:endParaRPr lang="fr-FR"/>
          </a:p>
        </p:txBody>
      </p:sp>
    </p:spTree>
    <p:extLst>
      <p:ext uri="{BB962C8B-B14F-4D97-AF65-F5344CB8AC3E}">
        <p14:creationId xmlns:p14="http://schemas.microsoft.com/office/powerpoint/2010/main" val="194840118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8649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9735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a:prstGeom prst="rect">
            <a:avLst/>
          </a:prstGeom>
        </p:spPr>
        <p:txBody>
          <a:bodyPr anchor="b">
            <a:normAutofit/>
          </a:bodyPr>
          <a:lstStyle>
            <a:lvl1pPr algn="ctr">
              <a:defRPr sz="4400" b="0" cap="none"/>
            </a:lvl1pPr>
          </a:lstStyle>
          <a:p>
            <a:r>
              <a:rPr lang="fr-FR" dirty="0"/>
              <a:t>Modifiez le style du titre</a:t>
            </a:r>
            <a:endParaRPr lang="en-US" dirty="0"/>
          </a:p>
        </p:txBody>
      </p:sp>
      <p:sp>
        <p:nvSpPr>
          <p:cNvPr id="3" name="Text Placeholder 2"/>
          <p:cNvSpPr>
            <a:spLocks noGrp="1"/>
          </p:cNvSpPr>
          <p:nvPr>
            <p:ph type="body" idx="1"/>
          </p:nvPr>
        </p:nvSpPr>
        <p:spPr>
          <a:xfrm>
            <a:off x="2015067" y="3846051"/>
            <a:ext cx="8158690" cy="954547"/>
          </a:xfrm>
          <a:prstGeom prst="rect">
            <a:avLst/>
          </a:prstGeo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dirty="0"/>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dirty="0"/>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367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295402" y="982132"/>
            <a:ext cx="9601196" cy="1303867"/>
          </a:xfrm>
          <a:prstGeom prst="rect">
            <a:avLst/>
          </a:prstGeom>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a:prstGeom prst="rect">
            <a:avLst/>
          </a:prstGeo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a:prstGeom prst="rect">
            <a:avLst/>
          </a:prstGeo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6" name="Footer Placeholder 5"/>
          <p:cNvSpPr>
            <a:spLocks noGrp="1"/>
          </p:cNvSpPr>
          <p:nvPr>
            <p:ph type="ftr" sz="quarter" idx="11"/>
          </p:nvPr>
        </p:nvSpPr>
        <p:spPr>
          <a:xfrm>
            <a:off x="1295401" y="5969000"/>
            <a:ext cx="7305900" cy="279400"/>
          </a:xfrm>
          <a:prstGeom prst="rect">
            <a:avLst/>
          </a:prstGeom>
        </p:spPr>
        <p:txBody>
          <a:bodyPr/>
          <a:lstStyle/>
          <a:p>
            <a:endParaRPr lang="fr-FR"/>
          </a:p>
        </p:txBody>
      </p:sp>
      <p:sp>
        <p:nvSpPr>
          <p:cNvPr id="7" name="Slide Number Placeholder 6"/>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177367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a:prstGeom prst="rect">
            <a:avLst/>
          </a:prstGeom>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a:prstGeom prst="rect">
            <a:avLst/>
          </a:prstGeo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295400" y="3243262"/>
            <a:ext cx="4718304" cy="2632605"/>
          </a:xfrm>
          <a:prstGeom prst="rect">
            <a:avLst/>
          </a:prstGeo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a:prstGeom prst="rect">
            <a:avLst/>
          </a:prstGeo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80670" y="3243262"/>
            <a:ext cx="4718304" cy="2632605"/>
          </a:xfrm>
          <a:prstGeom prst="rect">
            <a:avLst/>
          </a:prstGeo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8" name="Footer Placeholder 7"/>
          <p:cNvSpPr>
            <a:spLocks noGrp="1"/>
          </p:cNvSpPr>
          <p:nvPr>
            <p:ph type="ftr" sz="quarter" idx="11"/>
          </p:nvPr>
        </p:nvSpPr>
        <p:spPr>
          <a:xfrm>
            <a:off x="1295401" y="5969000"/>
            <a:ext cx="7305900" cy="279400"/>
          </a:xfrm>
          <a:prstGeom prst="rect">
            <a:avLst/>
          </a:prstGeom>
        </p:spPr>
        <p:txBody>
          <a:bodyPr/>
          <a:lstStyle/>
          <a:p>
            <a:endParaRPr lang="fr-FR"/>
          </a:p>
        </p:txBody>
      </p:sp>
      <p:sp>
        <p:nvSpPr>
          <p:cNvPr id="9" name="Slide Number Placeholder 8"/>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5168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a:prstGeom prst="rect">
            <a:avLst/>
          </a:prstGeom>
        </p:spPr>
        <p:txBody>
          <a:bodyPr/>
          <a:lstStyle/>
          <a:p>
            <a:r>
              <a:rPr lang="fr-FR"/>
              <a:t>Modifiez le style du titre</a:t>
            </a:r>
            <a:endParaRPr lang="en-US" dirty="0"/>
          </a:p>
        </p:txBody>
      </p:sp>
      <p:sp>
        <p:nvSpPr>
          <p:cNvPr id="3" name="Date Placeholder 2"/>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4" name="Footer Placeholder 3"/>
          <p:cNvSpPr>
            <a:spLocks noGrp="1"/>
          </p:cNvSpPr>
          <p:nvPr>
            <p:ph type="ftr" sz="quarter" idx="11"/>
          </p:nvPr>
        </p:nvSpPr>
        <p:spPr>
          <a:xfrm>
            <a:off x="1295401" y="5969000"/>
            <a:ext cx="7305900" cy="279400"/>
          </a:xfrm>
          <a:prstGeom prst="rect">
            <a:avLst/>
          </a:prstGeom>
        </p:spPr>
        <p:txBody>
          <a:bodyPr/>
          <a:lstStyle/>
          <a:p>
            <a:endParaRPr lang="fr-FR"/>
          </a:p>
        </p:txBody>
      </p:sp>
      <p:sp>
        <p:nvSpPr>
          <p:cNvPr id="5" name="Slide Number Placeholder 4"/>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7051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3" name="Footer Placeholder 2"/>
          <p:cNvSpPr>
            <a:spLocks noGrp="1"/>
          </p:cNvSpPr>
          <p:nvPr>
            <p:ph type="ftr" sz="quarter" idx="11"/>
          </p:nvPr>
        </p:nvSpPr>
        <p:spPr>
          <a:xfrm>
            <a:off x="1295401" y="5969000"/>
            <a:ext cx="7305900" cy="279400"/>
          </a:xfrm>
          <a:prstGeom prst="rect">
            <a:avLst/>
          </a:prstGeom>
        </p:spPr>
        <p:txBody>
          <a:bodyPr/>
          <a:lstStyle/>
          <a:p>
            <a:endParaRPr lang="fr-FR"/>
          </a:p>
        </p:txBody>
      </p:sp>
      <p:sp>
        <p:nvSpPr>
          <p:cNvPr id="4" name="Slide Number Placeholder 3"/>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1628278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a:prstGeom prst="rect">
            <a:avLst/>
          </a:prstGeo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a:prstGeom prst="rect">
            <a:avLst/>
          </a:prstGeo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a:prstGeom prst="rect">
            <a:avLst/>
          </a:prstGeo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6" name="Footer Placeholder 5"/>
          <p:cNvSpPr>
            <a:spLocks noGrp="1"/>
          </p:cNvSpPr>
          <p:nvPr>
            <p:ph type="ftr" sz="quarter" idx="11"/>
          </p:nvPr>
        </p:nvSpPr>
        <p:spPr>
          <a:xfrm>
            <a:off x="1295401" y="5969000"/>
            <a:ext cx="7305900" cy="279400"/>
          </a:xfrm>
          <a:prstGeom prst="rect">
            <a:avLst/>
          </a:prstGeom>
        </p:spPr>
        <p:txBody>
          <a:bodyPr/>
          <a:lstStyle/>
          <a:p>
            <a:endParaRPr lang="fr-FR"/>
          </a:p>
        </p:txBody>
      </p:sp>
      <p:sp>
        <p:nvSpPr>
          <p:cNvPr id="7" name="Slide Number Placeholder 6"/>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2889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a:prstGeom prst="rect">
            <a:avLst/>
          </a:prstGeo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a:prstGeom prst="rect">
            <a:avLst/>
          </a:prstGeo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6" name="Footer Placeholder 5"/>
          <p:cNvSpPr>
            <a:spLocks noGrp="1"/>
          </p:cNvSpPr>
          <p:nvPr>
            <p:ph type="ftr" sz="quarter" idx="11"/>
          </p:nvPr>
        </p:nvSpPr>
        <p:spPr>
          <a:xfrm>
            <a:off x="1295401" y="5969000"/>
            <a:ext cx="7305900" cy="279400"/>
          </a:xfrm>
          <a:prstGeom prst="rect">
            <a:avLst/>
          </a:prstGeom>
        </p:spPr>
        <p:txBody>
          <a:bodyPr/>
          <a:lstStyle/>
          <a:p>
            <a:endParaRPr lang="fr-FR"/>
          </a:p>
        </p:txBody>
      </p:sp>
      <p:sp>
        <p:nvSpPr>
          <p:cNvPr id="7" name="Slide Number Placeholder 6"/>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1710444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a:prstGeom prst="rect">
            <a:avLst/>
          </a:prstGeo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a:prstGeom prst="rect">
            <a:avLst/>
          </a:prstGeo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6" name="Footer Placeholder 5"/>
          <p:cNvSpPr>
            <a:spLocks noGrp="1"/>
          </p:cNvSpPr>
          <p:nvPr>
            <p:ph type="ftr" sz="quarter" idx="11"/>
          </p:nvPr>
        </p:nvSpPr>
        <p:spPr>
          <a:xfrm>
            <a:off x="1295401" y="5969000"/>
            <a:ext cx="7305900" cy="279400"/>
          </a:xfrm>
          <a:prstGeom prst="rect">
            <a:avLst/>
          </a:prstGeom>
        </p:spPr>
        <p:txBody>
          <a:bodyPr/>
          <a:lstStyle/>
          <a:p>
            <a:endParaRPr lang="fr-FR"/>
          </a:p>
        </p:txBody>
      </p:sp>
      <p:sp>
        <p:nvSpPr>
          <p:cNvPr id="7" name="Slide Number Placeholder 6"/>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2879112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a:prstGeom prst="rect">
            <a:avLst/>
          </a:prstGeo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a:prstGeom prst="rect">
            <a:avLst/>
          </a:prstGeo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0618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a:prstGeom prst="rect">
            <a:avLst/>
          </a:prstGeo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a:prstGeom prst="rect">
            <a:avLst/>
          </a:prstGeo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295401" y="4343399"/>
            <a:ext cx="9609666" cy="1532467"/>
          </a:xfrm>
          <a:prstGeom prst="rect">
            <a:avLst/>
          </a:prstGeo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6869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a:prstGeom prst="rect">
            <a:avLst/>
          </a:prstGeo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a:prstGeom prst="rect">
            <a:avLst/>
          </a:prstGeo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4187888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a:prstGeom prst="rect">
            <a:avLst/>
          </a:prstGeo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a:prstGeom prst="rect">
            <a:avLst/>
          </a:prstGeo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1" y="4529667"/>
            <a:ext cx="9609668" cy="1346200"/>
          </a:xfrm>
          <a:prstGeom prst="rect">
            <a:avLst/>
          </a:prstGeo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9865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a:prstGeom prst="rect">
            <a:avLst/>
          </a:prstGeo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a:prstGeom prst="rect">
            <a:avLst/>
          </a:prstGeo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0" y="4470399"/>
            <a:ext cx="9609670" cy="1405467"/>
          </a:xfrm>
          <a:prstGeom prst="rect">
            <a:avLst/>
          </a:prstGeo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2734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a:prstGeom prst="rect">
            <a:avLst/>
          </a:prstGeom>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295401" y="2556932"/>
            <a:ext cx="9601196" cy="3318936"/>
          </a:xfrm>
          <a:prstGeom prst="rect">
            <a:avLst/>
          </a:prstGeo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7238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a:prstGeom prst="rect">
            <a:avLst/>
          </a:prstGeo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a:prstGeom prst="rect">
            <a:avLst/>
          </a:prstGeo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7709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097562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 Target="slide31.xml"/><Relationship Id="rId7" Type="http://schemas.openxmlformats.org/officeDocument/2006/relationships/image" Target="../media/image4.png"/><Relationship Id="rId12" Type="http://schemas.openxmlformats.org/officeDocument/2006/relationships/image" Target="../media/image8.png"/><Relationship Id="rId2" Type="http://schemas.openxmlformats.org/officeDocument/2006/relationships/slide" Target="slide4.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slide" Target="slide34.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slide" Target="slide1.xml"/><Relationship Id="rId9" Type="http://schemas.openxmlformats.org/officeDocument/2006/relationships/slide" Target="slide4.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slide" Target="slide2.xml"/><Relationship Id="rId10" Type="http://schemas.openxmlformats.org/officeDocument/2006/relationships/slide" Target="slide4.xml"/><Relationship Id="rId4" Type="http://schemas.openxmlformats.org/officeDocument/2006/relationships/image" Target="../media/image12.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 Target="slide2.xml"/><Relationship Id="rId7" Type="http://schemas.openxmlformats.org/officeDocument/2006/relationships/slide" Target="slide1.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6.png"/><Relationship Id="rId5" Type="http://schemas.openxmlformats.org/officeDocument/2006/relationships/slide" Target="slide10.xml"/><Relationship Id="rId10"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slide" Target="slide3.xml"/></Relationships>
</file>

<file path=ppt/slides/_rels/slide5.xml.rels><?xml version="1.0" encoding="UTF-8" standalone="yes"?>
<Relationships xmlns="http://schemas.openxmlformats.org/package/2006/relationships"><Relationship Id="rId8" Type="http://schemas.openxmlformats.org/officeDocument/2006/relationships/slide" Target="slide26.xml"/><Relationship Id="rId13"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slide" Target="slide32.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9.png"/><Relationship Id="rId5" Type="http://schemas.openxmlformats.org/officeDocument/2006/relationships/image" Target="../media/image17.png"/><Relationship Id="rId10" Type="http://schemas.openxmlformats.org/officeDocument/2006/relationships/slide" Target="slide1.xml"/><Relationship Id="rId4" Type="http://schemas.openxmlformats.org/officeDocument/2006/relationships/image" Target="../media/image1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8.png"/><Relationship Id="rId7" Type="http://schemas.openxmlformats.org/officeDocument/2006/relationships/hyperlink" Target="https://www.youtube.com/watch?v=k1U80fbBPrE" TargetMode="External"/><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9.png"/><Relationship Id="rId5" Type="http://schemas.openxmlformats.org/officeDocument/2006/relationships/image" Target="../media/image30.png"/><Relationship Id="rId10" Type="http://schemas.openxmlformats.org/officeDocument/2006/relationships/slide" Target="slide1.xml"/><Relationship Id="rId4" Type="http://schemas.openxmlformats.org/officeDocument/2006/relationships/image" Target="../media/image29.pn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6.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1.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0.png"/><Relationship Id="rId5" Type="http://schemas.openxmlformats.org/officeDocument/2006/relationships/image" Target="../media/image35.png"/><Relationship Id="rId15" Type="http://schemas.openxmlformats.org/officeDocument/2006/relationships/image" Target="../media/image9.png"/><Relationship Id="rId10" Type="http://schemas.openxmlformats.org/officeDocument/2006/relationships/image" Target="../media/image30.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slide" Target="slide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slide" Target="slide1.xml"/></Relationships>
</file>

<file path=ppt/slides/_rels/slide1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slide" Target="slide1.xml"/></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1.png"/><Relationship Id="rId7" Type="http://schemas.openxmlformats.org/officeDocument/2006/relationships/slide" Target="slide1.xml"/><Relationship Id="rId2" Type="http://schemas.openxmlformats.org/officeDocument/2006/relationships/hyperlink" Target="https://www.youtube.com/watch?v=yz6RcbI1YoQ" TargetMode="Externa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hyperlink" Target="https://www.youtube.com/watch?v=0PbMbTCEi1I" TargetMode="Externa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31.png"/><Relationship Id="rId7" Type="http://schemas.openxmlformats.org/officeDocument/2006/relationships/image" Target="../media/image9.png"/><Relationship Id="rId12" Type="http://schemas.openxmlformats.org/officeDocument/2006/relationships/image" Target="../media/image49.png"/><Relationship Id="rId2" Type="http://schemas.openxmlformats.org/officeDocument/2006/relationships/hyperlink" Target="https://www.youtube.com/watch?v=Nj1qeUM6504" TargetMode="External"/><Relationship Id="rId1" Type="http://schemas.openxmlformats.org/officeDocument/2006/relationships/slideLayout" Target="../slideLayouts/slideLayout2.xml"/><Relationship Id="rId6" Type="http://schemas.openxmlformats.org/officeDocument/2006/relationships/slide" Target="slide1.xml"/><Relationship Id="rId11" Type="http://schemas.openxmlformats.org/officeDocument/2006/relationships/image" Target="../media/image48.png"/><Relationship Id="rId5" Type="http://schemas.openxmlformats.org/officeDocument/2006/relationships/hyperlink" Target="http://www.un.org/" TargetMode="External"/><Relationship Id="rId10" Type="http://schemas.openxmlformats.org/officeDocument/2006/relationships/image" Target="../media/image47.png"/><Relationship Id="rId4" Type="http://schemas.openxmlformats.org/officeDocument/2006/relationships/image" Target="../media/image3.png"/><Relationship Id="rId9" Type="http://schemas.openxmlformats.org/officeDocument/2006/relationships/image" Target="../media/image46.png"/></Relationships>
</file>

<file path=ppt/slides/_rels/slide14.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3.png"/><Relationship Id="rId18" Type="http://schemas.openxmlformats.org/officeDocument/2006/relationships/hyperlink" Target="https://nuclearsecrecy.com/nukemap/" TargetMode="External"/><Relationship Id="rId3" Type="http://schemas.openxmlformats.org/officeDocument/2006/relationships/image" Target="../media/image52.png"/><Relationship Id="rId7" Type="http://schemas.openxmlformats.org/officeDocument/2006/relationships/image" Target="../media/image33.png"/><Relationship Id="rId12" Type="http://schemas.openxmlformats.org/officeDocument/2006/relationships/image" Target="../media/image31.png"/><Relationship Id="rId17" Type="http://schemas.openxmlformats.org/officeDocument/2006/relationships/image" Target="../media/image9.png"/><Relationship Id="rId2" Type="http://schemas.openxmlformats.org/officeDocument/2006/relationships/image" Target="../media/image51.png"/><Relationship Id="rId16"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hyperlink" Target="https://www.youtube.com/watch?v=2Ku0Xc7USCg" TargetMode="External"/><Relationship Id="rId5" Type="http://schemas.openxmlformats.org/officeDocument/2006/relationships/image" Target="../media/image54.png"/><Relationship Id="rId15" Type="http://schemas.openxmlformats.org/officeDocument/2006/relationships/image" Target="../media/image58.png"/><Relationship Id="rId10" Type="http://schemas.openxmlformats.org/officeDocument/2006/relationships/image" Target="../media/image57.jpg"/><Relationship Id="rId19"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34.png"/><Relationship Id="rId14" Type="http://schemas.openxmlformats.org/officeDocument/2006/relationships/hyperlink" Target="https://www.youtube.com/watch?v=yREtDj7PzAE"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1.png"/><Relationship Id="rId7" Type="http://schemas.openxmlformats.org/officeDocument/2006/relationships/slide" Target="slide1.xml"/><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image" Target="../media/image62.png"/><Relationship Id="rId4" Type="http://schemas.openxmlformats.org/officeDocument/2006/relationships/slide" Target="slide16.xml"/></Relationships>
</file>

<file path=ppt/slides/_rels/slide16.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slide" Target="slide1.xml"/><Relationship Id="rId4" Type="http://schemas.openxmlformats.org/officeDocument/2006/relationships/image" Target="../media/image62.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9.png"/><Relationship Id="rId2" Type="http://schemas.openxmlformats.org/officeDocument/2006/relationships/hyperlink" Target="https://www.youtube.com/watch?v=L2K3d9RFbD8" TargetMode="External"/><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6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66.gif"/><Relationship Id="rId3" Type="http://schemas.openxmlformats.org/officeDocument/2006/relationships/image" Target="../media/image65.png"/><Relationship Id="rId7" Type="http://schemas.openxmlformats.org/officeDocument/2006/relationships/hyperlink" Target="https://www.youtube.com/watch?v=C4vc25TcIe0" TargetMode="External"/><Relationship Id="rId12" Type="http://schemas.openxmlformats.org/officeDocument/2006/relationships/image" Target="../media/image6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slide" Target="slide15.xml"/><Relationship Id="rId5" Type="http://schemas.openxmlformats.org/officeDocument/2006/relationships/image" Target="../media/image31.png"/><Relationship Id="rId10" Type="http://schemas.openxmlformats.org/officeDocument/2006/relationships/image" Target="../media/image68.png"/><Relationship Id="rId4" Type="http://schemas.openxmlformats.org/officeDocument/2006/relationships/hyperlink" Target="https://www.youtube.com/watch?v=-lahSh4EP84" TargetMode="External"/><Relationship Id="rId9" Type="http://schemas.openxmlformats.org/officeDocument/2006/relationships/image" Target="../media/image67.png"/></Relationships>
</file>

<file path=ppt/slides/_rels/slide19.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9.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72.png"/><Relationship Id="rId4" Type="http://schemas.openxmlformats.org/officeDocument/2006/relationships/image" Target="../media/image71.png"/></Relationships>
</file>

<file path=ppt/slides/_rels/slide2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slide" Target="slide1.xml"/></Relationships>
</file>

<file path=ppt/slides/_rels/slide2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slide" Target="slide1.xml"/><Relationship Id="rId4" Type="http://schemas.openxmlformats.org/officeDocument/2006/relationships/image" Target="../media/image77.png"/></Relationships>
</file>

<file path=ppt/slides/_rels/slide2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slide" Target="slide1.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2.png"/><Relationship Id="rId7" Type="http://schemas.openxmlformats.org/officeDocument/2006/relationships/image" Target="../media/image31.png"/><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hyperlink" Target="https://www.youtube.com/watch?v=o5F8EVzJ4co" TargetMode="External"/><Relationship Id="rId11" Type="http://schemas.openxmlformats.org/officeDocument/2006/relationships/image" Target="../media/image9.png"/><Relationship Id="rId5" Type="http://schemas.openxmlformats.org/officeDocument/2006/relationships/image" Target="../media/image64.png"/><Relationship Id="rId10" Type="http://schemas.openxmlformats.org/officeDocument/2006/relationships/slide" Target="slide1.xml"/><Relationship Id="rId4" Type="http://schemas.openxmlformats.org/officeDocument/2006/relationships/image" Target="../media/image33.png"/><Relationship Id="rId9" Type="http://schemas.openxmlformats.org/officeDocument/2006/relationships/image" Target="../media/image83.png"/></Relationships>
</file>

<file path=ppt/slides/_rels/slide2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slide" Target="slide1.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6.png"/><Relationship Id="rId7" Type="http://schemas.openxmlformats.org/officeDocument/2006/relationships/hyperlink" Target="https://www.youtube.com/watch?v=A64HqobjiIw" TargetMode="External"/><Relationship Id="rId12" Type="http://schemas.openxmlformats.org/officeDocument/2006/relationships/image" Target="../media/image9.png"/><Relationship Id="rId2"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89.png"/><Relationship Id="rId11" Type="http://schemas.openxmlformats.org/officeDocument/2006/relationships/slide" Target="slide1.xml"/><Relationship Id="rId5" Type="http://schemas.openxmlformats.org/officeDocument/2006/relationships/image" Target="../media/image88.png"/><Relationship Id="rId10" Type="http://schemas.openxmlformats.org/officeDocument/2006/relationships/image" Target="../media/image64.png"/><Relationship Id="rId4" Type="http://schemas.openxmlformats.org/officeDocument/2006/relationships/image" Target="../media/image87.png"/><Relationship Id="rId9" Type="http://schemas.openxmlformats.org/officeDocument/2006/relationships/image" Target="../media/image91.png"/></Relationships>
</file>

<file path=ppt/slides/_rels/slide28.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93.png"/><Relationship Id="rId7" Type="http://schemas.openxmlformats.org/officeDocument/2006/relationships/image" Target="../media/image91.png"/><Relationship Id="rId2"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hyperlink" Target="https://www.arte.tv/fr/videos/103960-017-A/le-dessous-des-cartes/" TargetMode="External"/><Relationship Id="rId5" Type="http://schemas.openxmlformats.org/officeDocument/2006/relationships/image" Target="../media/image90.png"/><Relationship Id="rId4" Type="http://schemas.openxmlformats.org/officeDocument/2006/relationships/hyperlink" Target="https://www.youtube.com/watch?v=NVXJv7N1ooQ" TargetMode="External"/><Relationship Id="rId9"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hyperlink" Target="https://www.lumni.fr/video/les-nouvelles-routes-de-la-soie" TargetMode="External"/><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slide" Target="slide1.xml"/><Relationship Id="rId4" Type="http://schemas.openxmlformats.org/officeDocument/2006/relationships/image" Target="../media/image95.png"/></Relationships>
</file>

<file path=ppt/slides/_rels/slide3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20.png"/><Relationship Id="rId5" Type="http://schemas.openxmlformats.org/officeDocument/2006/relationships/image" Target="../media/image11.png"/><Relationship Id="rId10" Type="http://schemas.openxmlformats.org/officeDocument/2006/relationships/slide" Target="slide32.xml"/><Relationship Id="rId4" Type="http://schemas.openxmlformats.org/officeDocument/2006/relationships/image" Target="../media/image6.png"/><Relationship Id="rId9" Type="http://schemas.openxmlformats.org/officeDocument/2006/relationships/image" Target="../media/image34.png"/></Relationships>
</file>

<file path=ppt/slides/_rels/slide3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98.png"/><Relationship Id="rId11" Type="http://schemas.openxmlformats.org/officeDocument/2006/relationships/slide" Target="slide33.xml"/><Relationship Id="rId5" Type="http://schemas.openxmlformats.org/officeDocument/2006/relationships/slide" Target="slide5.xml"/><Relationship Id="rId10" Type="http://schemas.openxmlformats.org/officeDocument/2006/relationships/image" Target="../media/image20.png"/><Relationship Id="rId4" Type="http://schemas.openxmlformats.org/officeDocument/2006/relationships/image" Target="../media/image97.png"/><Relationship Id="rId9" Type="http://schemas.openxmlformats.org/officeDocument/2006/relationships/slide" Target="slide31.xml"/></Relationships>
</file>

<file path=ppt/slides/_rels/slide3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8.png"/><Relationship Id="rId7" Type="http://schemas.openxmlformats.org/officeDocument/2006/relationships/slide" Target="slide1.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slide" Target="slide34.xml"/><Relationship Id="rId5" Type="http://schemas.openxmlformats.org/officeDocument/2006/relationships/image" Target="../media/image20.png"/><Relationship Id="rId4" Type="http://schemas.openxmlformats.org/officeDocument/2006/relationships/slide" Target="slide32.xml"/><Relationship Id="rId9"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20.png"/><Relationship Id="rId4" Type="http://schemas.openxmlformats.org/officeDocument/2006/relationships/slide" Target="slide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3EAD6402-DF65-411E-897F-DE31BBDBDD38}"/>
              </a:ext>
            </a:extLst>
          </p:cNvPr>
          <p:cNvSpPr txBox="1"/>
          <p:nvPr/>
        </p:nvSpPr>
        <p:spPr>
          <a:xfrm>
            <a:off x="102438" y="457823"/>
            <a:ext cx="1571087" cy="369332"/>
          </a:xfrm>
          <a:prstGeom prst="rect">
            <a:avLst/>
          </a:prstGeom>
          <a:noFill/>
        </p:spPr>
        <p:txBody>
          <a:bodyPr wrap="square" rtlCol="0">
            <a:spAutoFit/>
          </a:bodyPr>
          <a:lstStyle/>
          <a:p>
            <a:pPr algn="ctr"/>
            <a:r>
              <a:rPr lang="fr-FR" b="1" dirty="0">
                <a:solidFill>
                  <a:srgbClr val="FF0000"/>
                </a:solidFill>
                <a:highlight>
                  <a:srgbClr val="FFFF00"/>
                </a:highlight>
                <a:latin typeface="Calibri" panose="020F0502020204030204" pitchFamily="34" charset="0"/>
                <a:cs typeface="Calibri" panose="020F0502020204030204" pitchFamily="34" charset="0"/>
              </a:rPr>
              <a:t>T BAC PRO</a:t>
            </a:r>
          </a:p>
        </p:txBody>
      </p:sp>
      <p:sp>
        <p:nvSpPr>
          <p:cNvPr id="12" name="ZoneTexte 11">
            <a:extLst>
              <a:ext uri="{FF2B5EF4-FFF2-40B4-BE49-F238E27FC236}">
                <a16:creationId xmlns:a16="http://schemas.microsoft.com/office/drawing/2014/main" id="{72FECCE9-64B8-448F-92AA-19E96A887BCF}"/>
              </a:ext>
            </a:extLst>
          </p:cNvPr>
          <p:cNvSpPr txBox="1"/>
          <p:nvPr/>
        </p:nvSpPr>
        <p:spPr>
          <a:xfrm>
            <a:off x="1990435" y="350101"/>
            <a:ext cx="7577309" cy="954107"/>
          </a:xfrm>
          <a:prstGeom prst="rect">
            <a:avLst/>
          </a:prstGeom>
          <a:noFill/>
        </p:spPr>
        <p:txBody>
          <a:bodyPr wrap="square">
            <a:spAutoFit/>
          </a:bodyPr>
          <a:lstStyle/>
          <a:p>
            <a:pPr algn="ctr"/>
            <a:r>
              <a:rPr lang="fr-FR" sz="2800" b="1" dirty="0">
                <a:solidFill>
                  <a:srgbClr val="FF0000"/>
                </a:solidFill>
                <a:latin typeface="Calibri" panose="020F0502020204030204" pitchFamily="34" charset="0"/>
                <a:cs typeface="Calibri" panose="020F0502020204030204" pitchFamily="34" charset="0"/>
              </a:rPr>
              <a:t>HISTOIRE</a:t>
            </a:r>
          </a:p>
          <a:p>
            <a:pPr algn="ctr"/>
            <a:r>
              <a:rPr lang="fr-FR" sz="2800" b="1" dirty="0">
                <a:solidFill>
                  <a:srgbClr val="0070C0"/>
                </a:solidFill>
                <a:latin typeface="Calibri" panose="020F0502020204030204" pitchFamily="34" charset="0"/>
                <a:cs typeface="Calibri" panose="020F0502020204030204" pitchFamily="34" charset="0"/>
              </a:rPr>
              <a:t>La France, l’Europe et le Monde depuis 1945</a:t>
            </a:r>
          </a:p>
        </p:txBody>
      </p:sp>
      <p:sp>
        <p:nvSpPr>
          <p:cNvPr id="2" name="ZoneTexte 1">
            <a:hlinkClick r:id="rId2" action="ppaction://hlinksldjump"/>
            <a:extLst>
              <a:ext uri="{FF2B5EF4-FFF2-40B4-BE49-F238E27FC236}">
                <a16:creationId xmlns:a16="http://schemas.microsoft.com/office/drawing/2014/main" id="{4AD3C9AE-5B53-4878-B786-733451F4FADF}"/>
              </a:ext>
            </a:extLst>
          </p:cNvPr>
          <p:cNvSpPr txBox="1"/>
          <p:nvPr/>
        </p:nvSpPr>
        <p:spPr>
          <a:xfrm>
            <a:off x="2716823" y="1589430"/>
            <a:ext cx="9334280" cy="907941"/>
          </a:xfrm>
          <a:prstGeom prst="rect">
            <a:avLst/>
          </a:prstGeom>
          <a:noFill/>
        </p:spPr>
        <p:txBody>
          <a:bodyPr wrap="square">
            <a:spAutoFit/>
          </a:bodyPr>
          <a:lstStyle/>
          <a:p>
            <a:pPr algn="ctr"/>
            <a:r>
              <a:rPr lang="fr-FR" sz="2800" b="1" dirty="0">
                <a:solidFill>
                  <a:srgbClr val="FF0000"/>
                </a:solidFill>
                <a:latin typeface="Calibri" panose="020F0502020204030204" pitchFamily="34" charset="0"/>
                <a:cs typeface="Calibri" panose="020F0502020204030204" pitchFamily="34" charset="0"/>
              </a:rPr>
              <a:t>Thème 1</a:t>
            </a:r>
          </a:p>
          <a:p>
            <a:pPr algn="ctr"/>
            <a:r>
              <a:rPr lang="fr-FR" sz="2500" b="1" dirty="0">
                <a:latin typeface="Calibri" panose="020F0502020204030204" pitchFamily="34" charset="0"/>
                <a:cs typeface="Calibri" panose="020F0502020204030204" pitchFamily="34" charset="0"/>
              </a:rPr>
              <a:t>Le jeu des puissances dans les relations internationales depuis 1945</a:t>
            </a:r>
          </a:p>
        </p:txBody>
      </p:sp>
      <p:sp>
        <p:nvSpPr>
          <p:cNvPr id="11" name="ZoneTexte 10">
            <a:hlinkClick r:id="rId3" action="ppaction://hlinksldjump"/>
            <a:extLst>
              <a:ext uri="{FF2B5EF4-FFF2-40B4-BE49-F238E27FC236}">
                <a16:creationId xmlns:a16="http://schemas.microsoft.com/office/drawing/2014/main" id="{4875F190-21E4-44B4-948E-31817AC5852E}"/>
              </a:ext>
            </a:extLst>
          </p:cNvPr>
          <p:cNvSpPr txBox="1"/>
          <p:nvPr/>
        </p:nvSpPr>
        <p:spPr>
          <a:xfrm>
            <a:off x="4666132" y="2639256"/>
            <a:ext cx="6193457" cy="400110"/>
          </a:xfrm>
          <a:prstGeom prst="rect">
            <a:avLst/>
          </a:prstGeom>
          <a:noFill/>
        </p:spPr>
        <p:txBody>
          <a:bodyPr wrap="square">
            <a:spAutoFit/>
          </a:bodyPr>
          <a:lstStyle/>
          <a:p>
            <a:pPr>
              <a:tabLst>
                <a:tab pos="539750" algn="l"/>
              </a:tabLst>
            </a:pPr>
            <a:r>
              <a:rPr lang="fr-FR" sz="2000" b="1" dirty="0">
                <a:solidFill>
                  <a:schemeClr val="accent4"/>
                </a:solidFill>
              </a:rPr>
              <a:t>I )	 L’affirmation de deux superpuissances : 1947-1991 </a:t>
            </a:r>
          </a:p>
        </p:txBody>
      </p:sp>
      <p:sp>
        <p:nvSpPr>
          <p:cNvPr id="14" name="ZoneTexte 13">
            <a:hlinkClick r:id="rId4" action="ppaction://hlinksldjump"/>
            <a:extLst>
              <a:ext uri="{FF2B5EF4-FFF2-40B4-BE49-F238E27FC236}">
                <a16:creationId xmlns:a16="http://schemas.microsoft.com/office/drawing/2014/main" id="{2012468A-2020-4FD4-B73D-C5F2F5A4D128}"/>
              </a:ext>
            </a:extLst>
          </p:cNvPr>
          <p:cNvSpPr txBox="1"/>
          <p:nvPr/>
        </p:nvSpPr>
        <p:spPr>
          <a:xfrm>
            <a:off x="4636716" y="3145784"/>
            <a:ext cx="6292541" cy="400110"/>
          </a:xfrm>
          <a:prstGeom prst="rect">
            <a:avLst/>
          </a:prstGeom>
          <a:noFill/>
        </p:spPr>
        <p:txBody>
          <a:bodyPr wrap="square">
            <a:spAutoFit/>
          </a:bodyPr>
          <a:lstStyle/>
          <a:p>
            <a:pPr>
              <a:tabLst>
                <a:tab pos="539750" algn="l"/>
              </a:tabLst>
            </a:pPr>
            <a:r>
              <a:rPr lang="fr-FR" sz="2000" b="1" dirty="0">
                <a:solidFill>
                  <a:schemeClr val="accent4"/>
                </a:solidFill>
              </a:rPr>
              <a:t>II )	 L’émergence de nouvelles puissances : 1991-2022</a:t>
            </a:r>
          </a:p>
        </p:txBody>
      </p:sp>
      <p:pic>
        <p:nvPicPr>
          <p:cNvPr id="7" name="Image 6">
            <a:extLst>
              <a:ext uri="{FF2B5EF4-FFF2-40B4-BE49-F238E27FC236}">
                <a16:creationId xmlns:a16="http://schemas.microsoft.com/office/drawing/2014/main" id="{9F6E8D44-75EB-40A6-82B7-FB4977E87CBE}"/>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731279" y="354968"/>
            <a:ext cx="837890" cy="837890"/>
          </a:xfrm>
          <a:prstGeom prst="rect">
            <a:avLst/>
          </a:prstGeom>
        </p:spPr>
      </p:pic>
      <p:pic>
        <p:nvPicPr>
          <p:cNvPr id="9" name="Image 8">
            <a:hlinkClick r:id="rId6" action="ppaction://hlinksldjump"/>
            <a:extLst>
              <a:ext uri="{FF2B5EF4-FFF2-40B4-BE49-F238E27FC236}">
                <a16:creationId xmlns:a16="http://schemas.microsoft.com/office/drawing/2014/main" id="{885A2954-6E50-4DC5-B151-0BE70659E4C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80566" y="2853725"/>
            <a:ext cx="2148844" cy="1078994"/>
          </a:xfrm>
          <a:prstGeom prst="rect">
            <a:avLst/>
          </a:prstGeom>
        </p:spPr>
      </p:pic>
      <p:pic>
        <p:nvPicPr>
          <p:cNvPr id="23" name="Image 22">
            <a:hlinkClick r:id="rId8" action="ppaction://hlinksldjump"/>
            <a:extLst>
              <a:ext uri="{FF2B5EF4-FFF2-40B4-BE49-F238E27FC236}">
                <a16:creationId xmlns:a16="http://schemas.microsoft.com/office/drawing/2014/main" id="{46FF3A7D-2ACC-8558-5329-5C375F0A5A6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380566" y="4076781"/>
            <a:ext cx="2148844" cy="1078994"/>
          </a:xfrm>
          <a:prstGeom prst="rect">
            <a:avLst/>
          </a:prstGeom>
        </p:spPr>
      </p:pic>
      <p:pic>
        <p:nvPicPr>
          <p:cNvPr id="15" name="Image 14">
            <a:hlinkClick r:id="" action="ppaction://noaction"/>
            <a:extLst>
              <a:ext uri="{FF2B5EF4-FFF2-40B4-BE49-F238E27FC236}">
                <a16:creationId xmlns:a16="http://schemas.microsoft.com/office/drawing/2014/main" id="{F5CDE3C9-0260-156E-A488-43F10AA111E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7692" y="5299837"/>
            <a:ext cx="1102743" cy="1102743"/>
          </a:xfrm>
          <a:prstGeom prst="rect">
            <a:avLst/>
          </a:prstGeom>
        </p:spPr>
      </p:pic>
      <p:grpSp>
        <p:nvGrpSpPr>
          <p:cNvPr id="3" name="Groupe 2">
            <a:extLst>
              <a:ext uri="{FF2B5EF4-FFF2-40B4-BE49-F238E27FC236}">
                <a16:creationId xmlns:a16="http://schemas.microsoft.com/office/drawing/2014/main" id="{496CA664-E06A-2057-FBCC-B8149629A355}"/>
              </a:ext>
            </a:extLst>
          </p:cNvPr>
          <p:cNvGrpSpPr/>
          <p:nvPr/>
        </p:nvGrpSpPr>
        <p:grpSpPr>
          <a:xfrm>
            <a:off x="3303596" y="2565167"/>
            <a:ext cx="1102743" cy="1303986"/>
            <a:chOff x="3570783" y="2574176"/>
            <a:chExt cx="1102743" cy="1303986"/>
          </a:xfrm>
        </p:grpSpPr>
        <p:pic>
          <p:nvPicPr>
            <p:cNvPr id="24" name="Image 23">
              <a:hlinkClick r:id="rId3" action="ppaction://hlinksldjump"/>
              <a:extLst>
                <a:ext uri="{FF2B5EF4-FFF2-40B4-BE49-F238E27FC236}">
                  <a16:creationId xmlns:a16="http://schemas.microsoft.com/office/drawing/2014/main" id="{23F5D13B-B100-49E8-B790-8D10826848B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727993" y="3089840"/>
              <a:ext cx="788322" cy="788322"/>
            </a:xfrm>
            <a:prstGeom prst="rect">
              <a:avLst/>
            </a:prstGeom>
          </p:spPr>
        </p:pic>
        <p:pic>
          <p:nvPicPr>
            <p:cNvPr id="17" name="Image 16">
              <a:hlinkClick r:id="rId3" action="ppaction://hlinksldjump"/>
              <a:extLst>
                <a:ext uri="{FF2B5EF4-FFF2-40B4-BE49-F238E27FC236}">
                  <a16:creationId xmlns:a16="http://schemas.microsoft.com/office/drawing/2014/main" id="{6C399A26-1DC1-2BAC-702B-484CAEE4C07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70783" y="2574176"/>
              <a:ext cx="1102743" cy="471462"/>
            </a:xfrm>
            <a:prstGeom prst="rect">
              <a:avLst/>
            </a:prstGeom>
          </p:spPr>
        </p:pic>
      </p:grpSp>
      <p:sp>
        <p:nvSpPr>
          <p:cNvPr id="25" name="ZoneTexte 24">
            <a:extLst>
              <a:ext uri="{FF2B5EF4-FFF2-40B4-BE49-F238E27FC236}">
                <a16:creationId xmlns:a16="http://schemas.microsoft.com/office/drawing/2014/main" id="{2B20D89C-8677-F029-3067-E5CDA0809AC2}"/>
              </a:ext>
            </a:extLst>
          </p:cNvPr>
          <p:cNvSpPr txBox="1"/>
          <p:nvPr/>
        </p:nvSpPr>
        <p:spPr>
          <a:xfrm>
            <a:off x="6132745" y="6368781"/>
            <a:ext cx="6021072" cy="338554"/>
          </a:xfrm>
          <a:prstGeom prst="rect">
            <a:avLst/>
          </a:prstGeom>
          <a:noFill/>
        </p:spPr>
        <p:txBody>
          <a:bodyPr wrap="none" rtlCol="0">
            <a:spAutoFit/>
          </a:bodyPr>
          <a:lstStyle/>
          <a:p>
            <a:r>
              <a:rPr lang="fr-FR" sz="1600" i="1" dirty="0"/>
              <a:t>D’après le B.O. (Bulletin Officiel du MEN) spécial n° 1 du 6 février 2020. </a:t>
            </a:r>
          </a:p>
        </p:txBody>
      </p:sp>
    </p:spTree>
    <p:extLst>
      <p:ext uri="{BB962C8B-B14F-4D97-AF65-F5344CB8AC3E}">
        <p14:creationId xmlns:p14="http://schemas.microsoft.com/office/powerpoint/2010/main" val="2766532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hlinkClick r:id="rId2" action="ppaction://hlinksldjump"/>
            <a:extLst>
              <a:ext uri="{FF2B5EF4-FFF2-40B4-BE49-F238E27FC236}">
                <a16:creationId xmlns:a16="http://schemas.microsoft.com/office/drawing/2014/main" id="{D50F1AC8-2762-0DFB-98AF-FCBB03C7998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49136" y="244551"/>
            <a:ext cx="1235913" cy="620586"/>
          </a:xfrm>
          <a:prstGeom prst="rect">
            <a:avLst/>
          </a:prstGeom>
        </p:spPr>
      </p:pic>
      <p:sp>
        <p:nvSpPr>
          <p:cNvPr id="9" name="ZoneTexte 8">
            <a:extLst>
              <a:ext uri="{FF2B5EF4-FFF2-40B4-BE49-F238E27FC236}">
                <a16:creationId xmlns:a16="http://schemas.microsoft.com/office/drawing/2014/main" id="{C5731813-88DD-44B2-98F2-F1AB7D72DC60}"/>
              </a:ext>
            </a:extLst>
          </p:cNvPr>
          <p:cNvSpPr txBox="1"/>
          <p:nvPr/>
        </p:nvSpPr>
        <p:spPr>
          <a:xfrm>
            <a:off x="217959" y="137717"/>
            <a:ext cx="7594758" cy="369332"/>
          </a:xfrm>
          <a:prstGeom prst="rect">
            <a:avLst/>
          </a:prstGeom>
          <a:noFill/>
        </p:spPr>
        <p:txBody>
          <a:bodyPr wrap="square">
            <a:spAutoFit/>
          </a:bodyPr>
          <a:lstStyle/>
          <a:p>
            <a:r>
              <a:rPr lang="fr-FR" sz="1800" b="1" i="0" u="none" strike="noStrike" baseline="0" dirty="0">
                <a:solidFill>
                  <a:srgbClr val="FF0000"/>
                </a:solidFill>
              </a:rPr>
              <a:t>Thème 1 &amp; 2 :</a:t>
            </a:r>
            <a:r>
              <a:rPr lang="fr-FR" sz="1800" b="1" i="0" u="none" strike="noStrike" baseline="0" dirty="0">
                <a:solidFill>
                  <a:schemeClr val="accent4"/>
                </a:solidFill>
              </a:rPr>
              <a:t> </a:t>
            </a:r>
            <a:r>
              <a:rPr lang="fr-FR" sz="1800" i="1" dirty="0">
                <a:latin typeface="Calibri" panose="020F0502020204030204" pitchFamily="34" charset="0"/>
                <a:cs typeface="Calibri" panose="020F0502020204030204" pitchFamily="34" charset="0"/>
              </a:rPr>
              <a:t>REPÉRAGE dans une FRISE CHRONOLOGIQUE</a:t>
            </a:r>
            <a:endParaRPr lang="fr-FR" i="1" dirty="0"/>
          </a:p>
        </p:txBody>
      </p:sp>
      <p:sp>
        <p:nvSpPr>
          <p:cNvPr id="4" name="Rectangle 3"/>
          <p:cNvSpPr/>
          <p:nvPr/>
        </p:nvSpPr>
        <p:spPr>
          <a:xfrm>
            <a:off x="217958" y="50921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01</a:t>
            </a:r>
          </a:p>
        </p:txBody>
      </p:sp>
      <p:sp>
        <p:nvSpPr>
          <p:cNvPr id="5" name="ZoneTexte 4">
            <a:extLst>
              <a:ext uri="{FF2B5EF4-FFF2-40B4-BE49-F238E27FC236}">
                <a16:creationId xmlns:a16="http://schemas.microsoft.com/office/drawing/2014/main" id="{4F48751F-036B-4E34-895D-169602AA95CF}"/>
              </a:ext>
            </a:extLst>
          </p:cNvPr>
          <p:cNvSpPr txBox="1"/>
          <p:nvPr/>
        </p:nvSpPr>
        <p:spPr>
          <a:xfrm>
            <a:off x="1833523" y="506116"/>
            <a:ext cx="3411337"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Frise chronologique  1780 - 2022</a:t>
            </a:r>
          </a:p>
        </p:txBody>
      </p:sp>
      <p:pic>
        <p:nvPicPr>
          <p:cNvPr id="6" name="Image 5">
            <a:hlinkClick r:id="rId4" action="ppaction://hlinksldjump"/>
            <a:extLst>
              <a:ext uri="{FF2B5EF4-FFF2-40B4-BE49-F238E27FC236}">
                <a16:creationId xmlns:a16="http://schemas.microsoft.com/office/drawing/2014/main" id="{F70565EE-F024-4602-8C7F-919ECE60834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8" name="Image 7">
            <a:extLst>
              <a:ext uri="{FF2B5EF4-FFF2-40B4-BE49-F238E27FC236}">
                <a16:creationId xmlns:a16="http://schemas.microsoft.com/office/drawing/2014/main" id="{8A5BF333-1ECF-A1DA-8258-F2A84F4C0A4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7959" y="974785"/>
            <a:ext cx="11703746" cy="4796287"/>
          </a:xfrm>
          <a:prstGeom prst="rect">
            <a:avLst/>
          </a:prstGeom>
        </p:spPr>
      </p:pic>
      <p:pic>
        <p:nvPicPr>
          <p:cNvPr id="10" name="Image 9">
            <a:extLst>
              <a:ext uri="{FF2B5EF4-FFF2-40B4-BE49-F238E27FC236}">
                <a16:creationId xmlns:a16="http://schemas.microsoft.com/office/drawing/2014/main" id="{EDB67933-CC39-FD98-00CB-D874E92AE030}"/>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0184314" y="93374"/>
            <a:ext cx="837890" cy="837890"/>
          </a:xfrm>
          <a:prstGeom prst="rect">
            <a:avLst/>
          </a:prstGeom>
        </p:spPr>
      </p:pic>
      <p:grpSp>
        <p:nvGrpSpPr>
          <p:cNvPr id="3" name="Groupe 2">
            <a:extLst>
              <a:ext uri="{FF2B5EF4-FFF2-40B4-BE49-F238E27FC236}">
                <a16:creationId xmlns:a16="http://schemas.microsoft.com/office/drawing/2014/main" id="{5AC324D6-6752-A199-FFCA-EB375610CB9E}"/>
              </a:ext>
            </a:extLst>
          </p:cNvPr>
          <p:cNvGrpSpPr/>
          <p:nvPr/>
        </p:nvGrpSpPr>
        <p:grpSpPr>
          <a:xfrm>
            <a:off x="8034769" y="241117"/>
            <a:ext cx="758541" cy="733668"/>
            <a:chOff x="8034769" y="241117"/>
            <a:chExt cx="758541" cy="733668"/>
          </a:xfrm>
        </p:grpSpPr>
        <p:pic>
          <p:nvPicPr>
            <p:cNvPr id="11" name="Image 10">
              <a:hlinkClick r:id="" action="ppaction://noaction"/>
              <a:extLst>
                <a:ext uri="{FF2B5EF4-FFF2-40B4-BE49-F238E27FC236}">
                  <a16:creationId xmlns:a16="http://schemas.microsoft.com/office/drawing/2014/main" id="{EA6ADCB6-D354-56EC-25BA-038763EB6D9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0800000">
              <a:off x="8221308" y="241117"/>
              <a:ext cx="385464" cy="542403"/>
            </a:xfrm>
            <a:prstGeom prst="rect">
              <a:avLst/>
            </a:prstGeom>
          </p:spPr>
        </p:pic>
        <p:sp>
          <p:nvSpPr>
            <p:cNvPr id="12" name="ZoneTexte 11">
              <a:hlinkClick r:id="" action="ppaction://noaction"/>
              <a:extLst>
                <a:ext uri="{FF2B5EF4-FFF2-40B4-BE49-F238E27FC236}">
                  <a16:creationId xmlns:a16="http://schemas.microsoft.com/office/drawing/2014/main" id="{5B87E04A-6500-9A10-18D6-39615F45EBFA}"/>
                </a:ext>
              </a:extLst>
            </p:cNvPr>
            <p:cNvSpPr txBox="1"/>
            <p:nvPr/>
          </p:nvSpPr>
          <p:spPr>
            <a:xfrm>
              <a:off x="8034769" y="697786"/>
              <a:ext cx="758541" cy="276999"/>
            </a:xfrm>
            <a:prstGeom prst="rect">
              <a:avLst/>
            </a:prstGeom>
            <a:noFill/>
          </p:spPr>
          <p:txBody>
            <a:bodyPr wrap="none" rtlCol="0">
              <a:spAutoFit/>
            </a:bodyPr>
            <a:lstStyle/>
            <a:p>
              <a:r>
                <a:rPr lang="fr-FR" sz="1200" b="1" dirty="0">
                  <a:solidFill>
                    <a:srgbClr val="00B050"/>
                  </a:solidFill>
                </a:rPr>
                <a:t>THÈME 2</a:t>
              </a:r>
            </a:p>
          </p:txBody>
        </p:sp>
      </p:grpSp>
      <p:grpSp>
        <p:nvGrpSpPr>
          <p:cNvPr id="2" name="Groupe 1">
            <a:extLst>
              <a:ext uri="{FF2B5EF4-FFF2-40B4-BE49-F238E27FC236}">
                <a16:creationId xmlns:a16="http://schemas.microsoft.com/office/drawing/2014/main" id="{52895F54-CA44-0F46-93DB-099B3D2B4C4F}"/>
              </a:ext>
            </a:extLst>
          </p:cNvPr>
          <p:cNvGrpSpPr/>
          <p:nvPr/>
        </p:nvGrpSpPr>
        <p:grpSpPr>
          <a:xfrm>
            <a:off x="7347778" y="241117"/>
            <a:ext cx="758541" cy="733668"/>
            <a:chOff x="7347778" y="241117"/>
            <a:chExt cx="758541" cy="733668"/>
          </a:xfrm>
        </p:grpSpPr>
        <p:pic>
          <p:nvPicPr>
            <p:cNvPr id="14" name="Image 13">
              <a:hlinkClick r:id="rId9" action="ppaction://hlinksldjump"/>
              <a:extLst>
                <a:ext uri="{FF2B5EF4-FFF2-40B4-BE49-F238E27FC236}">
                  <a16:creationId xmlns:a16="http://schemas.microsoft.com/office/drawing/2014/main" id="{71AEC2D4-5873-29DF-7BA9-41B96BB1E1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0800000">
              <a:off x="7534317" y="241117"/>
              <a:ext cx="385464" cy="542403"/>
            </a:xfrm>
            <a:prstGeom prst="rect">
              <a:avLst/>
            </a:prstGeom>
          </p:spPr>
        </p:pic>
        <p:sp>
          <p:nvSpPr>
            <p:cNvPr id="15" name="ZoneTexte 14">
              <a:hlinkClick r:id="rId9" action="ppaction://hlinksldjump"/>
              <a:extLst>
                <a:ext uri="{FF2B5EF4-FFF2-40B4-BE49-F238E27FC236}">
                  <a16:creationId xmlns:a16="http://schemas.microsoft.com/office/drawing/2014/main" id="{AE121019-A65E-3B6C-D274-169B5567DFE1}"/>
                </a:ext>
              </a:extLst>
            </p:cNvPr>
            <p:cNvSpPr txBox="1"/>
            <p:nvPr/>
          </p:nvSpPr>
          <p:spPr>
            <a:xfrm>
              <a:off x="7347778" y="697786"/>
              <a:ext cx="758541" cy="276999"/>
            </a:xfrm>
            <a:prstGeom prst="rect">
              <a:avLst/>
            </a:prstGeom>
            <a:noFill/>
          </p:spPr>
          <p:txBody>
            <a:bodyPr wrap="none" rtlCol="0">
              <a:spAutoFit/>
            </a:bodyPr>
            <a:lstStyle/>
            <a:p>
              <a:r>
                <a:rPr lang="fr-FR" sz="1200" b="1" dirty="0">
                  <a:solidFill>
                    <a:srgbClr val="00B050"/>
                  </a:solidFill>
                </a:rPr>
                <a:t>THÈME 1</a:t>
              </a:r>
            </a:p>
          </p:txBody>
        </p:sp>
      </p:grpSp>
    </p:spTree>
    <p:extLst>
      <p:ext uri="{BB962C8B-B14F-4D97-AF65-F5344CB8AC3E}">
        <p14:creationId xmlns:p14="http://schemas.microsoft.com/office/powerpoint/2010/main" val="423957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7958" y="50921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02</a:t>
            </a:r>
          </a:p>
        </p:txBody>
      </p:sp>
      <p:sp>
        <p:nvSpPr>
          <p:cNvPr id="5" name="ZoneTexte 4">
            <a:extLst>
              <a:ext uri="{FF2B5EF4-FFF2-40B4-BE49-F238E27FC236}">
                <a16:creationId xmlns:a16="http://schemas.microsoft.com/office/drawing/2014/main" id="{4F48751F-036B-4E34-895D-169602AA95CF}"/>
              </a:ext>
            </a:extLst>
          </p:cNvPr>
          <p:cNvSpPr txBox="1"/>
          <p:nvPr/>
        </p:nvSpPr>
        <p:spPr>
          <a:xfrm>
            <a:off x="1833523" y="506116"/>
            <a:ext cx="4386122"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Frise chronologique </a:t>
            </a:r>
            <a:r>
              <a:rPr lang="fr-FR" b="1" dirty="0">
                <a:solidFill>
                  <a:srgbClr val="FF0000"/>
                </a:solidFill>
                <a:latin typeface="Calibri" panose="020F0502020204030204" pitchFamily="34" charset="0"/>
                <a:cs typeface="Calibri" panose="020F0502020204030204" pitchFamily="34" charset="0"/>
              </a:rPr>
              <a:t>BAC PRO</a:t>
            </a:r>
            <a:r>
              <a:rPr lang="fr-FR" b="1" dirty="0">
                <a:latin typeface="Calibri" panose="020F0502020204030204" pitchFamily="34" charset="0"/>
                <a:cs typeface="Calibri" panose="020F0502020204030204" pitchFamily="34" charset="0"/>
              </a:rPr>
              <a:t>  1940 - 2022</a:t>
            </a:r>
          </a:p>
        </p:txBody>
      </p:sp>
      <p:pic>
        <p:nvPicPr>
          <p:cNvPr id="6" name="Image 5">
            <a:hlinkClick r:id="rId2" action="ppaction://hlinksldjump"/>
            <a:extLst>
              <a:ext uri="{FF2B5EF4-FFF2-40B4-BE49-F238E27FC236}">
                <a16:creationId xmlns:a16="http://schemas.microsoft.com/office/drawing/2014/main" id="{F70565EE-F024-4602-8C7F-919ECE60834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3" name="Image 2">
            <a:extLst>
              <a:ext uri="{FF2B5EF4-FFF2-40B4-BE49-F238E27FC236}">
                <a16:creationId xmlns:a16="http://schemas.microsoft.com/office/drawing/2014/main" id="{A2A5060C-7669-0515-A5E4-944886CDBEA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31192" y="1142922"/>
            <a:ext cx="11480299" cy="4550512"/>
          </a:xfrm>
          <a:prstGeom prst="rect">
            <a:avLst/>
          </a:prstGeom>
        </p:spPr>
      </p:pic>
      <p:pic>
        <p:nvPicPr>
          <p:cNvPr id="10" name="Image 9">
            <a:hlinkClick r:id="rId5" action="ppaction://hlinksldjump"/>
            <a:extLst>
              <a:ext uri="{FF2B5EF4-FFF2-40B4-BE49-F238E27FC236}">
                <a16:creationId xmlns:a16="http://schemas.microsoft.com/office/drawing/2014/main" id="{BD26B320-F3AC-1508-3133-FD3BD2809A4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849136" y="245338"/>
            <a:ext cx="1235913" cy="620585"/>
          </a:xfrm>
          <a:prstGeom prst="rect">
            <a:avLst/>
          </a:prstGeom>
        </p:spPr>
      </p:pic>
      <p:sp>
        <p:nvSpPr>
          <p:cNvPr id="11" name="ZoneTexte 10">
            <a:extLst>
              <a:ext uri="{FF2B5EF4-FFF2-40B4-BE49-F238E27FC236}">
                <a16:creationId xmlns:a16="http://schemas.microsoft.com/office/drawing/2014/main" id="{D6895954-8085-063A-DCB8-A3F9F94D9983}"/>
              </a:ext>
            </a:extLst>
          </p:cNvPr>
          <p:cNvSpPr txBox="1"/>
          <p:nvPr/>
        </p:nvSpPr>
        <p:spPr>
          <a:xfrm>
            <a:off x="1432558" y="6140324"/>
            <a:ext cx="8652491" cy="369332"/>
          </a:xfrm>
          <a:prstGeom prst="rect">
            <a:avLst/>
          </a:prstGeom>
          <a:noFill/>
        </p:spPr>
        <p:txBody>
          <a:bodyPr wrap="square">
            <a:spAutoFit/>
          </a:bodyPr>
          <a:lstStyle/>
          <a:p>
            <a:r>
              <a:rPr lang="fr-FR" i="1" dirty="0"/>
              <a:t>Évaluation Histoire repérage 1 : Apprendre les Frises des </a:t>
            </a:r>
            <a:r>
              <a:rPr lang="fr-FR" b="1" dirty="0">
                <a:solidFill>
                  <a:schemeClr val="accent3"/>
                </a:solidFill>
                <a:latin typeface="Calibri" panose="020F0502020204030204" pitchFamily="34" charset="0"/>
                <a:cs typeface="Calibri" panose="020F0502020204030204" pitchFamily="34" charset="0"/>
              </a:rPr>
              <a:t>DOCUMENT 01</a:t>
            </a:r>
            <a:r>
              <a:rPr lang="fr-FR" i="1" dirty="0"/>
              <a:t> et </a:t>
            </a:r>
            <a:r>
              <a:rPr lang="fr-FR" b="1" dirty="0">
                <a:solidFill>
                  <a:schemeClr val="accent3"/>
                </a:solidFill>
                <a:latin typeface="Calibri" panose="020F0502020204030204" pitchFamily="34" charset="0"/>
                <a:cs typeface="Calibri" panose="020F0502020204030204" pitchFamily="34" charset="0"/>
              </a:rPr>
              <a:t>DOCUMENT 02</a:t>
            </a:r>
            <a:r>
              <a:rPr lang="fr-FR" i="1" dirty="0"/>
              <a:t>.</a:t>
            </a:r>
          </a:p>
        </p:txBody>
      </p:sp>
      <p:pic>
        <p:nvPicPr>
          <p:cNvPr id="8" name="Image 7">
            <a:extLst>
              <a:ext uri="{FF2B5EF4-FFF2-40B4-BE49-F238E27FC236}">
                <a16:creationId xmlns:a16="http://schemas.microsoft.com/office/drawing/2014/main" id="{6B931A2E-984F-BA73-1E64-736B9AE3DB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517" y="5840676"/>
            <a:ext cx="952259" cy="897584"/>
          </a:xfrm>
          <a:prstGeom prst="rect">
            <a:avLst/>
          </a:prstGeom>
        </p:spPr>
      </p:pic>
      <p:pic>
        <p:nvPicPr>
          <p:cNvPr id="12" name="Image 11">
            <a:extLst>
              <a:ext uri="{FF2B5EF4-FFF2-40B4-BE49-F238E27FC236}">
                <a16:creationId xmlns:a16="http://schemas.microsoft.com/office/drawing/2014/main" id="{4B25D530-F298-F3F4-33AF-F892AF6BFEA0}"/>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0184314" y="93374"/>
            <a:ext cx="837890" cy="837890"/>
          </a:xfrm>
          <a:prstGeom prst="rect">
            <a:avLst/>
          </a:prstGeom>
        </p:spPr>
      </p:pic>
      <p:sp>
        <p:nvSpPr>
          <p:cNvPr id="2" name="ZoneTexte 1">
            <a:extLst>
              <a:ext uri="{FF2B5EF4-FFF2-40B4-BE49-F238E27FC236}">
                <a16:creationId xmlns:a16="http://schemas.microsoft.com/office/drawing/2014/main" id="{C1537CE6-C407-7A2F-465A-901F71243CDB}"/>
              </a:ext>
            </a:extLst>
          </p:cNvPr>
          <p:cNvSpPr txBox="1"/>
          <p:nvPr/>
        </p:nvSpPr>
        <p:spPr>
          <a:xfrm>
            <a:off x="2708466" y="5833876"/>
            <a:ext cx="1518557" cy="369332"/>
          </a:xfrm>
          <a:prstGeom prst="rect">
            <a:avLst/>
          </a:prstGeom>
          <a:noFill/>
        </p:spPr>
        <p:txBody>
          <a:bodyPr wrap="none" rtlCol="0">
            <a:spAutoFit/>
          </a:bodyPr>
          <a:lstStyle/>
          <a:p>
            <a:r>
              <a:rPr lang="fr-FR" i="1" dirty="0"/>
              <a:t>Durée : 30 mn</a:t>
            </a:r>
          </a:p>
        </p:txBody>
      </p:sp>
      <p:sp>
        <p:nvSpPr>
          <p:cNvPr id="13" name="ZoneTexte 12">
            <a:extLst>
              <a:ext uri="{FF2B5EF4-FFF2-40B4-BE49-F238E27FC236}">
                <a16:creationId xmlns:a16="http://schemas.microsoft.com/office/drawing/2014/main" id="{B6B24A41-F7F5-8643-F9C1-68F409D0F718}"/>
              </a:ext>
            </a:extLst>
          </p:cNvPr>
          <p:cNvSpPr txBox="1"/>
          <p:nvPr/>
        </p:nvSpPr>
        <p:spPr>
          <a:xfrm>
            <a:off x="1406945" y="5833876"/>
            <a:ext cx="1191352" cy="369332"/>
          </a:xfrm>
          <a:prstGeom prst="rect">
            <a:avLst/>
          </a:prstGeom>
          <a:noFill/>
        </p:spPr>
        <p:txBody>
          <a:bodyPr wrap="none" rtlCol="0">
            <a:spAutoFit/>
          </a:bodyPr>
          <a:lstStyle/>
          <a:p>
            <a:r>
              <a:rPr lang="fr-FR" b="1" dirty="0">
                <a:solidFill>
                  <a:srgbClr val="7030A0"/>
                </a:solidFill>
              </a:rPr>
              <a:t>EN CLASSE</a:t>
            </a:r>
          </a:p>
        </p:txBody>
      </p:sp>
      <p:sp>
        <p:nvSpPr>
          <p:cNvPr id="14" name="ZoneTexte 13">
            <a:extLst>
              <a:ext uri="{FF2B5EF4-FFF2-40B4-BE49-F238E27FC236}">
                <a16:creationId xmlns:a16="http://schemas.microsoft.com/office/drawing/2014/main" id="{27DCEAF5-1083-8738-B240-4AE61B9056DB}"/>
              </a:ext>
            </a:extLst>
          </p:cNvPr>
          <p:cNvSpPr txBox="1"/>
          <p:nvPr/>
        </p:nvSpPr>
        <p:spPr>
          <a:xfrm>
            <a:off x="4337192" y="5833876"/>
            <a:ext cx="888898" cy="369332"/>
          </a:xfrm>
          <a:prstGeom prst="rect">
            <a:avLst/>
          </a:prstGeom>
          <a:noFill/>
        </p:spPr>
        <p:txBody>
          <a:bodyPr wrap="none" rtlCol="0">
            <a:spAutoFit/>
          </a:bodyPr>
          <a:lstStyle/>
          <a:p>
            <a:r>
              <a:rPr lang="fr-FR" b="1" dirty="0">
                <a:solidFill>
                  <a:srgbClr val="FF0000"/>
                </a:solidFill>
              </a:rPr>
              <a:t>COEF. 1</a:t>
            </a:r>
          </a:p>
        </p:txBody>
      </p:sp>
      <p:sp>
        <p:nvSpPr>
          <p:cNvPr id="15" name="ZoneTexte 14">
            <a:extLst>
              <a:ext uri="{FF2B5EF4-FFF2-40B4-BE49-F238E27FC236}">
                <a16:creationId xmlns:a16="http://schemas.microsoft.com/office/drawing/2014/main" id="{55FBF154-9350-2903-77A2-536DB6C19001}"/>
              </a:ext>
            </a:extLst>
          </p:cNvPr>
          <p:cNvSpPr txBox="1"/>
          <p:nvPr/>
        </p:nvSpPr>
        <p:spPr>
          <a:xfrm>
            <a:off x="217959" y="137717"/>
            <a:ext cx="7594758" cy="369332"/>
          </a:xfrm>
          <a:prstGeom prst="rect">
            <a:avLst/>
          </a:prstGeom>
          <a:noFill/>
        </p:spPr>
        <p:txBody>
          <a:bodyPr wrap="square">
            <a:spAutoFit/>
          </a:bodyPr>
          <a:lstStyle/>
          <a:p>
            <a:r>
              <a:rPr lang="fr-FR" sz="1800" b="1" i="0" u="none" strike="noStrike" baseline="0" dirty="0">
                <a:solidFill>
                  <a:srgbClr val="FF0000"/>
                </a:solidFill>
              </a:rPr>
              <a:t>Thème 1 &amp; 2 :</a:t>
            </a:r>
            <a:r>
              <a:rPr lang="fr-FR" sz="1800" b="1" i="0" u="none" strike="noStrike" baseline="0" dirty="0">
                <a:solidFill>
                  <a:schemeClr val="accent4"/>
                </a:solidFill>
              </a:rPr>
              <a:t> </a:t>
            </a:r>
            <a:r>
              <a:rPr lang="fr-FR" sz="1800" i="1" dirty="0">
                <a:latin typeface="Calibri" panose="020F0502020204030204" pitchFamily="34" charset="0"/>
                <a:cs typeface="Calibri" panose="020F0502020204030204" pitchFamily="34" charset="0"/>
              </a:rPr>
              <a:t>REPÉRAGE dans une FRISE CHRONOLOGIQUE</a:t>
            </a:r>
            <a:endParaRPr lang="fr-FR" i="1" dirty="0"/>
          </a:p>
        </p:txBody>
      </p:sp>
      <p:grpSp>
        <p:nvGrpSpPr>
          <p:cNvPr id="16" name="Groupe 15">
            <a:extLst>
              <a:ext uri="{FF2B5EF4-FFF2-40B4-BE49-F238E27FC236}">
                <a16:creationId xmlns:a16="http://schemas.microsoft.com/office/drawing/2014/main" id="{F3500C07-D45F-A753-4293-EE6735FA82ED}"/>
              </a:ext>
            </a:extLst>
          </p:cNvPr>
          <p:cNvGrpSpPr/>
          <p:nvPr/>
        </p:nvGrpSpPr>
        <p:grpSpPr>
          <a:xfrm>
            <a:off x="8034769" y="241117"/>
            <a:ext cx="758541" cy="733668"/>
            <a:chOff x="8034769" y="241117"/>
            <a:chExt cx="758541" cy="733668"/>
          </a:xfrm>
        </p:grpSpPr>
        <p:pic>
          <p:nvPicPr>
            <p:cNvPr id="17" name="Image 16">
              <a:hlinkClick r:id="" action="ppaction://noaction"/>
              <a:extLst>
                <a:ext uri="{FF2B5EF4-FFF2-40B4-BE49-F238E27FC236}">
                  <a16:creationId xmlns:a16="http://schemas.microsoft.com/office/drawing/2014/main" id="{DE03EBEE-68B3-B082-A142-CE405670B6B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8221308" y="241117"/>
              <a:ext cx="385464" cy="542403"/>
            </a:xfrm>
            <a:prstGeom prst="rect">
              <a:avLst/>
            </a:prstGeom>
          </p:spPr>
        </p:pic>
        <p:sp>
          <p:nvSpPr>
            <p:cNvPr id="18" name="ZoneTexte 17">
              <a:hlinkClick r:id="" action="ppaction://noaction"/>
              <a:extLst>
                <a:ext uri="{FF2B5EF4-FFF2-40B4-BE49-F238E27FC236}">
                  <a16:creationId xmlns:a16="http://schemas.microsoft.com/office/drawing/2014/main" id="{1A70111B-EB37-552F-F9BA-29026FDF3385}"/>
                </a:ext>
              </a:extLst>
            </p:cNvPr>
            <p:cNvSpPr txBox="1"/>
            <p:nvPr/>
          </p:nvSpPr>
          <p:spPr>
            <a:xfrm>
              <a:off x="8034769" y="697786"/>
              <a:ext cx="758541" cy="276999"/>
            </a:xfrm>
            <a:prstGeom prst="rect">
              <a:avLst/>
            </a:prstGeom>
            <a:noFill/>
          </p:spPr>
          <p:txBody>
            <a:bodyPr wrap="none" rtlCol="0">
              <a:spAutoFit/>
            </a:bodyPr>
            <a:lstStyle/>
            <a:p>
              <a:r>
                <a:rPr lang="fr-FR" sz="1200" b="1" dirty="0">
                  <a:solidFill>
                    <a:srgbClr val="00B050"/>
                  </a:solidFill>
                </a:rPr>
                <a:t>THÈME 2</a:t>
              </a:r>
            </a:p>
          </p:txBody>
        </p:sp>
      </p:grpSp>
      <p:grpSp>
        <p:nvGrpSpPr>
          <p:cNvPr id="19" name="Groupe 18">
            <a:extLst>
              <a:ext uri="{FF2B5EF4-FFF2-40B4-BE49-F238E27FC236}">
                <a16:creationId xmlns:a16="http://schemas.microsoft.com/office/drawing/2014/main" id="{128E657B-F219-C664-D4E3-7B6D51ACF367}"/>
              </a:ext>
            </a:extLst>
          </p:cNvPr>
          <p:cNvGrpSpPr/>
          <p:nvPr/>
        </p:nvGrpSpPr>
        <p:grpSpPr>
          <a:xfrm>
            <a:off x="7347778" y="241117"/>
            <a:ext cx="758541" cy="733668"/>
            <a:chOff x="7347778" y="241117"/>
            <a:chExt cx="758541" cy="733668"/>
          </a:xfrm>
        </p:grpSpPr>
        <p:pic>
          <p:nvPicPr>
            <p:cNvPr id="20" name="Image 19">
              <a:hlinkClick r:id="rId10" action="ppaction://hlinksldjump"/>
              <a:extLst>
                <a:ext uri="{FF2B5EF4-FFF2-40B4-BE49-F238E27FC236}">
                  <a16:creationId xmlns:a16="http://schemas.microsoft.com/office/drawing/2014/main" id="{BF668F8B-0E23-1E3F-6C30-347E200BFBD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7534317" y="241117"/>
              <a:ext cx="385464" cy="542403"/>
            </a:xfrm>
            <a:prstGeom prst="rect">
              <a:avLst/>
            </a:prstGeom>
          </p:spPr>
        </p:pic>
        <p:sp>
          <p:nvSpPr>
            <p:cNvPr id="21" name="ZoneTexte 20">
              <a:hlinkClick r:id="rId10" action="ppaction://hlinksldjump"/>
              <a:extLst>
                <a:ext uri="{FF2B5EF4-FFF2-40B4-BE49-F238E27FC236}">
                  <a16:creationId xmlns:a16="http://schemas.microsoft.com/office/drawing/2014/main" id="{FCED62CA-7DD6-70F1-A509-D1F5E248F5AF}"/>
                </a:ext>
              </a:extLst>
            </p:cNvPr>
            <p:cNvSpPr txBox="1"/>
            <p:nvPr/>
          </p:nvSpPr>
          <p:spPr>
            <a:xfrm>
              <a:off x="7347778" y="697786"/>
              <a:ext cx="758541" cy="276999"/>
            </a:xfrm>
            <a:prstGeom prst="rect">
              <a:avLst/>
            </a:prstGeom>
            <a:noFill/>
          </p:spPr>
          <p:txBody>
            <a:bodyPr wrap="none" rtlCol="0">
              <a:spAutoFit/>
            </a:bodyPr>
            <a:lstStyle/>
            <a:p>
              <a:r>
                <a:rPr lang="fr-FR" sz="1200" b="1" dirty="0">
                  <a:solidFill>
                    <a:srgbClr val="00B050"/>
                  </a:solidFill>
                </a:rPr>
                <a:t>THÈME 1</a:t>
              </a:r>
            </a:p>
          </p:txBody>
        </p:sp>
      </p:grpSp>
      <p:sp>
        <p:nvSpPr>
          <p:cNvPr id="22" name="ZoneTexte 21">
            <a:extLst>
              <a:ext uri="{FF2B5EF4-FFF2-40B4-BE49-F238E27FC236}">
                <a16:creationId xmlns:a16="http://schemas.microsoft.com/office/drawing/2014/main" id="{F73538FF-5EA5-4D8F-80AC-C44D1FD3EA82}"/>
              </a:ext>
            </a:extLst>
          </p:cNvPr>
          <p:cNvSpPr txBox="1"/>
          <p:nvPr/>
        </p:nvSpPr>
        <p:spPr>
          <a:xfrm>
            <a:off x="1432558" y="6386344"/>
            <a:ext cx="7511146" cy="369332"/>
          </a:xfrm>
          <a:prstGeom prst="rect">
            <a:avLst/>
          </a:prstGeom>
          <a:noFill/>
        </p:spPr>
        <p:txBody>
          <a:bodyPr wrap="square">
            <a:spAutoFit/>
          </a:bodyPr>
          <a:lstStyle/>
          <a:p>
            <a:r>
              <a:rPr lang="fr-FR" i="1" dirty="0"/>
              <a:t>(Cf. consignes précises de révision sur https://cland.fr)</a:t>
            </a:r>
          </a:p>
        </p:txBody>
      </p:sp>
    </p:spTree>
    <p:extLst>
      <p:ext uri="{BB962C8B-B14F-4D97-AF65-F5344CB8AC3E}">
        <p14:creationId xmlns:p14="http://schemas.microsoft.com/office/powerpoint/2010/main" val="3040977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ppt_x"/>
                                          </p:val>
                                        </p:tav>
                                        <p:tav tm="100000">
                                          <p:val>
                                            <p:strVal val="#ppt_x"/>
                                          </p:val>
                                        </p:tav>
                                      </p:tavLst>
                                    </p:anim>
                                    <p:anim calcmode="lin" valueType="num">
                                      <p:cBhvr additive="base">
                                        <p:cTn id="36" dur="500" fill="hold"/>
                                        <p:tgtEl>
                                          <p:spTgt spid="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1" grpId="0"/>
      <p:bldP spid="2" grpId="0"/>
      <p:bldP spid="13" grpId="0"/>
      <p:bldP spid="14"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3EAD6402-DF65-411E-897F-DE31BBDBDD38}"/>
              </a:ext>
            </a:extLst>
          </p:cNvPr>
          <p:cNvSpPr txBox="1"/>
          <p:nvPr/>
        </p:nvSpPr>
        <p:spPr>
          <a:xfrm>
            <a:off x="102438" y="457823"/>
            <a:ext cx="1571087" cy="369332"/>
          </a:xfrm>
          <a:prstGeom prst="rect">
            <a:avLst/>
          </a:prstGeom>
          <a:noFill/>
        </p:spPr>
        <p:txBody>
          <a:bodyPr wrap="square" rtlCol="0">
            <a:spAutoFit/>
          </a:bodyPr>
          <a:lstStyle/>
          <a:p>
            <a:pPr algn="ctr"/>
            <a:r>
              <a:rPr lang="fr-FR" b="1" dirty="0">
                <a:solidFill>
                  <a:srgbClr val="FF0000"/>
                </a:solidFill>
                <a:highlight>
                  <a:srgbClr val="FFFF00"/>
                </a:highlight>
                <a:latin typeface="Calibri" panose="020F0502020204030204" pitchFamily="34" charset="0"/>
                <a:cs typeface="Calibri" panose="020F0502020204030204" pitchFamily="34" charset="0"/>
              </a:rPr>
              <a:t>T BAC PRO</a:t>
            </a:r>
          </a:p>
        </p:txBody>
      </p:sp>
      <p:sp>
        <p:nvSpPr>
          <p:cNvPr id="13" name="ZoneTexte 12">
            <a:extLst>
              <a:ext uri="{FF2B5EF4-FFF2-40B4-BE49-F238E27FC236}">
                <a16:creationId xmlns:a16="http://schemas.microsoft.com/office/drawing/2014/main" id="{B03B6C40-0E26-4369-9AA2-4001917624AE}"/>
              </a:ext>
            </a:extLst>
          </p:cNvPr>
          <p:cNvSpPr txBox="1"/>
          <p:nvPr/>
        </p:nvSpPr>
        <p:spPr>
          <a:xfrm>
            <a:off x="274016" y="920250"/>
            <a:ext cx="3510585" cy="2308324"/>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400" dirty="0">
                <a:solidFill>
                  <a:srgbClr val="FF0000"/>
                </a:solidFill>
                <a:latin typeface="Calibri" panose="020F0502020204030204" pitchFamily="34" charset="0"/>
                <a:cs typeface="Calibri" panose="020F0502020204030204" pitchFamily="34" charset="0"/>
              </a:rPr>
              <a:t>Arme nucléaire,</a:t>
            </a:r>
          </a:p>
          <a:p>
            <a:pPr marL="285750" indent="-285750">
              <a:buFont typeface="Wingdings" panose="05000000000000000000" pitchFamily="2" charset="2"/>
              <a:buChar char="q"/>
            </a:pPr>
            <a:r>
              <a:rPr lang="fr-FR" sz="1400" dirty="0">
                <a:solidFill>
                  <a:srgbClr val="FF0000"/>
                </a:solidFill>
                <a:latin typeface="Calibri" panose="020F0502020204030204" pitchFamily="34" charset="0"/>
                <a:cs typeface="Calibri" panose="020F0502020204030204" pitchFamily="34" charset="0"/>
              </a:rPr>
              <a:t>CEE,</a:t>
            </a:r>
          </a:p>
          <a:p>
            <a:pPr marL="285750" indent="-285750">
              <a:buFont typeface="Wingdings" panose="05000000000000000000" pitchFamily="2" charset="2"/>
              <a:buChar char="q"/>
            </a:pPr>
            <a:r>
              <a:rPr lang="fr-FR" sz="1400" dirty="0">
                <a:solidFill>
                  <a:srgbClr val="FF0000"/>
                </a:solidFill>
                <a:latin typeface="Calibri" panose="020F0502020204030204" pitchFamily="34" charset="0"/>
                <a:cs typeface="Calibri" panose="020F0502020204030204" pitchFamily="34" charset="0"/>
              </a:rPr>
              <a:t>Décolonisation,</a:t>
            </a:r>
          </a:p>
          <a:p>
            <a:pPr marL="285750" indent="-285750">
              <a:buFont typeface="Wingdings" panose="05000000000000000000" pitchFamily="2" charset="2"/>
              <a:buChar char="q"/>
            </a:pPr>
            <a:r>
              <a:rPr lang="fr-FR" sz="1400" dirty="0">
                <a:solidFill>
                  <a:srgbClr val="FF0000"/>
                </a:solidFill>
                <a:latin typeface="Calibri" panose="020F0502020204030204" pitchFamily="34" charset="0"/>
                <a:cs typeface="Calibri" panose="020F0502020204030204" pitchFamily="34" charset="0"/>
              </a:rPr>
              <a:t>Guerre froide, </a:t>
            </a:r>
          </a:p>
          <a:p>
            <a:pPr marL="285750" indent="-285750">
              <a:buFont typeface="Wingdings" panose="05000000000000000000" pitchFamily="2" charset="2"/>
              <a:buChar char="q"/>
            </a:pPr>
            <a:r>
              <a:rPr lang="fr-FR" sz="1400" dirty="0">
                <a:solidFill>
                  <a:srgbClr val="FF0000"/>
                </a:solidFill>
                <a:latin typeface="Calibri" panose="020F0502020204030204" pitchFamily="34" charset="0"/>
                <a:cs typeface="Calibri" panose="020F0502020204030204" pitchFamily="34" charset="0"/>
              </a:rPr>
              <a:t>Non-alignement,</a:t>
            </a:r>
          </a:p>
          <a:p>
            <a:pPr marL="285750" indent="-285750">
              <a:buFont typeface="Wingdings" panose="05000000000000000000" pitchFamily="2" charset="2"/>
              <a:buChar char="q"/>
            </a:pPr>
            <a:r>
              <a:rPr lang="fr-FR" sz="1400" dirty="0">
                <a:solidFill>
                  <a:srgbClr val="FF0000"/>
                </a:solidFill>
                <a:latin typeface="Calibri" panose="020F0502020204030204" pitchFamily="34" charset="0"/>
                <a:cs typeface="Calibri" panose="020F0502020204030204" pitchFamily="34" charset="0"/>
              </a:rPr>
              <a:t>ONU,</a:t>
            </a:r>
          </a:p>
          <a:p>
            <a:pPr marL="285750" indent="-285750">
              <a:buFont typeface="Wingdings" panose="05000000000000000000" pitchFamily="2" charset="2"/>
              <a:buChar char="q"/>
            </a:pPr>
            <a:r>
              <a:rPr lang="fr-FR" sz="1400" dirty="0">
                <a:solidFill>
                  <a:srgbClr val="FF0000"/>
                </a:solidFill>
                <a:latin typeface="Calibri" panose="020F0502020204030204" pitchFamily="34" charset="0"/>
                <a:cs typeface="Calibri" panose="020F0502020204030204" pitchFamily="34" charset="0"/>
              </a:rPr>
              <a:t>Propagande,</a:t>
            </a:r>
          </a:p>
          <a:p>
            <a:pPr marL="285750" indent="-285750">
              <a:buFont typeface="Wingdings" panose="05000000000000000000" pitchFamily="2" charset="2"/>
              <a:buChar char="q"/>
            </a:pPr>
            <a:r>
              <a:rPr lang="fr-FR" sz="1400" dirty="0">
                <a:solidFill>
                  <a:srgbClr val="FF0000"/>
                </a:solidFill>
                <a:latin typeface="Calibri" panose="020F0502020204030204" pitchFamily="34" charset="0"/>
                <a:cs typeface="Calibri" panose="020F0502020204030204" pitchFamily="34" charset="0"/>
              </a:rPr>
              <a:t>Puissance régionale,</a:t>
            </a:r>
          </a:p>
          <a:p>
            <a:pPr marL="285750" indent="-285750">
              <a:buFont typeface="Wingdings" panose="05000000000000000000" pitchFamily="2" charset="2"/>
              <a:buChar char="q"/>
            </a:pPr>
            <a:r>
              <a:rPr lang="fr-FR" sz="1400" dirty="0">
                <a:solidFill>
                  <a:srgbClr val="FF0000"/>
                </a:solidFill>
                <a:latin typeface="Calibri" panose="020F0502020204030204" pitchFamily="34" charset="0"/>
                <a:cs typeface="Calibri" panose="020F0502020204030204" pitchFamily="34" charset="0"/>
              </a:rPr>
              <a:t>Superpuissance.</a:t>
            </a:r>
          </a:p>
        </p:txBody>
      </p:sp>
      <p:sp>
        <p:nvSpPr>
          <p:cNvPr id="2" name="ZoneTexte 1">
            <a:extLst>
              <a:ext uri="{FF2B5EF4-FFF2-40B4-BE49-F238E27FC236}">
                <a16:creationId xmlns:a16="http://schemas.microsoft.com/office/drawing/2014/main" id="{4AD3C9AE-5B53-4878-B786-733451F4FADF}"/>
              </a:ext>
            </a:extLst>
          </p:cNvPr>
          <p:cNvSpPr txBox="1"/>
          <p:nvPr/>
        </p:nvSpPr>
        <p:spPr>
          <a:xfrm>
            <a:off x="1535262" y="319942"/>
            <a:ext cx="9334280" cy="907941"/>
          </a:xfrm>
          <a:prstGeom prst="rect">
            <a:avLst/>
          </a:prstGeom>
          <a:noFill/>
        </p:spPr>
        <p:txBody>
          <a:bodyPr wrap="square">
            <a:spAutoFit/>
          </a:bodyPr>
          <a:lstStyle/>
          <a:p>
            <a:pPr algn="ctr"/>
            <a:r>
              <a:rPr lang="fr-FR" sz="2800" b="1" dirty="0">
                <a:solidFill>
                  <a:srgbClr val="FF0000"/>
                </a:solidFill>
                <a:latin typeface="Calibri" panose="020F0502020204030204" pitchFamily="34" charset="0"/>
                <a:cs typeface="Calibri" panose="020F0502020204030204" pitchFamily="34" charset="0"/>
              </a:rPr>
              <a:t>Thème 1</a:t>
            </a:r>
          </a:p>
          <a:p>
            <a:pPr algn="ctr"/>
            <a:r>
              <a:rPr lang="fr-FR" sz="2500" b="1" dirty="0">
                <a:latin typeface="Calibri" panose="020F0502020204030204" pitchFamily="34" charset="0"/>
                <a:cs typeface="Calibri" panose="020F0502020204030204" pitchFamily="34" charset="0"/>
              </a:rPr>
              <a:t>Le jeu des puissances dans les relations internationales depuis 1945</a:t>
            </a:r>
          </a:p>
        </p:txBody>
      </p:sp>
      <p:sp>
        <p:nvSpPr>
          <p:cNvPr id="11" name="ZoneTexte 10">
            <a:extLst>
              <a:ext uri="{FF2B5EF4-FFF2-40B4-BE49-F238E27FC236}">
                <a16:creationId xmlns:a16="http://schemas.microsoft.com/office/drawing/2014/main" id="{4875F190-21E4-44B4-948E-31817AC5852E}"/>
              </a:ext>
            </a:extLst>
          </p:cNvPr>
          <p:cNvSpPr txBox="1"/>
          <p:nvPr/>
        </p:nvSpPr>
        <p:spPr>
          <a:xfrm>
            <a:off x="3964173" y="1987620"/>
            <a:ext cx="6094562" cy="400110"/>
          </a:xfrm>
          <a:prstGeom prst="rect">
            <a:avLst/>
          </a:prstGeom>
          <a:noFill/>
        </p:spPr>
        <p:txBody>
          <a:bodyPr wrap="square">
            <a:spAutoFit/>
          </a:bodyPr>
          <a:lstStyle/>
          <a:p>
            <a:r>
              <a:rPr lang="fr-FR" sz="2000" dirty="0">
                <a:solidFill>
                  <a:srgbClr val="000000"/>
                </a:solidFill>
                <a:latin typeface="Times New Roman" panose="02020603050405020304" pitchFamily="18" charset="0"/>
              </a:rPr>
              <a:t> </a:t>
            </a:r>
            <a:r>
              <a:rPr lang="fr-FR" sz="1800" b="1" i="0" u="none" strike="noStrike" baseline="0" dirty="0">
                <a:solidFill>
                  <a:schemeClr val="accent4"/>
                </a:solidFill>
              </a:rPr>
              <a:t>I ) </a:t>
            </a:r>
            <a:r>
              <a:rPr lang="fr-FR" b="1" dirty="0">
                <a:solidFill>
                  <a:schemeClr val="accent4"/>
                </a:solidFill>
              </a:rPr>
              <a:t>L’affirmation de deux superpuissances</a:t>
            </a:r>
          </a:p>
        </p:txBody>
      </p:sp>
      <p:sp>
        <p:nvSpPr>
          <p:cNvPr id="14" name="ZoneTexte 13">
            <a:extLst>
              <a:ext uri="{FF2B5EF4-FFF2-40B4-BE49-F238E27FC236}">
                <a16:creationId xmlns:a16="http://schemas.microsoft.com/office/drawing/2014/main" id="{2012468A-2020-4FD4-B73D-C5F2F5A4D128}"/>
              </a:ext>
            </a:extLst>
          </p:cNvPr>
          <p:cNvSpPr txBox="1"/>
          <p:nvPr/>
        </p:nvSpPr>
        <p:spPr>
          <a:xfrm>
            <a:off x="4012703" y="2406612"/>
            <a:ext cx="6094562" cy="369332"/>
          </a:xfrm>
          <a:prstGeom prst="rect">
            <a:avLst/>
          </a:prstGeom>
          <a:noFill/>
        </p:spPr>
        <p:txBody>
          <a:bodyPr wrap="square">
            <a:spAutoFit/>
          </a:bodyPr>
          <a:lstStyle/>
          <a:p>
            <a:r>
              <a:rPr lang="fr-FR" b="1" dirty="0">
                <a:solidFill>
                  <a:schemeClr val="accent4"/>
                </a:solidFill>
              </a:rPr>
              <a:t>II ) L’émergence de nouvelles puissances</a:t>
            </a:r>
          </a:p>
        </p:txBody>
      </p:sp>
      <p:sp>
        <p:nvSpPr>
          <p:cNvPr id="15" name="ZoneTexte 14">
            <a:extLst>
              <a:ext uri="{FF2B5EF4-FFF2-40B4-BE49-F238E27FC236}">
                <a16:creationId xmlns:a16="http://schemas.microsoft.com/office/drawing/2014/main" id="{88FE8985-9A36-4A44-AA6A-9871167217A5}"/>
              </a:ext>
            </a:extLst>
          </p:cNvPr>
          <p:cNvSpPr txBox="1"/>
          <p:nvPr/>
        </p:nvSpPr>
        <p:spPr>
          <a:xfrm>
            <a:off x="2001328" y="1194686"/>
            <a:ext cx="8436634" cy="677108"/>
          </a:xfrm>
          <a:prstGeom prst="rect">
            <a:avLst/>
          </a:prstGeom>
          <a:noFill/>
        </p:spPr>
        <p:txBody>
          <a:bodyPr wrap="square">
            <a:spAutoFit/>
          </a:bodyPr>
          <a:lstStyle/>
          <a:p>
            <a:pPr algn="ctr"/>
            <a:r>
              <a:rPr lang="fr-FR" sz="2000" b="0" i="0" u="none" strike="noStrike" baseline="0" dirty="0">
                <a:solidFill>
                  <a:srgbClr val="000000"/>
                </a:solidFill>
                <a:latin typeface="Times New Roman" panose="02020603050405020304" pitchFamily="18" charset="0"/>
              </a:rPr>
              <a:t> </a:t>
            </a:r>
            <a:r>
              <a:rPr lang="fr-FR" b="1" dirty="0">
                <a:solidFill>
                  <a:srgbClr val="002060"/>
                </a:solidFill>
                <a:latin typeface="Calibri" panose="020F0502020204030204" pitchFamily="34" charset="0"/>
                <a:cs typeface="Calibri" panose="020F0502020204030204" pitchFamily="34" charset="0"/>
              </a:rPr>
              <a:t>PROBLÉMATIQUE : comment s’organise le jeu des puissances,</a:t>
            </a:r>
            <a:br>
              <a:rPr lang="fr-FR" b="1" dirty="0">
                <a:solidFill>
                  <a:srgbClr val="002060"/>
                </a:solidFill>
                <a:latin typeface="Calibri" panose="020F0502020204030204" pitchFamily="34" charset="0"/>
                <a:cs typeface="Calibri" panose="020F0502020204030204" pitchFamily="34" charset="0"/>
              </a:rPr>
            </a:br>
            <a:r>
              <a:rPr lang="fr-FR" b="1" dirty="0">
                <a:solidFill>
                  <a:srgbClr val="002060"/>
                </a:solidFill>
                <a:latin typeface="Calibri" panose="020F0502020204030204" pitchFamily="34" charset="0"/>
                <a:cs typeface="Calibri" panose="020F0502020204030204" pitchFamily="34" charset="0"/>
              </a:rPr>
              <a:t>après la Seconde Guerre mondiale ?</a:t>
            </a:r>
          </a:p>
        </p:txBody>
      </p:sp>
      <p:pic>
        <p:nvPicPr>
          <p:cNvPr id="7" name="Image 6">
            <a:extLst>
              <a:ext uri="{FF2B5EF4-FFF2-40B4-BE49-F238E27FC236}">
                <a16:creationId xmlns:a16="http://schemas.microsoft.com/office/drawing/2014/main" id="{9F6E8D44-75EB-40A6-82B7-FB4977E87CBE}"/>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731279" y="354968"/>
            <a:ext cx="837890" cy="837890"/>
          </a:xfrm>
          <a:prstGeom prst="rect">
            <a:avLst/>
          </a:prstGeom>
        </p:spPr>
      </p:pic>
      <p:pic>
        <p:nvPicPr>
          <p:cNvPr id="9" name="Image 8">
            <a:hlinkClick r:id="rId3" action="ppaction://hlinksldjump"/>
            <a:extLst>
              <a:ext uri="{FF2B5EF4-FFF2-40B4-BE49-F238E27FC236}">
                <a16:creationId xmlns:a16="http://schemas.microsoft.com/office/drawing/2014/main" id="{885A2954-6E50-4DC5-B151-0BE70659E4C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70875" y="2035257"/>
            <a:ext cx="1235913" cy="620585"/>
          </a:xfrm>
          <a:prstGeom prst="rect">
            <a:avLst/>
          </a:prstGeom>
        </p:spPr>
      </p:pic>
      <p:pic>
        <p:nvPicPr>
          <p:cNvPr id="24" name="Image 23">
            <a:hlinkClick r:id="rId5" action="ppaction://hlinksldjump"/>
            <a:extLst>
              <a:ext uri="{FF2B5EF4-FFF2-40B4-BE49-F238E27FC236}">
                <a16:creationId xmlns:a16="http://schemas.microsoft.com/office/drawing/2014/main" id="{23F5D13B-B100-49E8-B790-8D10826848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14765" y="2101359"/>
            <a:ext cx="788322" cy="788322"/>
          </a:xfrm>
          <a:prstGeom prst="rect">
            <a:avLst/>
          </a:prstGeom>
        </p:spPr>
      </p:pic>
      <p:pic>
        <p:nvPicPr>
          <p:cNvPr id="19" name="Image 18">
            <a:hlinkClick r:id="rId7" action="ppaction://hlinksldjump"/>
            <a:extLst>
              <a:ext uri="{FF2B5EF4-FFF2-40B4-BE49-F238E27FC236}">
                <a16:creationId xmlns:a16="http://schemas.microsoft.com/office/drawing/2014/main" id="{3CBB10FF-225E-6DA6-8701-9B195A9FC38E}"/>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0777584" y="1319589"/>
            <a:ext cx="902731" cy="628403"/>
          </a:xfrm>
          <a:prstGeom prst="rect">
            <a:avLst/>
          </a:prstGeom>
        </p:spPr>
      </p:pic>
      <p:sp>
        <p:nvSpPr>
          <p:cNvPr id="21" name="ZoneTexte 20">
            <a:extLst>
              <a:ext uri="{FF2B5EF4-FFF2-40B4-BE49-F238E27FC236}">
                <a16:creationId xmlns:a16="http://schemas.microsoft.com/office/drawing/2014/main" id="{03842DEA-3A9D-9731-C9F3-8494C5532C62}"/>
              </a:ext>
            </a:extLst>
          </p:cNvPr>
          <p:cNvSpPr txBox="1"/>
          <p:nvPr/>
        </p:nvSpPr>
        <p:spPr>
          <a:xfrm>
            <a:off x="6096000" y="4008395"/>
            <a:ext cx="6094562" cy="2246769"/>
          </a:xfrm>
          <a:prstGeom prst="rect">
            <a:avLst/>
          </a:prstGeom>
          <a:noFill/>
        </p:spPr>
        <p:txBody>
          <a:bodyPr wrap="square">
            <a:spAutoFit/>
          </a:bodyPr>
          <a:lstStyle/>
          <a:p>
            <a:r>
              <a:rPr lang="fr-FR" sz="1400" b="1" dirty="0">
                <a:solidFill>
                  <a:schemeClr val="accent3"/>
                </a:solidFill>
              </a:rPr>
              <a:t>OUTILS, COMPÉTENCES, CAPACITÉS :</a:t>
            </a:r>
          </a:p>
          <a:p>
            <a:r>
              <a:rPr lang="fr-FR" sz="1400" dirty="0">
                <a:solidFill>
                  <a:schemeClr val="accent3"/>
                </a:solidFill>
              </a:rPr>
              <a:t>- Identifier et nommer les </a:t>
            </a:r>
            <a:r>
              <a:rPr lang="fr-FR" sz="1400" b="1" dirty="0">
                <a:solidFill>
                  <a:schemeClr val="accent3"/>
                </a:solidFill>
              </a:rPr>
              <a:t>périodes historiques</a:t>
            </a:r>
            <a:r>
              <a:rPr lang="fr-FR" sz="1400" dirty="0">
                <a:solidFill>
                  <a:schemeClr val="accent3"/>
                </a:solidFill>
              </a:rPr>
              <a:t>, les continuités et les ruptures chronologiques </a:t>
            </a:r>
            <a:r>
              <a:rPr lang="fr-FR" sz="1400" b="1" dirty="0">
                <a:solidFill>
                  <a:schemeClr val="accent3"/>
                </a:solidFill>
              </a:rPr>
              <a:t>en rapport avec le jeu des puissances depuis 1945</a:t>
            </a:r>
            <a:r>
              <a:rPr lang="fr-FR" sz="1400" dirty="0">
                <a:solidFill>
                  <a:schemeClr val="accent3"/>
                </a:solidFill>
              </a:rPr>
              <a:t> et la construction européenne ;</a:t>
            </a:r>
          </a:p>
          <a:p>
            <a:r>
              <a:rPr lang="fr-FR" sz="1400" dirty="0">
                <a:solidFill>
                  <a:schemeClr val="accent3"/>
                </a:solidFill>
              </a:rPr>
              <a:t>- Confronter les </a:t>
            </a:r>
            <a:r>
              <a:rPr lang="fr-FR" sz="1400" b="1" dirty="0">
                <a:solidFill>
                  <a:schemeClr val="accent3"/>
                </a:solidFill>
              </a:rPr>
              <a:t>points de vue des États-Unis et de l’Union soviétique</a:t>
            </a:r>
            <a:r>
              <a:rPr lang="fr-FR" sz="1400" dirty="0">
                <a:solidFill>
                  <a:schemeClr val="accent3"/>
                </a:solidFill>
              </a:rPr>
              <a:t> à travers l’analyse de </a:t>
            </a:r>
            <a:r>
              <a:rPr lang="fr-FR" sz="1400" b="1" dirty="0">
                <a:solidFill>
                  <a:schemeClr val="accent3"/>
                </a:solidFill>
              </a:rPr>
              <a:t>documents de propagande</a:t>
            </a:r>
            <a:r>
              <a:rPr lang="fr-FR" sz="1400" dirty="0">
                <a:solidFill>
                  <a:schemeClr val="accent3"/>
                </a:solidFill>
              </a:rPr>
              <a:t> ;</a:t>
            </a:r>
          </a:p>
          <a:p>
            <a:r>
              <a:rPr lang="fr-FR" sz="1400" dirty="0">
                <a:solidFill>
                  <a:schemeClr val="accent3"/>
                </a:solidFill>
              </a:rPr>
              <a:t>- Raconter à l’oral ou à l’écrit le </a:t>
            </a:r>
            <a:r>
              <a:rPr lang="fr-FR" sz="1400" b="1" dirty="0">
                <a:solidFill>
                  <a:schemeClr val="accent3"/>
                </a:solidFill>
              </a:rPr>
              <a:t>rôle d’un leader indépendantiste</a:t>
            </a:r>
            <a:r>
              <a:rPr lang="fr-FR" sz="1400" dirty="0">
                <a:solidFill>
                  <a:schemeClr val="accent3"/>
                </a:solidFill>
              </a:rPr>
              <a:t> </a:t>
            </a:r>
            <a:r>
              <a:rPr lang="fr-FR" sz="1400" b="1" dirty="0">
                <a:solidFill>
                  <a:schemeClr val="accent3"/>
                </a:solidFill>
                <a:highlight>
                  <a:srgbClr val="FFFF00"/>
                </a:highlight>
              </a:rPr>
              <a:t>ou</a:t>
            </a:r>
            <a:r>
              <a:rPr lang="fr-FR" sz="1400" dirty="0">
                <a:solidFill>
                  <a:schemeClr val="accent3"/>
                </a:solidFill>
              </a:rPr>
              <a:t> d’</a:t>
            </a:r>
            <a:r>
              <a:rPr lang="fr-FR" sz="1400" b="1" dirty="0">
                <a:solidFill>
                  <a:schemeClr val="accent3"/>
                </a:solidFill>
              </a:rPr>
              <a:t>une organisation</a:t>
            </a:r>
            <a:r>
              <a:rPr lang="fr-FR" sz="1400" dirty="0">
                <a:solidFill>
                  <a:schemeClr val="accent3"/>
                </a:solidFill>
              </a:rPr>
              <a:t> dans l’accession à l’</a:t>
            </a:r>
            <a:r>
              <a:rPr lang="fr-FR" sz="1400" b="1" dirty="0">
                <a:solidFill>
                  <a:schemeClr val="accent3"/>
                </a:solidFill>
              </a:rPr>
              <a:t>indépendance d’un pays</a:t>
            </a:r>
            <a:r>
              <a:rPr lang="fr-FR" sz="1400" dirty="0">
                <a:solidFill>
                  <a:schemeClr val="accent3"/>
                </a:solidFill>
              </a:rPr>
              <a:t>.</a:t>
            </a:r>
          </a:p>
          <a:p>
            <a:r>
              <a:rPr lang="fr-FR" sz="1400" dirty="0">
                <a:solidFill>
                  <a:schemeClr val="accent3"/>
                </a:solidFill>
              </a:rPr>
              <a:t>- Dégager </a:t>
            </a:r>
            <a:r>
              <a:rPr lang="fr-FR" sz="1400" b="1" dirty="0">
                <a:solidFill>
                  <a:schemeClr val="accent3"/>
                </a:solidFill>
              </a:rPr>
              <a:t>l’intérêt, la portée et le sens d’un document</a:t>
            </a:r>
            <a:r>
              <a:rPr lang="fr-FR" sz="1400" dirty="0">
                <a:solidFill>
                  <a:schemeClr val="accent3"/>
                </a:solidFill>
              </a:rPr>
              <a:t> de la période (discours, actes de séminaires internationaux, conférences, traités).</a:t>
            </a:r>
          </a:p>
        </p:txBody>
      </p:sp>
      <p:sp>
        <p:nvSpPr>
          <p:cNvPr id="23" name="ZoneTexte 22">
            <a:extLst>
              <a:ext uri="{FF2B5EF4-FFF2-40B4-BE49-F238E27FC236}">
                <a16:creationId xmlns:a16="http://schemas.microsoft.com/office/drawing/2014/main" id="{5CB5B595-0925-1319-21BF-C16660061296}"/>
              </a:ext>
            </a:extLst>
          </p:cNvPr>
          <p:cNvSpPr txBox="1"/>
          <p:nvPr/>
        </p:nvSpPr>
        <p:spPr>
          <a:xfrm>
            <a:off x="316854" y="4008395"/>
            <a:ext cx="5740861" cy="2708434"/>
          </a:xfrm>
          <a:prstGeom prst="rect">
            <a:avLst/>
          </a:prstGeom>
          <a:noFill/>
        </p:spPr>
        <p:txBody>
          <a:bodyPr wrap="square">
            <a:spAutoFit/>
          </a:bodyPr>
          <a:lstStyle/>
          <a:p>
            <a:r>
              <a:rPr lang="fr-FR" sz="1400" b="1" dirty="0">
                <a:latin typeface="Calibri" panose="020F0502020204030204" pitchFamily="34" charset="0"/>
                <a:cs typeface="Calibri" panose="020F0502020204030204" pitchFamily="34" charset="0"/>
              </a:rPr>
              <a:t>DATES :</a:t>
            </a:r>
          </a:p>
          <a:p>
            <a:r>
              <a:rPr lang="fr-FR" sz="1300" b="1" dirty="0">
                <a:solidFill>
                  <a:srgbClr val="FF0000"/>
                </a:solidFill>
                <a:latin typeface="Calibri" panose="020F0502020204030204" pitchFamily="34" charset="0"/>
                <a:cs typeface="Calibri" panose="020F0502020204030204" pitchFamily="34" charset="0"/>
              </a:rPr>
              <a:t>- 1947 :</a:t>
            </a:r>
            <a:r>
              <a:rPr lang="fr-FR" sz="1300" dirty="0">
                <a:latin typeface="Calibri" panose="020F0502020204030204" pitchFamily="34" charset="0"/>
                <a:cs typeface="Calibri" panose="020F0502020204030204" pitchFamily="34" charset="0"/>
              </a:rPr>
              <a:t> Indépendance de l’Inde et du Pakistan.</a:t>
            </a:r>
          </a:p>
          <a:p>
            <a:r>
              <a:rPr lang="fr-FR" sz="1300" b="1" dirty="0">
                <a:solidFill>
                  <a:srgbClr val="FF0000"/>
                </a:solidFill>
                <a:latin typeface="Calibri" panose="020F0502020204030204" pitchFamily="34" charset="0"/>
                <a:cs typeface="Calibri" panose="020F0502020204030204" pitchFamily="34" charset="0"/>
              </a:rPr>
              <a:t>- 1947-1991 :</a:t>
            </a:r>
            <a:r>
              <a:rPr lang="fr-FR" sz="1300" dirty="0">
                <a:latin typeface="Calibri" panose="020F0502020204030204" pitchFamily="34" charset="0"/>
                <a:cs typeface="Calibri" panose="020F0502020204030204" pitchFamily="34" charset="0"/>
              </a:rPr>
              <a:t> Guerre froide.</a:t>
            </a:r>
          </a:p>
          <a:p>
            <a:r>
              <a:rPr lang="fr-FR" sz="1300" b="1" dirty="0">
                <a:solidFill>
                  <a:srgbClr val="FF0000"/>
                </a:solidFill>
                <a:latin typeface="Calibri" panose="020F0502020204030204" pitchFamily="34" charset="0"/>
                <a:cs typeface="Calibri" panose="020F0502020204030204" pitchFamily="34" charset="0"/>
              </a:rPr>
              <a:t>- 1er octobre 1949 :</a:t>
            </a:r>
            <a:r>
              <a:rPr lang="fr-FR" sz="1300" dirty="0">
                <a:latin typeface="Calibri" panose="020F0502020204030204" pitchFamily="34" charset="0"/>
                <a:cs typeface="Calibri" panose="020F0502020204030204" pitchFamily="34" charset="0"/>
              </a:rPr>
              <a:t> Proclamation de la République populaire de Chine.</a:t>
            </a:r>
          </a:p>
          <a:p>
            <a:r>
              <a:rPr lang="fr-FR" sz="1300" b="1" dirty="0">
                <a:solidFill>
                  <a:srgbClr val="FF0000"/>
                </a:solidFill>
                <a:latin typeface="Calibri" panose="020F0502020204030204" pitchFamily="34" charset="0"/>
                <a:cs typeface="Calibri" panose="020F0502020204030204" pitchFamily="34" charset="0"/>
              </a:rPr>
              <a:t>- 1950-1953 : </a:t>
            </a:r>
            <a:r>
              <a:rPr lang="fr-FR" sz="1300" dirty="0">
                <a:latin typeface="Calibri" panose="020F0502020204030204" pitchFamily="34" charset="0"/>
                <a:cs typeface="Calibri" panose="020F0502020204030204" pitchFamily="34" charset="0"/>
              </a:rPr>
              <a:t>Guerre de Corée.</a:t>
            </a:r>
          </a:p>
          <a:p>
            <a:r>
              <a:rPr lang="fr-FR" sz="1300" b="1" dirty="0">
                <a:solidFill>
                  <a:srgbClr val="FF0000"/>
                </a:solidFill>
                <a:latin typeface="Calibri" panose="020F0502020204030204" pitchFamily="34" charset="0"/>
                <a:cs typeface="Calibri" panose="020F0502020204030204" pitchFamily="34" charset="0"/>
              </a:rPr>
              <a:t>- 1955 : </a:t>
            </a:r>
            <a:r>
              <a:rPr lang="fr-FR" sz="1300" dirty="0">
                <a:latin typeface="Calibri" panose="020F0502020204030204" pitchFamily="34" charset="0"/>
                <a:cs typeface="Calibri" panose="020F0502020204030204" pitchFamily="34" charset="0"/>
              </a:rPr>
              <a:t>Conférence de Bandung.</a:t>
            </a:r>
          </a:p>
          <a:p>
            <a:r>
              <a:rPr lang="fr-FR" sz="1300" b="1" dirty="0">
                <a:solidFill>
                  <a:srgbClr val="FF0000"/>
                </a:solidFill>
                <a:latin typeface="Calibri" panose="020F0502020204030204" pitchFamily="34" charset="0"/>
                <a:cs typeface="Calibri" panose="020F0502020204030204" pitchFamily="34" charset="0"/>
              </a:rPr>
              <a:t>- 1957 :</a:t>
            </a:r>
            <a:r>
              <a:rPr lang="fr-FR" sz="1300" dirty="0">
                <a:latin typeface="Calibri" panose="020F0502020204030204" pitchFamily="34" charset="0"/>
                <a:cs typeface="Calibri" panose="020F0502020204030204" pitchFamily="34" charset="0"/>
              </a:rPr>
              <a:t> Traité de Rome.</a:t>
            </a:r>
          </a:p>
          <a:p>
            <a:r>
              <a:rPr lang="fr-FR" sz="1300" b="1" dirty="0">
                <a:solidFill>
                  <a:srgbClr val="FF0000"/>
                </a:solidFill>
                <a:latin typeface="Calibri" panose="020F0502020204030204" pitchFamily="34" charset="0"/>
                <a:cs typeface="Calibri" panose="020F0502020204030204" pitchFamily="34" charset="0"/>
              </a:rPr>
              <a:t>- 1962 : </a:t>
            </a:r>
            <a:r>
              <a:rPr lang="fr-FR" sz="1300" dirty="0">
                <a:latin typeface="Calibri" panose="020F0502020204030204" pitchFamily="34" charset="0"/>
                <a:cs typeface="Calibri" panose="020F0502020204030204" pitchFamily="34" charset="0"/>
              </a:rPr>
              <a:t>Crise des missiles de Cuba.</a:t>
            </a:r>
          </a:p>
          <a:p>
            <a:r>
              <a:rPr lang="fr-FR" sz="1300" b="1" dirty="0">
                <a:solidFill>
                  <a:srgbClr val="FF0000"/>
                </a:solidFill>
                <a:latin typeface="Calibri" panose="020F0502020204030204" pitchFamily="34" charset="0"/>
                <a:cs typeface="Calibri" panose="020F0502020204030204" pitchFamily="34" charset="0"/>
              </a:rPr>
              <a:t>- 1971 : </a:t>
            </a:r>
            <a:r>
              <a:rPr lang="fr-FR" sz="1300" dirty="0">
                <a:latin typeface="Calibri" panose="020F0502020204030204" pitchFamily="34" charset="0"/>
                <a:cs typeface="Calibri" panose="020F0502020204030204" pitchFamily="34" charset="0"/>
              </a:rPr>
              <a:t>Chine populaire, membre permanent du conseil de sécurité de l’ONU.</a:t>
            </a:r>
          </a:p>
          <a:p>
            <a:r>
              <a:rPr lang="fr-FR" sz="1300" b="1" dirty="0">
                <a:solidFill>
                  <a:srgbClr val="FF0000"/>
                </a:solidFill>
                <a:latin typeface="Calibri" panose="020F0502020204030204" pitchFamily="34" charset="0"/>
                <a:cs typeface="Calibri" panose="020F0502020204030204" pitchFamily="34" charset="0"/>
              </a:rPr>
              <a:t>- 1975 : </a:t>
            </a:r>
            <a:r>
              <a:rPr lang="fr-FR" sz="1300" dirty="0">
                <a:latin typeface="Calibri" panose="020F0502020204030204" pitchFamily="34" charset="0"/>
                <a:cs typeface="Calibri" panose="020F0502020204030204" pitchFamily="34" charset="0"/>
              </a:rPr>
              <a:t>Accords d’Helsinki.</a:t>
            </a:r>
          </a:p>
          <a:p>
            <a:r>
              <a:rPr lang="fr-FR" sz="1300" b="1" dirty="0">
                <a:solidFill>
                  <a:srgbClr val="FF0000"/>
                </a:solidFill>
                <a:latin typeface="Calibri" panose="020F0502020204030204" pitchFamily="34" charset="0"/>
                <a:cs typeface="Calibri" panose="020F0502020204030204" pitchFamily="34" charset="0"/>
              </a:rPr>
              <a:t>- 1989 :</a:t>
            </a:r>
            <a:r>
              <a:rPr lang="fr-FR" sz="1300" dirty="0">
                <a:latin typeface="Calibri" panose="020F0502020204030204" pitchFamily="34" charset="0"/>
                <a:cs typeface="Calibri" panose="020F0502020204030204" pitchFamily="34" charset="0"/>
              </a:rPr>
              <a:t> Chute du mur de Berlin.</a:t>
            </a:r>
          </a:p>
          <a:p>
            <a:r>
              <a:rPr lang="fr-FR" sz="1300" b="1" dirty="0">
                <a:solidFill>
                  <a:srgbClr val="FF0000"/>
                </a:solidFill>
                <a:latin typeface="Calibri" panose="020F0502020204030204" pitchFamily="34" charset="0"/>
                <a:cs typeface="Calibri" panose="020F0502020204030204" pitchFamily="34" charset="0"/>
              </a:rPr>
              <a:t>- 1991 : </a:t>
            </a:r>
            <a:r>
              <a:rPr lang="fr-FR" sz="1300" dirty="0">
                <a:latin typeface="Calibri" panose="020F0502020204030204" pitchFamily="34" charset="0"/>
                <a:cs typeface="Calibri" panose="020F0502020204030204" pitchFamily="34" charset="0"/>
              </a:rPr>
              <a:t>Première guerre du Golfe (« tempête du désert »).</a:t>
            </a:r>
          </a:p>
          <a:p>
            <a:r>
              <a:rPr lang="fr-FR" sz="1300" b="1" dirty="0">
                <a:solidFill>
                  <a:srgbClr val="FF0000"/>
                </a:solidFill>
                <a:latin typeface="Calibri" panose="020F0502020204030204" pitchFamily="34" charset="0"/>
                <a:cs typeface="Calibri" panose="020F0502020204030204" pitchFamily="34" charset="0"/>
              </a:rPr>
              <a:t>- 2001 :</a:t>
            </a:r>
            <a:r>
              <a:rPr lang="fr-FR" sz="1300" dirty="0">
                <a:latin typeface="Calibri" panose="020F0502020204030204" pitchFamily="34" charset="0"/>
                <a:cs typeface="Calibri" panose="020F0502020204030204" pitchFamily="34" charset="0"/>
              </a:rPr>
              <a:t> Attentats terroristes aux États-Unis.</a:t>
            </a:r>
          </a:p>
        </p:txBody>
      </p:sp>
      <p:pic>
        <p:nvPicPr>
          <p:cNvPr id="26" name="Image 25">
            <a:hlinkClick r:id="rId9" action="ppaction://hlinksldjump"/>
            <a:extLst>
              <a:ext uri="{FF2B5EF4-FFF2-40B4-BE49-F238E27FC236}">
                <a16:creationId xmlns:a16="http://schemas.microsoft.com/office/drawing/2014/main" id="{F4C3789E-86A6-FB8B-E72F-DA150CC81A76}"/>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0670875" y="2726795"/>
            <a:ext cx="1235910" cy="620585"/>
          </a:xfrm>
          <a:prstGeom prst="rect">
            <a:avLst/>
          </a:prstGeom>
        </p:spPr>
      </p:pic>
      <p:pic>
        <p:nvPicPr>
          <p:cNvPr id="16" name="Image 15">
            <a:hlinkClick r:id="" action="ppaction://noaction"/>
            <a:extLst>
              <a:ext uri="{FF2B5EF4-FFF2-40B4-BE49-F238E27FC236}">
                <a16:creationId xmlns:a16="http://schemas.microsoft.com/office/drawing/2014/main" id="{8AF65FB1-613F-45A6-6C77-D5A34C47D71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925258" y="3449636"/>
            <a:ext cx="643911" cy="643911"/>
          </a:xfrm>
          <a:prstGeom prst="rect">
            <a:avLst/>
          </a:prstGeom>
        </p:spPr>
      </p:pic>
      <p:sp>
        <p:nvSpPr>
          <p:cNvPr id="3" name="ZoneTexte 2">
            <a:extLst>
              <a:ext uri="{FF2B5EF4-FFF2-40B4-BE49-F238E27FC236}">
                <a16:creationId xmlns:a16="http://schemas.microsoft.com/office/drawing/2014/main" id="{015FF6D6-CDD0-8038-DE30-7A7C034ABE6C}"/>
              </a:ext>
            </a:extLst>
          </p:cNvPr>
          <p:cNvSpPr txBox="1"/>
          <p:nvPr/>
        </p:nvSpPr>
        <p:spPr>
          <a:xfrm>
            <a:off x="6132745" y="6368781"/>
            <a:ext cx="6021072" cy="338554"/>
          </a:xfrm>
          <a:prstGeom prst="rect">
            <a:avLst/>
          </a:prstGeom>
          <a:noFill/>
        </p:spPr>
        <p:txBody>
          <a:bodyPr wrap="none" rtlCol="0">
            <a:spAutoFit/>
          </a:bodyPr>
          <a:lstStyle/>
          <a:p>
            <a:r>
              <a:rPr lang="fr-FR" sz="1600" i="1" dirty="0"/>
              <a:t>D’après le B.O. (Bulletin Officiel du MEN) spécial n° 1 du 6 février 2020. </a:t>
            </a:r>
          </a:p>
        </p:txBody>
      </p:sp>
    </p:spTree>
    <p:extLst>
      <p:ext uri="{BB962C8B-B14F-4D97-AF65-F5344CB8AC3E}">
        <p14:creationId xmlns:p14="http://schemas.microsoft.com/office/powerpoint/2010/main" val="1416116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DDD52F9-2C80-851B-05DC-0868EC1BAB99}"/>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03</a:t>
            </a:r>
          </a:p>
        </p:txBody>
      </p:sp>
      <p:sp>
        <p:nvSpPr>
          <p:cNvPr id="12" name="ZoneTexte 11">
            <a:extLst>
              <a:ext uri="{FF2B5EF4-FFF2-40B4-BE49-F238E27FC236}">
                <a16:creationId xmlns:a16="http://schemas.microsoft.com/office/drawing/2014/main" id="{D9DFD223-5A52-463C-A8A4-1068027DCB3E}"/>
              </a:ext>
            </a:extLst>
          </p:cNvPr>
          <p:cNvSpPr txBox="1"/>
          <p:nvPr/>
        </p:nvSpPr>
        <p:spPr>
          <a:xfrm>
            <a:off x="9277341" y="928645"/>
            <a:ext cx="2901461" cy="830997"/>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1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03 </a:t>
            </a:r>
            <a:r>
              <a:rPr lang="fr-FR" sz="1600" b="0" i="0" u="none" strike="noStrike" baseline="0" dirty="0">
                <a:solidFill>
                  <a:srgbClr val="0070C0"/>
                </a:solidFill>
                <a:latin typeface="Calibri" panose="020F0502020204030204" pitchFamily="34" charset="0"/>
                <a:cs typeface="Calibri" panose="020F0502020204030204" pitchFamily="34" charset="0"/>
              </a:rPr>
              <a:t>Quelles sont les deux superpuissances impliquées dans la Guerre froide ?</a:t>
            </a:r>
          </a:p>
        </p:txBody>
      </p:sp>
      <p:sp>
        <p:nvSpPr>
          <p:cNvPr id="7" name="ZoneTexte 6">
            <a:extLst>
              <a:ext uri="{FF2B5EF4-FFF2-40B4-BE49-F238E27FC236}">
                <a16:creationId xmlns:a16="http://schemas.microsoft.com/office/drawing/2014/main" id="{98F73921-15D0-5918-C443-DD9B0C334325}"/>
              </a:ext>
            </a:extLst>
          </p:cNvPr>
          <p:cNvSpPr txBox="1"/>
          <p:nvPr/>
        </p:nvSpPr>
        <p:spPr>
          <a:xfrm>
            <a:off x="1833523" y="453461"/>
            <a:ext cx="5867267"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Deux superpuissances et une Troisième voie : 1945 – 1991</a:t>
            </a:r>
          </a:p>
        </p:txBody>
      </p:sp>
      <p:pic>
        <p:nvPicPr>
          <p:cNvPr id="3" name="Image 2">
            <a:extLst>
              <a:ext uri="{FF2B5EF4-FFF2-40B4-BE49-F238E27FC236}">
                <a16:creationId xmlns:a16="http://schemas.microsoft.com/office/drawing/2014/main" id="{30EAE48D-DCC6-3F27-D744-58CEA56982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828000"/>
            <a:ext cx="8753444" cy="5760000"/>
          </a:xfrm>
          <a:prstGeom prst="rect">
            <a:avLst/>
          </a:prstGeom>
        </p:spPr>
      </p:pic>
      <p:sp>
        <p:nvSpPr>
          <p:cNvPr id="26" name="ZoneTexte 25">
            <a:extLst>
              <a:ext uri="{FF2B5EF4-FFF2-40B4-BE49-F238E27FC236}">
                <a16:creationId xmlns:a16="http://schemas.microsoft.com/office/drawing/2014/main" id="{907DE068-90DE-AA91-450A-18B9274491C7}"/>
              </a:ext>
            </a:extLst>
          </p:cNvPr>
          <p:cNvSpPr txBox="1"/>
          <p:nvPr/>
        </p:nvSpPr>
        <p:spPr>
          <a:xfrm>
            <a:off x="9269496" y="4734478"/>
            <a:ext cx="2901461" cy="1323439"/>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2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03 </a:t>
            </a:r>
            <a:r>
              <a:rPr lang="fr-FR" sz="1600" b="0" i="0" u="none" strike="noStrike" baseline="0" dirty="0">
                <a:solidFill>
                  <a:srgbClr val="0070C0"/>
                </a:solidFill>
                <a:latin typeface="Calibri" panose="020F0502020204030204" pitchFamily="34" charset="0"/>
                <a:cs typeface="Calibri" panose="020F0502020204030204" pitchFamily="34" charset="0"/>
              </a:rPr>
              <a:t>Citer deux pays du bloc de l’ouest, deux pays du bloc de l’est, un pays non-aligné en Amérique, un en Afrique et un en Asie…</a:t>
            </a:r>
          </a:p>
        </p:txBody>
      </p:sp>
      <p:pic>
        <p:nvPicPr>
          <p:cNvPr id="31" name="Image 30">
            <a:extLst>
              <a:ext uri="{FF2B5EF4-FFF2-40B4-BE49-F238E27FC236}">
                <a16:creationId xmlns:a16="http://schemas.microsoft.com/office/drawing/2014/main" id="{B60F9BEB-9146-A34C-1BCC-2C2506A1A4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1404" y="3213474"/>
            <a:ext cx="1513333" cy="1494107"/>
          </a:xfrm>
          <a:prstGeom prst="rect">
            <a:avLst/>
          </a:prstGeom>
        </p:spPr>
      </p:pic>
      <p:sp>
        <p:nvSpPr>
          <p:cNvPr id="32" name="Ellipse 31">
            <a:extLst>
              <a:ext uri="{FF2B5EF4-FFF2-40B4-BE49-F238E27FC236}">
                <a16:creationId xmlns:a16="http://schemas.microsoft.com/office/drawing/2014/main" id="{0C5A30D9-A962-8D1B-69D5-B467479400CA}"/>
              </a:ext>
            </a:extLst>
          </p:cNvPr>
          <p:cNvSpPr/>
          <p:nvPr/>
        </p:nvSpPr>
        <p:spPr>
          <a:xfrm>
            <a:off x="1563624" y="3055995"/>
            <a:ext cx="269899" cy="27242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80D004EA-F8FB-7DAC-08C8-7C98E4D07F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000" y="828000"/>
            <a:ext cx="8753444" cy="5760000"/>
          </a:xfrm>
          <a:prstGeom prst="rect">
            <a:avLst/>
          </a:prstGeom>
        </p:spPr>
      </p:pic>
      <p:pic>
        <p:nvPicPr>
          <p:cNvPr id="23" name="Image 22">
            <a:extLst>
              <a:ext uri="{FF2B5EF4-FFF2-40B4-BE49-F238E27FC236}">
                <a16:creationId xmlns:a16="http://schemas.microsoft.com/office/drawing/2014/main" id="{796B6CD4-25E3-718C-877E-60BA25B933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999" y="828000"/>
            <a:ext cx="8753444" cy="5760000"/>
          </a:xfrm>
          <a:prstGeom prst="rect">
            <a:avLst/>
          </a:prstGeom>
        </p:spPr>
      </p:pic>
      <p:pic>
        <p:nvPicPr>
          <p:cNvPr id="28" name="Image 27">
            <a:extLst>
              <a:ext uri="{FF2B5EF4-FFF2-40B4-BE49-F238E27FC236}">
                <a16:creationId xmlns:a16="http://schemas.microsoft.com/office/drawing/2014/main" id="{7DCDC0C0-8B6A-D9FF-32E0-8433C101B4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998" y="828000"/>
            <a:ext cx="8753444" cy="5760000"/>
          </a:xfrm>
          <a:prstGeom prst="rect">
            <a:avLst/>
          </a:prstGeom>
        </p:spPr>
      </p:pic>
      <p:pic>
        <p:nvPicPr>
          <p:cNvPr id="30" name="Image 29">
            <a:extLst>
              <a:ext uri="{FF2B5EF4-FFF2-40B4-BE49-F238E27FC236}">
                <a16:creationId xmlns:a16="http://schemas.microsoft.com/office/drawing/2014/main" id="{74F430B3-1C6D-7BA0-4597-A528B5D4EA3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4000" y="828000"/>
            <a:ext cx="8753444" cy="5759999"/>
          </a:xfrm>
          <a:prstGeom prst="rect">
            <a:avLst/>
          </a:prstGeom>
        </p:spPr>
      </p:pic>
      <p:grpSp>
        <p:nvGrpSpPr>
          <p:cNvPr id="2" name="Groupe 1">
            <a:extLst>
              <a:ext uri="{FF2B5EF4-FFF2-40B4-BE49-F238E27FC236}">
                <a16:creationId xmlns:a16="http://schemas.microsoft.com/office/drawing/2014/main" id="{5A17F60B-DD3C-FB81-3998-8B7F16A831AF}"/>
              </a:ext>
            </a:extLst>
          </p:cNvPr>
          <p:cNvGrpSpPr/>
          <p:nvPr/>
        </p:nvGrpSpPr>
        <p:grpSpPr>
          <a:xfrm>
            <a:off x="9351149" y="152701"/>
            <a:ext cx="1882247" cy="800156"/>
            <a:chOff x="10221791" y="173762"/>
            <a:chExt cx="1882247" cy="800156"/>
          </a:xfrm>
        </p:grpSpPr>
        <p:pic>
          <p:nvPicPr>
            <p:cNvPr id="17" name="Image 16">
              <a:hlinkClick r:id="rId8" action="ppaction://hlinksldjump"/>
              <a:extLst>
                <a:ext uri="{FF2B5EF4-FFF2-40B4-BE49-F238E27FC236}">
                  <a16:creationId xmlns:a16="http://schemas.microsoft.com/office/drawing/2014/main" id="{A705C3FA-FE3C-0A0A-1225-45C5E909F0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10970182" y="173762"/>
              <a:ext cx="385464" cy="542403"/>
            </a:xfrm>
            <a:prstGeom prst="rect">
              <a:avLst/>
            </a:prstGeom>
          </p:spPr>
        </p:pic>
        <p:sp>
          <p:nvSpPr>
            <p:cNvPr id="19" name="ZoneTexte 18">
              <a:hlinkClick r:id="rId8" action="ppaction://hlinksldjump"/>
              <a:extLst>
                <a:ext uri="{FF2B5EF4-FFF2-40B4-BE49-F238E27FC236}">
                  <a16:creationId xmlns:a16="http://schemas.microsoft.com/office/drawing/2014/main" id="{BFFDBAC8-E8F8-D769-30CC-539534D401EA}"/>
                </a:ext>
              </a:extLst>
            </p:cNvPr>
            <p:cNvSpPr txBox="1"/>
            <p:nvPr/>
          </p:nvSpPr>
          <p:spPr>
            <a:xfrm>
              <a:off x="10221791" y="696919"/>
              <a:ext cx="1882247" cy="276999"/>
            </a:xfrm>
            <a:prstGeom prst="rect">
              <a:avLst/>
            </a:prstGeom>
            <a:noFill/>
          </p:spPr>
          <p:txBody>
            <a:bodyPr wrap="none" rtlCol="0">
              <a:spAutoFit/>
            </a:bodyPr>
            <a:lstStyle/>
            <a:p>
              <a:r>
                <a:rPr lang="fr-FR" sz="1200" b="1" dirty="0">
                  <a:solidFill>
                    <a:srgbClr val="00B050"/>
                  </a:solidFill>
                </a:rPr>
                <a:t>NOUVEL ORDRE MONDIAL</a:t>
              </a:r>
            </a:p>
          </p:txBody>
        </p:sp>
      </p:grpSp>
      <p:pic>
        <p:nvPicPr>
          <p:cNvPr id="21" name="Image 20">
            <a:hlinkClick r:id="rId10" action="ppaction://hlinksldjump"/>
            <a:extLst>
              <a:ext uri="{FF2B5EF4-FFF2-40B4-BE49-F238E27FC236}">
                <a16:creationId xmlns:a16="http://schemas.microsoft.com/office/drawing/2014/main" id="{2EDF89C3-F6B7-1F83-B178-FE2CE8CD8866}"/>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4B5CD869-63D9-420E-80AB-A3B18157706E}"/>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pic>
        <p:nvPicPr>
          <p:cNvPr id="5" name="Image 4">
            <a:hlinkClick r:id="rId12" action="ppaction://hlinksldjump"/>
            <a:extLst>
              <a:ext uri="{FF2B5EF4-FFF2-40B4-BE49-F238E27FC236}">
                <a16:creationId xmlns:a16="http://schemas.microsoft.com/office/drawing/2014/main" id="{F0FFFC76-54D2-7E26-E43B-B5DC7ADA1EF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0632921">
            <a:off x="10740278" y="128348"/>
            <a:ext cx="339890" cy="540734"/>
          </a:xfrm>
          <a:prstGeom prst="rect">
            <a:avLst/>
          </a:prstGeom>
        </p:spPr>
      </p:pic>
    </p:spTree>
    <p:extLst>
      <p:ext uri="{BB962C8B-B14F-4D97-AF65-F5344CB8AC3E}">
        <p14:creationId xmlns:p14="http://schemas.microsoft.com/office/powerpoint/2010/main" val="87788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ppt_x"/>
                                          </p:val>
                                        </p:tav>
                                        <p:tav tm="100000">
                                          <p:val>
                                            <p:strVal val="#ppt_x"/>
                                          </p:val>
                                        </p:tav>
                                      </p:tavLst>
                                    </p:anim>
                                    <p:anim calcmode="lin" valueType="num">
                                      <p:cBhvr additive="base">
                                        <p:cTn id="5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2" grpId="0"/>
      <p:bldP spid="7"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8AF938E-5570-D7D8-0A88-A81C7AF1828B}"/>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04</a:t>
            </a:r>
          </a:p>
        </p:txBody>
      </p:sp>
      <p:sp>
        <p:nvSpPr>
          <p:cNvPr id="20" name="ZoneTexte 19">
            <a:extLst>
              <a:ext uri="{FF2B5EF4-FFF2-40B4-BE49-F238E27FC236}">
                <a16:creationId xmlns:a16="http://schemas.microsoft.com/office/drawing/2014/main" id="{3EF6FE1D-D626-CEA8-5C90-65F91127E35F}"/>
              </a:ext>
            </a:extLst>
          </p:cNvPr>
          <p:cNvSpPr txBox="1"/>
          <p:nvPr/>
        </p:nvSpPr>
        <p:spPr>
          <a:xfrm>
            <a:off x="1833523" y="462986"/>
            <a:ext cx="3961349"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L’Europe dans la Guerre froide en 1947</a:t>
            </a:r>
          </a:p>
        </p:txBody>
      </p:sp>
      <p:pic>
        <p:nvPicPr>
          <p:cNvPr id="3" name="Image 2">
            <a:extLst>
              <a:ext uri="{FF2B5EF4-FFF2-40B4-BE49-F238E27FC236}">
                <a16:creationId xmlns:a16="http://schemas.microsoft.com/office/drawing/2014/main" id="{C2C11892-5AB1-5201-6E56-A3AE0F61FF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828000"/>
            <a:ext cx="6478537" cy="5038354"/>
          </a:xfrm>
          <a:prstGeom prst="rect">
            <a:avLst/>
          </a:prstGeom>
        </p:spPr>
      </p:pic>
      <p:pic>
        <p:nvPicPr>
          <p:cNvPr id="5" name="Image 4">
            <a:extLst>
              <a:ext uri="{FF2B5EF4-FFF2-40B4-BE49-F238E27FC236}">
                <a16:creationId xmlns:a16="http://schemas.microsoft.com/office/drawing/2014/main" id="{F429D761-DDD2-EC50-D2C0-D2FE147845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908" y="828000"/>
            <a:ext cx="6478537" cy="5038354"/>
          </a:xfrm>
          <a:prstGeom prst="rect">
            <a:avLst/>
          </a:prstGeom>
        </p:spPr>
      </p:pic>
      <p:pic>
        <p:nvPicPr>
          <p:cNvPr id="7" name="Image 6">
            <a:extLst>
              <a:ext uri="{FF2B5EF4-FFF2-40B4-BE49-F238E27FC236}">
                <a16:creationId xmlns:a16="http://schemas.microsoft.com/office/drawing/2014/main" id="{BD6AE7F7-DD30-862E-BD70-C29824F4D4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908" y="828000"/>
            <a:ext cx="6478537" cy="5038354"/>
          </a:xfrm>
          <a:prstGeom prst="rect">
            <a:avLst/>
          </a:prstGeom>
        </p:spPr>
      </p:pic>
      <p:graphicFrame>
        <p:nvGraphicFramePr>
          <p:cNvPr id="10" name="Tableau 10">
            <a:extLst>
              <a:ext uri="{FF2B5EF4-FFF2-40B4-BE49-F238E27FC236}">
                <a16:creationId xmlns:a16="http://schemas.microsoft.com/office/drawing/2014/main" id="{5B0CF446-C0FD-3AD5-57D4-D4054FD8F831}"/>
              </a:ext>
            </a:extLst>
          </p:cNvPr>
          <p:cNvGraphicFramePr>
            <a:graphicFrameLocks noGrp="1"/>
          </p:cNvGraphicFramePr>
          <p:nvPr>
            <p:extLst>
              <p:ext uri="{D42A27DB-BD31-4B8C-83A1-F6EECF244321}">
                <p14:modId xmlns:p14="http://schemas.microsoft.com/office/powerpoint/2010/main" val="4088944062"/>
              </p:ext>
            </p:extLst>
          </p:nvPr>
        </p:nvGraphicFramePr>
        <p:xfrm>
          <a:off x="7131489" y="489890"/>
          <a:ext cx="4859805" cy="5859558"/>
        </p:xfrm>
        <a:graphic>
          <a:graphicData uri="http://schemas.openxmlformats.org/drawingml/2006/table">
            <a:tbl>
              <a:tblPr firstRow="1" bandRow="1">
                <a:tableStyleId>{5940675A-B579-460E-94D1-54222C63F5DA}</a:tableStyleId>
              </a:tblPr>
              <a:tblGrid>
                <a:gridCol w="506776">
                  <a:extLst>
                    <a:ext uri="{9D8B030D-6E8A-4147-A177-3AD203B41FA5}">
                      <a16:colId xmlns:a16="http://schemas.microsoft.com/office/drawing/2014/main" val="225246901"/>
                    </a:ext>
                  </a:extLst>
                </a:gridCol>
                <a:gridCol w="1891325">
                  <a:extLst>
                    <a:ext uri="{9D8B030D-6E8A-4147-A177-3AD203B41FA5}">
                      <a16:colId xmlns:a16="http://schemas.microsoft.com/office/drawing/2014/main" val="1883732052"/>
                    </a:ext>
                  </a:extLst>
                </a:gridCol>
                <a:gridCol w="506776">
                  <a:extLst>
                    <a:ext uri="{9D8B030D-6E8A-4147-A177-3AD203B41FA5}">
                      <a16:colId xmlns:a16="http://schemas.microsoft.com/office/drawing/2014/main" val="3232159222"/>
                    </a:ext>
                  </a:extLst>
                </a:gridCol>
                <a:gridCol w="1954928">
                  <a:extLst>
                    <a:ext uri="{9D8B030D-6E8A-4147-A177-3AD203B41FA5}">
                      <a16:colId xmlns:a16="http://schemas.microsoft.com/office/drawing/2014/main" val="1387684431"/>
                    </a:ext>
                  </a:extLst>
                </a:gridCol>
              </a:tblGrid>
              <a:tr h="363156">
                <a:tc>
                  <a:txBody>
                    <a:bodyPr/>
                    <a:lstStyle/>
                    <a:p>
                      <a:pPr algn="ctr"/>
                      <a:r>
                        <a:rPr lang="fr-FR" b="1" dirty="0"/>
                        <a:t>N°</a:t>
                      </a:r>
                    </a:p>
                  </a:txBody>
                  <a:tcPr/>
                </a:tc>
                <a:tc>
                  <a:txBody>
                    <a:bodyPr/>
                    <a:lstStyle/>
                    <a:p>
                      <a:pPr algn="ctr"/>
                      <a:r>
                        <a:rPr lang="fr-FR" b="1" dirty="0"/>
                        <a:t>PAYS</a:t>
                      </a:r>
                    </a:p>
                  </a:txBody>
                  <a:tcPr/>
                </a:tc>
                <a:tc>
                  <a:txBody>
                    <a:bodyPr/>
                    <a:lstStyle/>
                    <a:p>
                      <a:pPr algn="ctr"/>
                      <a:r>
                        <a:rPr lang="fr-FR" b="1" dirty="0"/>
                        <a:t>N°</a:t>
                      </a:r>
                    </a:p>
                  </a:txBody>
                  <a:tcPr/>
                </a:tc>
                <a:tc>
                  <a:txBody>
                    <a:bodyPr/>
                    <a:lstStyle/>
                    <a:p>
                      <a:pPr algn="ctr"/>
                      <a:r>
                        <a:rPr lang="fr-FR" b="1" dirty="0"/>
                        <a:t>PAYS</a:t>
                      </a:r>
                    </a:p>
                  </a:txBody>
                  <a:tcPr/>
                </a:tc>
                <a:extLst>
                  <a:ext uri="{0D108BD9-81ED-4DB2-BD59-A6C34878D82A}">
                    <a16:rowId xmlns:a16="http://schemas.microsoft.com/office/drawing/2014/main" val="1431793163"/>
                  </a:ext>
                </a:extLst>
              </a:tr>
              <a:tr h="305211">
                <a:tc>
                  <a:txBody>
                    <a:bodyPr/>
                    <a:lstStyle/>
                    <a:p>
                      <a:pPr algn="r"/>
                      <a:r>
                        <a:rPr lang="fr-FR" sz="1300" b="1" dirty="0"/>
                        <a:t>1</a:t>
                      </a:r>
                    </a:p>
                  </a:txBody>
                  <a:tcPr/>
                </a:tc>
                <a:tc>
                  <a:txBody>
                    <a:bodyPr/>
                    <a:lstStyle/>
                    <a:p>
                      <a:endParaRPr lang="fr-FR" sz="1300" dirty="0"/>
                    </a:p>
                  </a:txBody>
                  <a:tcPr>
                    <a:solidFill>
                      <a:schemeClr val="accent3">
                        <a:lumMod val="60000"/>
                        <a:lumOff val="40000"/>
                      </a:schemeClr>
                    </a:solidFill>
                  </a:tcPr>
                </a:tc>
                <a:tc>
                  <a:txBody>
                    <a:bodyPr/>
                    <a:lstStyle/>
                    <a:p>
                      <a:pPr algn="r"/>
                      <a:r>
                        <a:rPr lang="fr-FR" sz="1300" b="1" dirty="0"/>
                        <a:t>19</a:t>
                      </a:r>
                    </a:p>
                  </a:txBody>
                  <a:tcPr/>
                </a:tc>
                <a:tc>
                  <a:txBody>
                    <a:bodyPr/>
                    <a:lstStyle/>
                    <a:p>
                      <a:endParaRPr lang="fr-FR" sz="1300" dirty="0"/>
                    </a:p>
                  </a:txBody>
                  <a:tcPr>
                    <a:solidFill>
                      <a:schemeClr val="bg1">
                        <a:lumMod val="65000"/>
                      </a:schemeClr>
                    </a:solidFill>
                  </a:tcPr>
                </a:tc>
                <a:extLst>
                  <a:ext uri="{0D108BD9-81ED-4DB2-BD59-A6C34878D82A}">
                    <a16:rowId xmlns:a16="http://schemas.microsoft.com/office/drawing/2014/main" val="3701681928"/>
                  </a:ext>
                </a:extLst>
              </a:tr>
              <a:tr h="305211">
                <a:tc>
                  <a:txBody>
                    <a:bodyPr/>
                    <a:lstStyle/>
                    <a:p>
                      <a:pPr algn="r"/>
                      <a:r>
                        <a:rPr lang="fr-FR" sz="1300" b="1" dirty="0"/>
                        <a:t>2</a:t>
                      </a:r>
                    </a:p>
                  </a:txBody>
                  <a:tcPr/>
                </a:tc>
                <a:tc>
                  <a:txBody>
                    <a:bodyPr/>
                    <a:lstStyle/>
                    <a:p>
                      <a:endParaRPr lang="fr-FR" sz="1300" dirty="0"/>
                    </a:p>
                  </a:txBody>
                  <a:tcPr>
                    <a:solidFill>
                      <a:schemeClr val="accent3">
                        <a:lumMod val="60000"/>
                        <a:lumOff val="40000"/>
                      </a:schemeClr>
                    </a:solidFill>
                  </a:tcPr>
                </a:tc>
                <a:tc>
                  <a:txBody>
                    <a:bodyPr/>
                    <a:lstStyle/>
                    <a:p>
                      <a:pPr algn="r"/>
                      <a:r>
                        <a:rPr lang="fr-FR" sz="1300" b="1" dirty="0"/>
                        <a:t>20</a:t>
                      </a:r>
                    </a:p>
                  </a:txBody>
                  <a:tcPr/>
                </a:tc>
                <a:tc>
                  <a:txBody>
                    <a:bodyPr/>
                    <a:lstStyle/>
                    <a:p>
                      <a:endParaRPr lang="fr-FR" sz="1300" dirty="0"/>
                    </a:p>
                  </a:txBody>
                  <a:tcPr>
                    <a:solidFill>
                      <a:schemeClr val="bg1">
                        <a:lumMod val="65000"/>
                      </a:schemeClr>
                    </a:solidFill>
                  </a:tcPr>
                </a:tc>
                <a:extLst>
                  <a:ext uri="{0D108BD9-81ED-4DB2-BD59-A6C34878D82A}">
                    <a16:rowId xmlns:a16="http://schemas.microsoft.com/office/drawing/2014/main" val="928684541"/>
                  </a:ext>
                </a:extLst>
              </a:tr>
              <a:tr h="305211">
                <a:tc>
                  <a:txBody>
                    <a:bodyPr/>
                    <a:lstStyle/>
                    <a:p>
                      <a:pPr algn="r"/>
                      <a:r>
                        <a:rPr lang="fr-FR" sz="1300" b="1" dirty="0"/>
                        <a:t>3</a:t>
                      </a:r>
                    </a:p>
                  </a:txBody>
                  <a:tcPr/>
                </a:tc>
                <a:tc>
                  <a:txBody>
                    <a:bodyPr/>
                    <a:lstStyle/>
                    <a:p>
                      <a:endParaRPr lang="fr-FR" sz="1300" dirty="0"/>
                    </a:p>
                  </a:txBody>
                  <a:tcPr>
                    <a:solidFill>
                      <a:schemeClr val="accent3">
                        <a:lumMod val="60000"/>
                        <a:lumOff val="40000"/>
                      </a:schemeClr>
                    </a:solidFill>
                  </a:tcPr>
                </a:tc>
                <a:tc>
                  <a:txBody>
                    <a:bodyPr/>
                    <a:lstStyle/>
                    <a:p>
                      <a:pPr algn="r"/>
                      <a:r>
                        <a:rPr lang="fr-FR" sz="1300" b="1" dirty="0"/>
                        <a:t>21</a:t>
                      </a:r>
                    </a:p>
                  </a:txBody>
                  <a:tcPr/>
                </a:tc>
                <a:tc>
                  <a:txBody>
                    <a:bodyPr/>
                    <a:lstStyle/>
                    <a:p>
                      <a:endParaRPr lang="fr-FR" sz="1300" dirty="0"/>
                    </a:p>
                  </a:txBody>
                  <a:tcPr>
                    <a:solidFill>
                      <a:srgbClr val="FF0000"/>
                    </a:solidFill>
                  </a:tcPr>
                </a:tc>
                <a:extLst>
                  <a:ext uri="{0D108BD9-81ED-4DB2-BD59-A6C34878D82A}">
                    <a16:rowId xmlns:a16="http://schemas.microsoft.com/office/drawing/2014/main" val="301475587"/>
                  </a:ext>
                </a:extLst>
              </a:tr>
              <a:tr h="305211">
                <a:tc>
                  <a:txBody>
                    <a:bodyPr/>
                    <a:lstStyle/>
                    <a:p>
                      <a:pPr algn="r"/>
                      <a:r>
                        <a:rPr lang="fr-FR" sz="1300" b="1" dirty="0"/>
                        <a:t>4</a:t>
                      </a:r>
                    </a:p>
                  </a:txBody>
                  <a:tcPr/>
                </a:tc>
                <a:tc>
                  <a:txBody>
                    <a:bodyPr/>
                    <a:lstStyle/>
                    <a:p>
                      <a:endParaRPr lang="fr-FR" sz="1300" dirty="0"/>
                    </a:p>
                  </a:txBody>
                  <a:tcPr>
                    <a:solidFill>
                      <a:schemeClr val="accent3">
                        <a:lumMod val="60000"/>
                        <a:lumOff val="40000"/>
                      </a:schemeClr>
                    </a:solidFill>
                  </a:tcPr>
                </a:tc>
                <a:tc>
                  <a:txBody>
                    <a:bodyPr/>
                    <a:lstStyle/>
                    <a:p>
                      <a:pPr algn="r"/>
                      <a:r>
                        <a:rPr lang="fr-FR" sz="1300" b="1" dirty="0"/>
                        <a:t>22</a:t>
                      </a:r>
                    </a:p>
                  </a:txBody>
                  <a:tcPr/>
                </a:tc>
                <a:tc>
                  <a:txBody>
                    <a:bodyPr/>
                    <a:lstStyle/>
                    <a:p>
                      <a:endParaRPr lang="fr-FR" sz="1300" dirty="0"/>
                    </a:p>
                  </a:txBody>
                  <a:tcPr>
                    <a:solidFill>
                      <a:srgbClr val="FF0000"/>
                    </a:solidFill>
                  </a:tcPr>
                </a:tc>
                <a:extLst>
                  <a:ext uri="{0D108BD9-81ED-4DB2-BD59-A6C34878D82A}">
                    <a16:rowId xmlns:a16="http://schemas.microsoft.com/office/drawing/2014/main" val="857991009"/>
                  </a:ext>
                </a:extLst>
              </a:tr>
              <a:tr h="305211">
                <a:tc>
                  <a:txBody>
                    <a:bodyPr/>
                    <a:lstStyle/>
                    <a:p>
                      <a:pPr algn="r"/>
                      <a:r>
                        <a:rPr lang="fr-FR" sz="1300" b="1" dirty="0"/>
                        <a:t>5</a:t>
                      </a:r>
                    </a:p>
                  </a:txBody>
                  <a:tcPr/>
                </a:tc>
                <a:tc>
                  <a:txBody>
                    <a:bodyPr/>
                    <a:lstStyle/>
                    <a:p>
                      <a:endParaRPr lang="fr-FR" sz="1300" dirty="0"/>
                    </a:p>
                  </a:txBody>
                  <a:tcPr>
                    <a:solidFill>
                      <a:schemeClr val="accent3">
                        <a:lumMod val="60000"/>
                        <a:lumOff val="40000"/>
                      </a:schemeClr>
                    </a:solidFill>
                  </a:tcPr>
                </a:tc>
                <a:tc>
                  <a:txBody>
                    <a:bodyPr/>
                    <a:lstStyle/>
                    <a:p>
                      <a:pPr algn="r"/>
                      <a:r>
                        <a:rPr lang="fr-FR" sz="1300" b="1" dirty="0"/>
                        <a:t>23</a:t>
                      </a:r>
                    </a:p>
                  </a:txBody>
                  <a:tcPr/>
                </a:tc>
                <a:tc>
                  <a:txBody>
                    <a:bodyPr/>
                    <a:lstStyle/>
                    <a:p>
                      <a:endParaRPr lang="fr-FR" sz="1300"/>
                    </a:p>
                  </a:txBody>
                  <a:tcPr>
                    <a:solidFill>
                      <a:srgbClr val="FF0000"/>
                    </a:solidFill>
                  </a:tcPr>
                </a:tc>
                <a:extLst>
                  <a:ext uri="{0D108BD9-81ED-4DB2-BD59-A6C34878D82A}">
                    <a16:rowId xmlns:a16="http://schemas.microsoft.com/office/drawing/2014/main" val="3784464308"/>
                  </a:ext>
                </a:extLst>
              </a:tr>
              <a:tr h="305211">
                <a:tc>
                  <a:txBody>
                    <a:bodyPr/>
                    <a:lstStyle/>
                    <a:p>
                      <a:pPr algn="r"/>
                      <a:r>
                        <a:rPr lang="fr-FR" sz="1300" b="1" dirty="0"/>
                        <a:t>6</a:t>
                      </a:r>
                    </a:p>
                  </a:txBody>
                  <a:tcPr/>
                </a:tc>
                <a:tc>
                  <a:txBody>
                    <a:bodyPr/>
                    <a:lstStyle/>
                    <a:p>
                      <a:endParaRPr lang="fr-FR" sz="1300" dirty="0"/>
                    </a:p>
                  </a:txBody>
                  <a:tcPr>
                    <a:solidFill>
                      <a:schemeClr val="accent3">
                        <a:lumMod val="60000"/>
                        <a:lumOff val="40000"/>
                      </a:schemeClr>
                    </a:solidFill>
                  </a:tcPr>
                </a:tc>
                <a:tc>
                  <a:txBody>
                    <a:bodyPr/>
                    <a:lstStyle/>
                    <a:p>
                      <a:pPr algn="r"/>
                      <a:r>
                        <a:rPr lang="fr-FR" sz="1300" b="1" dirty="0"/>
                        <a:t>24</a:t>
                      </a:r>
                    </a:p>
                  </a:txBody>
                  <a:tcPr/>
                </a:tc>
                <a:tc>
                  <a:txBody>
                    <a:bodyPr/>
                    <a:lstStyle/>
                    <a:p>
                      <a:endParaRPr lang="fr-FR" sz="1300" dirty="0"/>
                    </a:p>
                  </a:txBody>
                  <a:tcPr>
                    <a:solidFill>
                      <a:srgbClr val="FF0000"/>
                    </a:solidFill>
                  </a:tcPr>
                </a:tc>
                <a:extLst>
                  <a:ext uri="{0D108BD9-81ED-4DB2-BD59-A6C34878D82A}">
                    <a16:rowId xmlns:a16="http://schemas.microsoft.com/office/drawing/2014/main" val="4263620425"/>
                  </a:ext>
                </a:extLst>
              </a:tr>
              <a:tr h="305211">
                <a:tc>
                  <a:txBody>
                    <a:bodyPr/>
                    <a:lstStyle/>
                    <a:p>
                      <a:pPr algn="r"/>
                      <a:r>
                        <a:rPr lang="fr-FR" sz="1300" b="1" dirty="0"/>
                        <a:t>7</a:t>
                      </a:r>
                    </a:p>
                  </a:txBody>
                  <a:tcPr/>
                </a:tc>
                <a:tc>
                  <a:txBody>
                    <a:bodyPr/>
                    <a:lstStyle/>
                    <a:p>
                      <a:endParaRPr lang="fr-FR" sz="1300" dirty="0"/>
                    </a:p>
                  </a:txBody>
                  <a:tcPr>
                    <a:solidFill>
                      <a:schemeClr val="accent3">
                        <a:lumMod val="60000"/>
                        <a:lumOff val="40000"/>
                      </a:schemeClr>
                    </a:solidFill>
                  </a:tcPr>
                </a:tc>
                <a:tc>
                  <a:txBody>
                    <a:bodyPr/>
                    <a:lstStyle/>
                    <a:p>
                      <a:pPr algn="r"/>
                      <a:r>
                        <a:rPr lang="fr-FR" sz="1300" b="1" dirty="0"/>
                        <a:t>25</a:t>
                      </a:r>
                    </a:p>
                  </a:txBody>
                  <a:tcPr/>
                </a:tc>
                <a:tc>
                  <a:txBody>
                    <a:bodyPr/>
                    <a:lstStyle/>
                    <a:p>
                      <a:endParaRPr lang="fr-FR" sz="1300" dirty="0"/>
                    </a:p>
                  </a:txBody>
                  <a:tcPr>
                    <a:solidFill>
                      <a:srgbClr val="FF0000"/>
                    </a:solidFill>
                  </a:tcPr>
                </a:tc>
                <a:extLst>
                  <a:ext uri="{0D108BD9-81ED-4DB2-BD59-A6C34878D82A}">
                    <a16:rowId xmlns:a16="http://schemas.microsoft.com/office/drawing/2014/main" val="1137157630"/>
                  </a:ext>
                </a:extLst>
              </a:tr>
              <a:tr h="305211">
                <a:tc>
                  <a:txBody>
                    <a:bodyPr/>
                    <a:lstStyle/>
                    <a:p>
                      <a:pPr algn="r"/>
                      <a:r>
                        <a:rPr lang="fr-FR" sz="1300" b="1" dirty="0"/>
                        <a:t>8</a:t>
                      </a:r>
                    </a:p>
                  </a:txBody>
                  <a:tcPr/>
                </a:tc>
                <a:tc>
                  <a:txBody>
                    <a:bodyPr/>
                    <a:lstStyle/>
                    <a:p>
                      <a:endParaRPr lang="fr-FR" sz="1300" dirty="0"/>
                    </a:p>
                  </a:txBody>
                  <a:tcPr>
                    <a:solidFill>
                      <a:schemeClr val="accent3">
                        <a:lumMod val="60000"/>
                        <a:lumOff val="40000"/>
                      </a:schemeClr>
                    </a:solidFill>
                  </a:tcPr>
                </a:tc>
                <a:tc>
                  <a:txBody>
                    <a:bodyPr/>
                    <a:lstStyle/>
                    <a:p>
                      <a:pPr algn="r"/>
                      <a:r>
                        <a:rPr lang="fr-FR" sz="1300" b="1" dirty="0"/>
                        <a:t>26</a:t>
                      </a:r>
                    </a:p>
                  </a:txBody>
                  <a:tcPr/>
                </a:tc>
                <a:tc>
                  <a:txBody>
                    <a:bodyPr/>
                    <a:lstStyle/>
                    <a:p>
                      <a:endParaRPr lang="fr-FR" sz="1300" dirty="0"/>
                    </a:p>
                  </a:txBody>
                  <a:tcPr>
                    <a:solidFill>
                      <a:srgbClr val="FF0000"/>
                    </a:solidFill>
                  </a:tcPr>
                </a:tc>
                <a:extLst>
                  <a:ext uri="{0D108BD9-81ED-4DB2-BD59-A6C34878D82A}">
                    <a16:rowId xmlns:a16="http://schemas.microsoft.com/office/drawing/2014/main" val="1788849422"/>
                  </a:ext>
                </a:extLst>
              </a:tr>
              <a:tr h="305211">
                <a:tc>
                  <a:txBody>
                    <a:bodyPr/>
                    <a:lstStyle/>
                    <a:p>
                      <a:pPr algn="r"/>
                      <a:r>
                        <a:rPr lang="fr-FR" sz="1300" b="1" dirty="0"/>
                        <a:t>9</a:t>
                      </a:r>
                    </a:p>
                  </a:txBody>
                  <a:tcPr/>
                </a:tc>
                <a:tc>
                  <a:txBody>
                    <a:bodyPr/>
                    <a:lstStyle/>
                    <a:p>
                      <a:endParaRPr lang="fr-FR" sz="1300" dirty="0"/>
                    </a:p>
                  </a:txBody>
                  <a:tcPr>
                    <a:solidFill>
                      <a:schemeClr val="accent3">
                        <a:lumMod val="60000"/>
                        <a:lumOff val="40000"/>
                      </a:schemeClr>
                    </a:solidFill>
                  </a:tcPr>
                </a:tc>
                <a:tc>
                  <a:txBody>
                    <a:bodyPr/>
                    <a:lstStyle/>
                    <a:p>
                      <a:pPr algn="r"/>
                      <a:r>
                        <a:rPr lang="fr-FR" sz="1300" b="1" dirty="0"/>
                        <a:t>27</a:t>
                      </a:r>
                    </a:p>
                  </a:txBody>
                  <a:tcPr/>
                </a:tc>
                <a:tc>
                  <a:txBody>
                    <a:bodyPr/>
                    <a:lstStyle/>
                    <a:p>
                      <a:endParaRPr lang="fr-FR" sz="1300" dirty="0"/>
                    </a:p>
                  </a:txBody>
                  <a:tcPr>
                    <a:solidFill>
                      <a:srgbClr val="FF0000"/>
                    </a:solidFill>
                  </a:tcPr>
                </a:tc>
                <a:extLst>
                  <a:ext uri="{0D108BD9-81ED-4DB2-BD59-A6C34878D82A}">
                    <a16:rowId xmlns:a16="http://schemas.microsoft.com/office/drawing/2014/main" val="2580545742"/>
                  </a:ext>
                </a:extLst>
              </a:tr>
              <a:tr h="305211">
                <a:tc>
                  <a:txBody>
                    <a:bodyPr/>
                    <a:lstStyle/>
                    <a:p>
                      <a:pPr algn="r"/>
                      <a:r>
                        <a:rPr lang="fr-FR" sz="1300" b="1" dirty="0"/>
                        <a:t>10</a:t>
                      </a:r>
                    </a:p>
                  </a:txBody>
                  <a:tcPr/>
                </a:tc>
                <a:tc>
                  <a:txBody>
                    <a:bodyPr/>
                    <a:lstStyle/>
                    <a:p>
                      <a:endParaRPr lang="fr-FR" sz="1300" dirty="0"/>
                    </a:p>
                  </a:txBody>
                  <a:tcPr>
                    <a:solidFill>
                      <a:schemeClr val="accent3">
                        <a:lumMod val="60000"/>
                        <a:lumOff val="40000"/>
                      </a:schemeClr>
                    </a:solidFill>
                  </a:tcPr>
                </a:tc>
                <a:tc>
                  <a:txBody>
                    <a:bodyPr/>
                    <a:lstStyle/>
                    <a:p>
                      <a:pPr algn="r"/>
                      <a:r>
                        <a:rPr lang="fr-FR" sz="1300" b="1" dirty="0"/>
                        <a:t>28</a:t>
                      </a:r>
                    </a:p>
                  </a:txBody>
                  <a:tcPr/>
                </a:tc>
                <a:tc>
                  <a:txBody>
                    <a:bodyPr/>
                    <a:lstStyle/>
                    <a:p>
                      <a:endParaRPr lang="fr-FR" sz="1300" dirty="0"/>
                    </a:p>
                  </a:txBody>
                  <a:tcPr>
                    <a:solidFill>
                      <a:schemeClr val="bg1"/>
                    </a:solidFill>
                  </a:tcPr>
                </a:tc>
                <a:extLst>
                  <a:ext uri="{0D108BD9-81ED-4DB2-BD59-A6C34878D82A}">
                    <a16:rowId xmlns:a16="http://schemas.microsoft.com/office/drawing/2014/main" val="2137521108"/>
                  </a:ext>
                </a:extLst>
              </a:tr>
              <a:tr h="305211">
                <a:tc>
                  <a:txBody>
                    <a:bodyPr/>
                    <a:lstStyle/>
                    <a:p>
                      <a:pPr algn="r"/>
                      <a:r>
                        <a:rPr lang="fr-FR" sz="1300" b="1" dirty="0"/>
                        <a:t>11</a:t>
                      </a:r>
                    </a:p>
                  </a:txBody>
                  <a:tcPr/>
                </a:tc>
                <a:tc>
                  <a:txBody>
                    <a:bodyPr/>
                    <a:lstStyle/>
                    <a:p>
                      <a:endParaRPr lang="fr-FR" sz="1300" dirty="0"/>
                    </a:p>
                  </a:txBody>
                  <a:tcPr>
                    <a:solidFill>
                      <a:schemeClr val="accent3">
                        <a:lumMod val="60000"/>
                        <a:lumOff val="40000"/>
                      </a:schemeClr>
                    </a:solidFill>
                  </a:tcPr>
                </a:tc>
                <a:tc>
                  <a:txBody>
                    <a:bodyPr/>
                    <a:lstStyle/>
                    <a:p>
                      <a:pPr algn="r"/>
                      <a:r>
                        <a:rPr lang="fr-FR" sz="1300" b="1" dirty="0"/>
                        <a:t>29</a:t>
                      </a:r>
                    </a:p>
                  </a:txBody>
                  <a:tcPr/>
                </a:tc>
                <a:tc>
                  <a:txBody>
                    <a:bodyPr/>
                    <a:lstStyle/>
                    <a:p>
                      <a:endParaRPr lang="fr-FR" sz="1300" dirty="0"/>
                    </a:p>
                  </a:txBody>
                  <a:tcPr>
                    <a:solidFill>
                      <a:schemeClr val="bg1"/>
                    </a:solidFill>
                  </a:tcPr>
                </a:tc>
                <a:extLst>
                  <a:ext uri="{0D108BD9-81ED-4DB2-BD59-A6C34878D82A}">
                    <a16:rowId xmlns:a16="http://schemas.microsoft.com/office/drawing/2014/main" val="628310361"/>
                  </a:ext>
                </a:extLst>
              </a:tr>
              <a:tr h="305211">
                <a:tc>
                  <a:txBody>
                    <a:bodyPr/>
                    <a:lstStyle/>
                    <a:p>
                      <a:pPr algn="r"/>
                      <a:r>
                        <a:rPr lang="fr-FR" sz="1300" b="1" dirty="0"/>
                        <a:t>12</a:t>
                      </a:r>
                    </a:p>
                  </a:txBody>
                  <a:tcPr/>
                </a:tc>
                <a:tc>
                  <a:txBody>
                    <a:bodyPr/>
                    <a:lstStyle/>
                    <a:p>
                      <a:endParaRPr lang="fr-FR" sz="1300" dirty="0"/>
                    </a:p>
                  </a:txBody>
                  <a:tcPr>
                    <a:solidFill>
                      <a:schemeClr val="accent3">
                        <a:lumMod val="60000"/>
                        <a:lumOff val="40000"/>
                      </a:schemeClr>
                    </a:solidFill>
                  </a:tcPr>
                </a:tc>
                <a:tc>
                  <a:txBody>
                    <a:bodyPr/>
                    <a:lstStyle/>
                    <a:p>
                      <a:pPr algn="r"/>
                      <a:r>
                        <a:rPr lang="fr-FR" sz="1300" b="1" dirty="0"/>
                        <a:t>30</a:t>
                      </a:r>
                    </a:p>
                  </a:txBody>
                  <a:tcPr/>
                </a:tc>
                <a:tc>
                  <a:txBody>
                    <a:bodyPr/>
                    <a:lstStyle/>
                    <a:p>
                      <a:endParaRPr lang="fr-FR" sz="1300" dirty="0"/>
                    </a:p>
                  </a:txBody>
                  <a:tcPr>
                    <a:solidFill>
                      <a:schemeClr val="bg1"/>
                    </a:solidFill>
                  </a:tcPr>
                </a:tc>
                <a:extLst>
                  <a:ext uri="{0D108BD9-81ED-4DB2-BD59-A6C34878D82A}">
                    <a16:rowId xmlns:a16="http://schemas.microsoft.com/office/drawing/2014/main" val="4043988579"/>
                  </a:ext>
                </a:extLst>
              </a:tr>
              <a:tr h="305211">
                <a:tc>
                  <a:txBody>
                    <a:bodyPr/>
                    <a:lstStyle/>
                    <a:p>
                      <a:pPr algn="r"/>
                      <a:r>
                        <a:rPr lang="fr-FR" sz="1300" b="1" dirty="0"/>
                        <a:t>13</a:t>
                      </a:r>
                    </a:p>
                  </a:txBody>
                  <a:tcPr/>
                </a:tc>
                <a:tc>
                  <a:txBody>
                    <a:bodyPr/>
                    <a:lstStyle/>
                    <a:p>
                      <a:endParaRPr lang="fr-FR" sz="1300" dirty="0"/>
                    </a:p>
                  </a:txBody>
                  <a:tcPr>
                    <a:solidFill>
                      <a:schemeClr val="accent3">
                        <a:lumMod val="60000"/>
                        <a:lumOff val="40000"/>
                      </a:schemeClr>
                    </a:solidFill>
                  </a:tcPr>
                </a:tc>
                <a:tc>
                  <a:txBody>
                    <a:bodyPr/>
                    <a:lstStyle/>
                    <a:p>
                      <a:pPr algn="r"/>
                      <a:r>
                        <a:rPr lang="fr-FR" sz="1300" b="1" dirty="0"/>
                        <a:t>31</a:t>
                      </a:r>
                    </a:p>
                  </a:txBody>
                  <a:tcPr/>
                </a:tc>
                <a:tc>
                  <a:txBody>
                    <a:bodyPr/>
                    <a:lstStyle/>
                    <a:p>
                      <a:endParaRPr lang="fr-FR" sz="1300" dirty="0"/>
                    </a:p>
                  </a:txBody>
                  <a:tcPr>
                    <a:solidFill>
                      <a:schemeClr val="bg1"/>
                    </a:solidFill>
                  </a:tcPr>
                </a:tc>
                <a:extLst>
                  <a:ext uri="{0D108BD9-81ED-4DB2-BD59-A6C34878D82A}">
                    <a16:rowId xmlns:a16="http://schemas.microsoft.com/office/drawing/2014/main" val="3834832961"/>
                  </a:ext>
                </a:extLst>
              </a:tr>
              <a:tr h="305211">
                <a:tc>
                  <a:txBody>
                    <a:bodyPr/>
                    <a:lstStyle/>
                    <a:p>
                      <a:pPr algn="r"/>
                      <a:r>
                        <a:rPr lang="fr-FR" sz="1300" b="1" dirty="0"/>
                        <a:t>14</a:t>
                      </a:r>
                    </a:p>
                  </a:txBody>
                  <a:tcPr/>
                </a:tc>
                <a:tc>
                  <a:txBody>
                    <a:bodyPr/>
                    <a:lstStyle/>
                    <a:p>
                      <a:endParaRPr lang="fr-FR" sz="1300" dirty="0"/>
                    </a:p>
                  </a:txBody>
                  <a:tcPr>
                    <a:solidFill>
                      <a:schemeClr val="bg1">
                        <a:lumMod val="65000"/>
                      </a:schemeClr>
                    </a:solidFill>
                  </a:tcPr>
                </a:tc>
                <a:tc>
                  <a:txBody>
                    <a:bodyPr/>
                    <a:lstStyle/>
                    <a:p>
                      <a:pPr algn="r"/>
                      <a:r>
                        <a:rPr lang="fr-FR" sz="1300" b="1" dirty="0"/>
                        <a:t>32</a:t>
                      </a:r>
                    </a:p>
                  </a:txBody>
                  <a:tcPr/>
                </a:tc>
                <a:tc>
                  <a:txBody>
                    <a:bodyPr/>
                    <a:lstStyle/>
                    <a:p>
                      <a:endParaRPr lang="fr-FR" sz="1300" dirty="0"/>
                    </a:p>
                  </a:txBody>
                  <a:tcPr>
                    <a:solidFill>
                      <a:schemeClr val="bg1"/>
                    </a:solidFill>
                  </a:tcPr>
                </a:tc>
                <a:extLst>
                  <a:ext uri="{0D108BD9-81ED-4DB2-BD59-A6C34878D82A}">
                    <a16:rowId xmlns:a16="http://schemas.microsoft.com/office/drawing/2014/main" val="1896127236"/>
                  </a:ext>
                </a:extLst>
              </a:tr>
              <a:tr h="305211">
                <a:tc>
                  <a:txBody>
                    <a:bodyPr/>
                    <a:lstStyle/>
                    <a:p>
                      <a:pPr algn="r"/>
                      <a:r>
                        <a:rPr lang="fr-FR" sz="1300" b="1" dirty="0"/>
                        <a:t>15</a:t>
                      </a:r>
                    </a:p>
                  </a:txBody>
                  <a:tcPr/>
                </a:tc>
                <a:tc>
                  <a:txBody>
                    <a:bodyPr/>
                    <a:lstStyle/>
                    <a:p>
                      <a:endParaRPr lang="fr-FR" sz="1300" dirty="0"/>
                    </a:p>
                  </a:txBody>
                  <a:tcPr>
                    <a:solidFill>
                      <a:schemeClr val="bg1">
                        <a:lumMod val="65000"/>
                      </a:schemeClr>
                    </a:solidFill>
                  </a:tcPr>
                </a:tc>
                <a:tc>
                  <a:txBody>
                    <a:bodyPr/>
                    <a:lstStyle/>
                    <a:p>
                      <a:pPr algn="r"/>
                      <a:r>
                        <a:rPr lang="fr-FR" sz="1300" b="1" dirty="0"/>
                        <a:t>33</a:t>
                      </a:r>
                    </a:p>
                  </a:txBody>
                  <a:tcPr/>
                </a:tc>
                <a:tc>
                  <a:txBody>
                    <a:bodyPr/>
                    <a:lstStyle/>
                    <a:p>
                      <a:endParaRPr lang="fr-FR" sz="1300" dirty="0"/>
                    </a:p>
                  </a:txBody>
                  <a:tcPr>
                    <a:solidFill>
                      <a:schemeClr val="bg1"/>
                    </a:solidFill>
                  </a:tcPr>
                </a:tc>
                <a:extLst>
                  <a:ext uri="{0D108BD9-81ED-4DB2-BD59-A6C34878D82A}">
                    <a16:rowId xmlns:a16="http://schemas.microsoft.com/office/drawing/2014/main" val="894087167"/>
                  </a:ext>
                </a:extLst>
              </a:tr>
              <a:tr h="305211">
                <a:tc>
                  <a:txBody>
                    <a:bodyPr/>
                    <a:lstStyle/>
                    <a:p>
                      <a:pPr algn="r"/>
                      <a:r>
                        <a:rPr lang="fr-FR" sz="1300" b="1" dirty="0"/>
                        <a:t>16</a:t>
                      </a:r>
                    </a:p>
                  </a:txBody>
                  <a:tcPr/>
                </a:tc>
                <a:tc>
                  <a:txBody>
                    <a:bodyPr/>
                    <a:lstStyle/>
                    <a:p>
                      <a:endParaRPr lang="fr-FR" sz="1300" dirty="0"/>
                    </a:p>
                  </a:txBody>
                  <a:tcPr>
                    <a:solidFill>
                      <a:schemeClr val="bg1">
                        <a:lumMod val="65000"/>
                      </a:schemeClr>
                    </a:solidFill>
                  </a:tcPr>
                </a:tc>
                <a:tc>
                  <a:txBody>
                    <a:bodyPr/>
                    <a:lstStyle/>
                    <a:p>
                      <a:pPr algn="r"/>
                      <a:r>
                        <a:rPr lang="fr-FR" sz="1300" b="1" dirty="0"/>
                        <a:t>34</a:t>
                      </a:r>
                    </a:p>
                  </a:txBody>
                  <a:tcPr/>
                </a:tc>
                <a:tc>
                  <a:txBody>
                    <a:bodyPr/>
                    <a:lstStyle/>
                    <a:p>
                      <a:endParaRPr lang="fr-FR" sz="1300" dirty="0"/>
                    </a:p>
                  </a:txBody>
                  <a:tcPr>
                    <a:solidFill>
                      <a:schemeClr val="bg1"/>
                    </a:solidFill>
                  </a:tcPr>
                </a:tc>
                <a:extLst>
                  <a:ext uri="{0D108BD9-81ED-4DB2-BD59-A6C34878D82A}">
                    <a16:rowId xmlns:a16="http://schemas.microsoft.com/office/drawing/2014/main" val="1154701660"/>
                  </a:ext>
                </a:extLst>
              </a:tr>
              <a:tr h="305211">
                <a:tc>
                  <a:txBody>
                    <a:bodyPr/>
                    <a:lstStyle/>
                    <a:p>
                      <a:pPr algn="r"/>
                      <a:r>
                        <a:rPr lang="fr-FR" sz="1300" b="1" dirty="0"/>
                        <a:t>17</a:t>
                      </a:r>
                    </a:p>
                  </a:txBody>
                  <a:tcPr/>
                </a:tc>
                <a:tc>
                  <a:txBody>
                    <a:bodyPr/>
                    <a:lstStyle/>
                    <a:p>
                      <a:endParaRPr lang="fr-FR" sz="1300" dirty="0"/>
                    </a:p>
                  </a:txBody>
                  <a:tcPr>
                    <a:solidFill>
                      <a:schemeClr val="bg1">
                        <a:lumMod val="65000"/>
                      </a:schemeClr>
                    </a:solidFill>
                  </a:tcPr>
                </a:tc>
                <a:tc>
                  <a:txBody>
                    <a:bodyPr/>
                    <a:lstStyle/>
                    <a:p>
                      <a:pPr algn="r"/>
                      <a:r>
                        <a:rPr lang="fr-FR" sz="1300" b="1" dirty="0"/>
                        <a:t>35</a:t>
                      </a:r>
                    </a:p>
                  </a:txBody>
                  <a:tcPr/>
                </a:tc>
                <a:tc>
                  <a:txBody>
                    <a:bodyPr/>
                    <a:lstStyle/>
                    <a:p>
                      <a:endParaRPr lang="fr-FR" sz="1300" dirty="0"/>
                    </a:p>
                  </a:txBody>
                  <a:tcPr>
                    <a:solidFill>
                      <a:schemeClr val="bg1"/>
                    </a:solidFill>
                  </a:tcPr>
                </a:tc>
                <a:extLst>
                  <a:ext uri="{0D108BD9-81ED-4DB2-BD59-A6C34878D82A}">
                    <a16:rowId xmlns:a16="http://schemas.microsoft.com/office/drawing/2014/main" val="4174964183"/>
                  </a:ext>
                </a:extLst>
              </a:tr>
              <a:tr h="305211">
                <a:tc>
                  <a:txBody>
                    <a:bodyPr/>
                    <a:lstStyle/>
                    <a:p>
                      <a:pPr algn="r"/>
                      <a:r>
                        <a:rPr lang="fr-FR" sz="1300" b="1" dirty="0"/>
                        <a:t>18</a:t>
                      </a:r>
                    </a:p>
                  </a:txBody>
                  <a:tcPr/>
                </a:tc>
                <a:tc>
                  <a:txBody>
                    <a:bodyPr/>
                    <a:lstStyle/>
                    <a:p>
                      <a:endParaRPr lang="fr-FR" sz="1300" dirty="0"/>
                    </a:p>
                  </a:txBody>
                  <a:tcPr>
                    <a:solidFill>
                      <a:schemeClr val="bg1">
                        <a:lumMod val="65000"/>
                      </a:schemeClr>
                    </a:solidFill>
                  </a:tcPr>
                </a:tc>
                <a:tc>
                  <a:txBody>
                    <a:bodyPr/>
                    <a:lstStyle/>
                    <a:p>
                      <a:pPr algn="r"/>
                      <a:r>
                        <a:rPr lang="fr-FR" sz="1300" b="1" dirty="0"/>
                        <a:t>36</a:t>
                      </a:r>
                    </a:p>
                  </a:txBody>
                  <a:tcPr/>
                </a:tc>
                <a:tc>
                  <a:txBody>
                    <a:bodyPr/>
                    <a:lstStyle/>
                    <a:p>
                      <a:endParaRPr lang="fr-FR" sz="1300" dirty="0"/>
                    </a:p>
                  </a:txBody>
                  <a:tcPr>
                    <a:solidFill>
                      <a:schemeClr val="bg1"/>
                    </a:solidFill>
                  </a:tcPr>
                </a:tc>
                <a:extLst>
                  <a:ext uri="{0D108BD9-81ED-4DB2-BD59-A6C34878D82A}">
                    <a16:rowId xmlns:a16="http://schemas.microsoft.com/office/drawing/2014/main" val="3061164942"/>
                  </a:ext>
                </a:extLst>
              </a:tr>
            </a:tbl>
          </a:graphicData>
        </a:graphic>
      </p:graphicFrame>
      <p:sp>
        <p:nvSpPr>
          <p:cNvPr id="11" name="ZoneTexte 10">
            <a:extLst>
              <a:ext uri="{FF2B5EF4-FFF2-40B4-BE49-F238E27FC236}">
                <a16:creationId xmlns:a16="http://schemas.microsoft.com/office/drawing/2014/main" id="{A03CA50C-2506-A43A-A0F0-EB4CA7D278E1}"/>
              </a:ext>
            </a:extLst>
          </p:cNvPr>
          <p:cNvSpPr txBox="1"/>
          <p:nvPr/>
        </p:nvSpPr>
        <p:spPr>
          <a:xfrm>
            <a:off x="8075363" y="835419"/>
            <a:ext cx="1002197" cy="369332"/>
          </a:xfrm>
          <a:prstGeom prst="rect">
            <a:avLst/>
          </a:prstGeom>
          <a:noFill/>
        </p:spPr>
        <p:txBody>
          <a:bodyPr wrap="none" rtlCol="0">
            <a:spAutoFit/>
          </a:bodyPr>
          <a:lstStyle/>
          <a:p>
            <a:r>
              <a:rPr lang="fr-FR" b="1" dirty="0"/>
              <a:t>ISLANDE</a:t>
            </a:r>
          </a:p>
        </p:txBody>
      </p:sp>
      <p:sp>
        <p:nvSpPr>
          <p:cNvPr id="18" name="ZoneTexte 17">
            <a:extLst>
              <a:ext uri="{FF2B5EF4-FFF2-40B4-BE49-F238E27FC236}">
                <a16:creationId xmlns:a16="http://schemas.microsoft.com/office/drawing/2014/main" id="{43B7E375-3433-654B-0E51-61E569F009D5}"/>
              </a:ext>
            </a:extLst>
          </p:cNvPr>
          <p:cNvSpPr txBox="1"/>
          <p:nvPr/>
        </p:nvSpPr>
        <p:spPr>
          <a:xfrm>
            <a:off x="8014351" y="1134898"/>
            <a:ext cx="1124219" cy="369332"/>
          </a:xfrm>
          <a:prstGeom prst="rect">
            <a:avLst/>
          </a:prstGeom>
          <a:noFill/>
        </p:spPr>
        <p:txBody>
          <a:bodyPr wrap="none" rtlCol="0">
            <a:spAutoFit/>
          </a:bodyPr>
          <a:lstStyle/>
          <a:p>
            <a:r>
              <a:rPr lang="fr-FR" b="1" dirty="0"/>
              <a:t>NORVÈGE</a:t>
            </a:r>
          </a:p>
        </p:txBody>
      </p:sp>
      <p:sp>
        <p:nvSpPr>
          <p:cNvPr id="19" name="ZoneTexte 18">
            <a:extLst>
              <a:ext uri="{FF2B5EF4-FFF2-40B4-BE49-F238E27FC236}">
                <a16:creationId xmlns:a16="http://schemas.microsoft.com/office/drawing/2014/main" id="{9F895CF8-50C2-4301-A68A-8EA1F61BFC1D}"/>
              </a:ext>
            </a:extLst>
          </p:cNvPr>
          <p:cNvSpPr txBox="1"/>
          <p:nvPr/>
        </p:nvSpPr>
        <p:spPr>
          <a:xfrm>
            <a:off x="7778613" y="1434377"/>
            <a:ext cx="1595693" cy="369332"/>
          </a:xfrm>
          <a:prstGeom prst="rect">
            <a:avLst/>
          </a:prstGeom>
          <a:noFill/>
        </p:spPr>
        <p:txBody>
          <a:bodyPr wrap="none" rtlCol="0">
            <a:spAutoFit/>
          </a:bodyPr>
          <a:lstStyle/>
          <a:p>
            <a:r>
              <a:rPr lang="fr-FR" b="1" dirty="0"/>
              <a:t>ROYAUME-UNI</a:t>
            </a:r>
          </a:p>
        </p:txBody>
      </p:sp>
      <p:sp>
        <p:nvSpPr>
          <p:cNvPr id="21" name="ZoneTexte 20">
            <a:extLst>
              <a:ext uri="{FF2B5EF4-FFF2-40B4-BE49-F238E27FC236}">
                <a16:creationId xmlns:a16="http://schemas.microsoft.com/office/drawing/2014/main" id="{8A313C55-AD09-7D75-18AC-8364986B71DA}"/>
              </a:ext>
            </a:extLst>
          </p:cNvPr>
          <p:cNvSpPr txBox="1"/>
          <p:nvPr/>
        </p:nvSpPr>
        <p:spPr>
          <a:xfrm>
            <a:off x="7912944" y="1763721"/>
            <a:ext cx="1327030" cy="369332"/>
          </a:xfrm>
          <a:prstGeom prst="rect">
            <a:avLst/>
          </a:prstGeom>
          <a:noFill/>
        </p:spPr>
        <p:txBody>
          <a:bodyPr wrap="none" rtlCol="0">
            <a:spAutoFit/>
          </a:bodyPr>
          <a:lstStyle/>
          <a:p>
            <a:r>
              <a:rPr lang="fr-FR" b="1" dirty="0"/>
              <a:t>DANEMARK</a:t>
            </a:r>
          </a:p>
        </p:txBody>
      </p:sp>
      <p:sp>
        <p:nvSpPr>
          <p:cNvPr id="22" name="ZoneTexte 21">
            <a:extLst>
              <a:ext uri="{FF2B5EF4-FFF2-40B4-BE49-F238E27FC236}">
                <a16:creationId xmlns:a16="http://schemas.microsoft.com/office/drawing/2014/main" id="{5371D337-629A-F71D-29F5-C10E66508AF4}"/>
              </a:ext>
            </a:extLst>
          </p:cNvPr>
          <p:cNvSpPr txBox="1"/>
          <p:nvPr/>
        </p:nvSpPr>
        <p:spPr>
          <a:xfrm>
            <a:off x="8075363" y="2048514"/>
            <a:ext cx="1085490" cy="369332"/>
          </a:xfrm>
          <a:prstGeom prst="rect">
            <a:avLst/>
          </a:prstGeom>
          <a:noFill/>
        </p:spPr>
        <p:txBody>
          <a:bodyPr wrap="none" rtlCol="0">
            <a:spAutoFit/>
          </a:bodyPr>
          <a:lstStyle/>
          <a:p>
            <a:r>
              <a:rPr lang="fr-FR" b="1" dirty="0"/>
              <a:t>PAYS-BAS</a:t>
            </a:r>
          </a:p>
        </p:txBody>
      </p:sp>
      <p:sp>
        <p:nvSpPr>
          <p:cNvPr id="25" name="ZoneTexte 24">
            <a:extLst>
              <a:ext uri="{FF2B5EF4-FFF2-40B4-BE49-F238E27FC236}">
                <a16:creationId xmlns:a16="http://schemas.microsoft.com/office/drawing/2014/main" id="{16751986-7ECD-9093-AFEC-7C0DA0F99DC1}"/>
              </a:ext>
            </a:extLst>
          </p:cNvPr>
          <p:cNvSpPr txBox="1"/>
          <p:nvPr/>
        </p:nvSpPr>
        <p:spPr>
          <a:xfrm>
            <a:off x="8075363" y="2342388"/>
            <a:ext cx="1149995" cy="369332"/>
          </a:xfrm>
          <a:prstGeom prst="rect">
            <a:avLst/>
          </a:prstGeom>
          <a:noFill/>
        </p:spPr>
        <p:txBody>
          <a:bodyPr wrap="none" rtlCol="0">
            <a:spAutoFit/>
          </a:bodyPr>
          <a:lstStyle/>
          <a:p>
            <a:r>
              <a:rPr lang="fr-FR" b="1" dirty="0"/>
              <a:t>BELGIQUE</a:t>
            </a:r>
          </a:p>
        </p:txBody>
      </p:sp>
      <p:sp>
        <p:nvSpPr>
          <p:cNvPr id="26" name="ZoneTexte 25">
            <a:extLst>
              <a:ext uri="{FF2B5EF4-FFF2-40B4-BE49-F238E27FC236}">
                <a16:creationId xmlns:a16="http://schemas.microsoft.com/office/drawing/2014/main" id="{3DF438C9-F678-AE9F-BE61-22DD70E11DEE}"/>
              </a:ext>
            </a:extLst>
          </p:cNvPr>
          <p:cNvSpPr txBox="1"/>
          <p:nvPr/>
        </p:nvSpPr>
        <p:spPr>
          <a:xfrm>
            <a:off x="7859503" y="2662651"/>
            <a:ext cx="1579856" cy="369332"/>
          </a:xfrm>
          <a:prstGeom prst="rect">
            <a:avLst/>
          </a:prstGeom>
          <a:noFill/>
        </p:spPr>
        <p:txBody>
          <a:bodyPr wrap="none" rtlCol="0">
            <a:spAutoFit/>
          </a:bodyPr>
          <a:lstStyle/>
          <a:p>
            <a:r>
              <a:rPr lang="fr-FR" b="1" dirty="0"/>
              <a:t>LUXEMBOURG</a:t>
            </a:r>
          </a:p>
        </p:txBody>
      </p:sp>
      <p:sp>
        <p:nvSpPr>
          <p:cNvPr id="27" name="ZoneTexte 26">
            <a:extLst>
              <a:ext uri="{FF2B5EF4-FFF2-40B4-BE49-F238E27FC236}">
                <a16:creationId xmlns:a16="http://schemas.microsoft.com/office/drawing/2014/main" id="{2D5A3FDC-2434-D125-FCE2-5392DCCBA320}"/>
              </a:ext>
            </a:extLst>
          </p:cNvPr>
          <p:cNvSpPr txBox="1"/>
          <p:nvPr/>
        </p:nvSpPr>
        <p:spPr>
          <a:xfrm>
            <a:off x="8303115" y="2956525"/>
            <a:ext cx="546688" cy="369332"/>
          </a:xfrm>
          <a:prstGeom prst="rect">
            <a:avLst/>
          </a:prstGeom>
          <a:noFill/>
        </p:spPr>
        <p:txBody>
          <a:bodyPr wrap="none" rtlCol="0">
            <a:spAutoFit/>
          </a:bodyPr>
          <a:lstStyle/>
          <a:p>
            <a:r>
              <a:rPr lang="fr-FR" b="1" dirty="0"/>
              <a:t>RFA</a:t>
            </a:r>
          </a:p>
        </p:txBody>
      </p:sp>
      <p:sp>
        <p:nvSpPr>
          <p:cNvPr id="28" name="ZoneTexte 27">
            <a:extLst>
              <a:ext uri="{FF2B5EF4-FFF2-40B4-BE49-F238E27FC236}">
                <a16:creationId xmlns:a16="http://schemas.microsoft.com/office/drawing/2014/main" id="{C3268137-7023-6F09-C8E2-89767A8373CA}"/>
              </a:ext>
            </a:extLst>
          </p:cNvPr>
          <p:cNvSpPr txBox="1"/>
          <p:nvPr/>
        </p:nvSpPr>
        <p:spPr>
          <a:xfrm>
            <a:off x="8103412" y="3276788"/>
            <a:ext cx="946093" cy="369332"/>
          </a:xfrm>
          <a:prstGeom prst="rect">
            <a:avLst/>
          </a:prstGeom>
          <a:noFill/>
        </p:spPr>
        <p:txBody>
          <a:bodyPr wrap="none" rtlCol="0">
            <a:spAutoFit/>
          </a:bodyPr>
          <a:lstStyle/>
          <a:p>
            <a:r>
              <a:rPr lang="fr-FR" b="1" dirty="0"/>
              <a:t>FRANCE</a:t>
            </a:r>
          </a:p>
        </p:txBody>
      </p:sp>
      <p:sp>
        <p:nvSpPr>
          <p:cNvPr id="29" name="ZoneTexte 28">
            <a:extLst>
              <a:ext uri="{FF2B5EF4-FFF2-40B4-BE49-F238E27FC236}">
                <a16:creationId xmlns:a16="http://schemas.microsoft.com/office/drawing/2014/main" id="{CB8D0EB2-0034-2942-AA07-CBD408205881}"/>
              </a:ext>
            </a:extLst>
          </p:cNvPr>
          <p:cNvSpPr txBox="1"/>
          <p:nvPr/>
        </p:nvSpPr>
        <p:spPr>
          <a:xfrm>
            <a:off x="7956256" y="3584844"/>
            <a:ext cx="1240404" cy="369332"/>
          </a:xfrm>
          <a:prstGeom prst="rect">
            <a:avLst/>
          </a:prstGeom>
          <a:noFill/>
        </p:spPr>
        <p:txBody>
          <a:bodyPr wrap="none" rtlCol="0">
            <a:spAutoFit/>
          </a:bodyPr>
          <a:lstStyle/>
          <a:p>
            <a:r>
              <a:rPr lang="fr-FR" b="1" dirty="0"/>
              <a:t>PORTUGAL</a:t>
            </a:r>
          </a:p>
        </p:txBody>
      </p:sp>
      <p:sp>
        <p:nvSpPr>
          <p:cNvPr id="30" name="ZoneTexte 29">
            <a:extLst>
              <a:ext uri="{FF2B5EF4-FFF2-40B4-BE49-F238E27FC236}">
                <a16:creationId xmlns:a16="http://schemas.microsoft.com/office/drawing/2014/main" id="{C099F38C-7664-01F9-B918-73FA9229EDCC}"/>
              </a:ext>
            </a:extLst>
          </p:cNvPr>
          <p:cNvSpPr txBox="1"/>
          <p:nvPr/>
        </p:nvSpPr>
        <p:spPr>
          <a:xfrm>
            <a:off x="8200650" y="3890925"/>
            <a:ext cx="751616" cy="369332"/>
          </a:xfrm>
          <a:prstGeom prst="rect">
            <a:avLst/>
          </a:prstGeom>
          <a:noFill/>
        </p:spPr>
        <p:txBody>
          <a:bodyPr wrap="none" rtlCol="0">
            <a:spAutoFit/>
          </a:bodyPr>
          <a:lstStyle/>
          <a:p>
            <a:r>
              <a:rPr lang="fr-FR" b="1" dirty="0"/>
              <a:t>ITALIE</a:t>
            </a:r>
          </a:p>
        </p:txBody>
      </p:sp>
      <p:sp>
        <p:nvSpPr>
          <p:cNvPr id="31" name="ZoneTexte 30">
            <a:extLst>
              <a:ext uri="{FF2B5EF4-FFF2-40B4-BE49-F238E27FC236}">
                <a16:creationId xmlns:a16="http://schemas.microsoft.com/office/drawing/2014/main" id="{AE1012B4-5759-57DF-687E-582FCB3E6B4D}"/>
              </a:ext>
            </a:extLst>
          </p:cNvPr>
          <p:cNvSpPr txBox="1"/>
          <p:nvPr/>
        </p:nvSpPr>
        <p:spPr>
          <a:xfrm>
            <a:off x="8174040" y="4184949"/>
            <a:ext cx="804836" cy="369332"/>
          </a:xfrm>
          <a:prstGeom prst="rect">
            <a:avLst/>
          </a:prstGeom>
          <a:noFill/>
        </p:spPr>
        <p:txBody>
          <a:bodyPr wrap="none" rtlCol="0">
            <a:spAutoFit/>
          </a:bodyPr>
          <a:lstStyle/>
          <a:p>
            <a:r>
              <a:rPr lang="fr-FR" b="1" dirty="0"/>
              <a:t>GRÈCE</a:t>
            </a:r>
          </a:p>
        </p:txBody>
      </p:sp>
      <p:sp>
        <p:nvSpPr>
          <p:cNvPr id="32" name="ZoneTexte 31">
            <a:extLst>
              <a:ext uri="{FF2B5EF4-FFF2-40B4-BE49-F238E27FC236}">
                <a16:creationId xmlns:a16="http://schemas.microsoft.com/office/drawing/2014/main" id="{17F830BB-5EF1-5B02-643A-510DBC0F74D2}"/>
              </a:ext>
            </a:extLst>
          </p:cNvPr>
          <p:cNvSpPr txBox="1"/>
          <p:nvPr/>
        </p:nvSpPr>
        <p:spPr>
          <a:xfrm>
            <a:off x="8062728" y="4479875"/>
            <a:ext cx="1311578" cy="369332"/>
          </a:xfrm>
          <a:prstGeom prst="rect">
            <a:avLst/>
          </a:prstGeom>
          <a:noFill/>
        </p:spPr>
        <p:txBody>
          <a:bodyPr wrap="none" rtlCol="0">
            <a:spAutoFit/>
          </a:bodyPr>
          <a:lstStyle/>
          <a:p>
            <a:r>
              <a:rPr lang="fr-FR" b="1" dirty="0"/>
              <a:t>TÜRKIYE </a:t>
            </a:r>
            <a:r>
              <a:rPr lang="fr-FR" sz="1600" i="1" dirty="0"/>
              <a:t>(*)</a:t>
            </a:r>
          </a:p>
        </p:txBody>
      </p:sp>
      <p:sp>
        <p:nvSpPr>
          <p:cNvPr id="33" name="ZoneTexte 32">
            <a:extLst>
              <a:ext uri="{FF2B5EF4-FFF2-40B4-BE49-F238E27FC236}">
                <a16:creationId xmlns:a16="http://schemas.microsoft.com/office/drawing/2014/main" id="{F2B6EB95-415A-3582-AC47-4DEF2ECF4C70}"/>
              </a:ext>
            </a:extLst>
          </p:cNvPr>
          <p:cNvSpPr txBox="1"/>
          <p:nvPr/>
        </p:nvSpPr>
        <p:spPr>
          <a:xfrm>
            <a:off x="8087570" y="4797283"/>
            <a:ext cx="1023037" cy="369332"/>
          </a:xfrm>
          <a:prstGeom prst="rect">
            <a:avLst/>
          </a:prstGeom>
          <a:noFill/>
        </p:spPr>
        <p:txBody>
          <a:bodyPr wrap="none" rtlCol="0">
            <a:spAutoFit/>
          </a:bodyPr>
          <a:lstStyle/>
          <a:p>
            <a:r>
              <a:rPr lang="fr-FR" b="1" dirty="0"/>
              <a:t>IRLANDE</a:t>
            </a:r>
          </a:p>
        </p:txBody>
      </p:sp>
      <p:sp>
        <p:nvSpPr>
          <p:cNvPr id="34" name="ZoneTexte 33">
            <a:extLst>
              <a:ext uri="{FF2B5EF4-FFF2-40B4-BE49-F238E27FC236}">
                <a16:creationId xmlns:a16="http://schemas.microsoft.com/office/drawing/2014/main" id="{905C4CCF-C582-7D86-2351-9ED365FDB977}"/>
              </a:ext>
            </a:extLst>
          </p:cNvPr>
          <p:cNvSpPr txBox="1"/>
          <p:nvPr/>
        </p:nvSpPr>
        <p:spPr>
          <a:xfrm>
            <a:off x="8172718" y="5114776"/>
            <a:ext cx="814647" cy="369332"/>
          </a:xfrm>
          <a:prstGeom prst="rect">
            <a:avLst/>
          </a:prstGeom>
          <a:noFill/>
        </p:spPr>
        <p:txBody>
          <a:bodyPr wrap="none" rtlCol="0">
            <a:spAutoFit/>
          </a:bodyPr>
          <a:lstStyle/>
          <a:p>
            <a:r>
              <a:rPr lang="fr-FR" b="1" dirty="0"/>
              <a:t>SUÈDE</a:t>
            </a:r>
          </a:p>
        </p:txBody>
      </p:sp>
      <p:sp>
        <p:nvSpPr>
          <p:cNvPr id="35" name="ZoneTexte 34">
            <a:extLst>
              <a:ext uri="{FF2B5EF4-FFF2-40B4-BE49-F238E27FC236}">
                <a16:creationId xmlns:a16="http://schemas.microsoft.com/office/drawing/2014/main" id="{9F4EEEA5-6997-BFCD-AD21-CD4A6A0565B9}"/>
              </a:ext>
            </a:extLst>
          </p:cNvPr>
          <p:cNvSpPr txBox="1"/>
          <p:nvPr/>
        </p:nvSpPr>
        <p:spPr>
          <a:xfrm>
            <a:off x="8155333" y="5704120"/>
            <a:ext cx="835485" cy="369332"/>
          </a:xfrm>
          <a:prstGeom prst="rect">
            <a:avLst/>
          </a:prstGeom>
          <a:noFill/>
        </p:spPr>
        <p:txBody>
          <a:bodyPr wrap="none" rtlCol="0">
            <a:spAutoFit/>
          </a:bodyPr>
          <a:lstStyle/>
          <a:p>
            <a:r>
              <a:rPr lang="fr-FR" b="1" dirty="0"/>
              <a:t>SUISSE</a:t>
            </a:r>
          </a:p>
        </p:txBody>
      </p:sp>
      <p:sp>
        <p:nvSpPr>
          <p:cNvPr id="36" name="ZoneTexte 35">
            <a:extLst>
              <a:ext uri="{FF2B5EF4-FFF2-40B4-BE49-F238E27FC236}">
                <a16:creationId xmlns:a16="http://schemas.microsoft.com/office/drawing/2014/main" id="{B322165B-AE5E-BDC0-2848-88704856491B}"/>
              </a:ext>
            </a:extLst>
          </p:cNvPr>
          <p:cNvSpPr txBox="1"/>
          <p:nvPr/>
        </p:nvSpPr>
        <p:spPr>
          <a:xfrm>
            <a:off x="8002383" y="6016622"/>
            <a:ext cx="1155316" cy="369332"/>
          </a:xfrm>
          <a:prstGeom prst="rect">
            <a:avLst/>
          </a:prstGeom>
          <a:noFill/>
        </p:spPr>
        <p:txBody>
          <a:bodyPr wrap="none" rtlCol="0">
            <a:spAutoFit/>
          </a:bodyPr>
          <a:lstStyle/>
          <a:p>
            <a:r>
              <a:rPr lang="fr-FR" b="1" dirty="0"/>
              <a:t>AUTRICHE</a:t>
            </a:r>
          </a:p>
        </p:txBody>
      </p:sp>
      <p:sp>
        <p:nvSpPr>
          <p:cNvPr id="37" name="ZoneTexte 36">
            <a:extLst>
              <a:ext uri="{FF2B5EF4-FFF2-40B4-BE49-F238E27FC236}">
                <a16:creationId xmlns:a16="http://schemas.microsoft.com/office/drawing/2014/main" id="{E71BC683-DBC2-B69F-393E-9E3D4D955738}"/>
              </a:ext>
            </a:extLst>
          </p:cNvPr>
          <p:cNvSpPr txBox="1"/>
          <p:nvPr/>
        </p:nvSpPr>
        <p:spPr>
          <a:xfrm>
            <a:off x="10234377" y="796989"/>
            <a:ext cx="1549142" cy="369332"/>
          </a:xfrm>
          <a:prstGeom prst="rect">
            <a:avLst/>
          </a:prstGeom>
          <a:noFill/>
        </p:spPr>
        <p:txBody>
          <a:bodyPr wrap="none" rtlCol="0">
            <a:spAutoFit/>
          </a:bodyPr>
          <a:lstStyle/>
          <a:p>
            <a:r>
              <a:rPr lang="fr-FR" b="1" dirty="0"/>
              <a:t>YOUGOSLAVIE</a:t>
            </a:r>
          </a:p>
        </p:txBody>
      </p:sp>
      <p:sp>
        <p:nvSpPr>
          <p:cNvPr id="38" name="ZoneTexte 37">
            <a:extLst>
              <a:ext uri="{FF2B5EF4-FFF2-40B4-BE49-F238E27FC236}">
                <a16:creationId xmlns:a16="http://schemas.microsoft.com/office/drawing/2014/main" id="{08AB1EBF-69A7-A82A-19DA-871EBF19902B}"/>
              </a:ext>
            </a:extLst>
          </p:cNvPr>
          <p:cNvSpPr txBox="1"/>
          <p:nvPr/>
        </p:nvSpPr>
        <p:spPr>
          <a:xfrm>
            <a:off x="10519111" y="1123952"/>
            <a:ext cx="1060034" cy="369332"/>
          </a:xfrm>
          <a:prstGeom prst="rect">
            <a:avLst/>
          </a:prstGeom>
          <a:noFill/>
        </p:spPr>
        <p:txBody>
          <a:bodyPr wrap="none" rtlCol="0">
            <a:spAutoFit/>
          </a:bodyPr>
          <a:lstStyle/>
          <a:p>
            <a:r>
              <a:rPr lang="fr-FR" b="1" dirty="0"/>
              <a:t>ESPAGNE</a:t>
            </a:r>
          </a:p>
        </p:txBody>
      </p:sp>
      <p:sp>
        <p:nvSpPr>
          <p:cNvPr id="39" name="ZoneTexte 38">
            <a:extLst>
              <a:ext uri="{FF2B5EF4-FFF2-40B4-BE49-F238E27FC236}">
                <a16:creationId xmlns:a16="http://schemas.microsoft.com/office/drawing/2014/main" id="{BAD341C2-FA96-26BE-E4AC-576F32C1DDD5}"/>
              </a:ext>
            </a:extLst>
          </p:cNvPr>
          <p:cNvSpPr txBox="1"/>
          <p:nvPr/>
        </p:nvSpPr>
        <p:spPr>
          <a:xfrm>
            <a:off x="10708650" y="1432357"/>
            <a:ext cx="680956" cy="369332"/>
          </a:xfrm>
          <a:prstGeom prst="rect">
            <a:avLst/>
          </a:prstGeom>
          <a:noFill/>
        </p:spPr>
        <p:txBody>
          <a:bodyPr wrap="none" rtlCol="0">
            <a:spAutoFit/>
          </a:bodyPr>
          <a:lstStyle/>
          <a:p>
            <a:r>
              <a:rPr lang="fr-FR" b="1" dirty="0"/>
              <a:t>URSS</a:t>
            </a:r>
          </a:p>
        </p:txBody>
      </p:sp>
      <p:sp>
        <p:nvSpPr>
          <p:cNvPr id="40" name="ZoneTexte 39">
            <a:extLst>
              <a:ext uri="{FF2B5EF4-FFF2-40B4-BE49-F238E27FC236}">
                <a16:creationId xmlns:a16="http://schemas.microsoft.com/office/drawing/2014/main" id="{C9A6E551-E8B4-71C7-F3AA-E2E373913F42}"/>
              </a:ext>
            </a:extLst>
          </p:cNvPr>
          <p:cNvSpPr txBox="1"/>
          <p:nvPr/>
        </p:nvSpPr>
        <p:spPr>
          <a:xfrm>
            <a:off x="10519111" y="1740762"/>
            <a:ext cx="1124795" cy="369332"/>
          </a:xfrm>
          <a:prstGeom prst="rect">
            <a:avLst/>
          </a:prstGeom>
          <a:noFill/>
        </p:spPr>
        <p:txBody>
          <a:bodyPr wrap="none" rtlCol="0">
            <a:spAutoFit/>
          </a:bodyPr>
          <a:lstStyle/>
          <a:p>
            <a:r>
              <a:rPr lang="fr-FR" b="1" dirty="0"/>
              <a:t>POLOGNE</a:t>
            </a:r>
          </a:p>
        </p:txBody>
      </p:sp>
      <p:sp>
        <p:nvSpPr>
          <p:cNvPr id="41" name="ZoneTexte 40">
            <a:extLst>
              <a:ext uri="{FF2B5EF4-FFF2-40B4-BE49-F238E27FC236}">
                <a16:creationId xmlns:a16="http://schemas.microsoft.com/office/drawing/2014/main" id="{4DA68F19-4B06-FF0B-19F8-151F9A3FE7C7}"/>
              </a:ext>
            </a:extLst>
          </p:cNvPr>
          <p:cNvSpPr txBox="1"/>
          <p:nvPr/>
        </p:nvSpPr>
        <p:spPr>
          <a:xfrm>
            <a:off x="9639759" y="6416433"/>
            <a:ext cx="2351535" cy="338554"/>
          </a:xfrm>
          <a:prstGeom prst="rect">
            <a:avLst/>
          </a:prstGeom>
          <a:noFill/>
        </p:spPr>
        <p:txBody>
          <a:bodyPr wrap="square">
            <a:spAutoFit/>
          </a:bodyPr>
          <a:lstStyle/>
          <a:p>
            <a:pPr algn="r"/>
            <a:r>
              <a:rPr lang="fr-FR" sz="1600" i="1" dirty="0"/>
              <a:t>(*) depuis le 31/05/2022</a:t>
            </a:r>
          </a:p>
        </p:txBody>
      </p:sp>
      <p:sp>
        <p:nvSpPr>
          <p:cNvPr id="42" name="ZoneTexte 41">
            <a:extLst>
              <a:ext uri="{FF2B5EF4-FFF2-40B4-BE49-F238E27FC236}">
                <a16:creationId xmlns:a16="http://schemas.microsoft.com/office/drawing/2014/main" id="{E5A1AD4B-A81A-2047-C7C5-A1965A52013D}"/>
              </a:ext>
            </a:extLst>
          </p:cNvPr>
          <p:cNvSpPr txBox="1"/>
          <p:nvPr/>
        </p:nvSpPr>
        <p:spPr>
          <a:xfrm>
            <a:off x="10751899" y="2049167"/>
            <a:ext cx="594458" cy="369332"/>
          </a:xfrm>
          <a:prstGeom prst="rect">
            <a:avLst/>
          </a:prstGeom>
          <a:noFill/>
        </p:spPr>
        <p:txBody>
          <a:bodyPr wrap="none" rtlCol="0">
            <a:spAutoFit/>
          </a:bodyPr>
          <a:lstStyle/>
          <a:p>
            <a:r>
              <a:rPr lang="fr-FR" b="1" dirty="0"/>
              <a:t>RDA</a:t>
            </a:r>
          </a:p>
        </p:txBody>
      </p:sp>
      <p:sp>
        <p:nvSpPr>
          <p:cNvPr id="43" name="ZoneTexte 42">
            <a:extLst>
              <a:ext uri="{FF2B5EF4-FFF2-40B4-BE49-F238E27FC236}">
                <a16:creationId xmlns:a16="http://schemas.microsoft.com/office/drawing/2014/main" id="{75AC1DBE-4B17-4EB3-A933-89DC3AFBE6C2}"/>
              </a:ext>
            </a:extLst>
          </p:cNvPr>
          <p:cNvSpPr txBox="1"/>
          <p:nvPr/>
        </p:nvSpPr>
        <p:spPr>
          <a:xfrm>
            <a:off x="10015850" y="2357572"/>
            <a:ext cx="2042610" cy="369332"/>
          </a:xfrm>
          <a:prstGeom prst="rect">
            <a:avLst/>
          </a:prstGeom>
          <a:noFill/>
        </p:spPr>
        <p:txBody>
          <a:bodyPr wrap="none" rtlCol="0">
            <a:spAutoFit/>
          </a:bodyPr>
          <a:lstStyle/>
          <a:p>
            <a:r>
              <a:rPr lang="fr-FR" b="1" dirty="0"/>
              <a:t>TCHÉCOSLOVAQUIE</a:t>
            </a:r>
          </a:p>
        </p:txBody>
      </p:sp>
      <p:sp>
        <p:nvSpPr>
          <p:cNvPr id="44" name="ZoneTexte 43">
            <a:extLst>
              <a:ext uri="{FF2B5EF4-FFF2-40B4-BE49-F238E27FC236}">
                <a16:creationId xmlns:a16="http://schemas.microsoft.com/office/drawing/2014/main" id="{FAE37AA4-885E-EC42-EA7A-0259F6B455C1}"/>
              </a:ext>
            </a:extLst>
          </p:cNvPr>
          <p:cNvSpPr txBox="1"/>
          <p:nvPr/>
        </p:nvSpPr>
        <p:spPr>
          <a:xfrm>
            <a:off x="10519111" y="2665977"/>
            <a:ext cx="1088760" cy="369332"/>
          </a:xfrm>
          <a:prstGeom prst="rect">
            <a:avLst/>
          </a:prstGeom>
          <a:noFill/>
        </p:spPr>
        <p:txBody>
          <a:bodyPr wrap="none" rtlCol="0">
            <a:spAutoFit/>
          </a:bodyPr>
          <a:lstStyle/>
          <a:p>
            <a:r>
              <a:rPr lang="fr-FR" b="1" dirty="0"/>
              <a:t>HONGRIE</a:t>
            </a:r>
          </a:p>
        </p:txBody>
      </p:sp>
      <p:sp>
        <p:nvSpPr>
          <p:cNvPr id="45" name="ZoneTexte 44">
            <a:extLst>
              <a:ext uri="{FF2B5EF4-FFF2-40B4-BE49-F238E27FC236}">
                <a16:creationId xmlns:a16="http://schemas.microsoft.com/office/drawing/2014/main" id="{CC1E72AD-4705-11B5-6410-9D5AD0F27CCA}"/>
              </a:ext>
            </a:extLst>
          </p:cNvPr>
          <p:cNvSpPr txBox="1"/>
          <p:nvPr/>
        </p:nvSpPr>
        <p:spPr>
          <a:xfrm>
            <a:off x="10396984" y="2968965"/>
            <a:ext cx="1285288" cy="369332"/>
          </a:xfrm>
          <a:prstGeom prst="rect">
            <a:avLst/>
          </a:prstGeom>
          <a:noFill/>
        </p:spPr>
        <p:txBody>
          <a:bodyPr wrap="none" rtlCol="0">
            <a:spAutoFit/>
          </a:bodyPr>
          <a:lstStyle/>
          <a:p>
            <a:r>
              <a:rPr lang="fr-FR" b="1" dirty="0"/>
              <a:t>ROUMANIE</a:t>
            </a:r>
          </a:p>
        </p:txBody>
      </p:sp>
      <p:sp>
        <p:nvSpPr>
          <p:cNvPr id="46" name="ZoneTexte 45">
            <a:extLst>
              <a:ext uri="{FF2B5EF4-FFF2-40B4-BE49-F238E27FC236}">
                <a16:creationId xmlns:a16="http://schemas.microsoft.com/office/drawing/2014/main" id="{00607F0B-B263-5E1A-9B6C-EEFC1A1A8DAB}"/>
              </a:ext>
            </a:extLst>
          </p:cNvPr>
          <p:cNvSpPr txBox="1"/>
          <p:nvPr/>
        </p:nvSpPr>
        <p:spPr>
          <a:xfrm>
            <a:off x="10459480" y="3261415"/>
            <a:ext cx="1148391" cy="369332"/>
          </a:xfrm>
          <a:prstGeom prst="rect">
            <a:avLst/>
          </a:prstGeom>
          <a:noFill/>
        </p:spPr>
        <p:txBody>
          <a:bodyPr wrap="none" rtlCol="0">
            <a:spAutoFit/>
          </a:bodyPr>
          <a:lstStyle/>
          <a:p>
            <a:r>
              <a:rPr lang="fr-FR" b="1" dirty="0"/>
              <a:t>BULGARIE</a:t>
            </a:r>
          </a:p>
        </p:txBody>
      </p:sp>
      <p:sp>
        <p:nvSpPr>
          <p:cNvPr id="47" name="ZoneTexte 46">
            <a:extLst>
              <a:ext uri="{FF2B5EF4-FFF2-40B4-BE49-F238E27FC236}">
                <a16:creationId xmlns:a16="http://schemas.microsoft.com/office/drawing/2014/main" id="{3A315FF0-9155-DBD1-1387-2CCCD71904E1}"/>
              </a:ext>
            </a:extLst>
          </p:cNvPr>
          <p:cNvSpPr txBox="1"/>
          <p:nvPr/>
        </p:nvSpPr>
        <p:spPr>
          <a:xfrm>
            <a:off x="10533474" y="3557247"/>
            <a:ext cx="1014380" cy="369332"/>
          </a:xfrm>
          <a:prstGeom prst="rect">
            <a:avLst/>
          </a:prstGeom>
          <a:noFill/>
        </p:spPr>
        <p:txBody>
          <a:bodyPr wrap="none" rtlCol="0">
            <a:spAutoFit/>
          </a:bodyPr>
          <a:lstStyle/>
          <a:p>
            <a:r>
              <a:rPr lang="fr-FR" b="1" dirty="0"/>
              <a:t>ALBANIE</a:t>
            </a:r>
          </a:p>
        </p:txBody>
      </p:sp>
      <p:sp>
        <p:nvSpPr>
          <p:cNvPr id="48" name="ZoneTexte 47">
            <a:extLst>
              <a:ext uri="{FF2B5EF4-FFF2-40B4-BE49-F238E27FC236}">
                <a16:creationId xmlns:a16="http://schemas.microsoft.com/office/drawing/2014/main" id="{334971CB-1069-26DD-CCD2-A584ADFAB38A}"/>
              </a:ext>
            </a:extLst>
          </p:cNvPr>
          <p:cNvSpPr txBox="1"/>
          <p:nvPr/>
        </p:nvSpPr>
        <p:spPr>
          <a:xfrm>
            <a:off x="10597979" y="3892440"/>
            <a:ext cx="931024" cy="369332"/>
          </a:xfrm>
          <a:prstGeom prst="rect">
            <a:avLst/>
          </a:prstGeom>
          <a:noFill/>
        </p:spPr>
        <p:txBody>
          <a:bodyPr wrap="none" rtlCol="0">
            <a:spAutoFit/>
          </a:bodyPr>
          <a:lstStyle/>
          <a:p>
            <a:r>
              <a:rPr lang="fr-FR" b="1" dirty="0"/>
              <a:t>MAROC</a:t>
            </a:r>
          </a:p>
        </p:txBody>
      </p:sp>
      <p:sp>
        <p:nvSpPr>
          <p:cNvPr id="49" name="ZoneTexte 48">
            <a:extLst>
              <a:ext uri="{FF2B5EF4-FFF2-40B4-BE49-F238E27FC236}">
                <a16:creationId xmlns:a16="http://schemas.microsoft.com/office/drawing/2014/main" id="{57C1A227-F73F-0296-A6BA-EDC6D1805D91}"/>
              </a:ext>
            </a:extLst>
          </p:cNvPr>
          <p:cNvSpPr txBox="1"/>
          <p:nvPr/>
        </p:nvSpPr>
        <p:spPr>
          <a:xfrm>
            <a:off x="10573453" y="4196543"/>
            <a:ext cx="980076" cy="369332"/>
          </a:xfrm>
          <a:prstGeom prst="rect">
            <a:avLst/>
          </a:prstGeom>
          <a:noFill/>
        </p:spPr>
        <p:txBody>
          <a:bodyPr wrap="none" rtlCol="0">
            <a:spAutoFit/>
          </a:bodyPr>
          <a:lstStyle/>
          <a:p>
            <a:r>
              <a:rPr lang="fr-FR" b="1" dirty="0"/>
              <a:t>ALGÉRIE</a:t>
            </a:r>
          </a:p>
        </p:txBody>
      </p:sp>
      <p:sp>
        <p:nvSpPr>
          <p:cNvPr id="50" name="ZoneTexte 49">
            <a:extLst>
              <a:ext uri="{FF2B5EF4-FFF2-40B4-BE49-F238E27FC236}">
                <a16:creationId xmlns:a16="http://schemas.microsoft.com/office/drawing/2014/main" id="{B6F88862-CBB7-0214-4E28-AE7112817990}"/>
              </a:ext>
            </a:extLst>
          </p:cNvPr>
          <p:cNvSpPr txBox="1"/>
          <p:nvPr/>
        </p:nvSpPr>
        <p:spPr>
          <a:xfrm>
            <a:off x="10519111" y="4492375"/>
            <a:ext cx="944489" cy="369332"/>
          </a:xfrm>
          <a:prstGeom prst="rect">
            <a:avLst/>
          </a:prstGeom>
          <a:noFill/>
        </p:spPr>
        <p:txBody>
          <a:bodyPr wrap="none" rtlCol="0">
            <a:spAutoFit/>
          </a:bodyPr>
          <a:lstStyle/>
          <a:p>
            <a:r>
              <a:rPr lang="fr-FR" b="1" dirty="0"/>
              <a:t>TUNISIE</a:t>
            </a:r>
          </a:p>
        </p:txBody>
      </p:sp>
      <p:sp>
        <p:nvSpPr>
          <p:cNvPr id="51" name="ZoneTexte 50">
            <a:extLst>
              <a:ext uri="{FF2B5EF4-FFF2-40B4-BE49-F238E27FC236}">
                <a16:creationId xmlns:a16="http://schemas.microsoft.com/office/drawing/2014/main" id="{9681911E-151A-0B36-7AC5-ACA094F9D682}"/>
              </a:ext>
            </a:extLst>
          </p:cNvPr>
          <p:cNvSpPr txBox="1"/>
          <p:nvPr/>
        </p:nvSpPr>
        <p:spPr>
          <a:xfrm>
            <a:off x="10487813" y="4802716"/>
            <a:ext cx="938077" cy="369332"/>
          </a:xfrm>
          <a:prstGeom prst="rect">
            <a:avLst/>
          </a:prstGeom>
          <a:noFill/>
        </p:spPr>
        <p:txBody>
          <a:bodyPr wrap="none" rtlCol="0">
            <a:spAutoFit/>
          </a:bodyPr>
          <a:lstStyle/>
          <a:p>
            <a:r>
              <a:rPr lang="fr-FR" b="1" dirty="0"/>
              <a:t>CHYPRE</a:t>
            </a:r>
          </a:p>
        </p:txBody>
      </p:sp>
      <p:sp>
        <p:nvSpPr>
          <p:cNvPr id="52" name="ZoneTexte 51">
            <a:extLst>
              <a:ext uri="{FF2B5EF4-FFF2-40B4-BE49-F238E27FC236}">
                <a16:creationId xmlns:a16="http://schemas.microsoft.com/office/drawing/2014/main" id="{E4220473-4AEC-407C-6D5B-575216490976}"/>
              </a:ext>
            </a:extLst>
          </p:cNvPr>
          <p:cNvSpPr txBox="1"/>
          <p:nvPr/>
        </p:nvSpPr>
        <p:spPr>
          <a:xfrm>
            <a:off x="10635135" y="5094742"/>
            <a:ext cx="712439" cy="369332"/>
          </a:xfrm>
          <a:prstGeom prst="rect">
            <a:avLst/>
          </a:prstGeom>
          <a:noFill/>
        </p:spPr>
        <p:txBody>
          <a:bodyPr wrap="none" rtlCol="0">
            <a:spAutoFit/>
          </a:bodyPr>
          <a:lstStyle/>
          <a:p>
            <a:r>
              <a:rPr lang="fr-FR" b="1" dirty="0"/>
              <a:t>SYRIE</a:t>
            </a:r>
          </a:p>
        </p:txBody>
      </p:sp>
      <p:sp>
        <p:nvSpPr>
          <p:cNvPr id="53" name="ZoneTexte 52">
            <a:extLst>
              <a:ext uri="{FF2B5EF4-FFF2-40B4-BE49-F238E27FC236}">
                <a16:creationId xmlns:a16="http://schemas.microsoft.com/office/drawing/2014/main" id="{10CC7A5E-FD9D-D1E6-14C7-8B4EE3B65D99}"/>
              </a:ext>
            </a:extLst>
          </p:cNvPr>
          <p:cNvSpPr txBox="1"/>
          <p:nvPr/>
        </p:nvSpPr>
        <p:spPr>
          <a:xfrm>
            <a:off x="10670593" y="5384975"/>
            <a:ext cx="641522" cy="369332"/>
          </a:xfrm>
          <a:prstGeom prst="rect">
            <a:avLst/>
          </a:prstGeom>
          <a:noFill/>
        </p:spPr>
        <p:txBody>
          <a:bodyPr wrap="none" rtlCol="0">
            <a:spAutoFit/>
          </a:bodyPr>
          <a:lstStyle/>
          <a:p>
            <a:r>
              <a:rPr lang="fr-FR" b="1" dirty="0"/>
              <a:t>IRAK</a:t>
            </a:r>
          </a:p>
        </p:txBody>
      </p:sp>
      <p:sp>
        <p:nvSpPr>
          <p:cNvPr id="54" name="ZoneTexte 53">
            <a:extLst>
              <a:ext uri="{FF2B5EF4-FFF2-40B4-BE49-F238E27FC236}">
                <a16:creationId xmlns:a16="http://schemas.microsoft.com/office/drawing/2014/main" id="{1ABDE32F-C472-8D43-DC0B-19A95D689005}"/>
              </a:ext>
            </a:extLst>
          </p:cNvPr>
          <p:cNvSpPr txBox="1"/>
          <p:nvPr/>
        </p:nvSpPr>
        <p:spPr>
          <a:xfrm>
            <a:off x="10609999" y="5704120"/>
            <a:ext cx="762709" cy="369332"/>
          </a:xfrm>
          <a:prstGeom prst="rect">
            <a:avLst/>
          </a:prstGeom>
          <a:noFill/>
        </p:spPr>
        <p:txBody>
          <a:bodyPr wrap="none" rtlCol="0">
            <a:spAutoFit/>
          </a:bodyPr>
          <a:lstStyle/>
          <a:p>
            <a:r>
              <a:rPr lang="fr-FR" b="1" dirty="0"/>
              <a:t>LIBAN</a:t>
            </a:r>
          </a:p>
        </p:txBody>
      </p:sp>
      <p:sp>
        <p:nvSpPr>
          <p:cNvPr id="55" name="ZoneTexte 54">
            <a:extLst>
              <a:ext uri="{FF2B5EF4-FFF2-40B4-BE49-F238E27FC236}">
                <a16:creationId xmlns:a16="http://schemas.microsoft.com/office/drawing/2014/main" id="{00981C66-5D92-7BFC-2C6E-03FFDBD91E96}"/>
              </a:ext>
            </a:extLst>
          </p:cNvPr>
          <p:cNvSpPr txBox="1"/>
          <p:nvPr/>
        </p:nvSpPr>
        <p:spPr>
          <a:xfrm>
            <a:off x="10592007" y="6012789"/>
            <a:ext cx="833883" cy="369332"/>
          </a:xfrm>
          <a:prstGeom prst="rect">
            <a:avLst/>
          </a:prstGeom>
          <a:noFill/>
        </p:spPr>
        <p:txBody>
          <a:bodyPr wrap="none" rtlCol="0">
            <a:spAutoFit/>
          </a:bodyPr>
          <a:lstStyle/>
          <a:p>
            <a:r>
              <a:rPr lang="fr-FR" b="1" dirty="0"/>
              <a:t>ISRAËL</a:t>
            </a:r>
          </a:p>
        </p:txBody>
      </p:sp>
      <p:pic>
        <p:nvPicPr>
          <p:cNvPr id="59" name="Image 58">
            <a:extLst>
              <a:ext uri="{FF2B5EF4-FFF2-40B4-BE49-F238E27FC236}">
                <a16:creationId xmlns:a16="http://schemas.microsoft.com/office/drawing/2014/main" id="{CA5FD74E-75F4-8422-41BF-3C38967ABE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092" y="828000"/>
            <a:ext cx="6478537" cy="5038354"/>
          </a:xfrm>
          <a:prstGeom prst="rect">
            <a:avLst/>
          </a:prstGeom>
        </p:spPr>
      </p:pic>
      <p:pic>
        <p:nvPicPr>
          <p:cNvPr id="61" name="Image 60">
            <a:extLst>
              <a:ext uri="{FF2B5EF4-FFF2-40B4-BE49-F238E27FC236}">
                <a16:creationId xmlns:a16="http://schemas.microsoft.com/office/drawing/2014/main" id="{B182BAC0-CE0C-2C74-CF04-0A938004CA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4000" y="828000"/>
            <a:ext cx="6478537" cy="5038354"/>
          </a:xfrm>
          <a:prstGeom prst="rect">
            <a:avLst/>
          </a:prstGeom>
        </p:spPr>
      </p:pic>
      <p:pic>
        <p:nvPicPr>
          <p:cNvPr id="63" name="Image 62">
            <a:extLst>
              <a:ext uri="{FF2B5EF4-FFF2-40B4-BE49-F238E27FC236}">
                <a16:creationId xmlns:a16="http://schemas.microsoft.com/office/drawing/2014/main" id="{AB0D7936-31F5-262A-0266-2571CA27EF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4000" y="828000"/>
            <a:ext cx="6478537" cy="5038354"/>
          </a:xfrm>
          <a:prstGeom prst="rect">
            <a:avLst/>
          </a:prstGeom>
        </p:spPr>
      </p:pic>
      <p:sp>
        <p:nvSpPr>
          <p:cNvPr id="64" name="ZoneTexte 63">
            <a:extLst>
              <a:ext uri="{FF2B5EF4-FFF2-40B4-BE49-F238E27FC236}">
                <a16:creationId xmlns:a16="http://schemas.microsoft.com/office/drawing/2014/main" id="{A7C020A0-D403-B8B6-E106-486753A60AA4}"/>
              </a:ext>
            </a:extLst>
          </p:cNvPr>
          <p:cNvSpPr txBox="1"/>
          <p:nvPr/>
        </p:nvSpPr>
        <p:spPr>
          <a:xfrm>
            <a:off x="8023449" y="5407819"/>
            <a:ext cx="1151277" cy="369332"/>
          </a:xfrm>
          <a:prstGeom prst="rect">
            <a:avLst/>
          </a:prstGeom>
          <a:noFill/>
        </p:spPr>
        <p:txBody>
          <a:bodyPr wrap="none" rtlCol="0">
            <a:spAutoFit/>
          </a:bodyPr>
          <a:lstStyle/>
          <a:p>
            <a:r>
              <a:rPr lang="fr-FR" b="1" dirty="0"/>
              <a:t>FINLANDE</a:t>
            </a:r>
          </a:p>
        </p:txBody>
      </p:sp>
      <p:pic>
        <p:nvPicPr>
          <p:cNvPr id="56" name="Image 55">
            <a:hlinkClick r:id="rId8" action="ppaction://hlinksldjump"/>
            <a:extLst>
              <a:ext uri="{FF2B5EF4-FFF2-40B4-BE49-F238E27FC236}">
                <a16:creationId xmlns:a16="http://schemas.microsoft.com/office/drawing/2014/main" id="{F2CB3180-2446-5C48-7891-47BC7713D243}"/>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B6A3114E-9516-34A0-F905-C8DBA26C69D0}"/>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70427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580">
                                          <p:stCondLst>
                                            <p:cond delay="0"/>
                                          </p:stCondLst>
                                        </p:cTn>
                                        <p:tgtEl>
                                          <p:spTgt spid="10"/>
                                        </p:tgtEl>
                                      </p:cBhvr>
                                    </p:animEffect>
                                    <p:anim calcmode="lin" valueType="num">
                                      <p:cBhvr>
                                        <p:cTn id="3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1" dur="26">
                                          <p:stCondLst>
                                            <p:cond delay="650"/>
                                          </p:stCondLst>
                                        </p:cTn>
                                        <p:tgtEl>
                                          <p:spTgt spid="10"/>
                                        </p:tgtEl>
                                      </p:cBhvr>
                                      <p:to x="100000" y="60000"/>
                                    </p:animScale>
                                    <p:animScale>
                                      <p:cBhvr>
                                        <p:cTn id="42" dur="166" decel="50000">
                                          <p:stCondLst>
                                            <p:cond delay="676"/>
                                          </p:stCondLst>
                                        </p:cTn>
                                        <p:tgtEl>
                                          <p:spTgt spid="10"/>
                                        </p:tgtEl>
                                      </p:cBhvr>
                                      <p:to x="100000" y="100000"/>
                                    </p:animScale>
                                    <p:animScale>
                                      <p:cBhvr>
                                        <p:cTn id="43" dur="26">
                                          <p:stCondLst>
                                            <p:cond delay="1312"/>
                                          </p:stCondLst>
                                        </p:cTn>
                                        <p:tgtEl>
                                          <p:spTgt spid="10"/>
                                        </p:tgtEl>
                                      </p:cBhvr>
                                      <p:to x="100000" y="80000"/>
                                    </p:animScale>
                                    <p:animScale>
                                      <p:cBhvr>
                                        <p:cTn id="44" dur="166" decel="50000">
                                          <p:stCondLst>
                                            <p:cond delay="1338"/>
                                          </p:stCondLst>
                                        </p:cTn>
                                        <p:tgtEl>
                                          <p:spTgt spid="10"/>
                                        </p:tgtEl>
                                      </p:cBhvr>
                                      <p:to x="100000" y="100000"/>
                                    </p:animScale>
                                    <p:animScale>
                                      <p:cBhvr>
                                        <p:cTn id="45" dur="26">
                                          <p:stCondLst>
                                            <p:cond delay="1642"/>
                                          </p:stCondLst>
                                        </p:cTn>
                                        <p:tgtEl>
                                          <p:spTgt spid="10"/>
                                        </p:tgtEl>
                                      </p:cBhvr>
                                      <p:to x="100000" y="90000"/>
                                    </p:animScale>
                                    <p:animScale>
                                      <p:cBhvr>
                                        <p:cTn id="46" dur="166" decel="50000">
                                          <p:stCondLst>
                                            <p:cond delay="1668"/>
                                          </p:stCondLst>
                                        </p:cTn>
                                        <p:tgtEl>
                                          <p:spTgt spid="10"/>
                                        </p:tgtEl>
                                      </p:cBhvr>
                                      <p:to x="100000" y="100000"/>
                                    </p:animScale>
                                    <p:animScale>
                                      <p:cBhvr>
                                        <p:cTn id="47" dur="26">
                                          <p:stCondLst>
                                            <p:cond delay="1808"/>
                                          </p:stCondLst>
                                        </p:cTn>
                                        <p:tgtEl>
                                          <p:spTgt spid="10"/>
                                        </p:tgtEl>
                                      </p:cBhvr>
                                      <p:to x="100000" y="95000"/>
                                    </p:animScale>
                                    <p:animScale>
                                      <p:cBhvr>
                                        <p:cTn id="48" dur="166" decel="50000">
                                          <p:stCondLst>
                                            <p:cond delay="1834"/>
                                          </p:stCondLst>
                                        </p:cTn>
                                        <p:tgtEl>
                                          <p:spTgt spid="10"/>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ppt_x"/>
                                          </p:val>
                                        </p:tav>
                                        <p:tav tm="100000">
                                          <p:val>
                                            <p:strVal val="#ppt_x"/>
                                          </p:val>
                                        </p:tav>
                                      </p:tavLst>
                                    </p:anim>
                                    <p:anim calcmode="lin" valueType="num">
                                      <p:cBhvr additive="base">
                                        <p:cTn id="5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ppt_x"/>
                                          </p:val>
                                        </p:tav>
                                        <p:tav tm="100000">
                                          <p:val>
                                            <p:strVal val="#ppt_x"/>
                                          </p:val>
                                        </p:tav>
                                      </p:tavLst>
                                    </p:anim>
                                    <p:anim calcmode="lin" valueType="num">
                                      <p:cBhvr additive="base">
                                        <p:cTn id="6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00" fill="hold"/>
                                        <p:tgtEl>
                                          <p:spTgt spid="19"/>
                                        </p:tgtEl>
                                        <p:attrNameLst>
                                          <p:attrName>ppt_x</p:attrName>
                                        </p:attrNameLst>
                                      </p:cBhvr>
                                      <p:tavLst>
                                        <p:tav tm="0">
                                          <p:val>
                                            <p:strVal val="#ppt_x"/>
                                          </p:val>
                                        </p:tav>
                                        <p:tav tm="100000">
                                          <p:val>
                                            <p:strVal val="#ppt_x"/>
                                          </p:val>
                                        </p:tav>
                                      </p:tavLst>
                                    </p:anim>
                                    <p:anim calcmode="lin" valueType="num">
                                      <p:cBhvr additive="base">
                                        <p:cTn id="6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additive="base">
                                        <p:cTn id="71" dur="500" fill="hold"/>
                                        <p:tgtEl>
                                          <p:spTgt spid="21"/>
                                        </p:tgtEl>
                                        <p:attrNameLst>
                                          <p:attrName>ppt_x</p:attrName>
                                        </p:attrNameLst>
                                      </p:cBhvr>
                                      <p:tavLst>
                                        <p:tav tm="0">
                                          <p:val>
                                            <p:strVal val="#ppt_x"/>
                                          </p:val>
                                        </p:tav>
                                        <p:tav tm="100000">
                                          <p:val>
                                            <p:strVal val="#ppt_x"/>
                                          </p:val>
                                        </p:tav>
                                      </p:tavLst>
                                    </p:anim>
                                    <p:anim calcmode="lin" valueType="num">
                                      <p:cBhvr additive="base">
                                        <p:cTn id="7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00" fill="hold"/>
                                        <p:tgtEl>
                                          <p:spTgt spid="22"/>
                                        </p:tgtEl>
                                        <p:attrNameLst>
                                          <p:attrName>ppt_x</p:attrName>
                                        </p:attrNameLst>
                                      </p:cBhvr>
                                      <p:tavLst>
                                        <p:tav tm="0">
                                          <p:val>
                                            <p:strVal val="#ppt_x"/>
                                          </p:val>
                                        </p:tav>
                                        <p:tav tm="100000">
                                          <p:val>
                                            <p:strVal val="#ppt_x"/>
                                          </p:val>
                                        </p:tav>
                                      </p:tavLst>
                                    </p:anim>
                                    <p:anim calcmode="lin" valueType="num">
                                      <p:cBhvr additive="base">
                                        <p:cTn id="7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ppt_x"/>
                                          </p:val>
                                        </p:tav>
                                        <p:tav tm="100000">
                                          <p:val>
                                            <p:strVal val="#ppt_x"/>
                                          </p:val>
                                        </p:tav>
                                      </p:tavLst>
                                    </p:anim>
                                    <p:anim calcmode="lin" valueType="num">
                                      <p:cBhvr additive="base">
                                        <p:cTn id="8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26"/>
                                        </p:tgtEl>
                                        <p:attrNameLst>
                                          <p:attrName>style.visibility</p:attrName>
                                        </p:attrNameLst>
                                      </p:cBhvr>
                                      <p:to>
                                        <p:strVal val="visible"/>
                                      </p:to>
                                    </p:set>
                                    <p:anim calcmode="lin" valueType="num">
                                      <p:cBhvr additive="base">
                                        <p:cTn id="89" dur="500" fill="hold"/>
                                        <p:tgtEl>
                                          <p:spTgt spid="26"/>
                                        </p:tgtEl>
                                        <p:attrNameLst>
                                          <p:attrName>ppt_x</p:attrName>
                                        </p:attrNameLst>
                                      </p:cBhvr>
                                      <p:tavLst>
                                        <p:tav tm="0">
                                          <p:val>
                                            <p:strVal val="#ppt_x"/>
                                          </p:val>
                                        </p:tav>
                                        <p:tav tm="100000">
                                          <p:val>
                                            <p:strVal val="#ppt_x"/>
                                          </p:val>
                                        </p:tav>
                                      </p:tavLst>
                                    </p:anim>
                                    <p:anim calcmode="lin" valueType="num">
                                      <p:cBhvr additive="base">
                                        <p:cTn id="9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500" fill="hold"/>
                                        <p:tgtEl>
                                          <p:spTgt spid="27"/>
                                        </p:tgtEl>
                                        <p:attrNameLst>
                                          <p:attrName>ppt_x</p:attrName>
                                        </p:attrNameLst>
                                      </p:cBhvr>
                                      <p:tavLst>
                                        <p:tav tm="0">
                                          <p:val>
                                            <p:strVal val="#ppt_x"/>
                                          </p:val>
                                        </p:tav>
                                        <p:tav tm="100000">
                                          <p:val>
                                            <p:strVal val="#ppt_x"/>
                                          </p:val>
                                        </p:tav>
                                      </p:tavLst>
                                    </p:anim>
                                    <p:anim calcmode="lin" valueType="num">
                                      <p:cBhvr additive="base">
                                        <p:cTn id="9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28"/>
                                        </p:tgtEl>
                                        <p:attrNameLst>
                                          <p:attrName>style.visibility</p:attrName>
                                        </p:attrNameLst>
                                      </p:cBhvr>
                                      <p:to>
                                        <p:strVal val="visible"/>
                                      </p:to>
                                    </p:set>
                                    <p:anim calcmode="lin" valueType="num">
                                      <p:cBhvr additive="base">
                                        <p:cTn id="101" dur="500" fill="hold"/>
                                        <p:tgtEl>
                                          <p:spTgt spid="28"/>
                                        </p:tgtEl>
                                        <p:attrNameLst>
                                          <p:attrName>ppt_x</p:attrName>
                                        </p:attrNameLst>
                                      </p:cBhvr>
                                      <p:tavLst>
                                        <p:tav tm="0">
                                          <p:val>
                                            <p:strVal val="#ppt_x"/>
                                          </p:val>
                                        </p:tav>
                                        <p:tav tm="100000">
                                          <p:val>
                                            <p:strVal val="#ppt_x"/>
                                          </p:val>
                                        </p:tav>
                                      </p:tavLst>
                                    </p:anim>
                                    <p:anim calcmode="lin" valueType="num">
                                      <p:cBhvr additive="base">
                                        <p:cTn id="10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29"/>
                                        </p:tgtEl>
                                        <p:attrNameLst>
                                          <p:attrName>style.visibility</p:attrName>
                                        </p:attrNameLst>
                                      </p:cBhvr>
                                      <p:to>
                                        <p:strVal val="visible"/>
                                      </p:to>
                                    </p:set>
                                    <p:anim calcmode="lin" valueType="num">
                                      <p:cBhvr additive="base">
                                        <p:cTn id="107" dur="500" fill="hold"/>
                                        <p:tgtEl>
                                          <p:spTgt spid="29"/>
                                        </p:tgtEl>
                                        <p:attrNameLst>
                                          <p:attrName>ppt_x</p:attrName>
                                        </p:attrNameLst>
                                      </p:cBhvr>
                                      <p:tavLst>
                                        <p:tav tm="0">
                                          <p:val>
                                            <p:strVal val="#ppt_x"/>
                                          </p:val>
                                        </p:tav>
                                        <p:tav tm="100000">
                                          <p:val>
                                            <p:strVal val="#ppt_x"/>
                                          </p:val>
                                        </p:tav>
                                      </p:tavLst>
                                    </p:anim>
                                    <p:anim calcmode="lin" valueType="num">
                                      <p:cBhvr additive="base">
                                        <p:cTn id="10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30"/>
                                        </p:tgtEl>
                                        <p:attrNameLst>
                                          <p:attrName>style.visibility</p:attrName>
                                        </p:attrNameLst>
                                      </p:cBhvr>
                                      <p:to>
                                        <p:strVal val="visible"/>
                                      </p:to>
                                    </p:set>
                                    <p:anim calcmode="lin" valueType="num">
                                      <p:cBhvr additive="base">
                                        <p:cTn id="113" dur="500" fill="hold"/>
                                        <p:tgtEl>
                                          <p:spTgt spid="30"/>
                                        </p:tgtEl>
                                        <p:attrNameLst>
                                          <p:attrName>ppt_x</p:attrName>
                                        </p:attrNameLst>
                                      </p:cBhvr>
                                      <p:tavLst>
                                        <p:tav tm="0">
                                          <p:val>
                                            <p:strVal val="#ppt_x"/>
                                          </p:val>
                                        </p:tav>
                                        <p:tav tm="100000">
                                          <p:val>
                                            <p:strVal val="#ppt_x"/>
                                          </p:val>
                                        </p:tav>
                                      </p:tavLst>
                                    </p:anim>
                                    <p:anim calcmode="lin" valueType="num">
                                      <p:cBhvr additive="base">
                                        <p:cTn id="11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4" fill="hold" grpId="0" nodeType="clickEffect">
                                  <p:stCondLst>
                                    <p:cond delay="0"/>
                                  </p:stCondLst>
                                  <p:childTnLst>
                                    <p:set>
                                      <p:cBhvr>
                                        <p:cTn id="118" dur="1" fill="hold">
                                          <p:stCondLst>
                                            <p:cond delay="0"/>
                                          </p:stCondLst>
                                        </p:cTn>
                                        <p:tgtEl>
                                          <p:spTgt spid="31"/>
                                        </p:tgtEl>
                                        <p:attrNameLst>
                                          <p:attrName>style.visibility</p:attrName>
                                        </p:attrNameLst>
                                      </p:cBhvr>
                                      <p:to>
                                        <p:strVal val="visible"/>
                                      </p:to>
                                    </p:set>
                                    <p:anim calcmode="lin" valueType="num">
                                      <p:cBhvr additive="base">
                                        <p:cTn id="119" dur="500" fill="hold"/>
                                        <p:tgtEl>
                                          <p:spTgt spid="31"/>
                                        </p:tgtEl>
                                        <p:attrNameLst>
                                          <p:attrName>ppt_x</p:attrName>
                                        </p:attrNameLst>
                                      </p:cBhvr>
                                      <p:tavLst>
                                        <p:tav tm="0">
                                          <p:val>
                                            <p:strVal val="#ppt_x"/>
                                          </p:val>
                                        </p:tav>
                                        <p:tav tm="100000">
                                          <p:val>
                                            <p:strVal val="#ppt_x"/>
                                          </p:val>
                                        </p:tav>
                                      </p:tavLst>
                                    </p:anim>
                                    <p:anim calcmode="lin" valueType="num">
                                      <p:cBhvr additive="base">
                                        <p:cTn id="12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32"/>
                                        </p:tgtEl>
                                        <p:attrNameLst>
                                          <p:attrName>style.visibility</p:attrName>
                                        </p:attrNameLst>
                                      </p:cBhvr>
                                      <p:to>
                                        <p:strVal val="visible"/>
                                      </p:to>
                                    </p:set>
                                    <p:anim calcmode="lin" valueType="num">
                                      <p:cBhvr additive="base">
                                        <p:cTn id="125" dur="500" fill="hold"/>
                                        <p:tgtEl>
                                          <p:spTgt spid="32"/>
                                        </p:tgtEl>
                                        <p:attrNameLst>
                                          <p:attrName>ppt_x</p:attrName>
                                        </p:attrNameLst>
                                      </p:cBhvr>
                                      <p:tavLst>
                                        <p:tav tm="0">
                                          <p:val>
                                            <p:strVal val="#ppt_x"/>
                                          </p:val>
                                        </p:tav>
                                        <p:tav tm="100000">
                                          <p:val>
                                            <p:strVal val="#ppt_x"/>
                                          </p:val>
                                        </p:tav>
                                      </p:tavLst>
                                    </p:anim>
                                    <p:anim calcmode="lin" valueType="num">
                                      <p:cBhvr additive="base">
                                        <p:cTn id="126" dur="500" fill="hold"/>
                                        <p:tgtEl>
                                          <p:spTgt spid="32"/>
                                        </p:tgtEl>
                                        <p:attrNameLst>
                                          <p:attrName>ppt_y</p:attrName>
                                        </p:attrNameLst>
                                      </p:cBhvr>
                                      <p:tavLst>
                                        <p:tav tm="0">
                                          <p:val>
                                            <p:strVal val="1+#ppt_h/2"/>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41"/>
                                        </p:tgtEl>
                                        <p:attrNameLst>
                                          <p:attrName>style.visibility</p:attrName>
                                        </p:attrNameLst>
                                      </p:cBhvr>
                                      <p:to>
                                        <p:strVal val="visible"/>
                                      </p:to>
                                    </p:set>
                                    <p:animEffect transition="in" filter="fade">
                                      <p:cBhvr>
                                        <p:cTn id="129" dur="1000"/>
                                        <p:tgtEl>
                                          <p:spTgt spid="41"/>
                                        </p:tgtEl>
                                      </p:cBhvr>
                                    </p:animEffect>
                                    <p:anim calcmode="lin" valueType="num">
                                      <p:cBhvr>
                                        <p:cTn id="130" dur="1000" fill="hold"/>
                                        <p:tgtEl>
                                          <p:spTgt spid="41"/>
                                        </p:tgtEl>
                                        <p:attrNameLst>
                                          <p:attrName>ppt_x</p:attrName>
                                        </p:attrNameLst>
                                      </p:cBhvr>
                                      <p:tavLst>
                                        <p:tav tm="0">
                                          <p:val>
                                            <p:strVal val="#ppt_x"/>
                                          </p:val>
                                        </p:tav>
                                        <p:tav tm="100000">
                                          <p:val>
                                            <p:strVal val="#ppt_x"/>
                                          </p:val>
                                        </p:tav>
                                      </p:tavLst>
                                    </p:anim>
                                    <p:anim calcmode="lin" valueType="num">
                                      <p:cBhvr>
                                        <p:cTn id="131"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32" fill="hold">
                      <p:stCondLst>
                        <p:cond delay="indefinite"/>
                      </p:stCondLst>
                      <p:childTnLst>
                        <p:par>
                          <p:cTn id="133" fill="hold">
                            <p:stCondLst>
                              <p:cond delay="0"/>
                            </p:stCondLst>
                            <p:childTnLst>
                              <p:par>
                                <p:cTn id="134" presetID="2" presetClass="entr" presetSubtype="4" fill="hold" grpId="0" nodeType="clickEffect">
                                  <p:stCondLst>
                                    <p:cond delay="0"/>
                                  </p:stCondLst>
                                  <p:childTnLst>
                                    <p:set>
                                      <p:cBhvr>
                                        <p:cTn id="135" dur="1" fill="hold">
                                          <p:stCondLst>
                                            <p:cond delay="0"/>
                                          </p:stCondLst>
                                        </p:cTn>
                                        <p:tgtEl>
                                          <p:spTgt spid="33"/>
                                        </p:tgtEl>
                                        <p:attrNameLst>
                                          <p:attrName>style.visibility</p:attrName>
                                        </p:attrNameLst>
                                      </p:cBhvr>
                                      <p:to>
                                        <p:strVal val="visible"/>
                                      </p:to>
                                    </p:set>
                                    <p:anim calcmode="lin" valueType="num">
                                      <p:cBhvr additive="base">
                                        <p:cTn id="136" dur="500" fill="hold"/>
                                        <p:tgtEl>
                                          <p:spTgt spid="33"/>
                                        </p:tgtEl>
                                        <p:attrNameLst>
                                          <p:attrName>ppt_x</p:attrName>
                                        </p:attrNameLst>
                                      </p:cBhvr>
                                      <p:tavLst>
                                        <p:tav tm="0">
                                          <p:val>
                                            <p:strVal val="#ppt_x"/>
                                          </p:val>
                                        </p:tav>
                                        <p:tav tm="100000">
                                          <p:val>
                                            <p:strVal val="#ppt_x"/>
                                          </p:val>
                                        </p:tav>
                                      </p:tavLst>
                                    </p:anim>
                                    <p:anim calcmode="lin" valueType="num">
                                      <p:cBhvr additive="base">
                                        <p:cTn id="137"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2" presetClass="entr" presetSubtype="4" fill="hold" grpId="0" nodeType="clickEffect">
                                  <p:stCondLst>
                                    <p:cond delay="0"/>
                                  </p:stCondLst>
                                  <p:childTnLst>
                                    <p:set>
                                      <p:cBhvr>
                                        <p:cTn id="141" dur="1" fill="hold">
                                          <p:stCondLst>
                                            <p:cond delay="0"/>
                                          </p:stCondLst>
                                        </p:cTn>
                                        <p:tgtEl>
                                          <p:spTgt spid="34"/>
                                        </p:tgtEl>
                                        <p:attrNameLst>
                                          <p:attrName>style.visibility</p:attrName>
                                        </p:attrNameLst>
                                      </p:cBhvr>
                                      <p:to>
                                        <p:strVal val="visible"/>
                                      </p:to>
                                    </p:set>
                                    <p:anim calcmode="lin" valueType="num">
                                      <p:cBhvr additive="base">
                                        <p:cTn id="142" dur="500" fill="hold"/>
                                        <p:tgtEl>
                                          <p:spTgt spid="34"/>
                                        </p:tgtEl>
                                        <p:attrNameLst>
                                          <p:attrName>ppt_x</p:attrName>
                                        </p:attrNameLst>
                                      </p:cBhvr>
                                      <p:tavLst>
                                        <p:tav tm="0">
                                          <p:val>
                                            <p:strVal val="#ppt_x"/>
                                          </p:val>
                                        </p:tav>
                                        <p:tav tm="100000">
                                          <p:val>
                                            <p:strVal val="#ppt_x"/>
                                          </p:val>
                                        </p:tav>
                                      </p:tavLst>
                                    </p:anim>
                                    <p:anim calcmode="lin" valueType="num">
                                      <p:cBhvr additive="base">
                                        <p:cTn id="143"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44" fill="hold">
                      <p:stCondLst>
                        <p:cond delay="indefinite"/>
                      </p:stCondLst>
                      <p:childTnLst>
                        <p:par>
                          <p:cTn id="145" fill="hold">
                            <p:stCondLst>
                              <p:cond delay="0"/>
                            </p:stCondLst>
                            <p:childTnLst>
                              <p:par>
                                <p:cTn id="146" presetID="2" presetClass="entr" presetSubtype="4" fill="hold" grpId="0" nodeType="clickEffect">
                                  <p:stCondLst>
                                    <p:cond delay="0"/>
                                  </p:stCondLst>
                                  <p:childTnLst>
                                    <p:set>
                                      <p:cBhvr>
                                        <p:cTn id="147" dur="1" fill="hold">
                                          <p:stCondLst>
                                            <p:cond delay="0"/>
                                          </p:stCondLst>
                                        </p:cTn>
                                        <p:tgtEl>
                                          <p:spTgt spid="64"/>
                                        </p:tgtEl>
                                        <p:attrNameLst>
                                          <p:attrName>style.visibility</p:attrName>
                                        </p:attrNameLst>
                                      </p:cBhvr>
                                      <p:to>
                                        <p:strVal val="visible"/>
                                      </p:to>
                                    </p:set>
                                    <p:anim calcmode="lin" valueType="num">
                                      <p:cBhvr additive="base">
                                        <p:cTn id="148" dur="500" fill="hold"/>
                                        <p:tgtEl>
                                          <p:spTgt spid="64"/>
                                        </p:tgtEl>
                                        <p:attrNameLst>
                                          <p:attrName>ppt_x</p:attrName>
                                        </p:attrNameLst>
                                      </p:cBhvr>
                                      <p:tavLst>
                                        <p:tav tm="0">
                                          <p:val>
                                            <p:strVal val="#ppt_x"/>
                                          </p:val>
                                        </p:tav>
                                        <p:tav tm="100000">
                                          <p:val>
                                            <p:strVal val="#ppt_x"/>
                                          </p:val>
                                        </p:tav>
                                      </p:tavLst>
                                    </p:anim>
                                    <p:anim calcmode="lin" valueType="num">
                                      <p:cBhvr additive="base">
                                        <p:cTn id="149"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2" presetClass="entr" presetSubtype="4" fill="hold" grpId="0" nodeType="clickEffect">
                                  <p:stCondLst>
                                    <p:cond delay="0"/>
                                  </p:stCondLst>
                                  <p:childTnLst>
                                    <p:set>
                                      <p:cBhvr>
                                        <p:cTn id="153" dur="1" fill="hold">
                                          <p:stCondLst>
                                            <p:cond delay="0"/>
                                          </p:stCondLst>
                                        </p:cTn>
                                        <p:tgtEl>
                                          <p:spTgt spid="35"/>
                                        </p:tgtEl>
                                        <p:attrNameLst>
                                          <p:attrName>style.visibility</p:attrName>
                                        </p:attrNameLst>
                                      </p:cBhvr>
                                      <p:to>
                                        <p:strVal val="visible"/>
                                      </p:to>
                                    </p:set>
                                    <p:anim calcmode="lin" valueType="num">
                                      <p:cBhvr additive="base">
                                        <p:cTn id="154" dur="500" fill="hold"/>
                                        <p:tgtEl>
                                          <p:spTgt spid="35"/>
                                        </p:tgtEl>
                                        <p:attrNameLst>
                                          <p:attrName>ppt_x</p:attrName>
                                        </p:attrNameLst>
                                      </p:cBhvr>
                                      <p:tavLst>
                                        <p:tav tm="0">
                                          <p:val>
                                            <p:strVal val="#ppt_x"/>
                                          </p:val>
                                        </p:tav>
                                        <p:tav tm="100000">
                                          <p:val>
                                            <p:strVal val="#ppt_x"/>
                                          </p:val>
                                        </p:tav>
                                      </p:tavLst>
                                    </p:anim>
                                    <p:anim calcmode="lin" valueType="num">
                                      <p:cBhvr additive="base">
                                        <p:cTn id="155"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56" fill="hold">
                      <p:stCondLst>
                        <p:cond delay="indefinite"/>
                      </p:stCondLst>
                      <p:childTnLst>
                        <p:par>
                          <p:cTn id="157" fill="hold">
                            <p:stCondLst>
                              <p:cond delay="0"/>
                            </p:stCondLst>
                            <p:childTnLst>
                              <p:par>
                                <p:cTn id="158" presetID="2" presetClass="entr" presetSubtype="4" fill="hold" grpId="0" nodeType="clickEffect">
                                  <p:stCondLst>
                                    <p:cond delay="0"/>
                                  </p:stCondLst>
                                  <p:childTnLst>
                                    <p:set>
                                      <p:cBhvr>
                                        <p:cTn id="159" dur="1" fill="hold">
                                          <p:stCondLst>
                                            <p:cond delay="0"/>
                                          </p:stCondLst>
                                        </p:cTn>
                                        <p:tgtEl>
                                          <p:spTgt spid="36"/>
                                        </p:tgtEl>
                                        <p:attrNameLst>
                                          <p:attrName>style.visibility</p:attrName>
                                        </p:attrNameLst>
                                      </p:cBhvr>
                                      <p:to>
                                        <p:strVal val="visible"/>
                                      </p:to>
                                    </p:set>
                                    <p:anim calcmode="lin" valueType="num">
                                      <p:cBhvr additive="base">
                                        <p:cTn id="160" dur="500" fill="hold"/>
                                        <p:tgtEl>
                                          <p:spTgt spid="36"/>
                                        </p:tgtEl>
                                        <p:attrNameLst>
                                          <p:attrName>ppt_x</p:attrName>
                                        </p:attrNameLst>
                                      </p:cBhvr>
                                      <p:tavLst>
                                        <p:tav tm="0">
                                          <p:val>
                                            <p:strVal val="#ppt_x"/>
                                          </p:val>
                                        </p:tav>
                                        <p:tav tm="100000">
                                          <p:val>
                                            <p:strVal val="#ppt_x"/>
                                          </p:val>
                                        </p:tav>
                                      </p:tavLst>
                                    </p:anim>
                                    <p:anim calcmode="lin" valueType="num">
                                      <p:cBhvr additive="base">
                                        <p:cTn id="161"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62" fill="hold">
                      <p:stCondLst>
                        <p:cond delay="indefinite"/>
                      </p:stCondLst>
                      <p:childTnLst>
                        <p:par>
                          <p:cTn id="163" fill="hold">
                            <p:stCondLst>
                              <p:cond delay="0"/>
                            </p:stCondLst>
                            <p:childTnLst>
                              <p:par>
                                <p:cTn id="164" presetID="2" presetClass="entr" presetSubtype="4" fill="hold" grpId="0" nodeType="clickEffect">
                                  <p:stCondLst>
                                    <p:cond delay="0"/>
                                  </p:stCondLst>
                                  <p:childTnLst>
                                    <p:set>
                                      <p:cBhvr>
                                        <p:cTn id="165" dur="1" fill="hold">
                                          <p:stCondLst>
                                            <p:cond delay="0"/>
                                          </p:stCondLst>
                                        </p:cTn>
                                        <p:tgtEl>
                                          <p:spTgt spid="37"/>
                                        </p:tgtEl>
                                        <p:attrNameLst>
                                          <p:attrName>style.visibility</p:attrName>
                                        </p:attrNameLst>
                                      </p:cBhvr>
                                      <p:to>
                                        <p:strVal val="visible"/>
                                      </p:to>
                                    </p:set>
                                    <p:anim calcmode="lin" valueType="num">
                                      <p:cBhvr additive="base">
                                        <p:cTn id="166" dur="500" fill="hold"/>
                                        <p:tgtEl>
                                          <p:spTgt spid="37"/>
                                        </p:tgtEl>
                                        <p:attrNameLst>
                                          <p:attrName>ppt_x</p:attrName>
                                        </p:attrNameLst>
                                      </p:cBhvr>
                                      <p:tavLst>
                                        <p:tav tm="0">
                                          <p:val>
                                            <p:strVal val="#ppt_x"/>
                                          </p:val>
                                        </p:tav>
                                        <p:tav tm="100000">
                                          <p:val>
                                            <p:strVal val="#ppt_x"/>
                                          </p:val>
                                        </p:tav>
                                      </p:tavLst>
                                    </p:anim>
                                    <p:anim calcmode="lin" valueType="num">
                                      <p:cBhvr additive="base">
                                        <p:cTn id="167"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68" fill="hold">
                      <p:stCondLst>
                        <p:cond delay="indefinite"/>
                      </p:stCondLst>
                      <p:childTnLst>
                        <p:par>
                          <p:cTn id="169" fill="hold">
                            <p:stCondLst>
                              <p:cond delay="0"/>
                            </p:stCondLst>
                            <p:childTnLst>
                              <p:par>
                                <p:cTn id="170" presetID="2" presetClass="entr" presetSubtype="4" fill="hold" grpId="0" nodeType="clickEffect">
                                  <p:stCondLst>
                                    <p:cond delay="0"/>
                                  </p:stCondLst>
                                  <p:childTnLst>
                                    <p:set>
                                      <p:cBhvr>
                                        <p:cTn id="171" dur="1" fill="hold">
                                          <p:stCondLst>
                                            <p:cond delay="0"/>
                                          </p:stCondLst>
                                        </p:cTn>
                                        <p:tgtEl>
                                          <p:spTgt spid="38"/>
                                        </p:tgtEl>
                                        <p:attrNameLst>
                                          <p:attrName>style.visibility</p:attrName>
                                        </p:attrNameLst>
                                      </p:cBhvr>
                                      <p:to>
                                        <p:strVal val="visible"/>
                                      </p:to>
                                    </p:set>
                                    <p:anim calcmode="lin" valueType="num">
                                      <p:cBhvr additive="base">
                                        <p:cTn id="172" dur="500" fill="hold"/>
                                        <p:tgtEl>
                                          <p:spTgt spid="38"/>
                                        </p:tgtEl>
                                        <p:attrNameLst>
                                          <p:attrName>ppt_x</p:attrName>
                                        </p:attrNameLst>
                                      </p:cBhvr>
                                      <p:tavLst>
                                        <p:tav tm="0">
                                          <p:val>
                                            <p:strVal val="#ppt_x"/>
                                          </p:val>
                                        </p:tav>
                                        <p:tav tm="100000">
                                          <p:val>
                                            <p:strVal val="#ppt_x"/>
                                          </p:val>
                                        </p:tav>
                                      </p:tavLst>
                                    </p:anim>
                                    <p:anim calcmode="lin" valueType="num">
                                      <p:cBhvr additive="base">
                                        <p:cTn id="173"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74" fill="hold">
                      <p:stCondLst>
                        <p:cond delay="indefinite"/>
                      </p:stCondLst>
                      <p:childTnLst>
                        <p:par>
                          <p:cTn id="175" fill="hold">
                            <p:stCondLst>
                              <p:cond delay="0"/>
                            </p:stCondLst>
                            <p:childTnLst>
                              <p:par>
                                <p:cTn id="176" presetID="2" presetClass="entr" presetSubtype="4" fill="hold" grpId="0" nodeType="clickEffect">
                                  <p:stCondLst>
                                    <p:cond delay="0"/>
                                  </p:stCondLst>
                                  <p:childTnLst>
                                    <p:set>
                                      <p:cBhvr>
                                        <p:cTn id="177" dur="1" fill="hold">
                                          <p:stCondLst>
                                            <p:cond delay="0"/>
                                          </p:stCondLst>
                                        </p:cTn>
                                        <p:tgtEl>
                                          <p:spTgt spid="39"/>
                                        </p:tgtEl>
                                        <p:attrNameLst>
                                          <p:attrName>style.visibility</p:attrName>
                                        </p:attrNameLst>
                                      </p:cBhvr>
                                      <p:to>
                                        <p:strVal val="visible"/>
                                      </p:to>
                                    </p:set>
                                    <p:anim calcmode="lin" valueType="num">
                                      <p:cBhvr additive="base">
                                        <p:cTn id="178" dur="500" fill="hold"/>
                                        <p:tgtEl>
                                          <p:spTgt spid="39"/>
                                        </p:tgtEl>
                                        <p:attrNameLst>
                                          <p:attrName>ppt_x</p:attrName>
                                        </p:attrNameLst>
                                      </p:cBhvr>
                                      <p:tavLst>
                                        <p:tav tm="0">
                                          <p:val>
                                            <p:strVal val="#ppt_x"/>
                                          </p:val>
                                        </p:tav>
                                        <p:tav tm="100000">
                                          <p:val>
                                            <p:strVal val="#ppt_x"/>
                                          </p:val>
                                        </p:tav>
                                      </p:tavLst>
                                    </p:anim>
                                    <p:anim calcmode="lin" valueType="num">
                                      <p:cBhvr additive="base">
                                        <p:cTn id="179"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80" fill="hold">
                      <p:stCondLst>
                        <p:cond delay="indefinite"/>
                      </p:stCondLst>
                      <p:childTnLst>
                        <p:par>
                          <p:cTn id="181" fill="hold">
                            <p:stCondLst>
                              <p:cond delay="0"/>
                            </p:stCondLst>
                            <p:childTnLst>
                              <p:par>
                                <p:cTn id="182" presetID="2" presetClass="entr" presetSubtype="4" fill="hold" grpId="0" nodeType="clickEffect">
                                  <p:stCondLst>
                                    <p:cond delay="0"/>
                                  </p:stCondLst>
                                  <p:childTnLst>
                                    <p:set>
                                      <p:cBhvr>
                                        <p:cTn id="183" dur="1" fill="hold">
                                          <p:stCondLst>
                                            <p:cond delay="0"/>
                                          </p:stCondLst>
                                        </p:cTn>
                                        <p:tgtEl>
                                          <p:spTgt spid="40"/>
                                        </p:tgtEl>
                                        <p:attrNameLst>
                                          <p:attrName>style.visibility</p:attrName>
                                        </p:attrNameLst>
                                      </p:cBhvr>
                                      <p:to>
                                        <p:strVal val="visible"/>
                                      </p:to>
                                    </p:set>
                                    <p:anim calcmode="lin" valueType="num">
                                      <p:cBhvr additive="base">
                                        <p:cTn id="184" dur="500" fill="hold"/>
                                        <p:tgtEl>
                                          <p:spTgt spid="40"/>
                                        </p:tgtEl>
                                        <p:attrNameLst>
                                          <p:attrName>ppt_x</p:attrName>
                                        </p:attrNameLst>
                                      </p:cBhvr>
                                      <p:tavLst>
                                        <p:tav tm="0">
                                          <p:val>
                                            <p:strVal val="#ppt_x"/>
                                          </p:val>
                                        </p:tav>
                                        <p:tav tm="100000">
                                          <p:val>
                                            <p:strVal val="#ppt_x"/>
                                          </p:val>
                                        </p:tav>
                                      </p:tavLst>
                                    </p:anim>
                                    <p:anim calcmode="lin" valueType="num">
                                      <p:cBhvr additive="base">
                                        <p:cTn id="185"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86" fill="hold">
                      <p:stCondLst>
                        <p:cond delay="indefinite"/>
                      </p:stCondLst>
                      <p:childTnLst>
                        <p:par>
                          <p:cTn id="187" fill="hold">
                            <p:stCondLst>
                              <p:cond delay="0"/>
                            </p:stCondLst>
                            <p:childTnLst>
                              <p:par>
                                <p:cTn id="188" presetID="2" presetClass="entr" presetSubtype="4" fill="hold" grpId="0" nodeType="clickEffect">
                                  <p:stCondLst>
                                    <p:cond delay="0"/>
                                  </p:stCondLst>
                                  <p:childTnLst>
                                    <p:set>
                                      <p:cBhvr>
                                        <p:cTn id="189" dur="1" fill="hold">
                                          <p:stCondLst>
                                            <p:cond delay="0"/>
                                          </p:stCondLst>
                                        </p:cTn>
                                        <p:tgtEl>
                                          <p:spTgt spid="42"/>
                                        </p:tgtEl>
                                        <p:attrNameLst>
                                          <p:attrName>style.visibility</p:attrName>
                                        </p:attrNameLst>
                                      </p:cBhvr>
                                      <p:to>
                                        <p:strVal val="visible"/>
                                      </p:to>
                                    </p:set>
                                    <p:anim calcmode="lin" valueType="num">
                                      <p:cBhvr additive="base">
                                        <p:cTn id="190" dur="500" fill="hold"/>
                                        <p:tgtEl>
                                          <p:spTgt spid="42"/>
                                        </p:tgtEl>
                                        <p:attrNameLst>
                                          <p:attrName>ppt_x</p:attrName>
                                        </p:attrNameLst>
                                      </p:cBhvr>
                                      <p:tavLst>
                                        <p:tav tm="0">
                                          <p:val>
                                            <p:strVal val="#ppt_x"/>
                                          </p:val>
                                        </p:tav>
                                        <p:tav tm="100000">
                                          <p:val>
                                            <p:strVal val="#ppt_x"/>
                                          </p:val>
                                        </p:tav>
                                      </p:tavLst>
                                    </p:anim>
                                    <p:anim calcmode="lin" valueType="num">
                                      <p:cBhvr additive="base">
                                        <p:cTn id="191"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92" fill="hold">
                      <p:stCondLst>
                        <p:cond delay="indefinite"/>
                      </p:stCondLst>
                      <p:childTnLst>
                        <p:par>
                          <p:cTn id="193" fill="hold">
                            <p:stCondLst>
                              <p:cond delay="0"/>
                            </p:stCondLst>
                            <p:childTnLst>
                              <p:par>
                                <p:cTn id="194" presetID="2" presetClass="entr" presetSubtype="4" fill="hold" grpId="0" nodeType="clickEffect">
                                  <p:stCondLst>
                                    <p:cond delay="0"/>
                                  </p:stCondLst>
                                  <p:childTnLst>
                                    <p:set>
                                      <p:cBhvr>
                                        <p:cTn id="195" dur="1" fill="hold">
                                          <p:stCondLst>
                                            <p:cond delay="0"/>
                                          </p:stCondLst>
                                        </p:cTn>
                                        <p:tgtEl>
                                          <p:spTgt spid="43"/>
                                        </p:tgtEl>
                                        <p:attrNameLst>
                                          <p:attrName>style.visibility</p:attrName>
                                        </p:attrNameLst>
                                      </p:cBhvr>
                                      <p:to>
                                        <p:strVal val="visible"/>
                                      </p:to>
                                    </p:set>
                                    <p:anim calcmode="lin" valueType="num">
                                      <p:cBhvr additive="base">
                                        <p:cTn id="196" dur="500" fill="hold"/>
                                        <p:tgtEl>
                                          <p:spTgt spid="43"/>
                                        </p:tgtEl>
                                        <p:attrNameLst>
                                          <p:attrName>ppt_x</p:attrName>
                                        </p:attrNameLst>
                                      </p:cBhvr>
                                      <p:tavLst>
                                        <p:tav tm="0">
                                          <p:val>
                                            <p:strVal val="#ppt_x"/>
                                          </p:val>
                                        </p:tav>
                                        <p:tav tm="100000">
                                          <p:val>
                                            <p:strVal val="#ppt_x"/>
                                          </p:val>
                                        </p:tav>
                                      </p:tavLst>
                                    </p:anim>
                                    <p:anim calcmode="lin" valueType="num">
                                      <p:cBhvr additive="base">
                                        <p:cTn id="197"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2" presetClass="entr" presetSubtype="4" fill="hold" grpId="0" nodeType="clickEffect">
                                  <p:stCondLst>
                                    <p:cond delay="0"/>
                                  </p:stCondLst>
                                  <p:childTnLst>
                                    <p:set>
                                      <p:cBhvr>
                                        <p:cTn id="201" dur="1" fill="hold">
                                          <p:stCondLst>
                                            <p:cond delay="0"/>
                                          </p:stCondLst>
                                        </p:cTn>
                                        <p:tgtEl>
                                          <p:spTgt spid="44"/>
                                        </p:tgtEl>
                                        <p:attrNameLst>
                                          <p:attrName>style.visibility</p:attrName>
                                        </p:attrNameLst>
                                      </p:cBhvr>
                                      <p:to>
                                        <p:strVal val="visible"/>
                                      </p:to>
                                    </p:set>
                                    <p:anim calcmode="lin" valueType="num">
                                      <p:cBhvr additive="base">
                                        <p:cTn id="202" dur="500" fill="hold"/>
                                        <p:tgtEl>
                                          <p:spTgt spid="44"/>
                                        </p:tgtEl>
                                        <p:attrNameLst>
                                          <p:attrName>ppt_x</p:attrName>
                                        </p:attrNameLst>
                                      </p:cBhvr>
                                      <p:tavLst>
                                        <p:tav tm="0">
                                          <p:val>
                                            <p:strVal val="#ppt_x"/>
                                          </p:val>
                                        </p:tav>
                                        <p:tav tm="100000">
                                          <p:val>
                                            <p:strVal val="#ppt_x"/>
                                          </p:val>
                                        </p:tav>
                                      </p:tavLst>
                                    </p:anim>
                                    <p:anim calcmode="lin" valueType="num">
                                      <p:cBhvr additive="base">
                                        <p:cTn id="203"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204" fill="hold">
                      <p:stCondLst>
                        <p:cond delay="indefinite"/>
                      </p:stCondLst>
                      <p:childTnLst>
                        <p:par>
                          <p:cTn id="205" fill="hold">
                            <p:stCondLst>
                              <p:cond delay="0"/>
                            </p:stCondLst>
                            <p:childTnLst>
                              <p:par>
                                <p:cTn id="206" presetID="2" presetClass="entr" presetSubtype="4" fill="hold" grpId="0" nodeType="clickEffect">
                                  <p:stCondLst>
                                    <p:cond delay="0"/>
                                  </p:stCondLst>
                                  <p:childTnLst>
                                    <p:set>
                                      <p:cBhvr>
                                        <p:cTn id="207" dur="1" fill="hold">
                                          <p:stCondLst>
                                            <p:cond delay="0"/>
                                          </p:stCondLst>
                                        </p:cTn>
                                        <p:tgtEl>
                                          <p:spTgt spid="45"/>
                                        </p:tgtEl>
                                        <p:attrNameLst>
                                          <p:attrName>style.visibility</p:attrName>
                                        </p:attrNameLst>
                                      </p:cBhvr>
                                      <p:to>
                                        <p:strVal val="visible"/>
                                      </p:to>
                                    </p:set>
                                    <p:anim calcmode="lin" valueType="num">
                                      <p:cBhvr additive="base">
                                        <p:cTn id="208" dur="500" fill="hold"/>
                                        <p:tgtEl>
                                          <p:spTgt spid="45"/>
                                        </p:tgtEl>
                                        <p:attrNameLst>
                                          <p:attrName>ppt_x</p:attrName>
                                        </p:attrNameLst>
                                      </p:cBhvr>
                                      <p:tavLst>
                                        <p:tav tm="0">
                                          <p:val>
                                            <p:strVal val="#ppt_x"/>
                                          </p:val>
                                        </p:tav>
                                        <p:tav tm="100000">
                                          <p:val>
                                            <p:strVal val="#ppt_x"/>
                                          </p:val>
                                        </p:tav>
                                      </p:tavLst>
                                    </p:anim>
                                    <p:anim calcmode="lin" valueType="num">
                                      <p:cBhvr additive="base">
                                        <p:cTn id="209"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210" fill="hold">
                      <p:stCondLst>
                        <p:cond delay="indefinite"/>
                      </p:stCondLst>
                      <p:childTnLst>
                        <p:par>
                          <p:cTn id="211" fill="hold">
                            <p:stCondLst>
                              <p:cond delay="0"/>
                            </p:stCondLst>
                            <p:childTnLst>
                              <p:par>
                                <p:cTn id="212" presetID="2" presetClass="entr" presetSubtype="4" fill="hold" grpId="0" nodeType="clickEffect">
                                  <p:stCondLst>
                                    <p:cond delay="0"/>
                                  </p:stCondLst>
                                  <p:childTnLst>
                                    <p:set>
                                      <p:cBhvr>
                                        <p:cTn id="213" dur="1" fill="hold">
                                          <p:stCondLst>
                                            <p:cond delay="0"/>
                                          </p:stCondLst>
                                        </p:cTn>
                                        <p:tgtEl>
                                          <p:spTgt spid="46"/>
                                        </p:tgtEl>
                                        <p:attrNameLst>
                                          <p:attrName>style.visibility</p:attrName>
                                        </p:attrNameLst>
                                      </p:cBhvr>
                                      <p:to>
                                        <p:strVal val="visible"/>
                                      </p:to>
                                    </p:set>
                                    <p:anim calcmode="lin" valueType="num">
                                      <p:cBhvr additive="base">
                                        <p:cTn id="214" dur="500" fill="hold"/>
                                        <p:tgtEl>
                                          <p:spTgt spid="46"/>
                                        </p:tgtEl>
                                        <p:attrNameLst>
                                          <p:attrName>ppt_x</p:attrName>
                                        </p:attrNameLst>
                                      </p:cBhvr>
                                      <p:tavLst>
                                        <p:tav tm="0">
                                          <p:val>
                                            <p:strVal val="#ppt_x"/>
                                          </p:val>
                                        </p:tav>
                                        <p:tav tm="100000">
                                          <p:val>
                                            <p:strVal val="#ppt_x"/>
                                          </p:val>
                                        </p:tav>
                                      </p:tavLst>
                                    </p:anim>
                                    <p:anim calcmode="lin" valueType="num">
                                      <p:cBhvr additive="base">
                                        <p:cTn id="215"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216" fill="hold">
                      <p:stCondLst>
                        <p:cond delay="indefinite"/>
                      </p:stCondLst>
                      <p:childTnLst>
                        <p:par>
                          <p:cTn id="217" fill="hold">
                            <p:stCondLst>
                              <p:cond delay="0"/>
                            </p:stCondLst>
                            <p:childTnLst>
                              <p:par>
                                <p:cTn id="218" presetID="2" presetClass="entr" presetSubtype="4" fill="hold" grpId="0" nodeType="clickEffect">
                                  <p:stCondLst>
                                    <p:cond delay="0"/>
                                  </p:stCondLst>
                                  <p:childTnLst>
                                    <p:set>
                                      <p:cBhvr>
                                        <p:cTn id="219" dur="1" fill="hold">
                                          <p:stCondLst>
                                            <p:cond delay="0"/>
                                          </p:stCondLst>
                                        </p:cTn>
                                        <p:tgtEl>
                                          <p:spTgt spid="47"/>
                                        </p:tgtEl>
                                        <p:attrNameLst>
                                          <p:attrName>style.visibility</p:attrName>
                                        </p:attrNameLst>
                                      </p:cBhvr>
                                      <p:to>
                                        <p:strVal val="visible"/>
                                      </p:to>
                                    </p:set>
                                    <p:anim calcmode="lin" valueType="num">
                                      <p:cBhvr additive="base">
                                        <p:cTn id="220" dur="500" fill="hold"/>
                                        <p:tgtEl>
                                          <p:spTgt spid="47"/>
                                        </p:tgtEl>
                                        <p:attrNameLst>
                                          <p:attrName>ppt_x</p:attrName>
                                        </p:attrNameLst>
                                      </p:cBhvr>
                                      <p:tavLst>
                                        <p:tav tm="0">
                                          <p:val>
                                            <p:strVal val="#ppt_x"/>
                                          </p:val>
                                        </p:tav>
                                        <p:tav tm="100000">
                                          <p:val>
                                            <p:strVal val="#ppt_x"/>
                                          </p:val>
                                        </p:tav>
                                      </p:tavLst>
                                    </p:anim>
                                    <p:anim calcmode="lin" valueType="num">
                                      <p:cBhvr additive="base">
                                        <p:cTn id="221"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222" fill="hold">
                      <p:stCondLst>
                        <p:cond delay="indefinite"/>
                      </p:stCondLst>
                      <p:childTnLst>
                        <p:par>
                          <p:cTn id="223" fill="hold">
                            <p:stCondLst>
                              <p:cond delay="0"/>
                            </p:stCondLst>
                            <p:childTnLst>
                              <p:par>
                                <p:cTn id="224" presetID="2" presetClass="entr" presetSubtype="4" fill="hold" grpId="0" nodeType="clickEffect">
                                  <p:stCondLst>
                                    <p:cond delay="0"/>
                                  </p:stCondLst>
                                  <p:childTnLst>
                                    <p:set>
                                      <p:cBhvr>
                                        <p:cTn id="225" dur="1" fill="hold">
                                          <p:stCondLst>
                                            <p:cond delay="0"/>
                                          </p:stCondLst>
                                        </p:cTn>
                                        <p:tgtEl>
                                          <p:spTgt spid="48"/>
                                        </p:tgtEl>
                                        <p:attrNameLst>
                                          <p:attrName>style.visibility</p:attrName>
                                        </p:attrNameLst>
                                      </p:cBhvr>
                                      <p:to>
                                        <p:strVal val="visible"/>
                                      </p:to>
                                    </p:set>
                                    <p:anim calcmode="lin" valueType="num">
                                      <p:cBhvr additive="base">
                                        <p:cTn id="226" dur="500" fill="hold"/>
                                        <p:tgtEl>
                                          <p:spTgt spid="48"/>
                                        </p:tgtEl>
                                        <p:attrNameLst>
                                          <p:attrName>ppt_x</p:attrName>
                                        </p:attrNameLst>
                                      </p:cBhvr>
                                      <p:tavLst>
                                        <p:tav tm="0">
                                          <p:val>
                                            <p:strVal val="#ppt_x"/>
                                          </p:val>
                                        </p:tav>
                                        <p:tav tm="100000">
                                          <p:val>
                                            <p:strVal val="#ppt_x"/>
                                          </p:val>
                                        </p:tav>
                                      </p:tavLst>
                                    </p:anim>
                                    <p:anim calcmode="lin" valueType="num">
                                      <p:cBhvr additive="base">
                                        <p:cTn id="227"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228" fill="hold">
                      <p:stCondLst>
                        <p:cond delay="indefinite"/>
                      </p:stCondLst>
                      <p:childTnLst>
                        <p:par>
                          <p:cTn id="229" fill="hold">
                            <p:stCondLst>
                              <p:cond delay="0"/>
                            </p:stCondLst>
                            <p:childTnLst>
                              <p:par>
                                <p:cTn id="230" presetID="2" presetClass="entr" presetSubtype="4" fill="hold" grpId="0" nodeType="clickEffect">
                                  <p:stCondLst>
                                    <p:cond delay="0"/>
                                  </p:stCondLst>
                                  <p:childTnLst>
                                    <p:set>
                                      <p:cBhvr>
                                        <p:cTn id="231" dur="1" fill="hold">
                                          <p:stCondLst>
                                            <p:cond delay="0"/>
                                          </p:stCondLst>
                                        </p:cTn>
                                        <p:tgtEl>
                                          <p:spTgt spid="49"/>
                                        </p:tgtEl>
                                        <p:attrNameLst>
                                          <p:attrName>style.visibility</p:attrName>
                                        </p:attrNameLst>
                                      </p:cBhvr>
                                      <p:to>
                                        <p:strVal val="visible"/>
                                      </p:to>
                                    </p:set>
                                    <p:anim calcmode="lin" valueType="num">
                                      <p:cBhvr additive="base">
                                        <p:cTn id="232" dur="500" fill="hold"/>
                                        <p:tgtEl>
                                          <p:spTgt spid="49"/>
                                        </p:tgtEl>
                                        <p:attrNameLst>
                                          <p:attrName>ppt_x</p:attrName>
                                        </p:attrNameLst>
                                      </p:cBhvr>
                                      <p:tavLst>
                                        <p:tav tm="0">
                                          <p:val>
                                            <p:strVal val="#ppt_x"/>
                                          </p:val>
                                        </p:tav>
                                        <p:tav tm="100000">
                                          <p:val>
                                            <p:strVal val="#ppt_x"/>
                                          </p:val>
                                        </p:tav>
                                      </p:tavLst>
                                    </p:anim>
                                    <p:anim calcmode="lin" valueType="num">
                                      <p:cBhvr additive="base">
                                        <p:cTn id="23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234" fill="hold">
                      <p:stCondLst>
                        <p:cond delay="indefinite"/>
                      </p:stCondLst>
                      <p:childTnLst>
                        <p:par>
                          <p:cTn id="235" fill="hold">
                            <p:stCondLst>
                              <p:cond delay="0"/>
                            </p:stCondLst>
                            <p:childTnLst>
                              <p:par>
                                <p:cTn id="236" presetID="2" presetClass="entr" presetSubtype="4" fill="hold" grpId="0" nodeType="clickEffect">
                                  <p:stCondLst>
                                    <p:cond delay="0"/>
                                  </p:stCondLst>
                                  <p:childTnLst>
                                    <p:set>
                                      <p:cBhvr>
                                        <p:cTn id="237" dur="1" fill="hold">
                                          <p:stCondLst>
                                            <p:cond delay="0"/>
                                          </p:stCondLst>
                                        </p:cTn>
                                        <p:tgtEl>
                                          <p:spTgt spid="50"/>
                                        </p:tgtEl>
                                        <p:attrNameLst>
                                          <p:attrName>style.visibility</p:attrName>
                                        </p:attrNameLst>
                                      </p:cBhvr>
                                      <p:to>
                                        <p:strVal val="visible"/>
                                      </p:to>
                                    </p:set>
                                    <p:anim calcmode="lin" valueType="num">
                                      <p:cBhvr additive="base">
                                        <p:cTn id="238" dur="500" fill="hold"/>
                                        <p:tgtEl>
                                          <p:spTgt spid="50"/>
                                        </p:tgtEl>
                                        <p:attrNameLst>
                                          <p:attrName>ppt_x</p:attrName>
                                        </p:attrNameLst>
                                      </p:cBhvr>
                                      <p:tavLst>
                                        <p:tav tm="0">
                                          <p:val>
                                            <p:strVal val="#ppt_x"/>
                                          </p:val>
                                        </p:tav>
                                        <p:tav tm="100000">
                                          <p:val>
                                            <p:strVal val="#ppt_x"/>
                                          </p:val>
                                        </p:tav>
                                      </p:tavLst>
                                    </p:anim>
                                    <p:anim calcmode="lin" valueType="num">
                                      <p:cBhvr additive="base">
                                        <p:cTn id="239"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240" fill="hold">
                      <p:stCondLst>
                        <p:cond delay="indefinite"/>
                      </p:stCondLst>
                      <p:childTnLst>
                        <p:par>
                          <p:cTn id="241" fill="hold">
                            <p:stCondLst>
                              <p:cond delay="0"/>
                            </p:stCondLst>
                            <p:childTnLst>
                              <p:par>
                                <p:cTn id="242" presetID="2" presetClass="entr" presetSubtype="4" fill="hold" grpId="0" nodeType="clickEffect">
                                  <p:stCondLst>
                                    <p:cond delay="0"/>
                                  </p:stCondLst>
                                  <p:childTnLst>
                                    <p:set>
                                      <p:cBhvr>
                                        <p:cTn id="243" dur="1" fill="hold">
                                          <p:stCondLst>
                                            <p:cond delay="0"/>
                                          </p:stCondLst>
                                        </p:cTn>
                                        <p:tgtEl>
                                          <p:spTgt spid="51"/>
                                        </p:tgtEl>
                                        <p:attrNameLst>
                                          <p:attrName>style.visibility</p:attrName>
                                        </p:attrNameLst>
                                      </p:cBhvr>
                                      <p:to>
                                        <p:strVal val="visible"/>
                                      </p:to>
                                    </p:set>
                                    <p:anim calcmode="lin" valueType="num">
                                      <p:cBhvr additive="base">
                                        <p:cTn id="244" dur="500" fill="hold"/>
                                        <p:tgtEl>
                                          <p:spTgt spid="51"/>
                                        </p:tgtEl>
                                        <p:attrNameLst>
                                          <p:attrName>ppt_x</p:attrName>
                                        </p:attrNameLst>
                                      </p:cBhvr>
                                      <p:tavLst>
                                        <p:tav tm="0">
                                          <p:val>
                                            <p:strVal val="#ppt_x"/>
                                          </p:val>
                                        </p:tav>
                                        <p:tav tm="100000">
                                          <p:val>
                                            <p:strVal val="#ppt_x"/>
                                          </p:val>
                                        </p:tav>
                                      </p:tavLst>
                                    </p:anim>
                                    <p:anim calcmode="lin" valueType="num">
                                      <p:cBhvr additive="base">
                                        <p:cTn id="245"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246" fill="hold">
                      <p:stCondLst>
                        <p:cond delay="indefinite"/>
                      </p:stCondLst>
                      <p:childTnLst>
                        <p:par>
                          <p:cTn id="247" fill="hold">
                            <p:stCondLst>
                              <p:cond delay="0"/>
                            </p:stCondLst>
                            <p:childTnLst>
                              <p:par>
                                <p:cTn id="248" presetID="2" presetClass="entr" presetSubtype="4" fill="hold" grpId="0" nodeType="clickEffect">
                                  <p:stCondLst>
                                    <p:cond delay="0"/>
                                  </p:stCondLst>
                                  <p:childTnLst>
                                    <p:set>
                                      <p:cBhvr>
                                        <p:cTn id="249" dur="1" fill="hold">
                                          <p:stCondLst>
                                            <p:cond delay="0"/>
                                          </p:stCondLst>
                                        </p:cTn>
                                        <p:tgtEl>
                                          <p:spTgt spid="52"/>
                                        </p:tgtEl>
                                        <p:attrNameLst>
                                          <p:attrName>style.visibility</p:attrName>
                                        </p:attrNameLst>
                                      </p:cBhvr>
                                      <p:to>
                                        <p:strVal val="visible"/>
                                      </p:to>
                                    </p:set>
                                    <p:anim calcmode="lin" valueType="num">
                                      <p:cBhvr additive="base">
                                        <p:cTn id="250" dur="500" fill="hold"/>
                                        <p:tgtEl>
                                          <p:spTgt spid="52"/>
                                        </p:tgtEl>
                                        <p:attrNameLst>
                                          <p:attrName>ppt_x</p:attrName>
                                        </p:attrNameLst>
                                      </p:cBhvr>
                                      <p:tavLst>
                                        <p:tav tm="0">
                                          <p:val>
                                            <p:strVal val="#ppt_x"/>
                                          </p:val>
                                        </p:tav>
                                        <p:tav tm="100000">
                                          <p:val>
                                            <p:strVal val="#ppt_x"/>
                                          </p:val>
                                        </p:tav>
                                      </p:tavLst>
                                    </p:anim>
                                    <p:anim calcmode="lin" valueType="num">
                                      <p:cBhvr additive="base">
                                        <p:cTn id="251"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252" fill="hold">
                      <p:stCondLst>
                        <p:cond delay="indefinite"/>
                      </p:stCondLst>
                      <p:childTnLst>
                        <p:par>
                          <p:cTn id="253" fill="hold">
                            <p:stCondLst>
                              <p:cond delay="0"/>
                            </p:stCondLst>
                            <p:childTnLst>
                              <p:par>
                                <p:cTn id="254" presetID="2" presetClass="entr" presetSubtype="4" fill="hold" grpId="0" nodeType="clickEffect">
                                  <p:stCondLst>
                                    <p:cond delay="0"/>
                                  </p:stCondLst>
                                  <p:childTnLst>
                                    <p:set>
                                      <p:cBhvr>
                                        <p:cTn id="255" dur="1" fill="hold">
                                          <p:stCondLst>
                                            <p:cond delay="0"/>
                                          </p:stCondLst>
                                        </p:cTn>
                                        <p:tgtEl>
                                          <p:spTgt spid="53"/>
                                        </p:tgtEl>
                                        <p:attrNameLst>
                                          <p:attrName>style.visibility</p:attrName>
                                        </p:attrNameLst>
                                      </p:cBhvr>
                                      <p:to>
                                        <p:strVal val="visible"/>
                                      </p:to>
                                    </p:set>
                                    <p:anim calcmode="lin" valueType="num">
                                      <p:cBhvr additive="base">
                                        <p:cTn id="256" dur="500" fill="hold"/>
                                        <p:tgtEl>
                                          <p:spTgt spid="53"/>
                                        </p:tgtEl>
                                        <p:attrNameLst>
                                          <p:attrName>ppt_x</p:attrName>
                                        </p:attrNameLst>
                                      </p:cBhvr>
                                      <p:tavLst>
                                        <p:tav tm="0">
                                          <p:val>
                                            <p:strVal val="#ppt_x"/>
                                          </p:val>
                                        </p:tav>
                                        <p:tav tm="100000">
                                          <p:val>
                                            <p:strVal val="#ppt_x"/>
                                          </p:val>
                                        </p:tav>
                                      </p:tavLst>
                                    </p:anim>
                                    <p:anim calcmode="lin" valueType="num">
                                      <p:cBhvr additive="base">
                                        <p:cTn id="257"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258" fill="hold">
                      <p:stCondLst>
                        <p:cond delay="indefinite"/>
                      </p:stCondLst>
                      <p:childTnLst>
                        <p:par>
                          <p:cTn id="259" fill="hold">
                            <p:stCondLst>
                              <p:cond delay="0"/>
                            </p:stCondLst>
                            <p:childTnLst>
                              <p:par>
                                <p:cTn id="260" presetID="2" presetClass="entr" presetSubtype="4" fill="hold" grpId="0" nodeType="clickEffect">
                                  <p:stCondLst>
                                    <p:cond delay="0"/>
                                  </p:stCondLst>
                                  <p:childTnLst>
                                    <p:set>
                                      <p:cBhvr>
                                        <p:cTn id="261" dur="1" fill="hold">
                                          <p:stCondLst>
                                            <p:cond delay="0"/>
                                          </p:stCondLst>
                                        </p:cTn>
                                        <p:tgtEl>
                                          <p:spTgt spid="54"/>
                                        </p:tgtEl>
                                        <p:attrNameLst>
                                          <p:attrName>style.visibility</p:attrName>
                                        </p:attrNameLst>
                                      </p:cBhvr>
                                      <p:to>
                                        <p:strVal val="visible"/>
                                      </p:to>
                                    </p:set>
                                    <p:anim calcmode="lin" valueType="num">
                                      <p:cBhvr additive="base">
                                        <p:cTn id="262" dur="500" fill="hold"/>
                                        <p:tgtEl>
                                          <p:spTgt spid="54"/>
                                        </p:tgtEl>
                                        <p:attrNameLst>
                                          <p:attrName>ppt_x</p:attrName>
                                        </p:attrNameLst>
                                      </p:cBhvr>
                                      <p:tavLst>
                                        <p:tav tm="0">
                                          <p:val>
                                            <p:strVal val="#ppt_x"/>
                                          </p:val>
                                        </p:tav>
                                        <p:tav tm="100000">
                                          <p:val>
                                            <p:strVal val="#ppt_x"/>
                                          </p:val>
                                        </p:tav>
                                      </p:tavLst>
                                    </p:anim>
                                    <p:anim calcmode="lin" valueType="num">
                                      <p:cBhvr additive="base">
                                        <p:cTn id="263"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264" fill="hold">
                      <p:stCondLst>
                        <p:cond delay="indefinite"/>
                      </p:stCondLst>
                      <p:childTnLst>
                        <p:par>
                          <p:cTn id="265" fill="hold">
                            <p:stCondLst>
                              <p:cond delay="0"/>
                            </p:stCondLst>
                            <p:childTnLst>
                              <p:par>
                                <p:cTn id="266" presetID="2" presetClass="entr" presetSubtype="4" fill="hold" grpId="0" nodeType="clickEffect">
                                  <p:stCondLst>
                                    <p:cond delay="0"/>
                                  </p:stCondLst>
                                  <p:childTnLst>
                                    <p:set>
                                      <p:cBhvr>
                                        <p:cTn id="267" dur="1" fill="hold">
                                          <p:stCondLst>
                                            <p:cond delay="0"/>
                                          </p:stCondLst>
                                        </p:cTn>
                                        <p:tgtEl>
                                          <p:spTgt spid="55"/>
                                        </p:tgtEl>
                                        <p:attrNameLst>
                                          <p:attrName>style.visibility</p:attrName>
                                        </p:attrNameLst>
                                      </p:cBhvr>
                                      <p:to>
                                        <p:strVal val="visible"/>
                                      </p:to>
                                    </p:set>
                                    <p:anim calcmode="lin" valueType="num">
                                      <p:cBhvr additive="base">
                                        <p:cTn id="268" dur="500" fill="hold"/>
                                        <p:tgtEl>
                                          <p:spTgt spid="55"/>
                                        </p:tgtEl>
                                        <p:attrNameLst>
                                          <p:attrName>ppt_x</p:attrName>
                                        </p:attrNameLst>
                                      </p:cBhvr>
                                      <p:tavLst>
                                        <p:tav tm="0">
                                          <p:val>
                                            <p:strVal val="#ppt_x"/>
                                          </p:val>
                                        </p:tav>
                                        <p:tav tm="100000">
                                          <p:val>
                                            <p:strVal val="#ppt_x"/>
                                          </p:val>
                                        </p:tav>
                                      </p:tavLst>
                                    </p:anim>
                                    <p:anim calcmode="lin" valueType="num">
                                      <p:cBhvr additive="base">
                                        <p:cTn id="269"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270" fill="hold">
                      <p:stCondLst>
                        <p:cond delay="indefinite"/>
                      </p:stCondLst>
                      <p:childTnLst>
                        <p:par>
                          <p:cTn id="271" fill="hold">
                            <p:stCondLst>
                              <p:cond delay="0"/>
                            </p:stCondLst>
                            <p:childTnLst>
                              <p:par>
                                <p:cTn id="272" presetID="1" presetClass="entr" presetSubtype="0" fill="hold" nodeType="clickEffect">
                                  <p:stCondLst>
                                    <p:cond delay="0"/>
                                  </p:stCondLst>
                                  <p:childTnLst>
                                    <p:set>
                                      <p:cBhvr>
                                        <p:cTn id="273" dur="1" fill="hold">
                                          <p:stCondLst>
                                            <p:cond delay="0"/>
                                          </p:stCondLst>
                                        </p:cTn>
                                        <p:tgtEl>
                                          <p:spTgt spid="61"/>
                                        </p:tgtEl>
                                        <p:attrNameLst>
                                          <p:attrName>style.visibility</p:attrName>
                                        </p:attrNameLst>
                                      </p:cBhvr>
                                      <p:to>
                                        <p:strVal val="visible"/>
                                      </p:to>
                                    </p:set>
                                  </p:childTnLst>
                                </p:cTn>
                              </p:par>
                            </p:childTnLst>
                          </p:cTn>
                        </p:par>
                      </p:childTnLst>
                    </p:cTn>
                  </p:par>
                  <p:par>
                    <p:cTn id="274" fill="hold">
                      <p:stCondLst>
                        <p:cond delay="indefinite"/>
                      </p:stCondLst>
                      <p:childTnLst>
                        <p:par>
                          <p:cTn id="275" fill="hold">
                            <p:stCondLst>
                              <p:cond delay="0"/>
                            </p:stCondLst>
                            <p:childTnLst>
                              <p:par>
                                <p:cTn id="276" presetID="1" presetClass="entr" presetSubtype="0" fill="hold" nodeType="clickEffect">
                                  <p:stCondLst>
                                    <p:cond delay="0"/>
                                  </p:stCondLst>
                                  <p:childTnLst>
                                    <p:set>
                                      <p:cBhvr>
                                        <p:cTn id="277"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11" grpId="0"/>
      <p:bldP spid="18" grpId="0"/>
      <p:bldP spid="19" grpId="0"/>
      <p:bldP spid="21" grpId="0"/>
      <p:bldP spid="22"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Image 32">
            <a:extLst>
              <a:ext uri="{FF2B5EF4-FFF2-40B4-BE49-F238E27FC236}">
                <a16:creationId xmlns:a16="http://schemas.microsoft.com/office/drawing/2014/main" id="{8C622DC5-A4A4-60C6-F6C5-EA246B55194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10925" y="464019"/>
            <a:ext cx="5404115" cy="3236982"/>
          </a:xfrm>
          <a:prstGeom prst="rect">
            <a:avLst/>
          </a:prstGeom>
        </p:spPr>
      </p:pic>
      <p:sp>
        <p:nvSpPr>
          <p:cNvPr id="3" name="Rectangle 2">
            <a:extLst>
              <a:ext uri="{FF2B5EF4-FFF2-40B4-BE49-F238E27FC236}">
                <a16:creationId xmlns:a16="http://schemas.microsoft.com/office/drawing/2014/main" id="{6C19DD14-6525-10D2-3336-D6C7AA5894DD}"/>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04</a:t>
            </a:r>
          </a:p>
        </p:txBody>
      </p:sp>
      <p:sp>
        <p:nvSpPr>
          <p:cNvPr id="4" name="ZoneTexte 3">
            <a:extLst>
              <a:ext uri="{FF2B5EF4-FFF2-40B4-BE49-F238E27FC236}">
                <a16:creationId xmlns:a16="http://schemas.microsoft.com/office/drawing/2014/main" id="{A4AE7945-983A-48A3-1C31-02FB61234BF8}"/>
              </a:ext>
            </a:extLst>
          </p:cNvPr>
          <p:cNvSpPr txBox="1"/>
          <p:nvPr/>
        </p:nvSpPr>
        <p:spPr>
          <a:xfrm>
            <a:off x="1833523" y="462986"/>
            <a:ext cx="3961349"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L’Europe dans la Guerre froide en 1948</a:t>
            </a:r>
          </a:p>
        </p:txBody>
      </p:sp>
      <p:pic>
        <p:nvPicPr>
          <p:cNvPr id="5" name="Image 4">
            <a:extLst>
              <a:ext uri="{FF2B5EF4-FFF2-40B4-BE49-F238E27FC236}">
                <a16:creationId xmlns:a16="http://schemas.microsoft.com/office/drawing/2014/main" id="{B41DE06B-2D5E-643E-C245-2E2F2EE8CD4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5337" y="801347"/>
            <a:ext cx="6478537" cy="5038354"/>
          </a:xfrm>
          <a:prstGeom prst="rect">
            <a:avLst/>
          </a:prstGeom>
        </p:spPr>
      </p:pic>
      <p:sp>
        <p:nvSpPr>
          <p:cNvPr id="6" name="ZoneTexte 5">
            <a:extLst>
              <a:ext uri="{FF2B5EF4-FFF2-40B4-BE49-F238E27FC236}">
                <a16:creationId xmlns:a16="http://schemas.microsoft.com/office/drawing/2014/main" id="{E94F52AC-6C4C-9CFD-003C-FF83B9F5B258}"/>
              </a:ext>
            </a:extLst>
          </p:cNvPr>
          <p:cNvSpPr txBox="1"/>
          <p:nvPr/>
        </p:nvSpPr>
        <p:spPr>
          <a:xfrm>
            <a:off x="6817124" y="3777957"/>
            <a:ext cx="4660493"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3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04 </a:t>
            </a:r>
            <a:r>
              <a:rPr lang="fr-FR" sz="1600" b="0" i="0" u="none" strike="noStrike" baseline="0" dirty="0">
                <a:solidFill>
                  <a:srgbClr val="0070C0"/>
                </a:solidFill>
                <a:latin typeface="Calibri" panose="020F0502020204030204" pitchFamily="34" charset="0"/>
                <a:cs typeface="Calibri" panose="020F0502020204030204" pitchFamily="34" charset="0"/>
              </a:rPr>
              <a:t>Qu’est-ce que Winston CHURCHILL appelle le Rideau de fer ?</a:t>
            </a:r>
          </a:p>
        </p:txBody>
      </p:sp>
      <p:pic>
        <p:nvPicPr>
          <p:cNvPr id="20" name="Image 19">
            <a:extLst>
              <a:ext uri="{FF2B5EF4-FFF2-40B4-BE49-F238E27FC236}">
                <a16:creationId xmlns:a16="http://schemas.microsoft.com/office/drawing/2014/main" id="{B27AD041-6BEC-7CF1-478C-CE07397772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5228" y="598506"/>
            <a:ext cx="1408179" cy="1408179"/>
          </a:xfrm>
          <a:prstGeom prst="rect">
            <a:avLst/>
          </a:prstGeom>
        </p:spPr>
      </p:pic>
      <p:sp>
        <p:nvSpPr>
          <p:cNvPr id="21" name="ZoneTexte 20">
            <a:extLst>
              <a:ext uri="{FF2B5EF4-FFF2-40B4-BE49-F238E27FC236}">
                <a16:creationId xmlns:a16="http://schemas.microsoft.com/office/drawing/2014/main" id="{E985D12A-1BDB-B42E-22EE-B758BC455C72}"/>
              </a:ext>
            </a:extLst>
          </p:cNvPr>
          <p:cNvSpPr txBox="1"/>
          <p:nvPr/>
        </p:nvSpPr>
        <p:spPr>
          <a:xfrm>
            <a:off x="8767559" y="824402"/>
            <a:ext cx="1243802" cy="369332"/>
          </a:xfrm>
          <a:prstGeom prst="rect">
            <a:avLst/>
          </a:prstGeom>
          <a:noFill/>
        </p:spPr>
        <p:txBody>
          <a:bodyPr wrap="none" rtlCol="0">
            <a:spAutoFit/>
          </a:bodyPr>
          <a:lstStyle/>
          <a:p>
            <a:r>
              <a:rPr lang="fr-FR" b="1" dirty="0">
                <a:solidFill>
                  <a:schemeClr val="accent4"/>
                </a:solidFill>
              </a:rPr>
              <a:t>CHURCHILL</a:t>
            </a:r>
          </a:p>
        </p:txBody>
      </p:sp>
      <p:sp>
        <p:nvSpPr>
          <p:cNvPr id="22" name="ZoneTexte 21">
            <a:extLst>
              <a:ext uri="{FF2B5EF4-FFF2-40B4-BE49-F238E27FC236}">
                <a16:creationId xmlns:a16="http://schemas.microsoft.com/office/drawing/2014/main" id="{8B46D589-8957-2199-E1F3-5A7E4C809574}"/>
              </a:ext>
            </a:extLst>
          </p:cNvPr>
          <p:cNvSpPr txBox="1"/>
          <p:nvPr/>
        </p:nvSpPr>
        <p:spPr>
          <a:xfrm>
            <a:off x="9147371" y="644660"/>
            <a:ext cx="1146852" cy="338554"/>
          </a:xfrm>
          <a:prstGeom prst="rect">
            <a:avLst/>
          </a:prstGeom>
          <a:noFill/>
        </p:spPr>
        <p:txBody>
          <a:bodyPr wrap="none" rtlCol="0">
            <a:spAutoFit/>
          </a:bodyPr>
          <a:lstStyle/>
          <a:p>
            <a:r>
              <a:rPr lang="fr-FR" sz="1600" i="1" dirty="0"/>
              <a:t>britannique</a:t>
            </a:r>
          </a:p>
        </p:txBody>
      </p:sp>
      <p:pic>
        <p:nvPicPr>
          <p:cNvPr id="24" name="Image 23">
            <a:extLst>
              <a:ext uri="{FF2B5EF4-FFF2-40B4-BE49-F238E27FC236}">
                <a16:creationId xmlns:a16="http://schemas.microsoft.com/office/drawing/2014/main" id="{1DDBF2BC-2C48-6B77-92CF-B76FE41E75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71104" y="617654"/>
            <a:ext cx="820190" cy="408793"/>
          </a:xfrm>
          <a:prstGeom prst="rect">
            <a:avLst/>
          </a:prstGeom>
        </p:spPr>
      </p:pic>
      <p:sp>
        <p:nvSpPr>
          <p:cNvPr id="25" name="ZoneTexte 24">
            <a:extLst>
              <a:ext uri="{FF2B5EF4-FFF2-40B4-BE49-F238E27FC236}">
                <a16:creationId xmlns:a16="http://schemas.microsoft.com/office/drawing/2014/main" id="{6B4610F8-B0A2-FED7-F168-7A81F2446AFC}"/>
              </a:ext>
            </a:extLst>
          </p:cNvPr>
          <p:cNvSpPr txBox="1"/>
          <p:nvPr/>
        </p:nvSpPr>
        <p:spPr>
          <a:xfrm>
            <a:off x="8966463" y="1020085"/>
            <a:ext cx="987771" cy="369332"/>
          </a:xfrm>
          <a:prstGeom prst="rect">
            <a:avLst/>
          </a:prstGeom>
          <a:noFill/>
        </p:spPr>
        <p:txBody>
          <a:bodyPr wrap="none" rtlCol="0">
            <a:spAutoFit/>
          </a:bodyPr>
          <a:lstStyle/>
          <a:p>
            <a:r>
              <a:rPr lang="fr-FR" b="1" dirty="0">
                <a:solidFill>
                  <a:schemeClr val="accent4"/>
                </a:solidFill>
              </a:rPr>
              <a:t>Winston</a:t>
            </a:r>
          </a:p>
        </p:txBody>
      </p:sp>
      <p:sp>
        <p:nvSpPr>
          <p:cNvPr id="26" name="ZoneTexte 25">
            <a:extLst>
              <a:ext uri="{FF2B5EF4-FFF2-40B4-BE49-F238E27FC236}">
                <a16:creationId xmlns:a16="http://schemas.microsoft.com/office/drawing/2014/main" id="{0DAFEF2B-50CE-D396-EED0-110F700CA467}"/>
              </a:ext>
            </a:extLst>
          </p:cNvPr>
          <p:cNvSpPr txBox="1"/>
          <p:nvPr/>
        </p:nvSpPr>
        <p:spPr>
          <a:xfrm>
            <a:off x="8962831" y="1281702"/>
            <a:ext cx="550151" cy="307777"/>
          </a:xfrm>
          <a:prstGeom prst="rect">
            <a:avLst/>
          </a:prstGeom>
          <a:noFill/>
        </p:spPr>
        <p:txBody>
          <a:bodyPr wrap="none" rtlCol="0">
            <a:spAutoFit/>
          </a:bodyPr>
          <a:lstStyle/>
          <a:p>
            <a:r>
              <a:rPr lang="fr-FR" sz="1400" b="1" dirty="0">
                <a:solidFill>
                  <a:srgbClr val="00B050"/>
                </a:solidFill>
              </a:rPr>
              <a:t>1874</a:t>
            </a:r>
          </a:p>
        </p:txBody>
      </p:sp>
      <p:sp>
        <p:nvSpPr>
          <p:cNvPr id="27" name="ZoneTexte 26">
            <a:extLst>
              <a:ext uri="{FF2B5EF4-FFF2-40B4-BE49-F238E27FC236}">
                <a16:creationId xmlns:a16="http://schemas.microsoft.com/office/drawing/2014/main" id="{1772CCA1-717F-1486-4A66-BC1BD99EDB9E}"/>
              </a:ext>
            </a:extLst>
          </p:cNvPr>
          <p:cNvSpPr txBox="1"/>
          <p:nvPr/>
        </p:nvSpPr>
        <p:spPr>
          <a:xfrm>
            <a:off x="10336718" y="1279430"/>
            <a:ext cx="550151" cy="307777"/>
          </a:xfrm>
          <a:prstGeom prst="rect">
            <a:avLst/>
          </a:prstGeom>
          <a:noFill/>
        </p:spPr>
        <p:txBody>
          <a:bodyPr wrap="none" rtlCol="0">
            <a:spAutoFit/>
          </a:bodyPr>
          <a:lstStyle/>
          <a:p>
            <a:r>
              <a:rPr lang="fr-FR" sz="1400" b="1" dirty="0">
                <a:solidFill>
                  <a:srgbClr val="FF0000"/>
                </a:solidFill>
              </a:rPr>
              <a:t>1965</a:t>
            </a:r>
          </a:p>
        </p:txBody>
      </p:sp>
      <p:sp>
        <p:nvSpPr>
          <p:cNvPr id="28" name="ZoneTexte 27">
            <a:extLst>
              <a:ext uri="{FF2B5EF4-FFF2-40B4-BE49-F238E27FC236}">
                <a16:creationId xmlns:a16="http://schemas.microsoft.com/office/drawing/2014/main" id="{5E15FB13-CA62-ED0E-8BBC-C9A1BE15D2BF}"/>
              </a:ext>
            </a:extLst>
          </p:cNvPr>
          <p:cNvSpPr txBox="1"/>
          <p:nvPr/>
        </p:nvSpPr>
        <p:spPr>
          <a:xfrm>
            <a:off x="11436942" y="1245709"/>
            <a:ext cx="418704" cy="369332"/>
          </a:xfrm>
          <a:prstGeom prst="rect">
            <a:avLst/>
          </a:prstGeom>
          <a:noFill/>
        </p:spPr>
        <p:txBody>
          <a:bodyPr wrap="none" rtlCol="0">
            <a:spAutoFit/>
          </a:bodyPr>
          <a:lstStyle/>
          <a:p>
            <a:r>
              <a:rPr lang="fr-FR" b="1" dirty="0">
                <a:solidFill>
                  <a:srgbClr val="0070C0"/>
                </a:solidFill>
              </a:rPr>
              <a:t>91</a:t>
            </a:r>
          </a:p>
        </p:txBody>
      </p:sp>
      <p:sp>
        <p:nvSpPr>
          <p:cNvPr id="29" name="ZoneTexte 28">
            <a:extLst>
              <a:ext uri="{FF2B5EF4-FFF2-40B4-BE49-F238E27FC236}">
                <a16:creationId xmlns:a16="http://schemas.microsoft.com/office/drawing/2014/main" id="{193DFB86-F947-63FC-732B-162F921AE926}"/>
              </a:ext>
            </a:extLst>
          </p:cNvPr>
          <p:cNvSpPr txBox="1"/>
          <p:nvPr/>
        </p:nvSpPr>
        <p:spPr>
          <a:xfrm>
            <a:off x="8663856" y="476155"/>
            <a:ext cx="693716" cy="338554"/>
          </a:xfrm>
          <a:prstGeom prst="rect">
            <a:avLst/>
          </a:prstGeom>
          <a:noFill/>
        </p:spPr>
        <p:txBody>
          <a:bodyPr wrap="none" rtlCol="0">
            <a:spAutoFit/>
          </a:bodyPr>
          <a:lstStyle/>
          <a:p>
            <a:r>
              <a:rPr lang="fr-FR" sz="1600" b="1" dirty="0"/>
              <a:t>XX</a:t>
            </a:r>
            <a:r>
              <a:rPr lang="fr-FR" sz="1200" b="1" dirty="0"/>
              <a:t>e</a:t>
            </a:r>
            <a:r>
              <a:rPr lang="fr-FR" sz="1600" b="1" dirty="0"/>
              <a:t> s.</a:t>
            </a:r>
          </a:p>
        </p:txBody>
      </p:sp>
      <p:sp>
        <p:nvSpPr>
          <p:cNvPr id="30" name="ZoneTexte 29">
            <a:extLst>
              <a:ext uri="{FF2B5EF4-FFF2-40B4-BE49-F238E27FC236}">
                <a16:creationId xmlns:a16="http://schemas.microsoft.com/office/drawing/2014/main" id="{29CECE36-ABC6-0242-E663-97746BECC95A}"/>
              </a:ext>
            </a:extLst>
          </p:cNvPr>
          <p:cNvSpPr txBox="1"/>
          <p:nvPr/>
        </p:nvSpPr>
        <p:spPr>
          <a:xfrm>
            <a:off x="8962831" y="1556797"/>
            <a:ext cx="2850237" cy="646331"/>
          </a:xfrm>
          <a:prstGeom prst="rect">
            <a:avLst/>
          </a:prstGeom>
          <a:noFill/>
        </p:spPr>
        <p:txBody>
          <a:bodyPr wrap="square" rtlCol="0">
            <a:spAutoFit/>
          </a:bodyPr>
          <a:lstStyle/>
          <a:p>
            <a:pPr algn="ctr"/>
            <a:r>
              <a:rPr lang="fr-FR" b="1" dirty="0">
                <a:solidFill>
                  <a:srgbClr val="D101FD"/>
                </a:solidFill>
              </a:rPr>
              <a:t>PREMIER MINISTRE </a:t>
            </a:r>
          </a:p>
          <a:p>
            <a:pPr algn="ctr"/>
            <a:r>
              <a:rPr lang="fr-FR" b="1" dirty="0">
                <a:solidFill>
                  <a:srgbClr val="D101FD"/>
                </a:solidFill>
              </a:rPr>
              <a:t>DU ROYAUME UNI </a:t>
            </a:r>
          </a:p>
        </p:txBody>
      </p:sp>
      <p:sp>
        <p:nvSpPr>
          <p:cNvPr id="31" name="ZoneTexte 30">
            <a:extLst>
              <a:ext uri="{FF2B5EF4-FFF2-40B4-BE49-F238E27FC236}">
                <a16:creationId xmlns:a16="http://schemas.microsoft.com/office/drawing/2014/main" id="{96AD3CEB-7739-5A41-7D18-E9D7ED3BC835}"/>
              </a:ext>
            </a:extLst>
          </p:cNvPr>
          <p:cNvSpPr txBox="1"/>
          <p:nvPr/>
        </p:nvSpPr>
        <p:spPr>
          <a:xfrm>
            <a:off x="6928505" y="2206547"/>
            <a:ext cx="1191352" cy="369332"/>
          </a:xfrm>
          <a:prstGeom prst="rect">
            <a:avLst/>
          </a:prstGeom>
          <a:noFill/>
        </p:spPr>
        <p:txBody>
          <a:bodyPr wrap="none" rtlCol="0">
            <a:spAutoFit/>
          </a:bodyPr>
          <a:lstStyle/>
          <a:p>
            <a:r>
              <a:rPr lang="fr-FR" b="1" dirty="0">
                <a:solidFill>
                  <a:srgbClr val="FF0000"/>
                </a:solidFill>
              </a:rPr>
              <a:t>1940-1945</a:t>
            </a:r>
          </a:p>
        </p:txBody>
      </p:sp>
      <p:sp>
        <p:nvSpPr>
          <p:cNvPr id="34" name="ZoneTexte 33">
            <a:extLst>
              <a:ext uri="{FF2B5EF4-FFF2-40B4-BE49-F238E27FC236}">
                <a16:creationId xmlns:a16="http://schemas.microsoft.com/office/drawing/2014/main" id="{937A4767-1896-7405-B25A-C1AA616E4A7C}"/>
              </a:ext>
            </a:extLst>
          </p:cNvPr>
          <p:cNvSpPr txBox="1"/>
          <p:nvPr/>
        </p:nvSpPr>
        <p:spPr>
          <a:xfrm>
            <a:off x="8114577" y="2208759"/>
            <a:ext cx="3876717" cy="584775"/>
          </a:xfrm>
          <a:prstGeom prst="rect">
            <a:avLst/>
          </a:prstGeom>
          <a:noFill/>
        </p:spPr>
        <p:txBody>
          <a:bodyPr wrap="square" rtlCol="0">
            <a:spAutoFit/>
          </a:bodyPr>
          <a:lstStyle/>
          <a:p>
            <a:r>
              <a:rPr lang="fr-FR" sz="1600" b="1" dirty="0">
                <a:solidFill>
                  <a:srgbClr val="7030A0"/>
                </a:solidFill>
              </a:rPr>
              <a:t>Joue un rôle décisif dans la victoire des Alliés lors de la Seconde Guerre mondiale.</a:t>
            </a:r>
          </a:p>
        </p:txBody>
      </p:sp>
      <p:sp>
        <p:nvSpPr>
          <p:cNvPr id="35" name="ZoneTexte 34">
            <a:extLst>
              <a:ext uri="{FF2B5EF4-FFF2-40B4-BE49-F238E27FC236}">
                <a16:creationId xmlns:a16="http://schemas.microsoft.com/office/drawing/2014/main" id="{2648D94F-0859-D638-FA05-FB5257D28EBF}"/>
              </a:ext>
            </a:extLst>
          </p:cNvPr>
          <p:cNvSpPr txBox="1"/>
          <p:nvPr/>
        </p:nvSpPr>
        <p:spPr>
          <a:xfrm>
            <a:off x="6925865" y="2727863"/>
            <a:ext cx="652743" cy="369332"/>
          </a:xfrm>
          <a:prstGeom prst="rect">
            <a:avLst/>
          </a:prstGeom>
          <a:noFill/>
        </p:spPr>
        <p:txBody>
          <a:bodyPr wrap="none" rtlCol="0">
            <a:spAutoFit/>
          </a:bodyPr>
          <a:lstStyle/>
          <a:p>
            <a:r>
              <a:rPr lang="fr-FR" b="1" dirty="0">
                <a:solidFill>
                  <a:srgbClr val="FF0000"/>
                </a:solidFill>
              </a:rPr>
              <a:t>1946</a:t>
            </a:r>
          </a:p>
        </p:txBody>
      </p:sp>
      <p:sp>
        <p:nvSpPr>
          <p:cNvPr id="36" name="ZoneTexte 35">
            <a:extLst>
              <a:ext uri="{FF2B5EF4-FFF2-40B4-BE49-F238E27FC236}">
                <a16:creationId xmlns:a16="http://schemas.microsoft.com/office/drawing/2014/main" id="{9A2DA889-8044-D56F-57CF-5F9347D7DFBF}"/>
              </a:ext>
            </a:extLst>
          </p:cNvPr>
          <p:cNvSpPr txBox="1"/>
          <p:nvPr/>
        </p:nvSpPr>
        <p:spPr>
          <a:xfrm>
            <a:off x="7578608" y="2745147"/>
            <a:ext cx="4469266" cy="830997"/>
          </a:xfrm>
          <a:prstGeom prst="rect">
            <a:avLst/>
          </a:prstGeom>
          <a:noFill/>
        </p:spPr>
        <p:txBody>
          <a:bodyPr wrap="square" rtlCol="0">
            <a:spAutoFit/>
          </a:bodyPr>
          <a:lstStyle/>
          <a:p>
            <a:r>
              <a:rPr lang="fr-FR" sz="1600" b="1" dirty="0">
                <a:solidFill>
                  <a:srgbClr val="7030A0"/>
                </a:solidFill>
              </a:rPr>
              <a:t>Prononce le discours de FULTON (USA)  évoquant la dégradation des relations entre les anciens alliés où il emploie l’expression « rideau de fer. »</a:t>
            </a:r>
          </a:p>
        </p:txBody>
      </p:sp>
      <p:sp>
        <p:nvSpPr>
          <p:cNvPr id="39" name="ZoneTexte 38">
            <a:extLst>
              <a:ext uri="{FF2B5EF4-FFF2-40B4-BE49-F238E27FC236}">
                <a16:creationId xmlns:a16="http://schemas.microsoft.com/office/drawing/2014/main" id="{15C6C1DC-314A-98DA-E879-479D256B9D1F}"/>
              </a:ext>
            </a:extLst>
          </p:cNvPr>
          <p:cNvSpPr txBox="1"/>
          <p:nvPr/>
        </p:nvSpPr>
        <p:spPr>
          <a:xfrm>
            <a:off x="6802789" y="4949348"/>
            <a:ext cx="5245083"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4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04 </a:t>
            </a:r>
            <a:r>
              <a:rPr lang="fr-FR" sz="1600" b="0" i="0" u="none" strike="noStrike" baseline="0" dirty="0">
                <a:solidFill>
                  <a:srgbClr val="0070C0"/>
                </a:solidFill>
                <a:latin typeface="Calibri" panose="020F0502020204030204" pitchFamily="34" charset="0"/>
                <a:cs typeface="Calibri" panose="020F0502020204030204" pitchFamily="34" charset="0"/>
              </a:rPr>
              <a:t>Le rideau de fer de CHURCHILL,</a:t>
            </a:r>
            <a:r>
              <a:rPr lang="fr-FR" sz="1600" b="0" i="0" u="none" strike="noStrike" dirty="0">
                <a:solidFill>
                  <a:srgbClr val="0070C0"/>
                </a:solidFill>
                <a:latin typeface="Calibri" panose="020F0502020204030204" pitchFamily="34" charset="0"/>
                <a:cs typeface="Calibri" panose="020F0502020204030204" pitchFamily="34" charset="0"/>
              </a:rPr>
              <a:t> en 1946, est-il le même que celui de 1947 ? Qu’y-a-t-il de différent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41" name="ZoneTexte 40">
            <a:extLst>
              <a:ext uri="{FF2B5EF4-FFF2-40B4-BE49-F238E27FC236}">
                <a16:creationId xmlns:a16="http://schemas.microsoft.com/office/drawing/2014/main" id="{8E49586A-36EF-E6B0-A2BD-AD088C1FA97A}"/>
              </a:ext>
            </a:extLst>
          </p:cNvPr>
          <p:cNvSpPr txBox="1"/>
          <p:nvPr/>
        </p:nvSpPr>
        <p:spPr>
          <a:xfrm>
            <a:off x="1127760" y="6410297"/>
            <a:ext cx="10219614" cy="369332"/>
          </a:xfrm>
          <a:prstGeom prst="rect">
            <a:avLst/>
          </a:prstGeom>
          <a:noFill/>
        </p:spPr>
        <p:txBody>
          <a:bodyPr wrap="square">
            <a:spAutoFit/>
          </a:bodyPr>
          <a:lstStyle/>
          <a:p>
            <a:r>
              <a:rPr lang="fr-FR" i="1" dirty="0"/>
              <a:t>Évaluation Histoire repérage 2 : Apprendre la carte du </a:t>
            </a:r>
            <a:r>
              <a:rPr lang="fr-FR" b="1" dirty="0">
                <a:solidFill>
                  <a:schemeClr val="accent3"/>
                </a:solidFill>
                <a:latin typeface="Calibri" panose="020F0502020204030204" pitchFamily="34" charset="0"/>
                <a:cs typeface="Calibri" panose="020F0502020204030204" pitchFamily="34" charset="0"/>
              </a:rPr>
              <a:t>DOCUMENT 04</a:t>
            </a:r>
            <a:r>
              <a:rPr lang="fr-FR" i="1" dirty="0"/>
              <a:t>, ses pays et ce qu’est le Rideau de fer.</a:t>
            </a:r>
          </a:p>
        </p:txBody>
      </p:sp>
      <p:pic>
        <p:nvPicPr>
          <p:cNvPr id="42" name="Image 41">
            <a:extLst>
              <a:ext uri="{FF2B5EF4-FFF2-40B4-BE49-F238E27FC236}">
                <a16:creationId xmlns:a16="http://schemas.microsoft.com/office/drawing/2014/main" id="{5D0AAA8C-C3CA-2C72-FC86-4BB3032489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4517" y="5840676"/>
            <a:ext cx="952259" cy="897584"/>
          </a:xfrm>
          <a:prstGeom prst="rect">
            <a:avLst/>
          </a:prstGeom>
        </p:spPr>
      </p:pic>
      <p:grpSp>
        <p:nvGrpSpPr>
          <p:cNvPr id="2" name="Groupe 1">
            <a:extLst>
              <a:ext uri="{FF2B5EF4-FFF2-40B4-BE49-F238E27FC236}">
                <a16:creationId xmlns:a16="http://schemas.microsoft.com/office/drawing/2014/main" id="{76B8BA6C-1F04-96EC-B6C9-9DC22D7D70C3}"/>
              </a:ext>
            </a:extLst>
          </p:cNvPr>
          <p:cNvGrpSpPr/>
          <p:nvPr/>
        </p:nvGrpSpPr>
        <p:grpSpPr>
          <a:xfrm>
            <a:off x="10266298" y="750073"/>
            <a:ext cx="858580" cy="563938"/>
            <a:chOff x="10266298" y="750073"/>
            <a:chExt cx="858580" cy="563938"/>
          </a:xfrm>
        </p:grpSpPr>
        <p:pic>
          <p:nvPicPr>
            <p:cNvPr id="38" name="Image 37">
              <a:hlinkClick r:id="rId7"/>
              <a:extLst>
                <a:ext uri="{FF2B5EF4-FFF2-40B4-BE49-F238E27FC236}">
                  <a16:creationId xmlns:a16="http://schemas.microsoft.com/office/drawing/2014/main" id="{3B8F2B14-D8FC-8DA9-D2DA-951977C0E3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66298" y="750073"/>
              <a:ext cx="858580" cy="563938"/>
            </a:xfrm>
            <a:prstGeom prst="rect">
              <a:avLst/>
            </a:prstGeom>
          </p:spPr>
        </p:pic>
        <p:pic>
          <p:nvPicPr>
            <p:cNvPr id="32" name="Image 31">
              <a:hlinkClick r:id="rId7"/>
              <a:extLst>
                <a:ext uri="{FF2B5EF4-FFF2-40B4-BE49-F238E27FC236}">
                  <a16:creationId xmlns:a16="http://schemas.microsoft.com/office/drawing/2014/main" id="{36ADF029-EB8E-1FA5-D70A-BB0DC8C5517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05513" y="753835"/>
              <a:ext cx="519964" cy="519964"/>
            </a:xfrm>
            <a:prstGeom prst="rect">
              <a:avLst/>
            </a:prstGeom>
          </p:spPr>
        </p:pic>
      </p:grpSp>
      <p:sp>
        <p:nvSpPr>
          <p:cNvPr id="37" name="ZoneTexte 36">
            <a:extLst>
              <a:ext uri="{FF2B5EF4-FFF2-40B4-BE49-F238E27FC236}">
                <a16:creationId xmlns:a16="http://schemas.microsoft.com/office/drawing/2014/main" id="{DB97B2DF-2350-EADC-7546-E0E2F697CA57}"/>
              </a:ext>
            </a:extLst>
          </p:cNvPr>
          <p:cNvSpPr txBox="1"/>
          <p:nvPr/>
        </p:nvSpPr>
        <p:spPr>
          <a:xfrm>
            <a:off x="2708466" y="5833876"/>
            <a:ext cx="1518557" cy="369332"/>
          </a:xfrm>
          <a:prstGeom prst="rect">
            <a:avLst/>
          </a:prstGeom>
          <a:noFill/>
        </p:spPr>
        <p:txBody>
          <a:bodyPr wrap="none" rtlCol="0">
            <a:spAutoFit/>
          </a:bodyPr>
          <a:lstStyle/>
          <a:p>
            <a:r>
              <a:rPr lang="fr-FR" i="1" dirty="0"/>
              <a:t>Durée : 30 mn</a:t>
            </a:r>
          </a:p>
        </p:txBody>
      </p:sp>
      <p:sp>
        <p:nvSpPr>
          <p:cNvPr id="43" name="ZoneTexte 42">
            <a:extLst>
              <a:ext uri="{FF2B5EF4-FFF2-40B4-BE49-F238E27FC236}">
                <a16:creationId xmlns:a16="http://schemas.microsoft.com/office/drawing/2014/main" id="{C46A0F48-A3FC-B440-C68D-E477312BBABA}"/>
              </a:ext>
            </a:extLst>
          </p:cNvPr>
          <p:cNvSpPr txBox="1"/>
          <p:nvPr/>
        </p:nvSpPr>
        <p:spPr>
          <a:xfrm>
            <a:off x="1406945" y="5833876"/>
            <a:ext cx="1191352" cy="369332"/>
          </a:xfrm>
          <a:prstGeom prst="rect">
            <a:avLst/>
          </a:prstGeom>
          <a:noFill/>
        </p:spPr>
        <p:txBody>
          <a:bodyPr wrap="none" rtlCol="0">
            <a:spAutoFit/>
          </a:bodyPr>
          <a:lstStyle/>
          <a:p>
            <a:r>
              <a:rPr lang="fr-FR" b="1" dirty="0">
                <a:solidFill>
                  <a:srgbClr val="7030A0"/>
                </a:solidFill>
              </a:rPr>
              <a:t>EN CLASSE</a:t>
            </a:r>
          </a:p>
        </p:txBody>
      </p:sp>
      <p:sp>
        <p:nvSpPr>
          <p:cNvPr id="44" name="ZoneTexte 43">
            <a:extLst>
              <a:ext uri="{FF2B5EF4-FFF2-40B4-BE49-F238E27FC236}">
                <a16:creationId xmlns:a16="http://schemas.microsoft.com/office/drawing/2014/main" id="{11837B71-FD6A-4B5D-D8CD-6EBD174F6C81}"/>
              </a:ext>
            </a:extLst>
          </p:cNvPr>
          <p:cNvSpPr txBox="1"/>
          <p:nvPr/>
        </p:nvSpPr>
        <p:spPr>
          <a:xfrm>
            <a:off x="4337192" y="5833876"/>
            <a:ext cx="888898" cy="369332"/>
          </a:xfrm>
          <a:prstGeom prst="rect">
            <a:avLst/>
          </a:prstGeom>
          <a:noFill/>
        </p:spPr>
        <p:txBody>
          <a:bodyPr wrap="none" rtlCol="0">
            <a:spAutoFit/>
          </a:bodyPr>
          <a:lstStyle/>
          <a:p>
            <a:r>
              <a:rPr lang="fr-FR" b="1" dirty="0">
                <a:solidFill>
                  <a:srgbClr val="FF0000"/>
                </a:solidFill>
              </a:rPr>
              <a:t>COEF. 1</a:t>
            </a:r>
          </a:p>
        </p:txBody>
      </p:sp>
      <p:pic>
        <p:nvPicPr>
          <p:cNvPr id="45" name="Image 44">
            <a:hlinkClick r:id="rId10" action="ppaction://hlinksldjump"/>
            <a:extLst>
              <a:ext uri="{FF2B5EF4-FFF2-40B4-BE49-F238E27FC236}">
                <a16:creationId xmlns:a16="http://schemas.microsoft.com/office/drawing/2014/main" id="{2C1BE0F8-0353-46F5-F228-7EC19541F8C5}"/>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9" name="ZoneTexte 8">
            <a:extLst>
              <a:ext uri="{FF2B5EF4-FFF2-40B4-BE49-F238E27FC236}">
                <a16:creationId xmlns:a16="http://schemas.microsoft.com/office/drawing/2014/main" id="{B8BC7C8C-3686-8D04-DE20-7C8988504FB8}"/>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1118262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580">
                                          <p:stCondLst>
                                            <p:cond delay="0"/>
                                          </p:stCondLst>
                                        </p:cTn>
                                        <p:tgtEl>
                                          <p:spTgt spid="33"/>
                                        </p:tgtEl>
                                      </p:cBhvr>
                                    </p:animEffect>
                                    <p:anim calcmode="lin" valueType="num">
                                      <p:cBhvr>
                                        <p:cTn id="24" dur="1822"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3"/>
                                        </p:tgtEl>
                                        <p:attrNameLst>
                                          <p:attrName>ppt_y</p:attrName>
                                        </p:attrNameLst>
                                      </p:cBhvr>
                                      <p:tavLst>
                                        <p:tav tm="0" fmla="#ppt_y-sin(pi*$)/81">
                                          <p:val>
                                            <p:fltVal val="0"/>
                                          </p:val>
                                        </p:tav>
                                        <p:tav tm="100000">
                                          <p:val>
                                            <p:fltVal val="1"/>
                                          </p:val>
                                        </p:tav>
                                      </p:tavLst>
                                    </p:anim>
                                    <p:animScale>
                                      <p:cBhvr>
                                        <p:cTn id="29" dur="26">
                                          <p:stCondLst>
                                            <p:cond delay="650"/>
                                          </p:stCondLst>
                                        </p:cTn>
                                        <p:tgtEl>
                                          <p:spTgt spid="33"/>
                                        </p:tgtEl>
                                      </p:cBhvr>
                                      <p:to x="100000" y="60000"/>
                                    </p:animScale>
                                    <p:animScale>
                                      <p:cBhvr>
                                        <p:cTn id="30" dur="166" decel="50000">
                                          <p:stCondLst>
                                            <p:cond delay="676"/>
                                          </p:stCondLst>
                                        </p:cTn>
                                        <p:tgtEl>
                                          <p:spTgt spid="33"/>
                                        </p:tgtEl>
                                      </p:cBhvr>
                                      <p:to x="100000" y="100000"/>
                                    </p:animScale>
                                    <p:animScale>
                                      <p:cBhvr>
                                        <p:cTn id="31" dur="26">
                                          <p:stCondLst>
                                            <p:cond delay="1312"/>
                                          </p:stCondLst>
                                        </p:cTn>
                                        <p:tgtEl>
                                          <p:spTgt spid="33"/>
                                        </p:tgtEl>
                                      </p:cBhvr>
                                      <p:to x="100000" y="80000"/>
                                    </p:animScale>
                                    <p:animScale>
                                      <p:cBhvr>
                                        <p:cTn id="32" dur="166" decel="50000">
                                          <p:stCondLst>
                                            <p:cond delay="1338"/>
                                          </p:stCondLst>
                                        </p:cTn>
                                        <p:tgtEl>
                                          <p:spTgt spid="33"/>
                                        </p:tgtEl>
                                      </p:cBhvr>
                                      <p:to x="100000" y="100000"/>
                                    </p:animScale>
                                    <p:animScale>
                                      <p:cBhvr>
                                        <p:cTn id="33" dur="26">
                                          <p:stCondLst>
                                            <p:cond delay="1642"/>
                                          </p:stCondLst>
                                        </p:cTn>
                                        <p:tgtEl>
                                          <p:spTgt spid="33"/>
                                        </p:tgtEl>
                                      </p:cBhvr>
                                      <p:to x="100000" y="90000"/>
                                    </p:animScale>
                                    <p:animScale>
                                      <p:cBhvr>
                                        <p:cTn id="34" dur="166" decel="50000">
                                          <p:stCondLst>
                                            <p:cond delay="1668"/>
                                          </p:stCondLst>
                                        </p:cTn>
                                        <p:tgtEl>
                                          <p:spTgt spid="33"/>
                                        </p:tgtEl>
                                      </p:cBhvr>
                                      <p:to x="100000" y="100000"/>
                                    </p:animScale>
                                    <p:animScale>
                                      <p:cBhvr>
                                        <p:cTn id="35" dur="26">
                                          <p:stCondLst>
                                            <p:cond delay="1808"/>
                                          </p:stCondLst>
                                        </p:cTn>
                                        <p:tgtEl>
                                          <p:spTgt spid="33"/>
                                        </p:tgtEl>
                                      </p:cBhvr>
                                      <p:to x="100000" y="95000"/>
                                    </p:animScale>
                                    <p:animScale>
                                      <p:cBhvr>
                                        <p:cTn id="36" dur="166" decel="50000">
                                          <p:stCondLst>
                                            <p:cond delay="1834"/>
                                          </p:stCondLst>
                                        </p:cTn>
                                        <p:tgtEl>
                                          <p:spTgt spid="33"/>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1000"/>
                                        <p:tgtEl>
                                          <p:spTgt spid="2"/>
                                        </p:tgtEl>
                                      </p:cBhvr>
                                    </p:animEffect>
                                    <p:anim calcmode="lin" valueType="num">
                                      <p:cBhvr>
                                        <p:cTn id="42" dur="1000" fill="hold"/>
                                        <p:tgtEl>
                                          <p:spTgt spid="2"/>
                                        </p:tgtEl>
                                        <p:attrNameLst>
                                          <p:attrName>ppt_x</p:attrName>
                                        </p:attrNameLst>
                                      </p:cBhvr>
                                      <p:tavLst>
                                        <p:tav tm="0">
                                          <p:val>
                                            <p:strVal val="#ppt_x"/>
                                          </p:val>
                                        </p:tav>
                                        <p:tav tm="100000">
                                          <p:val>
                                            <p:strVal val="#ppt_x"/>
                                          </p:val>
                                        </p:tav>
                                      </p:tavLst>
                                    </p:anim>
                                    <p:anim calcmode="lin" valueType="num">
                                      <p:cBhvr>
                                        <p:cTn id="4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0"/>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500" fill="hold"/>
                                        <p:tgtEl>
                                          <p:spTgt spid="29"/>
                                        </p:tgtEl>
                                        <p:attrNameLst>
                                          <p:attrName>ppt_x</p:attrName>
                                        </p:attrNameLst>
                                      </p:cBhvr>
                                      <p:tavLst>
                                        <p:tav tm="0">
                                          <p:val>
                                            <p:strVal val="#ppt_x"/>
                                          </p:val>
                                        </p:tav>
                                        <p:tav tm="100000">
                                          <p:val>
                                            <p:strVal val="#ppt_x"/>
                                          </p:val>
                                        </p:tav>
                                      </p:tavLst>
                                    </p:anim>
                                    <p:anim calcmode="lin" valueType="num">
                                      <p:cBhvr additive="base">
                                        <p:cTn id="5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500" fill="hold"/>
                                        <p:tgtEl>
                                          <p:spTgt spid="24"/>
                                        </p:tgtEl>
                                        <p:attrNameLst>
                                          <p:attrName>ppt_x</p:attrName>
                                        </p:attrNameLst>
                                      </p:cBhvr>
                                      <p:tavLst>
                                        <p:tav tm="0">
                                          <p:val>
                                            <p:strVal val="#ppt_x"/>
                                          </p:val>
                                        </p:tav>
                                        <p:tav tm="100000">
                                          <p:val>
                                            <p:strVal val="#ppt_x"/>
                                          </p:val>
                                        </p:tav>
                                      </p:tavLst>
                                    </p:anim>
                                    <p:anim calcmode="lin" valueType="num">
                                      <p:cBhvr additive="base">
                                        <p:cTn id="5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additive="base">
                                        <p:cTn id="64" dur="500" fill="hold"/>
                                        <p:tgtEl>
                                          <p:spTgt spid="22"/>
                                        </p:tgtEl>
                                        <p:attrNameLst>
                                          <p:attrName>ppt_x</p:attrName>
                                        </p:attrNameLst>
                                      </p:cBhvr>
                                      <p:tavLst>
                                        <p:tav tm="0">
                                          <p:val>
                                            <p:strVal val="#ppt_x"/>
                                          </p:val>
                                        </p:tav>
                                        <p:tav tm="100000">
                                          <p:val>
                                            <p:strVal val="#ppt_x"/>
                                          </p:val>
                                        </p:tav>
                                      </p:tavLst>
                                    </p:anim>
                                    <p:anim calcmode="lin" valueType="num">
                                      <p:cBhvr additive="base">
                                        <p:cTn id="6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additive="base">
                                        <p:cTn id="70" dur="500" fill="hold"/>
                                        <p:tgtEl>
                                          <p:spTgt spid="21"/>
                                        </p:tgtEl>
                                        <p:attrNameLst>
                                          <p:attrName>ppt_x</p:attrName>
                                        </p:attrNameLst>
                                      </p:cBhvr>
                                      <p:tavLst>
                                        <p:tav tm="0">
                                          <p:val>
                                            <p:strVal val="#ppt_x"/>
                                          </p:val>
                                        </p:tav>
                                        <p:tav tm="100000">
                                          <p:val>
                                            <p:strVal val="#ppt_x"/>
                                          </p:val>
                                        </p:tav>
                                      </p:tavLst>
                                    </p:anim>
                                    <p:anim calcmode="lin" valueType="num">
                                      <p:cBhvr additive="base">
                                        <p:cTn id="7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additive="base">
                                        <p:cTn id="76" dur="500" fill="hold"/>
                                        <p:tgtEl>
                                          <p:spTgt spid="25"/>
                                        </p:tgtEl>
                                        <p:attrNameLst>
                                          <p:attrName>ppt_x</p:attrName>
                                        </p:attrNameLst>
                                      </p:cBhvr>
                                      <p:tavLst>
                                        <p:tav tm="0">
                                          <p:val>
                                            <p:strVal val="#ppt_x"/>
                                          </p:val>
                                        </p:tav>
                                        <p:tav tm="100000">
                                          <p:val>
                                            <p:strVal val="#ppt_x"/>
                                          </p:val>
                                        </p:tav>
                                      </p:tavLst>
                                    </p:anim>
                                    <p:anim calcmode="lin" valueType="num">
                                      <p:cBhvr additive="base">
                                        <p:cTn id="77"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additive="base">
                                        <p:cTn id="82" dur="500" fill="hold"/>
                                        <p:tgtEl>
                                          <p:spTgt spid="26"/>
                                        </p:tgtEl>
                                        <p:attrNameLst>
                                          <p:attrName>ppt_x</p:attrName>
                                        </p:attrNameLst>
                                      </p:cBhvr>
                                      <p:tavLst>
                                        <p:tav tm="0">
                                          <p:val>
                                            <p:strVal val="#ppt_x"/>
                                          </p:val>
                                        </p:tav>
                                        <p:tav tm="100000">
                                          <p:val>
                                            <p:strVal val="#ppt_x"/>
                                          </p:val>
                                        </p:tav>
                                      </p:tavLst>
                                    </p:anim>
                                    <p:anim calcmode="lin" valueType="num">
                                      <p:cBhvr additive="base">
                                        <p:cTn id="8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additive="base">
                                        <p:cTn id="88" dur="500" fill="hold"/>
                                        <p:tgtEl>
                                          <p:spTgt spid="27"/>
                                        </p:tgtEl>
                                        <p:attrNameLst>
                                          <p:attrName>ppt_x</p:attrName>
                                        </p:attrNameLst>
                                      </p:cBhvr>
                                      <p:tavLst>
                                        <p:tav tm="0">
                                          <p:val>
                                            <p:strVal val="#ppt_x"/>
                                          </p:val>
                                        </p:tav>
                                        <p:tav tm="100000">
                                          <p:val>
                                            <p:strVal val="#ppt_x"/>
                                          </p:val>
                                        </p:tav>
                                      </p:tavLst>
                                    </p:anim>
                                    <p:anim calcmode="lin" valueType="num">
                                      <p:cBhvr additive="base">
                                        <p:cTn id="89"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grpId="0" nodeType="clickEffect">
                                  <p:stCondLst>
                                    <p:cond delay="0"/>
                                  </p:stCondLst>
                                  <p:childTnLst>
                                    <p:set>
                                      <p:cBhvr>
                                        <p:cTn id="93" dur="1" fill="hold">
                                          <p:stCondLst>
                                            <p:cond delay="0"/>
                                          </p:stCondLst>
                                        </p:cTn>
                                        <p:tgtEl>
                                          <p:spTgt spid="28"/>
                                        </p:tgtEl>
                                        <p:attrNameLst>
                                          <p:attrName>style.visibility</p:attrName>
                                        </p:attrNameLst>
                                      </p:cBhvr>
                                      <p:to>
                                        <p:strVal val="visible"/>
                                      </p:to>
                                    </p:set>
                                    <p:anim calcmode="lin" valueType="num">
                                      <p:cBhvr additive="base">
                                        <p:cTn id="94" dur="500" fill="hold"/>
                                        <p:tgtEl>
                                          <p:spTgt spid="28"/>
                                        </p:tgtEl>
                                        <p:attrNameLst>
                                          <p:attrName>ppt_x</p:attrName>
                                        </p:attrNameLst>
                                      </p:cBhvr>
                                      <p:tavLst>
                                        <p:tav tm="0">
                                          <p:val>
                                            <p:strVal val="#ppt_x"/>
                                          </p:val>
                                        </p:tav>
                                        <p:tav tm="100000">
                                          <p:val>
                                            <p:strVal val="#ppt_x"/>
                                          </p:val>
                                        </p:tav>
                                      </p:tavLst>
                                    </p:anim>
                                    <p:anim calcmode="lin" valueType="num">
                                      <p:cBhvr additive="base">
                                        <p:cTn id="9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4" fill="hold" grpId="0" nodeType="clickEffect">
                                  <p:stCondLst>
                                    <p:cond delay="0"/>
                                  </p:stCondLst>
                                  <p:childTnLst>
                                    <p:set>
                                      <p:cBhvr>
                                        <p:cTn id="99" dur="1" fill="hold">
                                          <p:stCondLst>
                                            <p:cond delay="0"/>
                                          </p:stCondLst>
                                        </p:cTn>
                                        <p:tgtEl>
                                          <p:spTgt spid="30"/>
                                        </p:tgtEl>
                                        <p:attrNameLst>
                                          <p:attrName>style.visibility</p:attrName>
                                        </p:attrNameLst>
                                      </p:cBhvr>
                                      <p:to>
                                        <p:strVal val="visible"/>
                                      </p:to>
                                    </p:set>
                                    <p:anim calcmode="lin" valueType="num">
                                      <p:cBhvr additive="base">
                                        <p:cTn id="100" dur="500" fill="hold"/>
                                        <p:tgtEl>
                                          <p:spTgt spid="30"/>
                                        </p:tgtEl>
                                        <p:attrNameLst>
                                          <p:attrName>ppt_x</p:attrName>
                                        </p:attrNameLst>
                                      </p:cBhvr>
                                      <p:tavLst>
                                        <p:tav tm="0">
                                          <p:val>
                                            <p:strVal val="#ppt_x"/>
                                          </p:val>
                                        </p:tav>
                                        <p:tav tm="100000">
                                          <p:val>
                                            <p:strVal val="#ppt_x"/>
                                          </p:val>
                                        </p:tav>
                                      </p:tavLst>
                                    </p:anim>
                                    <p:anim calcmode="lin" valueType="num">
                                      <p:cBhvr additive="base">
                                        <p:cTn id="10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2" presetClass="entr" presetSubtype="0" fill="hold" grpId="0" nodeType="clickEffect">
                                  <p:stCondLst>
                                    <p:cond delay="0"/>
                                  </p:stCondLst>
                                  <p:childTnLst>
                                    <p:set>
                                      <p:cBhvr>
                                        <p:cTn id="105" dur="1" fill="hold">
                                          <p:stCondLst>
                                            <p:cond delay="0"/>
                                          </p:stCondLst>
                                        </p:cTn>
                                        <p:tgtEl>
                                          <p:spTgt spid="31"/>
                                        </p:tgtEl>
                                        <p:attrNameLst>
                                          <p:attrName>style.visibility</p:attrName>
                                        </p:attrNameLst>
                                      </p:cBhvr>
                                      <p:to>
                                        <p:strVal val="visible"/>
                                      </p:to>
                                    </p:set>
                                    <p:animEffect transition="in" filter="fade">
                                      <p:cBhvr>
                                        <p:cTn id="106" dur="1000"/>
                                        <p:tgtEl>
                                          <p:spTgt spid="31"/>
                                        </p:tgtEl>
                                      </p:cBhvr>
                                    </p:animEffect>
                                    <p:anim calcmode="lin" valueType="num">
                                      <p:cBhvr>
                                        <p:cTn id="107" dur="1000" fill="hold"/>
                                        <p:tgtEl>
                                          <p:spTgt spid="31"/>
                                        </p:tgtEl>
                                        <p:attrNameLst>
                                          <p:attrName>ppt_x</p:attrName>
                                        </p:attrNameLst>
                                      </p:cBhvr>
                                      <p:tavLst>
                                        <p:tav tm="0">
                                          <p:val>
                                            <p:strVal val="#ppt_x"/>
                                          </p:val>
                                        </p:tav>
                                        <p:tav tm="100000">
                                          <p:val>
                                            <p:strVal val="#ppt_x"/>
                                          </p:val>
                                        </p:tav>
                                      </p:tavLst>
                                    </p:anim>
                                    <p:anim calcmode="lin" valueType="num">
                                      <p:cBhvr>
                                        <p:cTn id="108"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34"/>
                                        </p:tgtEl>
                                        <p:attrNameLst>
                                          <p:attrName>style.visibility</p:attrName>
                                        </p:attrNameLst>
                                      </p:cBhvr>
                                      <p:to>
                                        <p:strVal val="visible"/>
                                      </p:to>
                                    </p:set>
                                    <p:anim calcmode="lin" valueType="num">
                                      <p:cBhvr additive="base">
                                        <p:cTn id="113" dur="500" fill="hold"/>
                                        <p:tgtEl>
                                          <p:spTgt spid="34"/>
                                        </p:tgtEl>
                                        <p:attrNameLst>
                                          <p:attrName>ppt_x</p:attrName>
                                        </p:attrNameLst>
                                      </p:cBhvr>
                                      <p:tavLst>
                                        <p:tav tm="0">
                                          <p:val>
                                            <p:strVal val="#ppt_x"/>
                                          </p:val>
                                        </p:tav>
                                        <p:tav tm="100000">
                                          <p:val>
                                            <p:strVal val="#ppt_x"/>
                                          </p:val>
                                        </p:tav>
                                      </p:tavLst>
                                    </p:anim>
                                    <p:anim calcmode="lin" valueType="num">
                                      <p:cBhvr additive="base">
                                        <p:cTn id="11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grpId="0" nodeType="click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fade">
                                      <p:cBhvr>
                                        <p:cTn id="119" dur="1000"/>
                                        <p:tgtEl>
                                          <p:spTgt spid="35"/>
                                        </p:tgtEl>
                                      </p:cBhvr>
                                    </p:animEffect>
                                    <p:anim calcmode="lin" valueType="num">
                                      <p:cBhvr>
                                        <p:cTn id="120" dur="1000" fill="hold"/>
                                        <p:tgtEl>
                                          <p:spTgt spid="35"/>
                                        </p:tgtEl>
                                        <p:attrNameLst>
                                          <p:attrName>ppt_x</p:attrName>
                                        </p:attrNameLst>
                                      </p:cBhvr>
                                      <p:tavLst>
                                        <p:tav tm="0">
                                          <p:val>
                                            <p:strVal val="#ppt_x"/>
                                          </p:val>
                                        </p:tav>
                                        <p:tav tm="100000">
                                          <p:val>
                                            <p:strVal val="#ppt_x"/>
                                          </p:val>
                                        </p:tav>
                                      </p:tavLst>
                                    </p:anim>
                                    <p:anim calcmode="lin" valueType="num">
                                      <p:cBhvr>
                                        <p:cTn id="121"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2" presetClass="entr" presetSubtype="4" fill="hold" grpId="0" nodeType="clickEffect">
                                  <p:stCondLst>
                                    <p:cond delay="0"/>
                                  </p:stCondLst>
                                  <p:childTnLst>
                                    <p:set>
                                      <p:cBhvr>
                                        <p:cTn id="125" dur="1" fill="hold">
                                          <p:stCondLst>
                                            <p:cond delay="0"/>
                                          </p:stCondLst>
                                        </p:cTn>
                                        <p:tgtEl>
                                          <p:spTgt spid="36"/>
                                        </p:tgtEl>
                                        <p:attrNameLst>
                                          <p:attrName>style.visibility</p:attrName>
                                        </p:attrNameLst>
                                      </p:cBhvr>
                                      <p:to>
                                        <p:strVal val="visible"/>
                                      </p:to>
                                    </p:set>
                                    <p:anim calcmode="lin" valueType="num">
                                      <p:cBhvr additive="base">
                                        <p:cTn id="126" dur="500" fill="hold"/>
                                        <p:tgtEl>
                                          <p:spTgt spid="36"/>
                                        </p:tgtEl>
                                        <p:attrNameLst>
                                          <p:attrName>ppt_x</p:attrName>
                                        </p:attrNameLst>
                                      </p:cBhvr>
                                      <p:tavLst>
                                        <p:tav tm="0">
                                          <p:val>
                                            <p:strVal val="#ppt_x"/>
                                          </p:val>
                                        </p:tav>
                                        <p:tav tm="100000">
                                          <p:val>
                                            <p:strVal val="#ppt_x"/>
                                          </p:val>
                                        </p:tav>
                                      </p:tavLst>
                                    </p:anim>
                                    <p:anim calcmode="lin" valueType="num">
                                      <p:cBhvr additive="base">
                                        <p:cTn id="127"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6"/>
                                        </p:tgtEl>
                                        <p:attrNameLst>
                                          <p:attrName>style.visibility</p:attrName>
                                        </p:attrNameLst>
                                      </p:cBhvr>
                                      <p:to>
                                        <p:strVal val="visible"/>
                                      </p:to>
                                    </p:set>
                                    <p:anim calcmode="lin" valueType="num">
                                      <p:cBhvr additive="base">
                                        <p:cTn id="132" dur="500" fill="hold"/>
                                        <p:tgtEl>
                                          <p:spTgt spid="6"/>
                                        </p:tgtEl>
                                        <p:attrNameLst>
                                          <p:attrName>ppt_x</p:attrName>
                                        </p:attrNameLst>
                                      </p:cBhvr>
                                      <p:tavLst>
                                        <p:tav tm="0">
                                          <p:val>
                                            <p:strVal val="#ppt_x"/>
                                          </p:val>
                                        </p:tav>
                                        <p:tav tm="100000">
                                          <p:val>
                                            <p:strVal val="#ppt_x"/>
                                          </p:val>
                                        </p:tav>
                                      </p:tavLst>
                                    </p:anim>
                                    <p:anim calcmode="lin" valueType="num">
                                      <p:cBhvr additive="base">
                                        <p:cTn id="13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2" presetClass="entr" presetSubtype="4" fill="hold" grpId="0" nodeType="clickEffect">
                                  <p:stCondLst>
                                    <p:cond delay="0"/>
                                  </p:stCondLst>
                                  <p:childTnLst>
                                    <p:set>
                                      <p:cBhvr>
                                        <p:cTn id="137" dur="1" fill="hold">
                                          <p:stCondLst>
                                            <p:cond delay="0"/>
                                          </p:stCondLst>
                                        </p:cTn>
                                        <p:tgtEl>
                                          <p:spTgt spid="39"/>
                                        </p:tgtEl>
                                        <p:attrNameLst>
                                          <p:attrName>style.visibility</p:attrName>
                                        </p:attrNameLst>
                                      </p:cBhvr>
                                      <p:to>
                                        <p:strVal val="visible"/>
                                      </p:to>
                                    </p:set>
                                    <p:anim calcmode="lin" valueType="num">
                                      <p:cBhvr additive="base">
                                        <p:cTn id="138" dur="500" fill="hold"/>
                                        <p:tgtEl>
                                          <p:spTgt spid="39"/>
                                        </p:tgtEl>
                                        <p:attrNameLst>
                                          <p:attrName>ppt_x</p:attrName>
                                        </p:attrNameLst>
                                      </p:cBhvr>
                                      <p:tavLst>
                                        <p:tav tm="0">
                                          <p:val>
                                            <p:strVal val="#ppt_x"/>
                                          </p:val>
                                        </p:tav>
                                        <p:tav tm="100000">
                                          <p:val>
                                            <p:strVal val="#ppt_x"/>
                                          </p:val>
                                        </p:tav>
                                      </p:tavLst>
                                    </p:anim>
                                    <p:anim calcmode="lin" valueType="num">
                                      <p:cBhvr additive="base">
                                        <p:cTn id="139"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2" presetClass="entr" presetSubtype="4" fill="hold" nodeType="clickEffect">
                                  <p:stCondLst>
                                    <p:cond delay="0"/>
                                  </p:stCondLst>
                                  <p:childTnLst>
                                    <p:set>
                                      <p:cBhvr>
                                        <p:cTn id="143" dur="1" fill="hold">
                                          <p:stCondLst>
                                            <p:cond delay="0"/>
                                          </p:stCondLst>
                                        </p:cTn>
                                        <p:tgtEl>
                                          <p:spTgt spid="42"/>
                                        </p:tgtEl>
                                        <p:attrNameLst>
                                          <p:attrName>style.visibility</p:attrName>
                                        </p:attrNameLst>
                                      </p:cBhvr>
                                      <p:to>
                                        <p:strVal val="visible"/>
                                      </p:to>
                                    </p:set>
                                    <p:anim calcmode="lin" valueType="num">
                                      <p:cBhvr additive="base">
                                        <p:cTn id="144" dur="500" fill="hold"/>
                                        <p:tgtEl>
                                          <p:spTgt spid="42"/>
                                        </p:tgtEl>
                                        <p:attrNameLst>
                                          <p:attrName>ppt_x</p:attrName>
                                        </p:attrNameLst>
                                      </p:cBhvr>
                                      <p:tavLst>
                                        <p:tav tm="0">
                                          <p:val>
                                            <p:strVal val="#ppt_x"/>
                                          </p:val>
                                        </p:tav>
                                        <p:tav tm="100000">
                                          <p:val>
                                            <p:strVal val="#ppt_x"/>
                                          </p:val>
                                        </p:tav>
                                      </p:tavLst>
                                    </p:anim>
                                    <p:anim calcmode="lin" valueType="num">
                                      <p:cBhvr additive="base">
                                        <p:cTn id="145" dur="500" fill="hold"/>
                                        <p:tgtEl>
                                          <p:spTgt spid="42"/>
                                        </p:tgtEl>
                                        <p:attrNameLst>
                                          <p:attrName>ppt_y</p:attrName>
                                        </p:attrNameLst>
                                      </p:cBhvr>
                                      <p:tavLst>
                                        <p:tav tm="0">
                                          <p:val>
                                            <p:strVal val="1+#ppt_h/2"/>
                                          </p:val>
                                        </p:tav>
                                        <p:tav tm="100000">
                                          <p:val>
                                            <p:strVal val="#ppt_y"/>
                                          </p:val>
                                        </p:tav>
                                      </p:tavLst>
                                    </p:anim>
                                  </p:childTnLst>
                                </p:cTn>
                              </p:par>
                              <p:par>
                                <p:cTn id="146" presetID="2" presetClass="entr" presetSubtype="4" fill="hold" grpId="0" nodeType="withEffect">
                                  <p:stCondLst>
                                    <p:cond delay="0"/>
                                  </p:stCondLst>
                                  <p:childTnLst>
                                    <p:set>
                                      <p:cBhvr>
                                        <p:cTn id="147" dur="1" fill="hold">
                                          <p:stCondLst>
                                            <p:cond delay="0"/>
                                          </p:stCondLst>
                                        </p:cTn>
                                        <p:tgtEl>
                                          <p:spTgt spid="41"/>
                                        </p:tgtEl>
                                        <p:attrNameLst>
                                          <p:attrName>style.visibility</p:attrName>
                                        </p:attrNameLst>
                                      </p:cBhvr>
                                      <p:to>
                                        <p:strVal val="visible"/>
                                      </p:to>
                                    </p:set>
                                    <p:anim calcmode="lin" valueType="num">
                                      <p:cBhvr additive="base">
                                        <p:cTn id="148" dur="500" fill="hold"/>
                                        <p:tgtEl>
                                          <p:spTgt spid="41"/>
                                        </p:tgtEl>
                                        <p:attrNameLst>
                                          <p:attrName>ppt_x</p:attrName>
                                        </p:attrNameLst>
                                      </p:cBhvr>
                                      <p:tavLst>
                                        <p:tav tm="0">
                                          <p:val>
                                            <p:strVal val="#ppt_x"/>
                                          </p:val>
                                        </p:tav>
                                        <p:tav tm="100000">
                                          <p:val>
                                            <p:strVal val="#ppt_x"/>
                                          </p:val>
                                        </p:tav>
                                      </p:tavLst>
                                    </p:anim>
                                    <p:anim calcmode="lin" valueType="num">
                                      <p:cBhvr additive="base">
                                        <p:cTn id="149" dur="500" fill="hold"/>
                                        <p:tgtEl>
                                          <p:spTgt spid="41"/>
                                        </p:tgtEl>
                                        <p:attrNameLst>
                                          <p:attrName>ppt_y</p:attrName>
                                        </p:attrNameLst>
                                      </p:cBhvr>
                                      <p:tavLst>
                                        <p:tav tm="0">
                                          <p:val>
                                            <p:strVal val="1+#ppt_h/2"/>
                                          </p:val>
                                        </p:tav>
                                        <p:tav tm="100000">
                                          <p:val>
                                            <p:strVal val="#ppt_y"/>
                                          </p:val>
                                        </p:tav>
                                      </p:tavLst>
                                    </p:anim>
                                  </p:childTnLst>
                                </p:cTn>
                              </p:par>
                              <p:par>
                                <p:cTn id="150" presetID="2" presetClass="entr" presetSubtype="4" fill="hold" grpId="0" nodeType="withEffect">
                                  <p:stCondLst>
                                    <p:cond delay="0"/>
                                  </p:stCondLst>
                                  <p:childTnLst>
                                    <p:set>
                                      <p:cBhvr>
                                        <p:cTn id="151" dur="1" fill="hold">
                                          <p:stCondLst>
                                            <p:cond delay="0"/>
                                          </p:stCondLst>
                                        </p:cTn>
                                        <p:tgtEl>
                                          <p:spTgt spid="43"/>
                                        </p:tgtEl>
                                        <p:attrNameLst>
                                          <p:attrName>style.visibility</p:attrName>
                                        </p:attrNameLst>
                                      </p:cBhvr>
                                      <p:to>
                                        <p:strVal val="visible"/>
                                      </p:to>
                                    </p:set>
                                    <p:anim calcmode="lin" valueType="num">
                                      <p:cBhvr additive="base">
                                        <p:cTn id="152" dur="500" fill="hold"/>
                                        <p:tgtEl>
                                          <p:spTgt spid="43"/>
                                        </p:tgtEl>
                                        <p:attrNameLst>
                                          <p:attrName>ppt_x</p:attrName>
                                        </p:attrNameLst>
                                      </p:cBhvr>
                                      <p:tavLst>
                                        <p:tav tm="0">
                                          <p:val>
                                            <p:strVal val="#ppt_x"/>
                                          </p:val>
                                        </p:tav>
                                        <p:tav tm="100000">
                                          <p:val>
                                            <p:strVal val="#ppt_x"/>
                                          </p:val>
                                        </p:tav>
                                      </p:tavLst>
                                    </p:anim>
                                    <p:anim calcmode="lin" valueType="num">
                                      <p:cBhvr additive="base">
                                        <p:cTn id="153" dur="500" fill="hold"/>
                                        <p:tgtEl>
                                          <p:spTgt spid="43"/>
                                        </p:tgtEl>
                                        <p:attrNameLst>
                                          <p:attrName>ppt_y</p:attrName>
                                        </p:attrNameLst>
                                      </p:cBhvr>
                                      <p:tavLst>
                                        <p:tav tm="0">
                                          <p:val>
                                            <p:strVal val="1+#ppt_h/2"/>
                                          </p:val>
                                        </p:tav>
                                        <p:tav tm="100000">
                                          <p:val>
                                            <p:strVal val="#ppt_y"/>
                                          </p:val>
                                        </p:tav>
                                      </p:tavLst>
                                    </p:anim>
                                  </p:childTnLst>
                                </p:cTn>
                              </p:par>
                              <p:par>
                                <p:cTn id="154" presetID="2" presetClass="entr" presetSubtype="4" fill="hold" grpId="0" nodeType="withEffect">
                                  <p:stCondLst>
                                    <p:cond delay="0"/>
                                  </p:stCondLst>
                                  <p:childTnLst>
                                    <p:set>
                                      <p:cBhvr>
                                        <p:cTn id="155" dur="1" fill="hold">
                                          <p:stCondLst>
                                            <p:cond delay="0"/>
                                          </p:stCondLst>
                                        </p:cTn>
                                        <p:tgtEl>
                                          <p:spTgt spid="37"/>
                                        </p:tgtEl>
                                        <p:attrNameLst>
                                          <p:attrName>style.visibility</p:attrName>
                                        </p:attrNameLst>
                                      </p:cBhvr>
                                      <p:to>
                                        <p:strVal val="visible"/>
                                      </p:to>
                                    </p:set>
                                    <p:anim calcmode="lin" valueType="num">
                                      <p:cBhvr additive="base">
                                        <p:cTn id="156" dur="500" fill="hold"/>
                                        <p:tgtEl>
                                          <p:spTgt spid="37"/>
                                        </p:tgtEl>
                                        <p:attrNameLst>
                                          <p:attrName>ppt_x</p:attrName>
                                        </p:attrNameLst>
                                      </p:cBhvr>
                                      <p:tavLst>
                                        <p:tav tm="0">
                                          <p:val>
                                            <p:strVal val="#ppt_x"/>
                                          </p:val>
                                        </p:tav>
                                        <p:tav tm="100000">
                                          <p:val>
                                            <p:strVal val="#ppt_x"/>
                                          </p:val>
                                        </p:tav>
                                      </p:tavLst>
                                    </p:anim>
                                    <p:anim calcmode="lin" valueType="num">
                                      <p:cBhvr additive="base">
                                        <p:cTn id="157" dur="500" fill="hold"/>
                                        <p:tgtEl>
                                          <p:spTgt spid="37"/>
                                        </p:tgtEl>
                                        <p:attrNameLst>
                                          <p:attrName>ppt_y</p:attrName>
                                        </p:attrNameLst>
                                      </p:cBhvr>
                                      <p:tavLst>
                                        <p:tav tm="0">
                                          <p:val>
                                            <p:strVal val="1+#ppt_h/2"/>
                                          </p:val>
                                        </p:tav>
                                        <p:tav tm="100000">
                                          <p:val>
                                            <p:strVal val="#ppt_y"/>
                                          </p:val>
                                        </p:tav>
                                      </p:tavLst>
                                    </p:anim>
                                  </p:childTnLst>
                                </p:cTn>
                              </p:par>
                              <p:par>
                                <p:cTn id="158" presetID="2" presetClass="entr" presetSubtype="4" fill="hold" grpId="0" nodeType="withEffect">
                                  <p:stCondLst>
                                    <p:cond delay="0"/>
                                  </p:stCondLst>
                                  <p:childTnLst>
                                    <p:set>
                                      <p:cBhvr>
                                        <p:cTn id="159" dur="1" fill="hold">
                                          <p:stCondLst>
                                            <p:cond delay="0"/>
                                          </p:stCondLst>
                                        </p:cTn>
                                        <p:tgtEl>
                                          <p:spTgt spid="44"/>
                                        </p:tgtEl>
                                        <p:attrNameLst>
                                          <p:attrName>style.visibility</p:attrName>
                                        </p:attrNameLst>
                                      </p:cBhvr>
                                      <p:to>
                                        <p:strVal val="visible"/>
                                      </p:to>
                                    </p:set>
                                    <p:anim calcmode="lin" valueType="num">
                                      <p:cBhvr additive="base">
                                        <p:cTn id="160" dur="500" fill="hold"/>
                                        <p:tgtEl>
                                          <p:spTgt spid="44"/>
                                        </p:tgtEl>
                                        <p:attrNameLst>
                                          <p:attrName>ppt_x</p:attrName>
                                        </p:attrNameLst>
                                      </p:cBhvr>
                                      <p:tavLst>
                                        <p:tav tm="0">
                                          <p:val>
                                            <p:strVal val="#ppt_x"/>
                                          </p:val>
                                        </p:tav>
                                        <p:tav tm="100000">
                                          <p:val>
                                            <p:strVal val="#ppt_x"/>
                                          </p:val>
                                        </p:tav>
                                      </p:tavLst>
                                    </p:anim>
                                    <p:anim calcmode="lin" valueType="num">
                                      <p:cBhvr additive="base">
                                        <p:cTn id="161"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21" grpId="0"/>
      <p:bldP spid="22" grpId="0"/>
      <p:bldP spid="25" grpId="0"/>
      <p:bldP spid="26" grpId="0"/>
      <p:bldP spid="27" grpId="0"/>
      <p:bldP spid="28" grpId="0"/>
      <p:bldP spid="29" grpId="0"/>
      <p:bldP spid="30" grpId="0"/>
      <p:bldP spid="31" grpId="0"/>
      <p:bldP spid="34" grpId="0"/>
      <p:bldP spid="35" grpId="0"/>
      <p:bldP spid="36" grpId="0"/>
      <p:bldP spid="39" grpId="0"/>
      <p:bldP spid="41" grpId="0"/>
      <p:bldP spid="37" grpId="0"/>
      <p:bldP spid="4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B73B4AAB-C97C-19FC-1404-E2ADC7368D6F}"/>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05</a:t>
            </a:r>
          </a:p>
        </p:txBody>
      </p:sp>
      <p:sp>
        <p:nvSpPr>
          <p:cNvPr id="37" name="ZoneTexte 36">
            <a:extLst>
              <a:ext uri="{FF2B5EF4-FFF2-40B4-BE49-F238E27FC236}">
                <a16:creationId xmlns:a16="http://schemas.microsoft.com/office/drawing/2014/main" id="{08180A0B-3FDF-6601-6920-6C70FB443B88}"/>
              </a:ext>
            </a:extLst>
          </p:cNvPr>
          <p:cNvSpPr txBox="1"/>
          <p:nvPr/>
        </p:nvSpPr>
        <p:spPr>
          <a:xfrm>
            <a:off x="1833524" y="453461"/>
            <a:ext cx="435952"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a:t>
            </a:r>
          </a:p>
        </p:txBody>
      </p:sp>
      <p:sp>
        <p:nvSpPr>
          <p:cNvPr id="44" name="ZoneTexte 43">
            <a:extLst>
              <a:ext uri="{FF2B5EF4-FFF2-40B4-BE49-F238E27FC236}">
                <a16:creationId xmlns:a16="http://schemas.microsoft.com/office/drawing/2014/main" id="{36F2892B-22A5-0CAB-E1F8-780B7147D908}"/>
              </a:ext>
            </a:extLst>
          </p:cNvPr>
          <p:cNvSpPr txBox="1"/>
          <p:nvPr/>
        </p:nvSpPr>
        <p:spPr>
          <a:xfrm>
            <a:off x="2801163" y="458808"/>
            <a:ext cx="7259256"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de discorde entre les Alliés d’hier, une histoire d’idéologies irréconciliables</a:t>
            </a:r>
          </a:p>
        </p:txBody>
      </p:sp>
      <p:pic>
        <p:nvPicPr>
          <p:cNvPr id="8" name="Image 7">
            <a:extLst>
              <a:ext uri="{FF2B5EF4-FFF2-40B4-BE49-F238E27FC236}">
                <a16:creationId xmlns:a16="http://schemas.microsoft.com/office/drawing/2014/main" id="{6EAEF43E-F27D-D233-4D33-A730771DB4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8755" y="368996"/>
            <a:ext cx="512081" cy="600476"/>
          </a:xfrm>
          <a:prstGeom prst="rect">
            <a:avLst/>
          </a:prstGeom>
        </p:spPr>
      </p:pic>
      <p:pic>
        <p:nvPicPr>
          <p:cNvPr id="10" name="Image 9">
            <a:extLst>
              <a:ext uri="{FF2B5EF4-FFF2-40B4-BE49-F238E27FC236}">
                <a16:creationId xmlns:a16="http://schemas.microsoft.com/office/drawing/2014/main" id="{C546DB97-587D-CEF5-E566-7C432A5437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959" y="4277854"/>
            <a:ext cx="839660" cy="556231"/>
          </a:xfrm>
          <a:prstGeom prst="rect">
            <a:avLst/>
          </a:prstGeom>
        </p:spPr>
      </p:pic>
      <p:pic>
        <p:nvPicPr>
          <p:cNvPr id="45" name="Image 44">
            <a:extLst>
              <a:ext uri="{FF2B5EF4-FFF2-40B4-BE49-F238E27FC236}">
                <a16:creationId xmlns:a16="http://schemas.microsoft.com/office/drawing/2014/main" id="{749230A0-A485-4994-0C37-2058425C42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17959" y="969472"/>
            <a:ext cx="839660" cy="556231"/>
          </a:xfrm>
          <a:prstGeom prst="rect">
            <a:avLst/>
          </a:prstGeom>
        </p:spPr>
      </p:pic>
      <p:sp>
        <p:nvSpPr>
          <p:cNvPr id="11" name="Flèche : droite 10">
            <a:extLst>
              <a:ext uri="{FF2B5EF4-FFF2-40B4-BE49-F238E27FC236}">
                <a16:creationId xmlns:a16="http://schemas.microsoft.com/office/drawing/2014/main" id="{EDED27D7-4E11-D0F9-6746-621193713A06}"/>
              </a:ext>
            </a:extLst>
          </p:cNvPr>
          <p:cNvSpPr/>
          <p:nvPr/>
        </p:nvSpPr>
        <p:spPr>
          <a:xfrm>
            <a:off x="1189821" y="1133129"/>
            <a:ext cx="308472" cy="209321"/>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Flèche : droite 45">
            <a:extLst>
              <a:ext uri="{FF2B5EF4-FFF2-40B4-BE49-F238E27FC236}">
                <a16:creationId xmlns:a16="http://schemas.microsoft.com/office/drawing/2014/main" id="{F4D1E93F-A2B3-9AFB-06B4-670177634424}"/>
              </a:ext>
            </a:extLst>
          </p:cNvPr>
          <p:cNvSpPr/>
          <p:nvPr/>
        </p:nvSpPr>
        <p:spPr>
          <a:xfrm>
            <a:off x="1189821" y="4451308"/>
            <a:ext cx="308472" cy="20932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Organigramme : Alternative 11">
            <a:extLst>
              <a:ext uri="{FF2B5EF4-FFF2-40B4-BE49-F238E27FC236}">
                <a16:creationId xmlns:a16="http://schemas.microsoft.com/office/drawing/2014/main" id="{3A82664E-3933-8CAC-1753-589B59BF6E7C}"/>
              </a:ext>
            </a:extLst>
          </p:cNvPr>
          <p:cNvSpPr/>
          <p:nvPr/>
        </p:nvSpPr>
        <p:spPr>
          <a:xfrm>
            <a:off x="4573831" y="973629"/>
            <a:ext cx="2598149" cy="566030"/>
          </a:xfrm>
          <a:prstGeom prst="flowChartAlternateProcess">
            <a:avLst/>
          </a:prstGeom>
          <a:solidFill>
            <a:schemeClr val="accent3">
              <a:lumMod val="40000"/>
              <a:lumOff val="6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propriété </a:t>
            </a:r>
            <a:r>
              <a:rPr lang="fr-FR" sz="1600" b="1" dirty="0">
                <a:solidFill>
                  <a:srgbClr val="0070C0"/>
                </a:solidFill>
              </a:rPr>
              <a:t>individuelle</a:t>
            </a:r>
            <a:r>
              <a:rPr lang="fr-FR" sz="1600" dirty="0"/>
              <a:t> des moyens de production</a:t>
            </a:r>
          </a:p>
        </p:txBody>
      </p:sp>
      <p:sp>
        <p:nvSpPr>
          <p:cNvPr id="47" name="Organigramme : Alternative 46">
            <a:extLst>
              <a:ext uri="{FF2B5EF4-FFF2-40B4-BE49-F238E27FC236}">
                <a16:creationId xmlns:a16="http://schemas.microsoft.com/office/drawing/2014/main" id="{379DFB9E-224A-973C-D332-E7FA77C369D4}"/>
              </a:ext>
            </a:extLst>
          </p:cNvPr>
          <p:cNvSpPr/>
          <p:nvPr/>
        </p:nvSpPr>
        <p:spPr>
          <a:xfrm>
            <a:off x="4554126" y="4268055"/>
            <a:ext cx="2598145" cy="566030"/>
          </a:xfrm>
          <a:prstGeom prst="flowChartAlternateProcess">
            <a:avLst/>
          </a:prstGeom>
          <a:solidFill>
            <a:schemeClr val="accent4">
              <a:lumMod val="40000"/>
              <a:lumOff val="60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propriété </a:t>
            </a:r>
            <a:r>
              <a:rPr lang="fr-FR" sz="1600" b="1" dirty="0">
                <a:solidFill>
                  <a:srgbClr val="FF0000"/>
                </a:solidFill>
              </a:rPr>
              <a:t>collective</a:t>
            </a:r>
            <a:r>
              <a:rPr lang="fr-FR" sz="1600" dirty="0"/>
              <a:t> des moyens de production</a:t>
            </a:r>
          </a:p>
        </p:txBody>
      </p:sp>
      <p:sp>
        <p:nvSpPr>
          <p:cNvPr id="13" name="Ellipse 12">
            <a:extLst>
              <a:ext uri="{FF2B5EF4-FFF2-40B4-BE49-F238E27FC236}">
                <a16:creationId xmlns:a16="http://schemas.microsoft.com/office/drawing/2014/main" id="{0F3FA691-8975-8539-5B2C-51C7CD976457}"/>
              </a:ext>
            </a:extLst>
          </p:cNvPr>
          <p:cNvSpPr/>
          <p:nvPr/>
        </p:nvSpPr>
        <p:spPr>
          <a:xfrm>
            <a:off x="1630495" y="978528"/>
            <a:ext cx="2225408" cy="556232"/>
          </a:xfrm>
          <a:prstGeom prst="ellipse">
            <a:avLst/>
          </a:prstGeom>
          <a:solidFill>
            <a:schemeClr val="accent3">
              <a:lumMod val="40000"/>
              <a:lumOff val="6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CAPITALISME</a:t>
            </a:r>
          </a:p>
          <a:p>
            <a:pPr algn="ctr"/>
            <a:r>
              <a:rPr lang="fr-FR" dirty="0"/>
              <a:t>LIBÉRALISME</a:t>
            </a:r>
          </a:p>
        </p:txBody>
      </p:sp>
      <p:sp>
        <p:nvSpPr>
          <p:cNvPr id="48" name="Flèche : droite 47">
            <a:extLst>
              <a:ext uri="{FF2B5EF4-FFF2-40B4-BE49-F238E27FC236}">
                <a16:creationId xmlns:a16="http://schemas.microsoft.com/office/drawing/2014/main" id="{83D72E00-3C0F-DD66-F8C3-A225B6BEFFAC}"/>
              </a:ext>
            </a:extLst>
          </p:cNvPr>
          <p:cNvSpPr/>
          <p:nvPr/>
        </p:nvSpPr>
        <p:spPr>
          <a:xfrm>
            <a:off x="4092580" y="1152712"/>
            <a:ext cx="308472" cy="209321"/>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Ellipse 48">
            <a:extLst>
              <a:ext uri="{FF2B5EF4-FFF2-40B4-BE49-F238E27FC236}">
                <a16:creationId xmlns:a16="http://schemas.microsoft.com/office/drawing/2014/main" id="{35102E43-040D-069F-1C67-9C154B6A0191}"/>
              </a:ext>
            </a:extLst>
          </p:cNvPr>
          <p:cNvSpPr/>
          <p:nvPr/>
        </p:nvSpPr>
        <p:spPr>
          <a:xfrm>
            <a:off x="1662819" y="4272954"/>
            <a:ext cx="2276687" cy="556232"/>
          </a:xfrm>
          <a:prstGeom prst="ellipse">
            <a:avLst/>
          </a:prstGeom>
          <a:solidFill>
            <a:schemeClr val="accent4">
              <a:lumMod val="40000"/>
              <a:lumOff val="60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COMMUNISME</a:t>
            </a:r>
          </a:p>
          <a:p>
            <a:pPr algn="ctr"/>
            <a:r>
              <a:rPr lang="fr-FR" dirty="0"/>
              <a:t>SOCIALISME</a:t>
            </a:r>
          </a:p>
        </p:txBody>
      </p:sp>
      <p:sp>
        <p:nvSpPr>
          <p:cNvPr id="50" name="Flèche : droite 49">
            <a:extLst>
              <a:ext uri="{FF2B5EF4-FFF2-40B4-BE49-F238E27FC236}">
                <a16:creationId xmlns:a16="http://schemas.microsoft.com/office/drawing/2014/main" id="{E30CB786-CEF8-395F-9FDD-F8283A600393}"/>
              </a:ext>
            </a:extLst>
          </p:cNvPr>
          <p:cNvSpPr/>
          <p:nvPr/>
        </p:nvSpPr>
        <p:spPr>
          <a:xfrm>
            <a:off x="4092580" y="4446409"/>
            <a:ext cx="308472" cy="20932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Organigramme : Alternative 50">
            <a:extLst>
              <a:ext uri="{FF2B5EF4-FFF2-40B4-BE49-F238E27FC236}">
                <a16:creationId xmlns:a16="http://schemas.microsoft.com/office/drawing/2014/main" id="{FD20AE79-F34E-6880-0C44-C0EAEBCC9290}"/>
              </a:ext>
            </a:extLst>
          </p:cNvPr>
          <p:cNvSpPr/>
          <p:nvPr/>
        </p:nvSpPr>
        <p:spPr>
          <a:xfrm>
            <a:off x="4573832" y="1997631"/>
            <a:ext cx="2598148" cy="284130"/>
          </a:xfrm>
          <a:prstGeom prst="flowChartAlternateProcess">
            <a:avLst/>
          </a:prstGeom>
          <a:solidFill>
            <a:schemeClr val="accent3">
              <a:lumMod val="40000"/>
              <a:lumOff val="6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recherche du </a:t>
            </a:r>
            <a:r>
              <a:rPr lang="fr-FR" sz="1600" b="1" dirty="0">
                <a:solidFill>
                  <a:srgbClr val="0070C0"/>
                </a:solidFill>
              </a:rPr>
              <a:t>profit</a:t>
            </a:r>
          </a:p>
        </p:txBody>
      </p:sp>
      <p:sp>
        <p:nvSpPr>
          <p:cNvPr id="52" name="Organigramme : Alternative 51">
            <a:extLst>
              <a:ext uri="{FF2B5EF4-FFF2-40B4-BE49-F238E27FC236}">
                <a16:creationId xmlns:a16="http://schemas.microsoft.com/office/drawing/2014/main" id="{0EB6D277-3BA0-B95D-FA14-2F3AF8B7EE84}"/>
              </a:ext>
            </a:extLst>
          </p:cNvPr>
          <p:cNvSpPr/>
          <p:nvPr/>
        </p:nvSpPr>
        <p:spPr>
          <a:xfrm>
            <a:off x="4554127" y="5272317"/>
            <a:ext cx="2598144" cy="284130"/>
          </a:xfrm>
          <a:prstGeom prst="flowChartAlternateProcess">
            <a:avLst/>
          </a:prstGeom>
          <a:solidFill>
            <a:schemeClr val="accent4">
              <a:lumMod val="40000"/>
              <a:lumOff val="60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répartition </a:t>
            </a:r>
            <a:r>
              <a:rPr lang="fr-FR" sz="1600" b="1" dirty="0">
                <a:solidFill>
                  <a:srgbClr val="FF0000"/>
                </a:solidFill>
              </a:rPr>
              <a:t>selon les besoins</a:t>
            </a:r>
          </a:p>
        </p:txBody>
      </p:sp>
      <p:sp>
        <p:nvSpPr>
          <p:cNvPr id="53" name="Organigramme : Alternative 52">
            <a:extLst>
              <a:ext uri="{FF2B5EF4-FFF2-40B4-BE49-F238E27FC236}">
                <a16:creationId xmlns:a16="http://schemas.microsoft.com/office/drawing/2014/main" id="{49A67E7D-AEB8-5AFE-CDFF-CC156F55C616}"/>
              </a:ext>
            </a:extLst>
          </p:cNvPr>
          <p:cNvSpPr/>
          <p:nvPr/>
        </p:nvSpPr>
        <p:spPr>
          <a:xfrm>
            <a:off x="4573832" y="2366713"/>
            <a:ext cx="2598146" cy="437115"/>
          </a:xfrm>
          <a:prstGeom prst="flowChartAlternateProcess">
            <a:avLst/>
          </a:prstGeom>
          <a:solidFill>
            <a:schemeClr val="accent3">
              <a:lumMod val="40000"/>
              <a:lumOff val="6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70C0"/>
                </a:solidFill>
              </a:rPr>
              <a:t>classes sociales</a:t>
            </a:r>
            <a:r>
              <a:rPr lang="fr-FR" sz="1600" dirty="0"/>
              <a:t> selon la richesse des individus</a:t>
            </a:r>
            <a:endParaRPr lang="fr-FR" sz="1600" b="1" dirty="0">
              <a:solidFill>
                <a:srgbClr val="0070C0"/>
              </a:solidFill>
            </a:endParaRPr>
          </a:p>
        </p:txBody>
      </p:sp>
      <p:sp>
        <p:nvSpPr>
          <p:cNvPr id="54" name="Organigramme : Alternative 53">
            <a:extLst>
              <a:ext uri="{FF2B5EF4-FFF2-40B4-BE49-F238E27FC236}">
                <a16:creationId xmlns:a16="http://schemas.microsoft.com/office/drawing/2014/main" id="{190A9991-4426-AA65-FB04-8192F91EB437}"/>
              </a:ext>
            </a:extLst>
          </p:cNvPr>
          <p:cNvSpPr/>
          <p:nvPr/>
        </p:nvSpPr>
        <p:spPr>
          <a:xfrm>
            <a:off x="4554126" y="5640298"/>
            <a:ext cx="2598145" cy="437115"/>
          </a:xfrm>
          <a:prstGeom prst="flowChartAlternateProcess">
            <a:avLst/>
          </a:prstGeom>
          <a:solidFill>
            <a:schemeClr val="accent4">
              <a:lumMod val="40000"/>
              <a:lumOff val="60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abolition, </a:t>
            </a:r>
            <a:r>
              <a:rPr lang="fr-FR" sz="1600" b="1" dirty="0">
                <a:solidFill>
                  <a:srgbClr val="FF0000"/>
                </a:solidFill>
              </a:rPr>
              <a:t>suppression des classes sociales</a:t>
            </a:r>
          </a:p>
        </p:txBody>
      </p:sp>
      <p:sp>
        <p:nvSpPr>
          <p:cNvPr id="55" name="Organigramme : Alternative 54">
            <a:extLst>
              <a:ext uri="{FF2B5EF4-FFF2-40B4-BE49-F238E27FC236}">
                <a16:creationId xmlns:a16="http://schemas.microsoft.com/office/drawing/2014/main" id="{C3CEC9CB-428C-779C-CE57-6DF9E97D1091}"/>
              </a:ext>
            </a:extLst>
          </p:cNvPr>
          <p:cNvSpPr/>
          <p:nvPr/>
        </p:nvSpPr>
        <p:spPr>
          <a:xfrm>
            <a:off x="4573831" y="1616819"/>
            <a:ext cx="2598149" cy="284130"/>
          </a:xfrm>
          <a:prstGeom prst="flowChartAlternateProcess">
            <a:avLst/>
          </a:prstGeom>
          <a:solidFill>
            <a:schemeClr val="accent3">
              <a:lumMod val="40000"/>
              <a:lumOff val="6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70C0"/>
                </a:solidFill>
              </a:rPr>
              <a:t>concurrence </a:t>
            </a:r>
            <a:r>
              <a:rPr lang="fr-FR" sz="1600" dirty="0"/>
              <a:t>sur les marchés </a:t>
            </a:r>
          </a:p>
        </p:txBody>
      </p:sp>
      <p:sp>
        <p:nvSpPr>
          <p:cNvPr id="56" name="Organigramme : Alternative 55">
            <a:extLst>
              <a:ext uri="{FF2B5EF4-FFF2-40B4-BE49-F238E27FC236}">
                <a16:creationId xmlns:a16="http://schemas.microsoft.com/office/drawing/2014/main" id="{5BA0BC95-A8CB-885D-D7DA-BD99E9372CA2}"/>
              </a:ext>
            </a:extLst>
          </p:cNvPr>
          <p:cNvSpPr/>
          <p:nvPr/>
        </p:nvSpPr>
        <p:spPr>
          <a:xfrm>
            <a:off x="4554126" y="4917936"/>
            <a:ext cx="2598145" cy="284130"/>
          </a:xfrm>
          <a:prstGeom prst="flowChartAlternateProcess">
            <a:avLst/>
          </a:prstGeom>
          <a:solidFill>
            <a:schemeClr val="accent4">
              <a:lumMod val="40000"/>
              <a:lumOff val="60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F0000"/>
                </a:solidFill>
              </a:rPr>
              <a:t>pas de concurrence</a:t>
            </a:r>
          </a:p>
        </p:txBody>
      </p:sp>
      <p:sp>
        <p:nvSpPr>
          <p:cNvPr id="57" name="Organigramme : Alternative 56">
            <a:extLst>
              <a:ext uri="{FF2B5EF4-FFF2-40B4-BE49-F238E27FC236}">
                <a16:creationId xmlns:a16="http://schemas.microsoft.com/office/drawing/2014/main" id="{C9D1466C-479A-6BC8-BAD1-C4D1B9965D09}"/>
              </a:ext>
            </a:extLst>
          </p:cNvPr>
          <p:cNvSpPr/>
          <p:nvPr/>
        </p:nvSpPr>
        <p:spPr>
          <a:xfrm>
            <a:off x="1057619" y="3724047"/>
            <a:ext cx="10313766" cy="284130"/>
          </a:xfrm>
          <a:prstGeom prst="flowChartAlternateProcess">
            <a:avLst/>
          </a:prstGeom>
          <a:solidFill>
            <a:schemeClr val="accent2">
              <a:lumMod val="40000"/>
              <a:lumOff val="60000"/>
            </a:schemeClr>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002060"/>
                </a:solidFill>
              </a:rPr>
              <a:t>L’opposition entre </a:t>
            </a:r>
            <a:r>
              <a:rPr lang="fr-FR" sz="1600" b="1" cap="all" dirty="0">
                <a:solidFill>
                  <a:srgbClr val="0070C0"/>
                </a:solidFill>
              </a:rPr>
              <a:t>capitalisme</a:t>
            </a:r>
            <a:r>
              <a:rPr lang="fr-FR" sz="1600" dirty="0">
                <a:solidFill>
                  <a:srgbClr val="002060"/>
                </a:solidFill>
              </a:rPr>
              <a:t> et </a:t>
            </a:r>
            <a:r>
              <a:rPr lang="fr-FR" sz="1600" b="1" cap="all" dirty="0">
                <a:solidFill>
                  <a:srgbClr val="FF0000"/>
                </a:solidFill>
              </a:rPr>
              <a:t>communisme</a:t>
            </a:r>
            <a:r>
              <a:rPr lang="fr-FR" sz="1600" dirty="0">
                <a:solidFill>
                  <a:srgbClr val="002060"/>
                </a:solidFill>
              </a:rPr>
              <a:t> est née au cours de la </a:t>
            </a:r>
            <a:r>
              <a:rPr lang="fr-FR" sz="1600" b="1" dirty="0">
                <a:solidFill>
                  <a:srgbClr val="002060"/>
                </a:solidFill>
              </a:rPr>
              <a:t>Première révolution industrielle – XVIII-XIXe s.</a:t>
            </a:r>
            <a:r>
              <a:rPr lang="fr-FR" sz="1600" b="1" dirty="0">
                <a:solidFill>
                  <a:srgbClr val="0070C0"/>
                </a:solidFill>
              </a:rPr>
              <a:t> </a:t>
            </a:r>
            <a:endParaRPr lang="fr-FR" sz="1600" b="1" dirty="0"/>
          </a:p>
        </p:txBody>
      </p:sp>
      <p:grpSp>
        <p:nvGrpSpPr>
          <p:cNvPr id="92" name="Groupe 91">
            <a:extLst>
              <a:ext uri="{FF2B5EF4-FFF2-40B4-BE49-F238E27FC236}">
                <a16:creationId xmlns:a16="http://schemas.microsoft.com/office/drawing/2014/main" id="{2B1F2EA9-59B0-BE2B-B1D0-45DA6664967F}"/>
              </a:ext>
            </a:extLst>
          </p:cNvPr>
          <p:cNvGrpSpPr/>
          <p:nvPr/>
        </p:nvGrpSpPr>
        <p:grpSpPr>
          <a:xfrm>
            <a:off x="230273" y="4848354"/>
            <a:ext cx="4286087" cy="847924"/>
            <a:chOff x="230273" y="4647186"/>
            <a:chExt cx="4286087" cy="847924"/>
          </a:xfrm>
        </p:grpSpPr>
        <p:pic>
          <p:nvPicPr>
            <p:cNvPr id="58" name="Image 57">
              <a:extLst>
                <a:ext uri="{FF2B5EF4-FFF2-40B4-BE49-F238E27FC236}">
                  <a16:creationId xmlns:a16="http://schemas.microsoft.com/office/drawing/2014/main" id="{0A2F81D3-2BC3-57CD-AFAD-535574D8E1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9821" y="4874535"/>
              <a:ext cx="693782" cy="393227"/>
            </a:xfrm>
            <a:prstGeom prst="rect">
              <a:avLst/>
            </a:prstGeom>
          </p:spPr>
        </p:pic>
        <p:sp>
          <p:nvSpPr>
            <p:cNvPr id="64" name="ZoneTexte 63">
              <a:extLst>
                <a:ext uri="{FF2B5EF4-FFF2-40B4-BE49-F238E27FC236}">
                  <a16:creationId xmlns:a16="http://schemas.microsoft.com/office/drawing/2014/main" id="{7998C2BE-695B-004B-D83A-DA2E48676DAF}"/>
                </a:ext>
              </a:extLst>
            </p:cNvPr>
            <p:cNvSpPr txBox="1"/>
            <p:nvPr/>
          </p:nvSpPr>
          <p:spPr>
            <a:xfrm>
              <a:off x="1931764" y="4722681"/>
              <a:ext cx="2584596" cy="738664"/>
            </a:xfrm>
            <a:prstGeom prst="rect">
              <a:avLst/>
            </a:prstGeom>
            <a:noFill/>
          </p:spPr>
          <p:txBody>
            <a:bodyPr wrap="square">
              <a:spAutoFit/>
            </a:bodyPr>
            <a:lstStyle/>
            <a:p>
              <a:r>
                <a:rPr lang="fr-FR" sz="1400" b="1" dirty="0"/>
                <a:t>1867</a:t>
              </a:r>
              <a:r>
                <a:rPr lang="fr-FR" sz="1400" dirty="0"/>
                <a:t>, </a:t>
              </a:r>
              <a:r>
                <a:rPr lang="fr-FR" sz="1400" dirty="0">
                  <a:solidFill>
                    <a:srgbClr val="0070C0"/>
                  </a:solidFill>
                </a:rPr>
                <a:t>Karl </a:t>
              </a:r>
              <a:r>
                <a:rPr lang="fr-FR" sz="1400" b="1" dirty="0">
                  <a:solidFill>
                    <a:srgbClr val="0070C0"/>
                  </a:solidFill>
                </a:rPr>
                <a:t>MARX</a:t>
              </a:r>
              <a:r>
                <a:rPr lang="fr-FR" sz="1400" dirty="0"/>
                <a:t>,</a:t>
              </a:r>
            </a:p>
            <a:p>
              <a:r>
                <a:rPr lang="fr-FR" sz="1400" i="1" dirty="0"/>
                <a:t>Le Capital. Critique de l’économie politique</a:t>
              </a:r>
            </a:p>
          </p:txBody>
        </p:sp>
        <p:pic>
          <p:nvPicPr>
            <p:cNvPr id="65" name="Image 64">
              <a:extLst>
                <a:ext uri="{FF2B5EF4-FFF2-40B4-BE49-F238E27FC236}">
                  <a16:creationId xmlns:a16="http://schemas.microsoft.com/office/drawing/2014/main" id="{1277125E-0244-0509-7304-41498B23D1D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30273" y="4647186"/>
              <a:ext cx="847924" cy="847924"/>
            </a:xfrm>
            <a:prstGeom prst="rect">
              <a:avLst/>
            </a:prstGeom>
          </p:spPr>
        </p:pic>
        <p:pic>
          <p:nvPicPr>
            <p:cNvPr id="70" name="Image 69">
              <a:extLst>
                <a:ext uri="{FF2B5EF4-FFF2-40B4-BE49-F238E27FC236}">
                  <a16:creationId xmlns:a16="http://schemas.microsoft.com/office/drawing/2014/main" id="{F57140E5-936C-3CF9-163A-DFF97D9FE8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08940" y="4656040"/>
              <a:ext cx="446963" cy="295450"/>
            </a:xfrm>
            <a:prstGeom prst="rect">
              <a:avLst/>
            </a:prstGeom>
          </p:spPr>
        </p:pic>
      </p:grpSp>
      <p:grpSp>
        <p:nvGrpSpPr>
          <p:cNvPr id="93" name="Groupe 92">
            <a:extLst>
              <a:ext uri="{FF2B5EF4-FFF2-40B4-BE49-F238E27FC236}">
                <a16:creationId xmlns:a16="http://schemas.microsoft.com/office/drawing/2014/main" id="{49BF9986-594F-D316-477D-AACB1FE359D1}"/>
              </a:ext>
            </a:extLst>
          </p:cNvPr>
          <p:cNvGrpSpPr/>
          <p:nvPr/>
        </p:nvGrpSpPr>
        <p:grpSpPr>
          <a:xfrm>
            <a:off x="209695" y="5718312"/>
            <a:ext cx="4306665" cy="863490"/>
            <a:chOff x="209695" y="5517144"/>
            <a:chExt cx="4306665" cy="863490"/>
          </a:xfrm>
        </p:grpSpPr>
        <p:pic>
          <p:nvPicPr>
            <p:cNvPr id="66" name="Image 65">
              <a:extLst>
                <a:ext uri="{FF2B5EF4-FFF2-40B4-BE49-F238E27FC236}">
                  <a16:creationId xmlns:a16="http://schemas.microsoft.com/office/drawing/2014/main" id="{B1D9C626-1C5E-3753-8197-844A44C2F67E}"/>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09695" y="5532710"/>
              <a:ext cx="847924" cy="847924"/>
            </a:xfrm>
            <a:prstGeom prst="rect">
              <a:avLst/>
            </a:prstGeom>
          </p:spPr>
        </p:pic>
        <p:pic>
          <p:nvPicPr>
            <p:cNvPr id="67" name="Image 66">
              <a:extLst>
                <a:ext uri="{FF2B5EF4-FFF2-40B4-BE49-F238E27FC236}">
                  <a16:creationId xmlns:a16="http://schemas.microsoft.com/office/drawing/2014/main" id="{B5432D5F-871D-B4EA-049A-A9F815BFE2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1518" y="5760058"/>
              <a:ext cx="693782" cy="393227"/>
            </a:xfrm>
            <a:prstGeom prst="rect">
              <a:avLst/>
            </a:prstGeom>
          </p:spPr>
        </p:pic>
        <p:sp>
          <p:nvSpPr>
            <p:cNvPr id="68" name="ZoneTexte 67">
              <a:extLst>
                <a:ext uri="{FF2B5EF4-FFF2-40B4-BE49-F238E27FC236}">
                  <a16:creationId xmlns:a16="http://schemas.microsoft.com/office/drawing/2014/main" id="{0E6D9E7D-1273-8EFC-2BA5-FB43A44AEFA6}"/>
                </a:ext>
              </a:extLst>
            </p:cNvPr>
            <p:cNvSpPr txBox="1"/>
            <p:nvPr/>
          </p:nvSpPr>
          <p:spPr>
            <a:xfrm>
              <a:off x="1931764" y="5565724"/>
              <a:ext cx="2584596" cy="523220"/>
            </a:xfrm>
            <a:prstGeom prst="rect">
              <a:avLst/>
            </a:prstGeom>
            <a:noFill/>
          </p:spPr>
          <p:txBody>
            <a:bodyPr wrap="square">
              <a:spAutoFit/>
            </a:bodyPr>
            <a:lstStyle/>
            <a:p>
              <a:r>
                <a:rPr lang="fr-FR" sz="1400" b="1" dirty="0"/>
                <a:t>1848</a:t>
              </a:r>
              <a:r>
                <a:rPr lang="fr-FR" sz="1400" dirty="0"/>
                <a:t>, </a:t>
              </a:r>
              <a:r>
                <a:rPr lang="fr-FR" sz="1400" dirty="0">
                  <a:solidFill>
                    <a:srgbClr val="0070C0"/>
                  </a:solidFill>
                </a:rPr>
                <a:t>Friedrich </a:t>
              </a:r>
              <a:r>
                <a:rPr lang="fr-FR" sz="1400" b="1" dirty="0">
                  <a:solidFill>
                    <a:srgbClr val="0070C0"/>
                  </a:solidFill>
                </a:rPr>
                <a:t>ENGELS</a:t>
              </a:r>
              <a:r>
                <a:rPr lang="fr-FR" sz="1400" dirty="0"/>
                <a:t>,</a:t>
              </a:r>
            </a:p>
            <a:p>
              <a:r>
                <a:rPr lang="fr-FR" sz="1400" i="1" dirty="0"/>
                <a:t>Manifeste du parti communiste</a:t>
              </a:r>
            </a:p>
          </p:txBody>
        </p:sp>
        <p:pic>
          <p:nvPicPr>
            <p:cNvPr id="71" name="Image 70">
              <a:extLst>
                <a:ext uri="{FF2B5EF4-FFF2-40B4-BE49-F238E27FC236}">
                  <a16:creationId xmlns:a16="http://schemas.microsoft.com/office/drawing/2014/main" id="{4DFE53AE-FBA1-9F6C-042D-88B29159E2C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32903" y="5517144"/>
              <a:ext cx="446963" cy="295450"/>
            </a:xfrm>
            <a:prstGeom prst="rect">
              <a:avLst/>
            </a:prstGeom>
          </p:spPr>
        </p:pic>
      </p:grpSp>
      <p:grpSp>
        <p:nvGrpSpPr>
          <p:cNvPr id="91" name="Groupe 90">
            <a:extLst>
              <a:ext uri="{FF2B5EF4-FFF2-40B4-BE49-F238E27FC236}">
                <a16:creationId xmlns:a16="http://schemas.microsoft.com/office/drawing/2014/main" id="{039DF10E-A331-A095-668F-C69F42F963AB}"/>
              </a:ext>
            </a:extLst>
          </p:cNvPr>
          <p:cNvGrpSpPr/>
          <p:nvPr/>
        </p:nvGrpSpPr>
        <p:grpSpPr>
          <a:xfrm>
            <a:off x="230273" y="2442423"/>
            <a:ext cx="4253402" cy="865240"/>
            <a:chOff x="230273" y="2442423"/>
            <a:chExt cx="4253402" cy="865240"/>
          </a:xfrm>
        </p:grpSpPr>
        <p:sp>
          <p:nvSpPr>
            <p:cNvPr id="60" name="ZoneTexte 59">
              <a:extLst>
                <a:ext uri="{FF2B5EF4-FFF2-40B4-BE49-F238E27FC236}">
                  <a16:creationId xmlns:a16="http://schemas.microsoft.com/office/drawing/2014/main" id="{06CAEC5F-30D5-2A11-F8F3-E1226DF0AC3B}"/>
                </a:ext>
              </a:extLst>
            </p:cNvPr>
            <p:cNvSpPr txBox="1"/>
            <p:nvPr/>
          </p:nvSpPr>
          <p:spPr>
            <a:xfrm>
              <a:off x="1899079" y="2531027"/>
              <a:ext cx="2584596" cy="738664"/>
            </a:xfrm>
            <a:prstGeom prst="rect">
              <a:avLst/>
            </a:prstGeom>
            <a:noFill/>
          </p:spPr>
          <p:txBody>
            <a:bodyPr wrap="square">
              <a:spAutoFit/>
            </a:bodyPr>
            <a:lstStyle/>
            <a:p>
              <a:r>
                <a:rPr lang="fr-FR" sz="1400" b="1" dirty="0"/>
                <a:t>1936</a:t>
              </a:r>
              <a:r>
                <a:rPr lang="fr-FR" sz="1400" dirty="0"/>
                <a:t>, </a:t>
              </a:r>
              <a:r>
                <a:rPr lang="fr-FR" sz="1400" dirty="0">
                  <a:solidFill>
                    <a:srgbClr val="0070C0"/>
                  </a:solidFill>
                </a:rPr>
                <a:t>John M. </a:t>
              </a:r>
              <a:r>
                <a:rPr lang="fr-FR" sz="1400" b="1" dirty="0">
                  <a:solidFill>
                    <a:srgbClr val="0070C0"/>
                  </a:solidFill>
                </a:rPr>
                <a:t>KEYNES</a:t>
              </a:r>
              <a:r>
                <a:rPr lang="fr-FR" sz="1400" dirty="0"/>
                <a:t>,</a:t>
              </a:r>
            </a:p>
            <a:p>
              <a:r>
                <a:rPr lang="fr-FR" sz="1400" i="1" dirty="0"/>
                <a:t>Théorie générale de l'emploi, de l'intérêt et de la monnaie</a:t>
              </a:r>
            </a:p>
          </p:txBody>
        </p:sp>
        <p:pic>
          <p:nvPicPr>
            <p:cNvPr id="61" name="Image 60">
              <a:extLst>
                <a:ext uri="{FF2B5EF4-FFF2-40B4-BE49-F238E27FC236}">
                  <a16:creationId xmlns:a16="http://schemas.microsoft.com/office/drawing/2014/main" id="{0F2036C6-60C5-129E-6150-57F804E985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747" y="2677763"/>
              <a:ext cx="693782" cy="393227"/>
            </a:xfrm>
            <a:prstGeom prst="rect">
              <a:avLst/>
            </a:prstGeom>
          </p:spPr>
        </p:pic>
        <p:pic>
          <p:nvPicPr>
            <p:cNvPr id="63" name="Image 62">
              <a:extLst>
                <a:ext uri="{FF2B5EF4-FFF2-40B4-BE49-F238E27FC236}">
                  <a16:creationId xmlns:a16="http://schemas.microsoft.com/office/drawing/2014/main" id="{E94F9B99-0D6A-02F1-1C16-B32F02FC193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0273" y="2459739"/>
              <a:ext cx="847924" cy="847924"/>
            </a:xfrm>
            <a:prstGeom prst="rect">
              <a:avLst/>
            </a:prstGeom>
          </p:spPr>
        </p:pic>
        <p:pic>
          <p:nvPicPr>
            <p:cNvPr id="72" name="Image 71">
              <a:extLst>
                <a:ext uri="{FF2B5EF4-FFF2-40B4-BE49-F238E27FC236}">
                  <a16:creationId xmlns:a16="http://schemas.microsoft.com/office/drawing/2014/main" id="{DE2D55DD-CF7D-759F-C86D-4B1785325780}"/>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3716024" y="2442423"/>
              <a:ext cx="591534" cy="294828"/>
            </a:xfrm>
            <a:prstGeom prst="rect">
              <a:avLst/>
            </a:prstGeom>
          </p:spPr>
        </p:pic>
      </p:grpSp>
      <p:grpSp>
        <p:nvGrpSpPr>
          <p:cNvPr id="90" name="Groupe 89">
            <a:extLst>
              <a:ext uri="{FF2B5EF4-FFF2-40B4-BE49-F238E27FC236}">
                <a16:creationId xmlns:a16="http://schemas.microsoft.com/office/drawing/2014/main" id="{D1DA0008-C530-5A0D-C24E-C3D8AB66D1B0}"/>
              </a:ext>
            </a:extLst>
          </p:cNvPr>
          <p:cNvGrpSpPr/>
          <p:nvPr/>
        </p:nvGrpSpPr>
        <p:grpSpPr>
          <a:xfrm>
            <a:off x="217958" y="1553522"/>
            <a:ext cx="4265717" cy="863939"/>
            <a:chOff x="217958" y="1553522"/>
            <a:chExt cx="4265717" cy="863939"/>
          </a:xfrm>
        </p:grpSpPr>
        <p:pic>
          <p:nvPicPr>
            <p:cNvPr id="15" name="Image 14">
              <a:extLst>
                <a:ext uri="{FF2B5EF4-FFF2-40B4-BE49-F238E27FC236}">
                  <a16:creationId xmlns:a16="http://schemas.microsoft.com/office/drawing/2014/main" id="{C4622238-90EA-F26C-3789-4D39B33BFE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2690" y="1832470"/>
              <a:ext cx="693782" cy="393227"/>
            </a:xfrm>
            <a:prstGeom prst="rect">
              <a:avLst/>
            </a:prstGeom>
          </p:spPr>
        </p:pic>
        <p:pic>
          <p:nvPicPr>
            <p:cNvPr id="18" name="Image 17">
              <a:extLst>
                <a:ext uri="{FF2B5EF4-FFF2-40B4-BE49-F238E27FC236}">
                  <a16:creationId xmlns:a16="http://schemas.microsoft.com/office/drawing/2014/main" id="{AE066200-7EE8-C553-0016-E027C412610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17958" y="1577800"/>
              <a:ext cx="839661" cy="839661"/>
            </a:xfrm>
            <a:prstGeom prst="rect">
              <a:avLst/>
            </a:prstGeom>
          </p:spPr>
        </p:pic>
        <p:sp>
          <p:nvSpPr>
            <p:cNvPr id="19" name="ZoneTexte 18">
              <a:extLst>
                <a:ext uri="{FF2B5EF4-FFF2-40B4-BE49-F238E27FC236}">
                  <a16:creationId xmlns:a16="http://schemas.microsoft.com/office/drawing/2014/main" id="{665FFDE1-4563-4C24-4447-ED908B36860C}"/>
                </a:ext>
              </a:extLst>
            </p:cNvPr>
            <p:cNvSpPr txBox="1"/>
            <p:nvPr/>
          </p:nvSpPr>
          <p:spPr>
            <a:xfrm>
              <a:off x="1885529" y="1637118"/>
              <a:ext cx="2598146" cy="738664"/>
            </a:xfrm>
            <a:prstGeom prst="rect">
              <a:avLst/>
            </a:prstGeom>
            <a:noFill/>
          </p:spPr>
          <p:txBody>
            <a:bodyPr wrap="square" rtlCol="0">
              <a:spAutoFit/>
            </a:bodyPr>
            <a:lstStyle/>
            <a:p>
              <a:r>
                <a:rPr lang="fr-FR" sz="1400" b="1" dirty="0"/>
                <a:t>1776</a:t>
              </a:r>
              <a:r>
                <a:rPr lang="fr-FR" sz="1400" dirty="0"/>
                <a:t>, </a:t>
              </a:r>
              <a:r>
                <a:rPr lang="fr-FR" sz="1400" dirty="0">
                  <a:solidFill>
                    <a:srgbClr val="0070C0"/>
                  </a:solidFill>
                </a:rPr>
                <a:t>Adam </a:t>
              </a:r>
              <a:r>
                <a:rPr lang="fr-FR" sz="1400" b="1" dirty="0">
                  <a:solidFill>
                    <a:srgbClr val="0070C0"/>
                  </a:solidFill>
                </a:rPr>
                <a:t>SMITH</a:t>
              </a:r>
              <a:r>
                <a:rPr lang="fr-FR" sz="1400" dirty="0"/>
                <a:t>,</a:t>
              </a:r>
            </a:p>
            <a:p>
              <a:r>
                <a:rPr lang="fr-FR" sz="1400" i="1" dirty="0"/>
                <a:t>Recherches sur la nature et les causes de la richesse des nations</a:t>
              </a:r>
            </a:p>
          </p:txBody>
        </p:sp>
        <p:pic>
          <p:nvPicPr>
            <p:cNvPr id="73" name="Image 72">
              <a:extLst>
                <a:ext uri="{FF2B5EF4-FFF2-40B4-BE49-F238E27FC236}">
                  <a16:creationId xmlns:a16="http://schemas.microsoft.com/office/drawing/2014/main" id="{6899171E-9023-6F20-986C-40D269AA0D0C}"/>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3691478" y="1553522"/>
              <a:ext cx="446963" cy="267723"/>
            </a:xfrm>
            <a:prstGeom prst="rect">
              <a:avLst/>
            </a:prstGeom>
          </p:spPr>
        </p:pic>
      </p:grpSp>
      <p:graphicFrame>
        <p:nvGraphicFramePr>
          <p:cNvPr id="75" name="Tableau 75">
            <a:extLst>
              <a:ext uri="{FF2B5EF4-FFF2-40B4-BE49-F238E27FC236}">
                <a16:creationId xmlns:a16="http://schemas.microsoft.com/office/drawing/2014/main" id="{40848851-94DB-E566-5565-E8637BBC6118}"/>
              </a:ext>
            </a:extLst>
          </p:cNvPr>
          <p:cNvGraphicFramePr>
            <a:graphicFrameLocks noGrp="1"/>
          </p:cNvGraphicFramePr>
          <p:nvPr>
            <p:extLst>
              <p:ext uri="{D42A27DB-BD31-4B8C-83A1-F6EECF244321}">
                <p14:modId xmlns:p14="http://schemas.microsoft.com/office/powerpoint/2010/main" val="4247110977"/>
              </p:ext>
            </p:extLst>
          </p:nvPr>
        </p:nvGraphicFramePr>
        <p:xfrm>
          <a:off x="7262135" y="832677"/>
          <a:ext cx="4899632" cy="2169160"/>
        </p:xfrm>
        <a:graphic>
          <a:graphicData uri="http://schemas.openxmlformats.org/drawingml/2006/table">
            <a:tbl>
              <a:tblPr firstRow="1" bandRow="1">
                <a:tableStyleId>{2D5ABB26-0587-4C30-8999-92F81FD0307C}</a:tableStyleId>
              </a:tblPr>
              <a:tblGrid>
                <a:gridCol w="2449816">
                  <a:extLst>
                    <a:ext uri="{9D8B030D-6E8A-4147-A177-3AD203B41FA5}">
                      <a16:colId xmlns:a16="http://schemas.microsoft.com/office/drawing/2014/main" val="997212680"/>
                    </a:ext>
                  </a:extLst>
                </a:gridCol>
                <a:gridCol w="2449816">
                  <a:extLst>
                    <a:ext uri="{9D8B030D-6E8A-4147-A177-3AD203B41FA5}">
                      <a16:colId xmlns:a16="http://schemas.microsoft.com/office/drawing/2014/main" val="1861787332"/>
                    </a:ext>
                  </a:extLst>
                </a:gridCol>
              </a:tblGrid>
              <a:tr h="370840">
                <a:tc gridSpan="2">
                  <a:txBody>
                    <a:bodyPr/>
                    <a:lstStyle/>
                    <a:p>
                      <a:r>
                        <a:rPr lang="fr-FR" sz="1600" b="1" dirty="0">
                          <a:solidFill>
                            <a:srgbClr val="002060"/>
                          </a:solidFill>
                        </a:rPr>
                        <a:t>Objectif des USA :</a:t>
                      </a:r>
                      <a:r>
                        <a:rPr lang="fr-FR" sz="1600" dirty="0">
                          <a:solidFill>
                            <a:srgbClr val="002060"/>
                          </a:solidFill>
                        </a:rPr>
                        <a:t> </a:t>
                      </a:r>
                      <a:r>
                        <a:rPr lang="fr-FR" sz="1600" dirty="0">
                          <a:solidFill>
                            <a:srgbClr val="002060"/>
                          </a:solidFill>
                          <a:highlight>
                            <a:srgbClr val="FFFF00"/>
                          </a:highlight>
                        </a:rPr>
                        <a:t>préserver / augmenter son influence</a:t>
                      </a:r>
                    </a:p>
                  </a:txBody>
                  <a:tcPr/>
                </a:tc>
                <a:tc hMerge="1">
                  <a:txBody>
                    <a:bodyPr/>
                    <a:lstStyle/>
                    <a:p>
                      <a:endParaRPr lang="fr-FR" dirty="0"/>
                    </a:p>
                  </a:txBody>
                  <a:tcPr/>
                </a:tc>
                <a:extLst>
                  <a:ext uri="{0D108BD9-81ED-4DB2-BD59-A6C34878D82A}">
                    <a16:rowId xmlns:a16="http://schemas.microsoft.com/office/drawing/2014/main" val="3915420012"/>
                  </a:ext>
                </a:extLst>
              </a:tr>
              <a:tr h="370840">
                <a:tc>
                  <a:txBody>
                    <a:bodyPr/>
                    <a:lstStyle/>
                    <a:p>
                      <a:endParaRPr lang="fr-FR" sz="1600" kern="1200" dirty="0">
                        <a:solidFill>
                          <a:schemeClr val="tx1"/>
                        </a:solidFill>
                      </a:endParaRPr>
                    </a:p>
                    <a:p>
                      <a:endParaRPr lang="fr-FR" sz="1600" kern="1200" dirty="0">
                        <a:solidFill>
                          <a:schemeClr val="tx1"/>
                        </a:solidFill>
                      </a:endParaRPr>
                    </a:p>
                    <a:p>
                      <a:endParaRPr lang="fr-FR" sz="1600" kern="1200" dirty="0">
                        <a:solidFill>
                          <a:schemeClr val="tx1"/>
                        </a:solidFill>
                      </a:endParaRPr>
                    </a:p>
                    <a:p>
                      <a:endParaRPr lang="fr-FR" sz="1600" kern="1200" dirty="0">
                        <a:solidFill>
                          <a:schemeClr val="tx1"/>
                        </a:solidFill>
                      </a:endParaRPr>
                    </a:p>
                    <a:p>
                      <a:endParaRPr lang="fr-FR" sz="1600" kern="1200" dirty="0">
                        <a:solidFill>
                          <a:schemeClr val="tx1"/>
                        </a:solidFill>
                      </a:endParaRPr>
                    </a:p>
                    <a:p>
                      <a:endParaRPr lang="fr-FR" sz="1600" kern="1200" dirty="0">
                        <a:solidFill>
                          <a:schemeClr val="tx1"/>
                        </a:solidFill>
                      </a:endParaRPr>
                    </a:p>
                    <a:p>
                      <a:endParaRPr lang="fr-FR" sz="1600" kern="1200" dirty="0">
                        <a:solidFill>
                          <a:schemeClr val="tx1"/>
                        </a:solidFill>
                        <a:latin typeface="+mn-lt"/>
                        <a:ea typeface="+mn-ea"/>
                        <a:cs typeface="+mn-cs"/>
                      </a:endParaRPr>
                    </a:p>
                  </a:txBody>
                  <a:tcPr/>
                </a:tc>
                <a:tc>
                  <a:txBody>
                    <a:bodyPr/>
                    <a:lstStyle/>
                    <a:p>
                      <a:endParaRPr lang="fr-FR" sz="1600" dirty="0"/>
                    </a:p>
                  </a:txBody>
                  <a:tcPr/>
                </a:tc>
                <a:extLst>
                  <a:ext uri="{0D108BD9-81ED-4DB2-BD59-A6C34878D82A}">
                    <a16:rowId xmlns:a16="http://schemas.microsoft.com/office/drawing/2014/main" val="98458381"/>
                  </a:ext>
                </a:extLst>
              </a:tr>
            </a:tbl>
          </a:graphicData>
        </a:graphic>
      </p:graphicFrame>
      <p:grpSp>
        <p:nvGrpSpPr>
          <p:cNvPr id="94" name="Groupe 93">
            <a:extLst>
              <a:ext uri="{FF2B5EF4-FFF2-40B4-BE49-F238E27FC236}">
                <a16:creationId xmlns:a16="http://schemas.microsoft.com/office/drawing/2014/main" id="{A087BE17-285B-0142-F20A-4C201EE2563D}"/>
              </a:ext>
            </a:extLst>
          </p:cNvPr>
          <p:cNvGrpSpPr/>
          <p:nvPr/>
        </p:nvGrpSpPr>
        <p:grpSpPr>
          <a:xfrm>
            <a:off x="4158142" y="2872008"/>
            <a:ext cx="3550185" cy="482451"/>
            <a:chOff x="4158142" y="2872008"/>
            <a:chExt cx="3550185" cy="482451"/>
          </a:xfrm>
        </p:grpSpPr>
        <p:sp>
          <p:nvSpPr>
            <p:cNvPr id="76" name="Accolade ouvrante 75">
              <a:extLst>
                <a:ext uri="{FF2B5EF4-FFF2-40B4-BE49-F238E27FC236}">
                  <a16:creationId xmlns:a16="http://schemas.microsoft.com/office/drawing/2014/main" id="{677F9F03-AFAE-3D51-00A3-490CBC69A3C1}"/>
                </a:ext>
              </a:extLst>
            </p:cNvPr>
            <p:cNvSpPr/>
            <p:nvPr/>
          </p:nvSpPr>
          <p:spPr>
            <a:xfrm rot="16200000">
              <a:off x="5784430" y="1661409"/>
              <a:ext cx="176948" cy="2598146"/>
            </a:xfrm>
            <a:prstGeom prst="lef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78" name="ZoneTexte 77">
              <a:extLst>
                <a:ext uri="{FF2B5EF4-FFF2-40B4-BE49-F238E27FC236}">
                  <a16:creationId xmlns:a16="http://schemas.microsoft.com/office/drawing/2014/main" id="{70C83268-F068-9086-2332-0E4FB6D5ECD2}"/>
                </a:ext>
              </a:extLst>
            </p:cNvPr>
            <p:cNvSpPr txBox="1"/>
            <p:nvPr/>
          </p:nvSpPr>
          <p:spPr>
            <a:xfrm>
              <a:off x="4158142" y="3015905"/>
              <a:ext cx="3550185" cy="338554"/>
            </a:xfrm>
            <a:prstGeom prst="rect">
              <a:avLst/>
            </a:prstGeom>
            <a:noFill/>
          </p:spPr>
          <p:txBody>
            <a:bodyPr wrap="square">
              <a:spAutoFit/>
            </a:bodyPr>
            <a:lstStyle/>
            <a:p>
              <a:r>
                <a:rPr lang="fr-FR" sz="1600" b="1" dirty="0">
                  <a:solidFill>
                    <a:srgbClr val="0070C0"/>
                  </a:solidFill>
                </a:rPr>
                <a:t>IDÉES des partis dits « DE DROITE »</a:t>
              </a:r>
              <a:endParaRPr lang="fr-FR" sz="1600" dirty="0"/>
            </a:p>
          </p:txBody>
        </p:sp>
      </p:grpSp>
      <p:grpSp>
        <p:nvGrpSpPr>
          <p:cNvPr id="95" name="Groupe 94">
            <a:extLst>
              <a:ext uri="{FF2B5EF4-FFF2-40B4-BE49-F238E27FC236}">
                <a16:creationId xmlns:a16="http://schemas.microsoft.com/office/drawing/2014/main" id="{5955BD78-7F47-9300-6479-FF29C39C98C3}"/>
              </a:ext>
            </a:extLst>
          </p:cNvPr>
          <p:cNvGrpSpPr/>
          <p:nvPr/>
        </p:nvGrpSpPr>
        <p:grpSpPr>
          <a:xfrm>
            <a:off x="4123933" y="6143974"/>
            <a:ext cx="3688784" cy="578415"/>
            <a:chOff x="4123933" y="5942806"/>
            <a:chExt cx="3688784" cy="578415"/>
          </a:xfrm>
        </p:grpSpPr>
        <p:sp>
          <p:nvSpPr>
            <p:cNvPr id="79" name="ZoneTexte 78">
              <a:extLst>
                <a:ext uri="{FF2B5EF4-FFF2-40B4-BE49-F238E27FC236}">
                  <a16:creationId xmlns:a16="http://schemas.microsoft.com/office/drawing/2014/main" id="{A59D5C34-AE87-FC46-FCA6-1FC816F20CD8}"/>
                </a:ext>
              </a:extLst>
            </p:cNvPr>
            <p:cNvSpPr txBox="1"/>
            <p:nvPr/>
          </p:nvSpPr>
          <p:spPr>
            <a:xfrm>
              <a:off x="4123933" y="6182667"/>
              <a:ext cx="3688784" cy="338554"/>
            </a:xfrm>
            <a:prstGeom prst="rect">
              <a:avLst/>
            </a:prstGeom>
            <a:noFill/>
          </p:spPr>
          <p:txBody>
            <a:bodyPr wrap="square">
              <a:spAutoFit/>
            </a:bodyPr>
            <a:lstStyle/>
            <a:p>
              <a:r>
                <a:rPr lang="fr-FR" sz="1600" b="1" dirty="0">
                  <a:solidFill>
                    <a:srgbClr val="FF0000"/>
                  </a:solidFill>
                </a:rPr>
                <a:t>IDÉES des partis dits « DE GAUCHE »</a:t>
              </a:r>
              <a:endParaRPr lang="fr-FR" sz="1600" dirty="0">
                <a:solidFill>
                  <a:srgbClr val="FF0000"/>
                </a:solidFill>
              </a:endParaRPr>
            </a:p>
          </p:txBody>
        </p:sp>
        <p:sp>
          <p:nvSpPr>
            <p:cNvPr id="80" name="Accolade ouvrante 79">
              <a:extLst>
                <a:ext uri="{FF2B5EF4-FFF2-40B4-BE49-F238E27FC236}">
                  <a16:creationId xmlns:a16="http://schemas.microsoft.com/office/drawing/2014/main" id="{9570670D-6FF9-43C9-FF1B-49B0CD38676C}"/>
                </a:ext>
              </a:extLst>
            </p:cNvPr>
            <p:cNvSpPr/>
            <p:nvPr/>
          </p:nvSpPr>
          <p:spPr>
            <a:xfrm rot="16200000">
              <a:off x="5764725" y="4732207"/>
              <a:ext cx="176948" cy="2598146"/>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aphicFrame>
        <p:nvGraphicFramePr>
          <p:cNvPr id="82" name="Tableau 75">
            <a:extLst>
              <a:ext uri="{FF2B5EF4-FFF2-40B4-BE49-F238E27FC236}">
                <a16:creationId xmlns:a16="http://schemas.microsoft.com/office/drawing/2014/main" id="{4AD344A2-A5B0-8C2B-0C16-575077C7D675}"/>
              </a:ext>
            </a:extLst>
          </p:cNvPr>
          <p:cNvGraphicFramePr>
            <a:graphicFrameLocks noGrp="1"/>
          </p:cNvGraphicFramePr>
          <p:nvPr>
            <p:extLst>
              <p:ext uri="{D42A27DB-BD31-4B8C-83A1-F6EECF244321}">
                <p14:modId xmlns:p14="http://schemas.microsoft.com/office/powerpoint/2010/main" val="676758857"/>
              </p:ext>
            </p:extLst>
          </p:nvPr>
        </p:nvGraphicFramePr>
        <p:xfrm>
          <a:off x="7248888" y="4115688"/>
          <a:ext cx="4899632" cy="2169160"/>
        </p:xfrm>
        <a:graphic>
          <a:graphicData uri="http://schemas.openxmlformats.org/drawingml/2006/table">
            <a:tbl>
              <a:tblPr firstRow="1" bandRow="1">
                <a:tableStyleId>{2D5ABB26-0587-4C30-8999-92F81FD0307C}</a:tableStyleId>
              </a:tblPr>
              <a:tblGrid>
                <a:gridCol w="2449816">
                  <a:extLst>
                    <a:ext uri="{9D8B030D-6E8A-4147-A177-3AD203B41FA5}">
                      <a16:colId xmlns:a16="http://schemas.microsoft.com/office/drawing/2014/main" val="997212680"/>
                    </a:ext>
                  </a:extLst>
                </a:gridCol>
                <a:gridCol w="2449816">
                  <a:extLst>
                    <a:ext uri="{9D8B030D-6E8A-4147-A177-3AD203B41FA5}">
                      <a16:colId xmlns:a16="http://schemas.microsoft.com/office/drawing/2014/main" val="1861787332"/>
                    </a:ext>
                  </a:extLst>
                </a:gridCol>
              </a:tblGrid>
              <a:tr h="370840">
                <a:tc gridSpan="2">
                  <a:txBody>
                    <a:bodyPr/>
                    <a:lstStyle/>
                    <a:p>
                      <a:r>
                        <a:rPr lang="fr-FR" sz="1600" b="1" dirty="0">
                          <a:solidFill>
                            <a:srgbClr val="FF0000"/>
                          </a:solidFill>
                        </a:rPr>
                        <a:t>Objectif de l’URSS :</a:t>
                      </a:r>
                      <a:r>
                        <a:rPr lang="fr-FR" sz="1600" dirty="0">
                          <a:solidFill>
                            <a:srgbClr val="FF0000"/>
                          </a:solidFill>
                        </a:rPr>
                        <a:t> </a:t>
                      </a:r>
                      <a:r>
                        <a:rPr lang="fr-FR" sz="1600" dirty="0">
                          <a:solidFill>
                            <a:srgbClr val="002060"/>
                          </a:solidFill>
                          <a:highlight>
                            <a:srgbClr val="FFFF00"/>
                          </a:highlight>
                        </a:rPr>
                        <a:t>préserver / augmenter son influence</a:t>
                      </a:r>
                    </a:p>
                  </a:txBody>
                  <a:tcPr/>
                </a:tc>
                <a:tc hMerge="1">
                  <a:txBody>
                    <a:bodyPr/>
                    <a:lstStyle/>
                    <a:p>
                      <a:endParaRPr lang="fr-FR" dirty="0"/>
                    </a:p>
                  </a:txBody>
                  <a:tcPr/>
                </a:tc>
                <a:extLst>
                  <a:ext uri="{0D108BD9-81ED-4DB2-BD59-A6C34878D82A}">
                    <a16:rowId xmlns:a16="http://schemas.microsoft.com/office/drawing/2014/main" val="3915420012"/>
                  </a:ext>
                </a:extLst>
              </a:tr>
              <a:tr h="370840">
                <a:tc>
                  <a:txBody>
                    <a:bodyPr/>
                    <a:lstStyle/>
                    <a:p>
                      <a:endParaRPr lang="fr-FR" sz="1600" kern="1200" dirty="0">
                        <a:solidFill>
                          <a:schemeClr val="tx1"/>
                        </a:solidFill>
                      </a:endParaRPr>
                    </a:p>
                    <a:p>
                      <a:endParaRPr lang="fr-FR" sz="1600" kern="1200" dirty="0">
                        <a:solidFill>
                          <a:schemeClr val="tx1"/>
                        </a:solidFill>
                      </a:endParaRPr>
                    </a:p>
                    <a:p>
                      <a:endParaRPr lang="fr-FR" sz="1600" kern="1200" dirty="0">
                        <a:solidFill>
                          <a:schemeClr val="tx1"/>
                        </a:solidFill>
                      </a:endParaRPr>
                    </a:p>
                    <a:p>
                      <a:endParaRPr lang="fr-FR" sz="1600" kern="1200" dirty="0">
                        <a:solidFill>
                          <a:schemeClr val="tx1"/>
                        </a:solidFill>
                      </a:endParaRPr>
                    </a:p>
                    <a:p>
                      <a:endParaRPr lang="fr-FR" sz="1600" kern="1200" dirty="0">
                        <a:solidFill>
                          <a:schemeClr val="tx1"/>
                        </a:solidFill>
                      </a:endParaRPr>
                    </a:p>
                    <a:p>
                      <a:endParaRPr lang="fr-FR" sz="1600" kern="1200" dirty="0">
                        <a:solidFill>
                          <a:schemeClr val="tx1"/>
                        </a:solidFill>
                      </a:endParaRPr>
                    </a:p>
                    <a:p>
                      <a:endParaRPr lang="fr-FR" sz="1600" kern="1200" dirty="0">
                        <a:solidFill>
                          <a:schemeClr val="tx1"/>
                        </a:solidFill>
                        <a:latin typeface="+mn-lt"/>
                        <a:ea typeface="+mn-ea"/>
                        <a:cs typeface="+mn-cs"/>
                      </a:endParaRPr>
                    </a:p>
                  </a:txBody>
                  <a:tcPr/>
                </a:tc>
                <a:tc>
                  <a:txBody>
                    <a:bodyPr/>
                    <a:lstStyle/>
                    <a:p>
                      <a:endParaRPr lang="fr-FR" sz="1600" dirty="0"/>
                    </a:p>
                  </a:txBody>
                  <a:tcPr/>
                </a:tc>
                <a:extLst>
                  <a:ext uri="{0D108BD9-81ED-4DB2-BD59-A6C34878D82A}">
                    <a16:rowId xmlns:a16="http://schemas.microsoft.com/office/drawing/2014/main" val="98458381"/>
                  </a:ext>
                </a:extLst>
              </a:tr>
            </a:tbl>
          </a:graphicData>
        </a:graphic>
      </p:graphicFrame>
      <p:sp>
        <p:nvSpPr>
          <p:cNvPr id="83" name="ZoneTexte 82">
            <a:extLst>
              <a:ext uri="{FF2B5EF4-FFF2-40B4-BE49-F238E27FC236}">
                <a16:creationId xmlns:a16="http://schemas.microsoft.com/office/drawing/2014/main" id="{834F40C0-A7A7-96A8-260D-49AF03D5B325}"/>
              </a:ext>
            </a:extLst>
          </p:cNvPr>
          <p:cNvSpPr txBox="1"/>
          <p:nvPr/>
        </p:nvSpPr>
        <p:spPr>
          <a:xfrm>
            <a:off x="9748527" y="1109092"/>
            <a:ext cx="2435100" cy="1661993"/>
          </a:xfrm>
          <a:prstGeom prst="rect">
            <a:avLst/>
          </a:prstGeom>
          <a:noFill/>
        </p:spPr>
        <p:txBody>
          <a:bodyPr wrap="square" rtlCol="0">
            <a:spAutoFit/>
          </a:bodyPr>
          <a:lstStyle/>
          <a:p>
            <a:r>
              <a:rPr lang="fr-FR" sz="1400" b="1" dirty="0"/>
              <a:t>Soutien militaire</a:t>
            </a:r>
          </a:p>
          <a:p>
            <a:r>
              <a:rPr lang="fr-FR" sz="1800" b="1" dirty="0">
                <a:solidFill>
                  <a:srgbClr val="0070C0"/>
                </a:solidFill>
              </a:rPr>
              <a:t>1949 : OTAN </a:t>
            </a:r>
            <a:r>
              <a:rPr lang="fr-FR" sz="1400" dirty="0">
                <a:solidFill>
                  <a:srgbClr val="0070C0"/>
                </a:solidFill>
              </a:rPr>
              <a:t>(</a:t>
            </a:r>
            <a:r>
              <a:rPr lang="fr-FR" sz="1400" b="1" dirty="0">
                <a:solidFill>
                  <a:srgbClr val="0070C0"/>
                </a:solidFill>
              </a:rPr>
              <a:t>O</a:t>
            </a:r>
            <a:r>
              <a:rPr lang="fr-FR" sz="1400" dirty="0">
                <a:solidFill>
                  <a:srgbClr val="0070C0"/>
                </a:solidFill>
              </a:rPr>
              <a:t>rganisation du </a:t>
            </a:r>
            <a:r>
              <a:rPr lang="fr-FR" sz="1400" b="1" dirty="0">
                <a:solidFill>
                  <a:srgbClr val="0070C0"/>
                </a:solidFill>
              </a:rPr>
              <a:t>T</a:t>
            </a:r>
            <a:r>
              <a:rPr lang="fr-FR" sz="1400" dirty="0">
                <a:solidFill>
                  <a:srgbClr val="0070C0"/>
                </a:solidFill>
              </a:rPr>
              <a:t>raité de l’</a:t>
            </a:r>
            <a:r>
              <a:rPr lang="fr-FR" sz="1400" b="1" dirty="0">
                <a:solidFill>
                  <a:srgbClr val="0070C0"/>
                </a:solidFill>
              </a:rPr>
              <a:t>A</a:t>
            </a:r>
            <a:r>
              <a:rPr lang="fr-FR" sz="1400" dirty="0">
                <a:solidFill>
                  <a:srgbClr val="0070C0"/>
                </a:solidFill>
              </a:rPr>
              <a:t>tlantique </a:t>
            </a:r>
            <a:r>
              <a:rPr lang="fr-FR" sz="1400" b="1" dirty="0">
                <a:solidFill>
                  <a:srgbClr val="0070C0"/>
                </a:solidFill>
              </a:rPr>
              <a:t>N</a:t>
            </a:r>
            <a:r>
              <a:rPr lang="fr-FR" sz="1400" dirty="0">
                <a:solidFill>
                  <a:srgbClr val="0070C0"/>
                </a:solidFill>
              </a:rPr>
              <a:t>ord)</a:t>
            </a:r>
          </a:p>
          <a:p>
            <a:r>
              <a:rPr lang="fr-FR" sz="1400" kern="1200" dirty="0">
                <a:solidFill>
                  <a:schemeClr val="tx1"/>
                </a:solidFill>
              </a:rPr>
              <a:t>solidarité entre les USA et les pays membres de l’OTAN en cas d’agression d’un autre pays.</a:t>
            </a:r>
            <a:endParaRPr lang="fr-FR" sz="1400" dirty="0"/>
          </a:p>
        </p:txBody>
      </p:sp>
      <p:sp>
        <p:nvSpPr>
          <p:cNvPr id="85" name="ZoneTexte 84">
            <a:extLst>
              <a:ext uri="{FF2B5EF4-FFF2-40B4-BE49-F238E27FC236}">
                <a16:creationId xmlns:a16="http://schemas.microsoft.com/office/drawing/2014/main" id="{EEC5192B-6EB7-FCC0-8C37-3E39713822EA}"/>
              </a:ext>
            </a:extLst>
          </p:cNvPr>
          <p:cNvSpPr txBox="1"/>
          <p:nvPr/>
        </p:nvSpPr>
        <p:spPr>
          <a:xfrm>
            <a:off x="7179512" y="1109773"/>
            <a:ext cx="2668576" cy="2569934"/>
          </a:xfrm>
          <a:prstGeom prst="rect">
            <a:avLst/>
          </a:prstGeom>
          <a:noFill/>
        </p:spPr>
        <p:txBody>
          <a:bodyPr wrap="square">
            <a:spAutoFit/>
          </a:bodyPr>
          <a:lstStyle/>
          <a:p>
            <a:r>
              <a:rPr lang="fr-FR" sz="1400" b="1" dirty="0"/>
              <a:t>Soutien économique</a:t>
            </a:r>
          </a:p>
          <a:p>
            <a:r>
              <a:rPr lang="fr-FR" sz="1800" b="1" dirty="0">
                <a:solidFill>
                  <a:srgbClr val="0070C0"/>
                </a:solidFill>
              </a:rPr>
              <a:t>1948 : PLAN MARSHALL</a:t>
            </a:r>
          </a:p>
          <a:p>
            <a:r>
              <a:rPr lang="fr-FR" sz="1400" dirty="0"/>
              <a:t>prêts importants à condition d'importer un même montant de produits américains.</a:t>
            </a:r>
          </a:p>
          <a:p>
            <a:r>
              <a:rPr lang="fr-FR" b="1" dirty="0">
                <a:solidFill>
                  <a:srgbClr val="0070C0"/>
                </a:solidFill>
              </a:rPr>
              <a:t>1948 : OECE </a:t>
            </a:r>
            <a:r>
              <a:rPr lang="fr-FR" sz="1400" b="1" dirty="0">
                <a:solidFill>
                  <a:srgbClr val="0070C0"/>
                </a:solidFill>
              </a:rPr>
              <a:t>(Organisation Européenne de Coopération Économique) </a:t>
            </a:r>
            <a:r>
              <a:rPr lang="fr-FR" sz="1400" dirty="0"/>
              <a:t>pour gérer le plan MARSHALL, libéraliser l’économie.</a:t>
            </a:r>
          </a:p>
          <a:p>
            <a:r>
              <a:rPr lang="fr-FR" sz="1400" dirty="0"/>
              <a:t> [devient en </a:t>
            </a:r>
            <a:r>
              <a:rPr lang="fr-FR" sz="1400" b="1" dirty="0">
                <a:solidFill>
                  <a:srgbClr val="0070C0"/>
                </a:solidFill>
              </a:rPr>
              <a:t>1961</a:t>
            </a:r>
            <a:r>
              <a:rPr lang="fr-FR" sz="1400" dirty="0"/>
              <a:t> </a:t>
            </a:r>
            <a:r>
              <a:rPr lang="fr-FR" sz="1400" b="1" dirty="0">
                <a:solidFill>
                  <a:srgbClr val="0070C0"/>
                </a:solidFill>
              </a:rPr>
              <a:t>OCDE </a:t>
            </a:r>
            <a:r>
              <a:rPr lang="fr-FR" sz="1300" dirty="0"/>
              <a:t>(</a:t>
            </a:r>
            <a:r>
              <a:rPr lang="fr-FR" sz="1400" b="1" dirty="0">
                <a:solidFill>
                  <a:srgbClr val="0070C0"/>
                </a:solidFill>
              </a:rPr>
              <a:t>O</a:t>
            </a:r>
            <a:r>
              <a:rPr lang="fr-FR" sz="1300" dirty="0"/>
              <a:t>rganisation de </a:t>
            </a:r>
            <a:r>
              <a:rPr lang="fr-FR" sz="1400" b="1" dirty="0">
                <a:solidFill>
                  <a:srgbClr val="0070C0"/>
                </a:solidFill>
              </a:rPr>
              <a:t>C</a:t>
            </a:r>
            <a:r>
              <a:rPr lang="fr-FR" sz="1300" dirty="0"/>
              <a:t>oopération et de</a:t>
            </a:r>
            <a:endParaRPr lang="fr-FR" sz="1600" dirty="0"/>
          </a:p>
        </p:txBody>
      </p:sp>
      <p:sp>
        <p:nvSpPr>
          <p:cNvPr id="87" name="ZoneTexte 86">
            <a:extLst>
              <a:ext uri="{FF2B5EF4-FFF2-40B4-BE49-F238E27FC236}">
                <a16:creationId xmlns:a16="http://schemas.microsoft.com/office/drawing/2014/main" id="{945E8B84-2EF5-11E9-C52F-6F959BCB112B}"/>
              </a:ext>
            </a:extLst>
          </p:cNvPr>
          <p:cNvSpPr txBox="1"/>
          <p:nvPr/>
        </p:nvSpPr>
        <p:spPr>
          <a:xfrm>
            <a:off x="9658514" y="4432197"/>
            <a:ext cx="2510540" cy="1569660"/>
          </a:xfrm>
          <a:prstGeom prst="rect">
            <a:avLst/>
          </a:prstGeom>
          <a:noFill/>
        </p:spPr>
        <p:txBody>
          <a:bodyPr wrap="square">
            <a:spAutoFit/>
          </a:bodyPr>
          <a:lstStyle/>
          <a:p>
            <a:r>
              <a:rPr lang="fr-FR" sz="1400" b="1" dirty="0"/>
              <a:t>Soutien militaire</a:t>
            </a:r>
          </a:p>
          <a:p>
            <a:r>
              <a:rPr lang="fr-FR" b="1" dirty="0">
                <a:solidFill>
                  <a:srgbClr val="FF0000"/>
                </a:solidFill>
              </a:rPr>
              <a:t>1955 : </a:t>
            </a:r>
            <a:r>
              <a:rPr lang="fr-FR" sz="1600" b="1" dirty="0">
                <a:solidFill>
                  <a:srgbClr val="FF0000"/>
                </a:solidFill>
              </a:rPr>
              <a:t>PACTE DE VARSOVIE</a:t>
            </a:r>
            <a:endParaRPr lang="fr-FR" sz="1600" dirty="0">
              <a:solidFill>
                <a:srgbClr val="FF0000"/>
              </a:solidFill>
            </a:endParaRPr>
          </a:p>
          <a:p>
            <a:r>
              <a:rPr lang="fr-FR" sz="1600" dirty="0"/>
              <a:t>traité d’amitié, de coopération et d’assistance mutuelle entre la plupart des pays communistes</a:t>
            </a:r>
            <a:endParaRPr lang="fr-FR" sz="1600" kern="1200" dirty="0">
              <a:solidFill>
                <a:schemeClr val="tx1"/>
              </a:solidFill>
              <a:latin typeface="+mn-lt"/>
              <a:ea typeface="+mn-ea"/>
              <a:cs typeface="+mn-cs"/>
            </a:endParaRPr>
          </a:p>
        </p:txBody>
      </p:sp>
      <p:sp>
        <p:nvSpPr>
          <p:cNvPr id="89" name="ZoneTexte 88">
            <a:extLst>
              <a:ext uri="{FF2B5EF4-FFF2-40B4-BE49-F238E27FC236}">
                <a16:creationId xmlns:a16="http://schemas.microsoft.com/office/drawing/2014/main" id="{518F6254-F88D-78C2-7141-73E6607E4651}"/>
              </a:ext>
            </a:extLst>
          </p:cNvPr>
          <p:cNvSpPr txBox="1"/>
          <p:nvPr/>
        </p:nvSpPr>
        <p:spPr>
          <a:xfrm>
            <a:off x="7228354" y="4427187"/>
            <a:ext cx="2483597" cy="1661993"/>
          </a:xfrm>
          <a:prstGeom prst="rect">
            <a:avLst/>
          </a:prstGeom>
          <a:noFill/>
        </p:spPr>
        <p:txBody>
          <a:bodyPr wrap="square">
            <a:spAutoFit/>
          </a:bodyPr>
          <a:lstStyle/>
          <a:p>
            <a:r>
              <a:rPr lang="fr-FR" sz="1400" b="1" dirty="0"/>
              <a:t>Soutien économique</a:t>
            </a:r>
          </a:p>
          <a:p>
            <a:r>
              <a:rPr lang="fr-FR" sz="1800" b="1" dirty="0">
                <a:solidFill>
                  <a:srgbClr val="0070C0"/>
                </a:solidFill>
              </a:rPr>
              <a:t>1949 : </a:t>
            </a:r>
            <a:r>
              <a:rPr lang="fr-FR" b="1" cap="all" dirty="0">
                <a:solidFill>
                  <a:srgbClr val="0070C0"/>
                </a:solidFill>
              </a:rPr>
              <a:t>CAEM</a:t>
            </a:r>
            <a:r>
              <a:rPr lang="fr-FR" sz="1400" b="1" dirty="0">
                <a:solidFill>
                  <a:srgbClr val="0070C0"/>
                </a:solidFill>
              </a:rPr>
              <a:t> - </a:t>
            </a:r>
            <a:r>
              <a:rPr lang="fr-FR" sz="1400" b="1" kern="1200" dirty="0">
                <a:solidFill>
                  <a:srgbClr val="0070C0"/>
                </a:solidFill>
                <a:latin typeface="+mn-lt"/>
                <a:ea typeface="+mn-ea"/>
                <a:cs typeface="+mn-cs"/>
              </a:rPr>
              <a:t>Conseil d’Aide Économique Mutuel) </a:t>
            </a:r>
            <a:r>
              <a:rPr lang="fr-FR" sz="1400" b="1" dirty="0">
                <a:solidFill>
                  <a:srgbClr val="0070C0"/>
                </a:solidFill>
              </a:rPr>
              <a:t>ou </a:t>
            </a:r>
            <a:r>
              <a:rPr lang="fr-FR" sz="1600" b="1" cap="small" dirty="0" err="1">
                <a:solidFill>
                  <a:srgbClr val="0070C0"/>
                </a:solidFill>
              </a:rPr>
              <a:t>comecon</a:t>
            </a:r>
            <a:r>
              <a:rPr lang="fr-FR" sz="1400" b="1" cap="small" dirty="0">
                <a:solidFill>
                  <a:srgbClr val="0070C0"/>
                </a:solidFill>
              </a:rPr>
              <a:t> </a:t>
            </a:r>
            <a:r>
              <a:rPr lang="fr-FR" sz="1400" dirty="0"/>
              <a:t>pour une meilleure organisation et spécialisation des industries nationales des pays communistes.</a:t>
            </a:r>
          </a:p>
        </p:txBody>
      </p:sp>
      <p:sp>
        <p:nvSpPr>
          <p:cNvPr id="59" name="ZoneTexte 58">
            <a:extLst>
              <a:ext uri="{FF2B5EF4-FFF2-40B4-BE49-F238E27FC236}">
                <a16:creationId xmlns:a16="http://schemas.microsoft.com/office/drawing/2014/main" id="{B552CF45-5222-BE90-8367-661A0632DDDA}"/>
              </a:ext>
            </a:extLst>
          </p:cNvPr>
          <p:cNvSpPr txBox="1"/>
          <p:nvPr/>
        </p:nvSpPr>
        <p:spPr>
          <a:xfrm>
            <a:off x="9606180" y="3363603"/>
            <a:ext cx="2584596" cy="307777"/>
          </a:xfrm>
          <a:prstGeom prst="rect">
            <a:avLst/>
          </a:prstGeom>
          <a:noFill/>
        </p:spPr>
        <p:txBody>
          <a:bodyPr wrap="square">
            <a:spAutoFit/>
          </a:bodyPr>
          <a:lstStyle/>
          <a:p>
            <a:r>
              <a:rPr lang="fr-FR" sz="1400" b="1" dirty="0">
                <a:solidFill>
                  <a:srgbClr val="0070C0"/>
                </a:solidFill>
              </a:rPr>
              <a:t>D</a:t>
            </a:r>
            <a:r>
              <a:rPr lang="fr-FR" sz="1400" dirty="0"/>
              <a:t>éveloppement </a:t>
            </a:r>
            <a:r>
              <a:rPr lang="fr-FR" sz="1400" b="1" dirty="0">
                <a:solidFill>
                  <a:srgbClr val="0070C0"/>
                </a:solidFill>
              </a:rPr>
              <a:t>É</a:t>
            </a:r>
            <a:r>
              <a:rPr lang="fr-FR" sz="1400" dirty="0"/>
              <a:t>conomiques)]</a:t>
            </a:r>
          </a:p>
        </p:txBody>
      </p:sp>
      <p:sp>
        <p:nvSpPr>
          <p:cNvPr id="69" name="ZoneTexte 68">
            <a:extLst>
              <a:ext uri="{FF2B5EF4-FFF2-40B4-BE49-F238E27FC236}">
                <a16:creationId xmlns:a16="http://schemas.microsoft.com/office/drawing/2014/main" id="{E9643462-972A-FF3C-B4BB-C32341E55352}"/>
              </a:ext>
            </a:extLst>
          </p:cNvPr>
          <p:cNvSpPr txBox="1"/>
          <p:nvPr/>
        </p:nvSpPr>
        <p:spPr>
          <a:xfrm>
            <a:off x="2530280" y="5496705"/>
            <a:ext cx="693782" cy="369332"/>
          </a:xfrm>
          <a:prstGeom prst="rect">
            <a:avLst/>
          </a:prstGeom>
          <a:noFill/>
        </p:spPr>
        <p:txBody>
          <a:bodyPr wrap="square">
            <a:spAutoFit/>
          </a:bodyPr>
          <a:lstStyle/>
          <a:p>
            <a:r>
              <a:rPr lang="fr-FR" sz="1800" dirty="0">
                <a:solidFill>
                  <a:srgbClr val="0070C0"/>
                </a:solidFill>
              </a:rPr>
              <a:t>avec</a:t>
            </a:r>
            <a:endParaRPr lang="fr-FR" dirty="0"/>
          </a:p>
        </p:txBody>
      </p:sp>
      <p:pic>
        <p:nvPicPr>
          <p:cNvPr id="74" name="Image 73">
            <a:hlinkClick r:id="" action="ppaction://noaction"/>
            <a:extLst>
              <a:ext uri="{FF2B5EF4-FFF2-40B4-BE49-F238E27FC236}">
                <a16:creationId xmlns:a16="http://schemas.microsoft.com/office/drawing/2014/main" id="{81E404DC-BF8C-3149-3B5F-5662B1FF238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410902" y="184193"/>
            <a:ext cx="643911" cy="643911"/>
          </a:xfrm>
          <a:prstGeom prst="rect">
            <a:avLst/>
          </a:prstGeom>
        </p:spPr>
      </p:pic>
      <p:pic>
        <p:nvPicPr>
          <p:cNvPr id="77" name="Image 76">
            <a:hlinkClick r:id="rId14" action="ppaction://hlinksldjump"/>
            <a:extLst>
              <a:ext uri="{FF2B5EF4-FFF2-40B4-BE49-F238E27FC236}">
                <a16:creationId xmlns:a16="http://schemas.microsoft.com/office/drawing/2014/main" id="{637F475C-9F3D-BEB3-B6C4-9DB6A78A7FD9}"/>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3" name="ZoneTexte 2">
            <a:extLst>
              <a:ext uri="{FF2B5EF4-FFF2-40B4-BE49-F238E27FC236}">
                <a16:creationId xmlns:a16="http://schemas.microsoft.com/office/drawing/2014/main" id="{87E18AB4-20DA-DE64-6506-4DDF5612CA55}"/>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125606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anim calcmode="lin" valueType="num">
                                      <p:cBhvr>
                                        <p:cTn id="18" dur="1000" fill="hold"/>
                                        <p:tgtEl>
                                          <p:spTgt spid="44"/>
                                        </p:tgtEl>
                                        <p:attrNameLst>
                                          <p:attrName>ppt_x</p:attrName>
                                        </p:attrNameLst>
                                      </p:cBhvr>
                                      <p:tavLst>
                                        <p:tav tm="0">
                                          <p:val>
                                            <p:strVal val="#ppt_x"/>
                                          </p:val>
                                        </p:tav>
                                        <p:tav tm="100000">
                                          <p:val>
                                            <p:strVal val="#ppt_x"/>
                                          </p:val>
                                        </p:tav>
                                      </p:tavLst>
                                    </p:anim>
                                    <p:anim calcmode="lin" valueType="num">
                                      <p:cBhvr>
                                        <p:cTn id="19" dur="1000" fill="hold"/>
                                        <p:tgtEl>
                                          <p:spTgt spid="4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additive="base">
                                        <p:cTn id="29" dur="500" fill="hold"/>
                                        <p:tgtEl>
                                          <p:spTgt spid="57"/>
                                        </p:tgtEl>
                                        <p:attrNameLst>
                                          <p:attrName>ppt_x</p:attrName>
                                        </p:attrNameLst>
                                      </p:cBhvr>
                                      <p:tavLst>
                                        <p:tav tm="0">
                                          <p:val>
                                            <p:strVal val="#ppt_x"/>
                                          </p:val>
                                        </p:tav>
                                        <p:tav tm="100000">
                                          <p:val>
                                            <p:strVal val="#ppt_x"/>
                                          </p:val>
                                        </p:tav>
                                      </p:tavLst>
                                    </p:anim>
                                    <p:anim calcmode="lin" valueType="num">
                                      <p:cBhvr additive="base">
                                        <p:cTn id="30"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46"/>
                                        </p:tgtEl>
                                        <p:attrNameLst>
                                          <p:attrName>style.visibility</p:attrName>
                                        </p:attrNameLst>
                                      </p:cBhvr>
                                      <p:to>
                                        <p:strVal val="visible"/>
                                      </p:to>
                                    </p:set>
                                    <p:anim calcmode="lin" valueType="num">
                                      <p:cBhvr additive="base">
                                        <p:cTn id="53" dur="500" fill="hold"/>
                                        <p:tgtEl>
                                          <p:spTgt spid="46"/>
                                        </p:tgtEl>
                                        <p:attrNameLst>
                                          <p:attrName>ppt_x</p:attrName>
                                        </p:attrNameLst>
                                      </p:cBhvr>
                                      <p:tavLst>
                                        <p:tav tm="0">
                                          <p:val>
                                            <p:strVal val="#ppt_x"/>
                                          </p:val>
                                        </p:tav>
                                        <p:tav tm="100000">
                                          <p:val>
                                            <p:strVal val="#ppt_x"/>
                                          </p:val>
                                        </p:tav>
                                      </p:tavLst>
                                    </p:anim>
                                    <p:anim calcmode="lin" valueType="num">
                                      <p:cBhvr additive="base">
                                        <p:cTn id="54"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1000"/>
                                        <p:tgtEl>
                                          <p:spTgt spid="13"/>
                                        </p:tgtEl>
                                      </p:cBhvr>
                                    </p:animEffect>
                                    <p:anim calcmode="lin" valueType="num">
                                      <p:cBhvr>
                                        <p:cTn id="60" dur="1000" fill="hold"/>
                                        <p:tgtEl>
                                          <p:spTgt spid="13"/>
                                        </p:tgtEl>
                                        <p:attrNameLst>
                                          <p:attrName>ppt_x</p:attrName>
                                        </p:attrNameLst>
                                      </p:cBhvr>
                                      <p:tavLst>
                                        <p:tav tm="0">
                                          <p:val>
                                            <p:strVal val="#ppt_x"/>
                                          </p:val>
                                        </p:tav>
                                        <p:tav tm="100000">
                                          <p:val>
                                            <p:strVal val="#ppt_x"/>
                                          </p:val>
                                        </p:tav>
                                      </p:tavLst>
                                    </p:anim>
                                    <p:anim calcmode="lin" valueType="num">
                                      <p:cBhvr>
                                        <p:cTn id="6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fade">
                                      <p:cBhvr>
                                        <p:cTn id="66" dur="1000"/>
                                        <p:tgtEl>
                                          <p:spTgt spid="49"/>
                                        </p:tgtEl>
                                      </p:cBhvr>
                                    </p:animEffect>
                                    <p:anim calcmode="lin" valueType="num">
                                      <p:cBhvr>
                                        <p:cTn id="67" dur="1000" fill="hold"/>
                                        <p:tgtEl>
                                          <p:spTgt spid="49"/>
                                        </p:tgtEl>
                                        <p:attrNameLst>
                                          <p:attrName>ppt_x</p:attrName>
                                        </p:attrNameLst>
                                      </p:cBhvr>
                                      <p:tavLst>
                                        <p:tav tm="0">
                                          <p:val>
                                            <p:strVal val="#ppt_x"/>
                                          </p:val>
                                        </p:tav>
                                        <p:tav tm="100000">
                                          <p:val>
                                            <p:strVal val="#ppt_x"/>
                                          </p:val>
                                        </p:tav>
                                      </p:tavLst>
                                    </p:anim>
                                    <p:anim calcmode="lin" valueType="num">
                                      <p:cBhvr>
                                        <p:cTn id="68"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90"/>
                                        </p:tgtEl>
                                        <p:attrNameLst>
                                          <p:attrName>style.visibility</p:attrName>
                                        </p:attrNameLst>
                                      </p:cBhvr>
                                      <p:to>
                                        <p:strVal val="visible"/>
                                      </p:to>
                                    </p:set>
                                    <p:anim calcmode="lin" valueType="num">
                                      <p:cBhvr additive="base">
                                        <p:cTn id="73" dur="500" fill="hold"/>
                                        <p:tgtEl>
                                          <p:spTgt spid="90"/>
                                        </p:tgtEl>
                                        <p:attrNameLst>
                                          <p:attrName>ppt_x</p:attrName>
                                        </p:attrNameLst>
                                      </p:cBhvr>
                                      <p:tavLst>
                                        <p:tav tm="0">
                                          <p:val>
                                            <p:strVal val="#ppt_x"/>
                                          </p:val>
                                        </p:tav>
                                        <p:tav tm="100000">
                                          <p:val>
                                            <p:strVal val="#ppt_x"/>
                                          </p:val>
                                        </p:tav>
                                      </p:tavLst>
                                    </p:anim>
                                    <p:anim calcmode="lin" valueType="num">
                                      <p:cBhvr additive="base">
                                        <p:cTn id="74"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91"/>
                                        </p:tgtEl>
                                        <p:attrNameLst>
                                          <p:attrName>style.visibility</p:attrName>
                                        </p:attrNameLst>
                                      </p:cBhvr>
                                      <p:to>
                                        <p:strVal val="visible"/>
                                      </p:to>
                                    </p:set>
                                    <p:anim calcmode="lin" valueType="num">
                                      <p:cBhvr additive="base">
                                        <p:cTn id="79" dur="500" fill="hold"/>
                                        <p:tgtEl>
                                          <p:spTgt spid="91"/>
                                        </p:tgtEl>
                                        <p:attrNameLst>
                                          <p:attrName>ppt_x</p:attrName>
                                        </p:attrNameLst>
                                      </p:cBhvr>
                                      <p:tavLst>
                                        <p:tav tm="0">
                                          <p:val>
                                            <p:strVal val="#ppt_x"/>
                                          </p:val>
                                        </p:tav>
                                        <p:tav tm="100000">
                                          <p:val>
                                            <p:strVal val="#ppt_x"/>
                                          </p:val>
                                        </p:tav>
                                      </p:tavLst>
                                    </p:anim>
                                    <p:anim calcmode="lin" valueType="num">
                                      <p:cBhvr additive="base">
                                        <p:cTn id="80"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92"/>
                                        </p:tgtEl>
                                        <p:attrNameLst>
                                          <p:attrName>style.visibility</p:attrName>
                                        </p:attrNameLst>
                                      </p:cBhvr>
                                      <p:to>
                                        <p:strVal val="visible"/>
                                      </p:to>
                                    </p:set>
                                    <p:anim calcmode="lin" valueType="num">
                                      <p:cBhvr additive="base">
                                        <p:cTn id="85" dur="500" fill="hold"/>
                                        <p:tgtEl>
                                          <p:spTgt spid="92"/>
                                        </p:tgtEl>
                                        <p:attrNameLst>
                                          <p:attrName>ppt_x</p:attrName>
                                        </p:attrNameLst>
                                      </p:cBhvr>
                                      <p:tavLst>
                                        <p:tav tm="0">
                                          <p:val>
                                            <p:strVal val="#ppt_x"/>
                                          </p:val>
                                        </p:tav>
                                        <p:tav tm="100000">
                                          <p:val>
                                            <p:strVal val="#ppt_x"/>
                                          </p:val>
                                        </p:tav>
                                      </p:tavLst>
                                    </p:anim>
                                    <p:anim calcmode="lin" valueType="num">
                                      <p:cBhvr additive="base">
                                        <p:cTn id="86" dur="500" fill="hold"/>
                                        <p:tgtEl>
                                          <p:spTgt spid="92"/>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69"/>
                                        </p:tgtEl>
                                        <p:attrNameLst>
                                          <p:attrName>style.visibility</p:attrName>
                                        </p:attrNameLst>
                                      </p:cBhvr>
                                      <p:to>
                                        <p:strVal val="visible"/>
                                      </p:to>
                                    </p:set>
                                    <p:anim calcmode="lin" valueType="num">
                                      <p:cBhvr additive="base">
                                        <p:cTn id="91" dur="500" fill="hold"/>
                                        <p:tgtEl>
                                          <p:spTgt spid="69"/>
                                        </p:tgtEl>
                                        <p:attrNameLst>
                                          <p:attrName>ppt_x</p:attrName>
                                        </p:attrNameLst>
                                      </p:cBhvr>
                                      <p:tavLst>
                                        <p:tav tm="0">
                                          <p:val>
                                            <p:strVal val="#ppt_x"/>
                                          </p:val>
                                        </p:tav>
                                        <p:tav tm="100000">
                                          <p:val>
                                            <p:strVal val="#ppt_x"/>
                                          </p:val>
                                        </p:tav>
                                      </p:tavLst>
                                    </p:anim>
                                    <p:anim calcmode="lin" valueType="num">
                                      <p:cBhvr additive="base">
                                        <p:cTn id="92"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93"/>
                                        </p:tgtEl>
                                        <p:attrNameLst>
                                          <p:attrName>style.visibility</p:attrName>
                                        </p:attrNameLst>
                                      </p:cBhvr>
                                      <p:to>
                                        <p:strVal val="visible"/>
                                      </p:to>
                                    </p:set>
                                    <p:anim calcmode="lin" valueType="num">
                                      <p:cBhvr additive="base">
                                        <p:cTn id="97" dur="500" fill="hold"/>
                                        <p:tgtEl>
                                          <p:spTgt spid="93"/>
                                        </p:tgtEl>
                                        <p:attrNameLst>
                                          <p:attrName>ppt_x</p:attrName>
                                        </p:attrNameLst>
                                      </p:cBhvr>
                                      <p:tavLst>
                                        <p:tav tm="0">
                                          <p:val>
                                            <p:strVal val="#ppt_x"/>
                                          </p:val>
                                        </p:tav>
                                        <p:tav tm="100000">
                                          <p:val>
                                            <p:strVal val="#ppt_x"/>
                                          </p:val>
                                        </p:tav>
                                      </p:tavLst>
                                    </p:anim>
                                    <p:anim calcmode="lin" valueType="num">
                                      <p:cBhvr additive="base">
                                        <p:cTn id="98" dur="500" fill="hold"/>
                                        <p:tgtEl>
                                          <p:spTgt spid="93"/>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48"/>
                                        </p:tgtEl>
                                        <p:attrNameLst>
                                          <p:attrName>style.visibility</p:attrName>
                                        </p:attrNameLst>
                                      </p:cBhvr>
                                      <p:to>
                                        <p:strVal val="visible"/>
                                      </p:to>
                                    </p:set>
                                    <p:anim calcmode="lin" valueType="num">
                                      <p:cBhvr additive="base">
                                        <p:cTn id="103" dur="500" fill="hold"/>
                                        <p:tgtEl>
                                          <p:spTgt spid="48"/>
                                        </p:tgtEl>
                                        <p:attrNameLst>
                                          <p:attrName>ppt_x</p:attrName>
                                        </p:attrNameLst>
                                      </p:cBhvr>
                                      <p:tavLst>
                                        <p:tav tm="0">
                                          <p:val>
                                            <p:strVal val="#ppt_x"/>
                                          </p:val>
                                        </p:tav>
                                        <p:tav tm="100000">
                                          <p:val>
                                            <p:strVal val="#ppt_x"/>
                                          </p:val>
                                        </p:tav>
                                      </p:tavLst>
                                    </p:anim>
                                    <p:anim calcmode="lin" valueType="num">
                                      <p:cBhvr additive="base">
                                        <p:cTn id="104"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12"/>
                                        </p:tgtEl>
                                        <p:attrNameLst>
                                          <p:attrName>style.visibility</p:attrName>
                                        </p:attrNameLst>
                                      </p:cBhvr>
                                      <p:to>
                                        <p:strVal val="visible"/>
                                      </p:to>
                                    </p:set>
                                    <p:animEffect transition="in" filter="fade">
                                      <p:cBhvr>
                                        <p:cTn id="109" dur="1000"/>
                                        <p:tgtEl>
                                          <p:spTgt spid="12"/>
                                        </p:tgtEl>
                                      </p:cBhvr>
                                    </p:animEffect>
                                    <p:anim calcmode="lin" valueType="num">
                                      <p:cBhvr>
                                        <p:cTn id="110" dur="1000" fill="hold"/>
                                        <p:tgtEl>
                                          <p:spTgt spid="12"/>
                                        </p:tgtEl>
                                        <p:attrNameLst>
                                          <p:attrName>ppt_x</p:attrName>
                                        </p:attrNameLst>
                                      </p:cBhvr>
                                      <p:tavLst>
                                        <p:tav tm="0">
                                          <p:val>
                                            <p:strVal val="#ppt_x"/>
                                          </p:val>
                                        </p:tav>
                                        <p:tav tm="100000">
                                          <p:val>
                                            <p:strVal val="#ppt_x"/>
                                          </p:val>
                                        </p:tav>
                                      </p:tavLst>
                                    </p:anim>
                                    <p:anim calcmode="lin" valueType="num">
                                      <p:cBhvr>
                                        <p:cTn id="11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55"/>
                                        </p:tgtEl>
                                        <p:attrNameLst>
                                          <p:attrName>style.visibility</p:attrName>
                                        </p:attrNameLst>
                                      </p:cBhvr>
                                      <p:to>
                                        <p:strVal val="visible"/>
                                      </p:to>
                                    </p:set>
                                    <p:animEffect transition="in" filter="fade">
                                      <p:cBhvr>
                                        <p:cTn id="116" dur="1000"/>
                                        <p:tgtEl>
                                          <p:spTgt spid="55"/>
                                        </p:tgtEl>
                                      </p:cBhvr>
                                    </p:animEffect>
                                    <p:anim calcmode="lin" valueType="num">
                                      <p:cBhvr>
                                        <p:cTn id="117" dur="1000" fill="hold"/>
                                        <p:tgtEl>
                                          <p:spTgt spid="55"/>
                                        </p:tgtEl>
                                        <p:attrNameLst>
                                          <p:attrName>ppt_x</p:attrName>
                                        </p:attrNameLst>
                                      </p:cBhvr>
                                      <p:tavLst>
                                        <p:tav tm="0">
                                          <p:val>
                                            <p:strVal val="#ppt_x"/>
                                          </p:val>
                                        </p:tav>
                                        <p:tav tm="100000">
                                          <p:val>
                                            <p:strVal val="#ppt_x"/>
                                          </p:val>
                                        </p:tav>
                                      </p:tavLst>
                                    </p:anim>
                                    <p:anim calcmode="lin" valueType="num">
                                      <p:cBhvr>
                                        <p:cTn id="118"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51"/>
                                        </p:tgtEl>
                                        <p:attrNameLst>
                                          <p:attrName>style.visibility</p:attrName>
                                        </p:attrNameLst>
                                      </p:cBhvr>
                                      <p:to>
                                        <p:strVal val="visible"/>
                                      </p:to>
                                    </p:set>
                                    <p:animEffect transition="in" filter="fade">
                                      <p:cBhvr>
                                        <p:cTn id="123" dur="1000"/>
                                        <p:tgtEl>
                                          <p:spTgt spid="51"/>
                                        </p:tgtEl>
                                      </p:cBhvr>
                                    </p:animEffect>
                                    <p:anim calcmode="lin" valueType="num">
                                      <p:cBhvr>
                                        <p:cTn id="124" dur="1000" fill="hold"/>
                                        <p:tgtEl>
                                          <p:spTgt spid="51"/>
                                        </p:tgtEl>
                                        <p:attrNameLst>
                                          <p:attrName>ppt_x</p:attrName>
                                        </p:attrNameLst>
                                      </p:cBhvr>
                                      <p:tavLst>
                                        <p:tav tm="0">
                                          <p:val>
                                            <p:strVal val="#ppt_x"/>
                                          </p:val>
                                        </p:tav>
                                        <p:tav tm="100000">
                                          <p:val>
                                            <p:strVal val="#ppt_x"/>
                                          </p:val>
                                        </p:tav>
                                      </p:tavLst>
                                    </p:anim>
                                    <p:anim calcmode="lin" valueType="num">
                                      <p:cBhvr>
                                        <p:cTn id="125"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42" presetClass="entr" presetSubtype="0" fill="hold" grpId="0" nodeType="clickEffect">
                                  <p:stCondLst>
                                    <p:cond delay="0"/>
                                  </p:stCondLst>
                                  <p:childTnLst>
                                    <p:set>
                                      <p:cBhvr>
                                        <p:cTn id="129" dur="1" fill="hold">
                                          <p:stCondLst>
                                            <p:cond delay="0"/>
                                          </p:stCondLst>
                                        </p:cTn>
                                        <p:tgtEl>
                                          <p:spTgt spid="53"/>
                                        </p:tgtEl>
                                        <p:attrNameLst>
                                          <p:attrName>style.visibility</p:attrName>
                                        </p:attrNameLst>
                                      </p:cBhvr>
                                      <p:to>
                                        <p:strVal val="visible"/>
                                      </p:to>
                                    </p:set>
                                    <p:animEffect transition="in" filter="fade">
                                      <p:cBhvr>
                                        <p:cTn id="130" dur="1000"/>
                                        <p:tgtEl>
                                          <p:spTgt spid="53"/>
                                        </p:tgtEl>
                                      </p:cBhvr>
                                    </p:animEffect>
                                    <p:anim calcmode="lin" valueType="num">
                                      <p:cBhvr>
                                        <p:cTn id="131" dur="1000" fill="hold"/>
                                        <p:tgtEl>
                                          <p:spTgt spid="53"/>
                                        </p:tgtEl>
                                        <p:attrNameLst>
                                          <p:attrName>ppt_x</p:attrName>
                                        </p:attrNameLst>
                                      </p:cBhvr>
                                      <p:tavLst>
                                        <p:tav tm="0">
                                          <p:val>
                                            <p:strVal val="#ppt_x"/>
                                          </p:val>
                                        </p:tav>
                                        <p:tav tm="100000">
                                          <p:val>
                                            <p:strVal val="#ppt_x"/>
                                          </p:val>
                                        </p:tav>
                                      </p:tavLst>
                                    </p:anim>
                                    <p:anim calcmode="lin" valueType="num">
                                      <p:cBhvr>
                                        <p:cTn id="132"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42" presetClass="entr" presetSubtype="0" fill="hold" nodeType="clickEffect">
                                  <p:stCondLst>
                                    <p:cond delay="0"/>
                                  </p:stCondLst>
                                  <p:childTnLst>
                                    <p:set>
                                      <p:cBhvr>
                                        <p:cTn id="136" dur="1" fill="hold">
                                          <p:stCondLst>
                                            <p:cond delay="0"/>
                                          </p:stCondLst>
                                        </p:cTn>
                                        <p:tgtEl>
                                          <p:spTgt spid="94"/>
                                        </p:tgtEl>
                                        <p:attrNameLst>
                                          <p:attrName>style.visibility</p:attrName>
                                        </p:attrNameLst>
                                      </p:cBhvr>
                                      <p:to>
                                        <p:strVal val="visible"/>
                                      </p:to>
                                    </p:set>
                                    <p:animEffect transition="in" filter="fade">
                                      <p:cBhvr>
                                        <p:cTn id="137" dur="1000"/>
                                        <p:tgtEl>
                                          <p:spTgt spid="94"/>
                                        </p:tgtEl>
                                      </p:cBhvr>
                                    </p:animEffect>
                                    <p:anim calcmode="lin" valueType="num">
                                      <p:cBhvr>
                                        <p:cTn id="138" dur="1000" fill="hold"/>
                                        <p:tgtEl>
                                          <p:spTgt spid="94"/>
                                        </p:tgtEl>
                                        <p:attrNameLst>
                                          <p:attrName>ppt_x</p:attrName>
                                        </p:attrNameLst>
                                      </p:cBhvr>
                                      <p:tavLst>
                                        <p:tav tm="0">
                                          <p:val>
                                            <p:strVal val="#ppt_x"/>
                                          </p:val>
                                        </p:tav>
                                        <p:tav tm="100000">
                                          <p:val>
                                            <p:strVal val="#ppt_x"/>
                                          </p:val>
                                        </p:tav>
                                      </p:tavLst>
                                    </p:anim>
                                    <p:anim calcmode="lin" valueType="num">
                                      <p:cBhvr>
                                        <p:cTn id="139"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2" presetClass="entr" presetSubtype="4" fill="hold" grpId="0" nodeType="clickEffect">
                                  <p:stCondLst>
                                    <p:cond delay="0"/>
                                  </p:stCondLst>
                                  <p:childTnLst>
                                    <p:set>
                                      <p:cBhvr>
                                        <p:cTn id="143" dur="1" fill="hold">
                                          <p:stCondLst>
                                            <p:cond delay="0"/>
                                          </p:stCondLst>
                                        </p:cTn>
                                        <p:tgtEl>
                                          <p:spTgt spid="50"/>
                                        </p:tgtEl>
                                        <p:attrNameLst>
                                          <p:attrName>style.visibility</p:attrName>
                                        </p:attrNameLst>
                                      </p:cBhvr>
                                      <p:to>
                                        <p:strVal val="visible"/>
                                      </p:to>
                                    </p:set>
                                    <p:anim calcmode="lin" valueType="num">
                                      <p:cBhvr additive="base">
                                        <p:cTn id="144" dur="500" fill="hold"/>
                                        <p:tgtEl>
                                          <p:spTgt spid="50"/>
                                        </p:tgtEl>
                                        <p:attrNameLst>
                                          <p:attrName>ppt_x</p:attrName>
                                        </p:attrNameLst>
                                      </p:cBhvr>
                                      <p:tavLst>
                                        <p:tav tm="0">
                                          <p:val>
                                            <p:strVal val="#ppt_x"/>
                                          </p:val>
                                        </p:tav>
                                        <p:tav tm="100000">
                                          <p:val>
                                            <p:strVal val="#ppt_x"/>
                                          </p:val>
                                        </p:tav>
                                      </p:tavLst>
                                    </p:anim>
                                    <p:anim calcmode="lin" valueType="num">
                                      <p:cBhvr additive="base">
                                        <p:cTn id="145"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46" fill="hold">
                      <p:stCondLst>
                        <p:cond delay="indefinite"/>
                      </p:stCondLst>
                      <p:childTnLst>
                        <p:par>
                          <p:cTn id="147" fill="hold">
                            <p:stCondLst>
                              <p:cond delay="0"/>
                            </p:stCondLst>
                            <p:childTnLst>
                              <p:par>
                                <p:cTn id="148" presetID="42" presetClass="entr" presetSubtype="0" fill="hold" grpId="0" nodeType="clickEffect">
                                  <p:stCondLst>
                                    <p:cond delay="0"/>
                                  </p:stCondLst>
                                  <p:childTnLst>
                                    <p:set>
                                      <p:cBhvr>
                                        <p:cTn id="149" dur="1" fill="hold">
                                          <p:stCondLst>
                                            <p:cond delay="0"/>
                                          </p:stCondLst>
                                        </p:cTn>
                                        <p:tgtEl>
                                          <p:spTgt spid="47"/>
                                        </p:tgtEl>
                                        <p:attrNameLst>
                                          <p:attrName>style.visibility</p:attrName>
                                        </p:attrNameLst>
                                      </p:cBhvr>
                                      <p:to>
                                        <p:strVal val="visible"/>
                                      </p:to>
                                    </p:set>
                                    <p:animEffect transition="in" filter="fade">
                                      <p:cBhvr>
                                        <p:cTn id="150" dur="1000"/>
                                        <p:tgtEl>
                                          <p:spTgt spid="47"/>
                                        </p:tgtEl>
                                      </p:cBhvr>
                                    </p:animEffect>
                                    <p:anim calcmode="lin" valueType="num">
                                      <p:cBhvr>
                                        <p:cTn id="151" dur="1000" fill="hold"/>
                                        <p:tgtEl>
                                          <p:spTgt spid="47"/>
                                        </p:tgtEl>
                                        <p:attrNameLst>
                                          <p:attrName>ppt_x</p:attrName>
                                        </p:attrNameLst>
                                      </p:cBhvr>
                                      <p:tavLst>
                                        <p:tav tm="0">
                                          <p:val>
                                            <p:strVal val="#ppt_x"/>
                                          </p:val>
                                        </p:tav>
                                        <p:tav tm="100000">
                                          <p:val>
                                            <p:strVal val="#ppt_x"/>
                                          </p:val>
                                        </p:tav>
                                      </p:tavLst>
                                    </p:anim>
                                    <p:anim calcmode="lin" valueType="num">
                                      <p:cBhvr>
                                        <p:cTn id="152"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42" presetClass="entr" presetSubtype="0" fill="hold" grpId="0" nodeType="clickEffect">
                                  <p:stCondLst>
                                    <p:cond delay="0"/>
                                  </p:stCondLst>
                                  <p:childTnLst>
                                    <p:set>
                                      <p:cBhvr>
                                        <p:cTn id="156" dur="1" fill="hold">
                                          <p:stCondLst>
                                            <p:cond delay="0"/>
                                          </p:stCondLst>
                                        </p:cTn>
                                        <p:tgtEl>
                                          <p:spTgt spid="56"/>
                                        </p:tgtEl>
                                        <p:attrNameLst>
                                          <p:attrName>style.visibility</p:attrName>
                                        </p:attrNameLst>
                                      </p:cBhvr>
                                      <p:to>
                                        <p:strVal val="visible"/>
                                      </p:to>
                                    </p:set>
                                    <p:animEffect transition="in" filter="fade">
                                      <p:cBhvr>
                                        <p:cTn id="157" dur="1000"/>
                                        <p:tgtEl>
                                          <p:spTgt spid="56"/>
                                        </p:tgtEl>
                                      </p:cBhvr>
                                    </p:animEffect>
                                    <p:anim calcmode="lin" valueType="num">
                                      <p:cBhvr>
                                        <p:cTn id="158" dur="1000" fill="hold"/>
                                        <p:tgtEl>
                                          <p:spTgt spid="56"/>
                                        </p:tgtEl>
                                        <p:attrNameLst>
                                          <p:attrName>ppt_x</p:attrName>
                                        </p:attrNameLst>
                                      </p:cBhvr>
                                      <p:tavLst>
                                        <p:tav tm="0">
                                          <p:val>
                                            <p:strVal val="#ppt_x"/>
                                          </p:val>
                                        </p:tav>
                                        <p:tav tm="100000">
                                          <p:val>
                                            <p:strVal val="#ppt_x"/>
                                          </p:val>
                                        </p:tav>
                                      </p:tavLst>
                                    </p:anim>
                                    <p:anim calcmode="lin" valueType="num">
                                      <p:cBhvr>
                                        <p:cTn id="159"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60" fill="hold">
                      <p:stCondLst>
                        <p:cond delay="indefinite"/>
                      </p:stCondLst>
                      <p:childTnLst>
                        <p:par>
                          <p:cTn id="161" fill="hold">
                            <p:stCondLst>
                              <p:cond delay="0"/>
                            </p:stCondLst>
                            <p:childTnLst>
                              <p:par>
                                <p:cTn id="162" presetID="42" presetClass="entr" presetSubtype="0" fill="hold" grpId="0" nodeType="clickEffect">
                                  <p:stCondLst>
                                    <p:cond delay="0"/>
                                  </p:stCondLst>
                                  <p:childTnLst>
                                    <p:set>
                                      <p:cBhvr>
                                        <p:cTn id="163" dur="1" fill="hold">
                                          <p:stCondLst>
                                            <p:cond delay="0"/>
                                          </p:stCondLst>
                                        </p:cTn>
                                        <p:tgtEl>
                                          <p:spTgt spid="52"/>
                                        </p:tgtEl>
                                        <p:attrNameLst>
                                          <p:attrName>style.visibility</p:attrName>
                                        </p:attrNameLst>
                                      </p:cBhvr>
                                      <p:to>
                                        <p:strVal val="visible"/>
                                      </p:to>
                                    </p:set>
                                    <p:animEffect transition="in" filter="fade">
                                      <p:cBhvr>
                                        <p:cTn id="164" dur="1000"/>
                                        <p:tgtEl>
                                          <p:spTgt spid="52"/>
                                        </p:tgtEl>
                                      </p:cBhvr>
                                    </p:animEffect>
                                    <p:anim calcmode="lin" valueType="num">
                                      <p:cBhvr>
                                        <p:cTn id="165" dur="1000" fill="hold"/>
                                        <p:tgtEl>
                                          <p:spTgt spid="52"/>
                                        </p:tgtEl>
                                        <p:attrNameLst>
                                          <p:attrName>ppt_x</p:attrName>
                                        </p:attrNameLst>
                                      </p:cBhvr>
                                      <p:tavLst>
                                        <p:tav tm="0">
                                          <p:val>
                                            <p:strVal val="#ppt_x"/>
                                          </p:val>
                                        </p:tav>
                                        <p:tav tm="100000">
                                          <p:val>
                                            <p:strVal val="#ppt_x"/>
                                          </p:val>
                                        </p:tav>
                                      </p:tavLst>
                                    </p:anim>
                                    <p:anim calcmode="lin" valueType="num">
                                      <p:cBhvr>
                                        <p:cTn id="166"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42" presetClass="entr" presetSubtype="0" fill="hold" grpId="0" nodeType="clickEffect">
                                  <p:stCondLst>
                                    <p:cond delay="0"/>
                                  </p:stCondLst>
                                  <p:childTnLst>
                                    <p:set>
                                      <p:cBhvr>
                                        <p:cTn id="170" dur="1" fill="hold">
                                          <p:stCondLst>
                                            <p:cond delay="0"/>
                                          </p:stCondLst>
                                        </p:cTn>
                                        <p:tgtEl>
                                          <p:spTgt spid="54"/>
                                        </p:tgtEl>
                                        <p:attrNameLst>
                                          <p:attrName>style.visibility</p:attrName>
                                        </p:attrNameLst>
                                      </p:cBhvr>
                                      <p:to>
                                        <p:strVal val="visible"/>
                                      </p:to>
                                    </p:set>
                                    <p:animEffect transition="in" filter="fade">
                                      <p:cBhvr>
                                        <p:cTn id="171" dur="1000"/>
                                        <p:tgtEl>
                                          <p:spTgt spid="54"/>
                                        </p:tgtEl>
                                      </p:cBhvr>
                                    </p:animEffect>
                                    <p:anim calcmode="lin" valueType="num">
                                      <p:cBhvr>
                                        <p:cTn id="172" dur="1000" fill="hold"/>
                                        <p:tgtEl>
                                          <p:spTgt spid="54"/>
                                        </p:tgtEl>
                                        <p:attrNameLst>
                                          <p:attrName>ppt_x</p:attrName>
                                        </p:attrNameLst>
                                      </p:cBhvr>
                                      <p:tavLst>
                                        <p:tav tm="0">
                                          <p:val>
                                            <p:strVal val="#ppt_x"/>
                                          </p:val>
                                        </p:tav>
                                        <p:tav tm="100000">
                                          <p:val>
                                            <p:strVal val="#ppt_x"/>
                                          </p:val>
                                        </p:tav>
                                      </p:tavLst>
                                    </p:anim>
                                    <p:anim calcmode="lin" valueType="num">
                                      <p:cBhvr>
                                        <p:cTn id="173"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74" fill="hold">
                      <p:stCondLst>
                        <p:cond delay="indefinite"/>
                      </p:stCondLst>
                      <p:childTnLst>
                        <p:par>
                          <p:cTn id="175" fill="hold">
                            <p:stCondLst>
                              <p:cond delay="0"/>
                            </p:stCondLst>
                            <p:childTnLst>
                              <p:par>
                                <p:cTn id="176" presetID="42" presetClass="entr" presetSubtype="0" fill="hold" nodeType="clickEffect">
                                  <p:stCondLst>
                                    <p:cond delay="0"/>
                                  </p:stCondLst>
                                  <p:childTnLst>
                                    <p:set>
                                      <p:cBhvr>
                                        <p:cTn id="177" dur="1" fill="hold">
                                          <p:stCondLst>
                                            <p:cond delay="0"/>
                                          </p:stCondLst>
                                        </p:cTn>
                                        <p:tgtEl>
                                          <p:spTgt spid="95"/>
                                        </p:tgtEl>
                                        <p:attrNameLst>
                                          <p:attrName>style.visibility</p:attrName>
                                        </p:attrNameLst>
                                      </p:cBhvr>
                                      <p:to>
                                        <p:strVal val="visible"/>
                                      </p:to>
                                    </p:set>
                                    <p:animEffect transition="in" filter="fade">
                                      <p:cBhvr>
                                        <p:cTn id="178" dur="1000"/>
                                        <p:tgtEl>
                                          <p:spTgt spid="95"/>
                                        </p:tgtEl>
                                      </p:cBhvr>
                                    </p:animEffect>
                                    <p:anim calcmode="lin" valueType="num">
                                      <p:cBhvr>
                                        <p:cTn id="179" dur="1000" fill="hold"/>
                                        <p:tgtEl>
                                          <p:spTgt spid="95"/>
                                        </p:tgtEl>
                                        <p:attrNameLst>
                                          <p:attrName>ppt_x</p:attrName>
                                        </p:attrNameLst>
                                      </p:cBhvr>
                                      <p:tavLst>
                                        <p:tav tm="0">
                                          <p:val>
                                            <p:strVal val="#ppt_x"/>
                                          </p:val>
                                        </p:tav>
                                        <p:tav tm="100000">
                                          <p:val>
                                            <p:strVal val="#ppt_x"/>
                                          </p:val>
                                        </p:tav>
                                      </p:tavLst>
                                    </p:anim>
                                    <p:anim calcmode="lin" valueType="num">
                                      <p:cBhvr>
                                        <p:cTn id="180"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4" fill="hold" nodeType="clickEffect">
                                  <p:stCondLst>
                                    <p:cond delay="0"/>
                                  </p:stCondLst>
                                  <p:childTnLst>
                                    <p:set>
                                      <p:cBhvr>
                                        <p:cTn id="184" dur="1" fill="hold">
                                          <p:stCondLst>
                                            <p:cond delay="0"/>
                                          </p:stCondLst>
                                        </p:cTn>
                                        <p:tgtEl>
                                          <p:spTgt spid="75"/>
                                        </p:tgtEl>
                                        <p:attrNameLst>
                                          <p:attrName>style.visibility</p:attrName>
                                        </p:attrNameLst>
                                      </p:cBhvr>
                                      <p:to>
                                        <p:strVal val="visible"/>
                                      </p:to>
                                    </p:set>
                                    <p:anim calcmode="lin" valueType="num">
                                      <p:cBhvr additive="base">
                                        <p:cTn id="185" dur="500" fill="hold"/>
                                        <p:tgtEl>
                                          <p:spTgt spid="75"/>
                                        </p:tgtEl>
                                        <p:attrNameLst>
                                          <p:attrName>ppt_x</p:attrName>
                                        </p:attrNameLst>
                                      </p:cBhvr>
                                      <p:tavLst>
                                        <p:tav tm="0">
                                          <p:val>
                                            <p:strVal val="#ppt_x"/>
                                          </p:val>
                                        </p:tav>
                                        <p:tav tm="100000">
                                          <p:val>
                                            <p:strVal val="#ppt_x"/>
                                          </p:val>
                                        </p:tav>
                                      </p:tavLst>
                                    </p:anim>
                                    <p:anim calcmode="lin" valueType="num">
                                      <p:cBhvr additive="base">
                                        <p:cTn id="186"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2" presetClass="entr" presetSubtype="4" fill="hold" nodeType="clickEffect">
                                  <p:stCondLst>
                                    <p:cond delay="0"/>
                                  </p:stCondLst>
                                  <p:childTnLst>
                                    <p:set>
                                      <p:cBhvr>
                                        <p:cTn id="190" dur="1" fill="hold">
                                          <p:stCondLst>
                                            <p:cond delay="0"/>
                                          </p:stCondLst>
                                        </p:cTn>
                                        <p:tgtEl>
                                          <p:spTgt spid="82"/>
                                        </p:tgtEl>
                                        <p:attrNameLst>
                                          <p:attrName>style.visibility</p:attrName>
                                        </p:attrNameLst>
                                      </p:cBhvr>
                                      <p:to>
                                        <p:strVal val="visible"/>
                                      </p:to>
                                    </p:set>
                                    <p:anim calcmode="lin" valueType="num">
                                      <p:cBhvr additive="base">
                                        <p:cTn id="191" dur="500" fill="hold"/>
                                        <p:tgtEl>
                                          <p:spTgt spid="82"/>
                                        </p:tgtEl>
                                        <p:attrNameLst>
                                          <p:attrName>ppt_x</p:attrName>
                                        </p:attrNameLst>
                                      </p:cBhvr>
                                      <p:tavLst>
                                        <p:tav tm="0">
                                          <p:val>
                                            <p:strVal val="#ppt_x"/>
                                          </p:val>
                                        </p:tav>
                                        <p:tav tm="100000">
                                          <p:val>
                                            <p:strVal val="#ppt_x"/>
                                          </p:val>
                                        </p:tav>
                                      </p:tavLst>
                                    </p:anim>
                                    <p:anim calcmode="lin" valueType="num">
                                      <p:cBhvr additive="base">
                                        <p:cTn id="192"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42" presetClass="entr" presetSubtype="0" fill="hold" grpId="0" nodeType="clickEffect">
                                  <p:stCondLst>
                                    <p:cond delay="0"/>
                                  </p:stCondLst>
                                  <p:childTnLst>
                                    <p:set>
                                      <p:cBhvr>
                                        <p:cTn id="196" dur="1" fill="hold">
                                          <p:stCondLst>
                                            <p:cond delay="0"/>
                                          </p:stCondLst>
                                        </p:cTn>
                                        <p:tgtEl>
                                          <p:spTgt spid="85"/>
                                        </p:tgtEl>
                                        <p:attrNameLst>
                                          <p:attrName>style.visibility</p:attrName>
                                        </p:attrNameLst>
                                      </p:cBhvr>
                                      <p:to>
                                        <p:strVal val="visible"/>
                                      </p:to>
                                    </p:set>
                                    <p:animEffect transition="in" filter="fade">
                                      <p:cBhvr>
                                        <p:cTn id="197" dur="1000"/>
                                        <p:tgtEl>
                                          <p:spTgt spid="85"/>
                                        </p:tgtEl>
                                      </p:cBhvr>
                                    </p:animEffect>
                                    <p:anim calcmode="lin" valueType="num">
                                      <p:cBhvr>
                                        <p:cTn id="198" dur="1000" fill="hold"/>
                                        <p:tgtEl>
                                          <p:spTgt spid="85"/>
                                        </p:tgtEl>
                                        <p:attrNameLst>
                                          <p:attrName>ppt_x</p:attrName>
                                        </p:attrNameLst>
                                      </p:cBhvr>
                                      <p:tavLst>
                                        <p:tav tm="0">
                                          <p:val>
                                            <p:strVal val="#ppt_x"/>
                                          </p:val>
                                        </p:tav>
                                        <p:tav tm="100000">
                                          <p:val>
                                            <p:strVal val="#ppt_x"/>
                                          </p:val>
                                        </p:tav>
                                      </p:tavLst>
                                    </p:anim>
                                    <p:anim calcmode="lin" valueType="num">
                                      <p:cBhvr>
                                        <p:cTn id="199" dur="1000" fill="hold"/>
                                        <p:tgtEl>
                                          <p:spTgt spid="85"/>
                                        </p:tgtEl>
                                        <p:attrNameLst>
                                          <p:attrName>ppt_y</p:attrName>
                                        </p:attrNameLst>
                                      </p:cBhvr>
                                      <p:tavLst>
                                        <p:tav tm="0">
                                          <p:val>
                                            <p:strVal val="#ppt_y+.1"/>
                                          </p:val>
                                        </p:tav>
                                        <p:tav tm="100000">
                                          <p:val>
                                            <p:strVal val="#ppt_y"/>
                                          </p:val>
                                        </p:tav>
                                      </p:tavLst>
                                    </p:anim>
                                  </p:childTnLst>
                                </p:cTn>
                              </p:par>
                            </p:childTnLst>
                          </p:cTn>
                        </p:par>
                        <p:par>
                          <p:cTn id="200" fill="hold">
                            <p:stCondLst>
                              <p:cond delay="1000"/>
                            </p:stCondLst>
                            <p:childTnLst>
                              <p:par>
                                <p:cTn id="201" presetID="42" presetClass="entr" presetSubtype="0" fill="hold" grpId="0" nodeType="afterEffect">
                                  <p:stCondLst>
                                    <p:cond delay="0"/>
                                  </p:stCondLst>
                                  <p:childTnLst>
                                    <p:set>
                                      <p:cBhvr>
                                        <p:cTn id="202" dur="1" fill="hold">
                                          <p:stCondLst>
                                            <p:cond delay="0"/>
                                          </p:stCondLst>
                                        </p:cTn>
                                        <p:tgtEl>
                                          <p:spTgt spid="59"/>
                                        </p:tgtEl>
                                        <p:attrNameLst>
                                          <p:attrName>style.visibility</p:attrName>
                                        </p:attrNameLst>
                                      </p:cBhvr>
                                      <p:to>
                                        <p:strVal val="visible"/>
                                      </p:to>
                                    </p:set>
                                    <p:animEffect transition="in" filter="fade">
                                      <p:cBhvr>
                                        <p:cTn id="203" dur="1000"/>
                                        <p:tgtEl>
                                          <p:spTgt spid="59"/>
                                        </p:tgtEl>
                                      </p:cBhvr>
                                    </p:animEffect>
                                    <p:anim calcmode="lin" valueType="num">
                                      <p:cBhvr>
                                        <p:cTn id="204" dur="1000" fill="hold"/>
                                        <p:tgtEl>
                                          <p:spTgt spid="59"/>
                                        </p:tgtEl>
                                        <p:attrNameLst>
                                          <p:attrName>ppt_x</p:attrName>
                                        </p:attrNameLst>
                                      </p:cBhvr>
                                      <p:tavLst>
                                        <p:tav tm="0">
                                          <p:val>
                                            <p:strVal val="#ppt_x"/>
                                          </p:val>
                                        </p:tav>
                                        <p:tav tm="100000">
                                          <p:val>
                                            <p:strVal val="#ppt_x"/>
                                          </p:val>
                                        </p:tav>
                                      </p:tavLst>
                                    </p:anim>
                                    <p:anim calcmode="lin" valueType="num">
                                      <p:cBhvr>
                                        <p:cTn id="205"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206" fill="hold">
                      <p:stCondLst>
                        <p:cond delay="indefinite"/>
                      </p:stCondLst>
                      <p:childTnLst>
                        <p:par>
                          <p:cTn id="207" fill="hold">
                            <p:stCondLst>
                              <p:cond delay="0"/>
                            </p:stCondLst>
                            <p:childTnLst>
                              <p:par>
                                <p:cTn id="208" presetID="42" presetClass="entr" presetSubtype="0" fill="hold" grpId="0" nodeType="clickEffect">
                                  <p:stCondLst>
                                    <p:cond delay="0"/>
                                  </p:stCondLst>
                                  <p:childTnLst>
                                    <p:set>
                                      <p:cBhvr>
                                        <p:cTn id="209" dur="1" fill="hold">
                                          <p:stCondLst>
                                            <p:cond delay="0"/>
                                          </p:stCondLst>
                                        </p:cTn>
                                        <p:tgtEl>
                                          <p:spTgt spid="89"/>
                                        </p:tgtEl>
                                        <p:attrNameLst>
                                          <p:attrName>style.visibility</p:attrName>
                                        </p:attrNameLst>
                                      </p:cBhvr>
                                      <p:to>
                                        <p:strVal val="visible"/>
                                      </p:to>
                                    </p:set>
                                    <p:animEffect transition="in" filter="fade">
                                      <p:cBhvr>
                                        <p:cTn id="210" dur="1000"/>
                                        <p:tgtEl>
                                          <p:spTgt spid="89"/>
                                        </p:tgtEl>
                                      </p:cBhvr>
                                    </p:animEffect>
                                    <p:anim calcmode="lin" valueType="num">
                                      <p:cBhvr>
                                        <p:cTn id="211" dur="1000" fill="hold"/>
                                        <p:tgtEl>
                                          <p:spTgt spid="89"/>
                                        </p:tgtEl>
                                        <p:attrNameLst>
                                          <p:attrName>ppt_x</p:attrName>
                                        </p:attrNameLst>
                                      </p:cBhvr>
                                      <p:tavLst>
                                        <p:tav tm="0">
                                          <p:val>
                                            <p:strVal val="#ppt_x"/>
                                          </p:val>
                                        </p:tav>
                                        <p:tav tm="100000">
                                          <p:val>
                                            <p:strVal val="#ppt_x"/>
                                          </p:val>
                                        </p:tav>
                                      </p:tavLst>
                                    </p:anim>
                                    <p:anim calcmode="lin" valueType="num">
                                      <p:cBhvr>
                                        <p:cTn id="212"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par>
                    <p:cTn id="213" fill="hold">
                      <p:stCondLst>
                        <p:cond delay="indefinite"/>
                      </p:stCondLst>
                      <p:childTnLst>
                        <p:par>
                          <p:cTn id="214" fill="hold">
                            <p:stCondLst>
                              <p:cond delay="0"/>
                            </p:stCondLst>
                            <p:childTnLst>
                              <p:par>
                                <p:cTn id="215" presetID="42" presetClass="entr" presetSubtype="0" fill="hold" grpId="0" nodeType="clickEffect">
                                  <p:stCondLst>
                                    <p:cond delay="0"/>
                                  </p:stCondLst>
                                  <p:childTnLst>
                                    <p:set>
                                      <p:cBhvr>
                                        <p:cTn id="216" dur="1" fill="hold">
                                          <p:stCondLst>
                                            <p:cond delay="0"/>
                                          </p:stCondLst>
                                        </p:cTn>
                                        <p:tgtEl>
                                          <p:spTgt spid="83"/>
                                        </p:tgtEl>
                                        <p:attrNameLst>
                                          <p:attrName>style.visibility</p:attrName>
                                        </p:attrNameLst>
                                      </p:cBhvr>
                                      <p:to>
                                        <p:strVal val="visible"/>
                                      </p:to>
                                    </p:set>
                                    <p:animEffect transition="in" filter="fade">
                                      <p:cBhvr>
                                        <p:cTn id="217" dur="1000"/>
                                        <p:tgtEl>
                                          <p:spTgt spid="83"/>
                                        </p:tgtEl>
                                      </p:cBhvr>
                                    </p:animEffect>
                                    <p:anim calcmode="lin" valueType="num">
                                      <p:cBhvr>
                                        <p:cTn id="218" dur="1000" fill="hold"/>
                                        <p:tgtEl>
                                          <p:spTgt spid="83"/>
                                        </p:tgtEl>
                                        <p:attrNameLst>
                                          <p:attrName>ppt_x</p:attrName>
                                        </p:attrNameLst>
                                      </p:cBhvr>
                                      <p:tavLst>
                                        <p:tav tm="0">
                                          <p:val>
                                            <p:strVal val="#ppt_x"/>
                                          </p:val>
                                        </p:tav>
                                        <p:tav tm="100000">
                                          <p:val>
                                            <p:strVal val="#ppt_x"/>
                                          </p:val>
                                        </p:tav>
                                      </p:tavLst>
                                    </p:anim>
                                    <p:anim calcmode="lin" valueType="num">
                                      <p:cBhvr>
                                        <p:cTn id="219"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220" fill="hold">
                      <p:stCondLst>
                        <p:cond delay="indefinite"/>
                      </p:stCondLst>
                      <p:childTnLst>
                        <p:par>
                          <p:cTn id="221" fill="hold">
                            <p:stCondLst>
                              <p:cond delay="0"/>
                            </p:stCondLst>
                            <p:childTnLst>
                              <p:par>
                                <p:cTn id="222" presetID="42" presetClass="entr" presetSubtype="0" fill="hold" grpId="0" nodeType="clickEffect">
                                  <p:stCondLst>
                                    <p:cond delay="0"/>
                                  </p:stCondLst>
                                  <p:childTnLst>
                                    <p:set>
                                      <p:cBhvr>
                                        <p:cTn id="223" dur="1" fill="hold">
                                          <p:stCondLst>
                                            <p:cond delay="0"/>
                                          </p:stCondLst>
                                        </p:cTn>
                                        <p:tgtEl>
                                          <p:spTgt spid="87"/>
                                        </p:tgtEl>
                                        <p:attrNameLst>
                                          <p:attrName>style.visibility</p:attrName>
                                        </p:attrNameLst>
                                      </p:cBhvr>
                                      <p:to>
                                        <p:strVal val="visible"/>
                                      </p:to>
                                    </p:set>
                                    <p:animEffect transition="in" filter="fade">
                                      <p:cBhvr>
                                        <p:cTn id="224" dur="1000"/>
                                        <p:tgtEl>
                                          <p:spTgt spid="87"/>
                                        </p:tgtEl>
                                      </p:cBhvr>
                                    </p:animEffect>
                                    <p:anim calcmode="lin" valueType="num">
                                      <p:cBhvr>
                                        <p:cTn id="225" dur="1000" fill="hold"/>
                                        <p:tgtEl>
                                          <p:spTgt spid="87"/>
                                        </p:tgtEl>
                                        <p:attrNameLst>
                                          <p:attrName>ppt_x</p:attrName>
                                        </p:attrNameLst>
                                      </p:cBhvr>
                                      <p:tavLst>
                                        <p:tav tm="0">
                                          <p:val>
                                            <p:strVal val="#ppt_x"/>
                                          </p:val>
                                        </p:tav>
                                        <p:tav tm="100000">
                                          <p:val>
                                            <p:strVal val="#ppt_x"/>
                                          </p:val>
                                        </p:tav>
                                      </p:tavLst>
                                    </p:anim>
                                    <p:anim calcmode="lin" valueType="num">
                                      <p:cBhvr>
                                        <p:cTn id="226"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7" grpId="0"/>
      <p:bldP spid="44" grpId="0"/>
      <p:bldP spid="11" grpId="0" animBg="1"/>
      <p:bldP spid="46" grpId="0" animBg="1"/>
      <p:bldP spid="12" grpId="0" animBg="1"/>
      <p:bldP spid="47" grpId="0" animBg="1"/>
      <p:bldP spid="13"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83" grpId="0"/>
      <p:bldP spid="85" grpId="0"/>
      <p:bldP spid="87" grpId="0"/>
      <p:bldP spid="89" grpId="0"/>
      <p:bldP spid="59" grpId="0"/>
      <p:bldP spid="6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ZoneTexte 58">
            <a:extLst>
              <a:ext uri="{FF2B5EF4-FFF2-40B4-BE49-F238E27FC236}">
                <a16:creationId xmlns:a16="http://schemas.microsoft.com/office/drawing/2014/main" id="{925FFF4F-49A1-21F0-071B-D76262F4435A}"/>
              </a:ext>
            </a:extLst>
          </p:cNvPr>
          <p:cNvSpPr txBox="1"/>
          <p:nvPr/>
        </p:nvSpPr>
        <p:spPr>
          <a:xfrm>
            <a:off x="8798448" y="683475"/>
            <a:ext cx="3350896"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5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06 </a:t>
            </a:r>
            <a:r>
              <a:rPr lang="fr-FR" sz="1600" b="0" i="0" u="none" strike="noStrike" baseline="0" dirty="0">
                <a:solidFill>
                  <a:srgbClr val="0070C0"/>
                </a:solidFill>
                <a:latin typeface="Calibri" panose="020F0502020204030204" pitchFamily="34" charset="0"/>
                <a:cs typeface="Calibri" panose="020F0502020204030204" pitchFamily="34" charset="0"/>
              </a:rPr>
              <a:t>Comment pourrait-on définir ce qu’est une doctrine ?</a:t>
            </a:r>
          </a:p>
        </p:txBody>
      </p:sp>
      <p:sp>
        <p:nvSpPr>
          <p:cNvPr id="69" name="Rectangle 68">
            <a:extLst>
              <a:ext uri="{FF2B5EF4-FFF2-40B4-BE49-F238E27FC236}">
                <a16:creationId xmlns:a16="http://schemas.microsoft.com/office/drawing/2014/main" id="{7C09E347-AB61-A664-F392-1D91A066B7BB}"/>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06</a:t>
            </a:r>
          </a:p>
        </p:txBody>
      </p:sp>
      <p:sp>
        <p:nvSpPr>
          <p:cNvPr id="74" name="ZoneTexte 73">
            <a:extLst>
              <a:ext uri="{FF2B5EF4-FFF2-40B4-BE49-F238E27FC236}">
                <a16:creationId xmlns:a16="http://schemas.microsoft.com/office/drawing/2014/main" id="{AE69FF87-3579-D625-D378-FB630456E607}"/>
              </a:ext>
            </a:extLst>
          </p:cNvPr>
          <p:cNvSpPr txBox="1"/>
          <p:nvPr/>
        </p:nvSpPr>
        <p:spPr>
          <a:xfrm>
            <a:off x="1833524" y="462986"/>
            <a:ext cx="5085070"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 Doctrine » TRUMAN contre « Doctrine » JDANOV</a:t>
            </a:r>
          </a:p>
        </p:txBody>
      </p:sp>
      <p:sp>
        <p:nvSpPr>
          <p:cNvPr id="81" name="ZoneTexte 80">
            <a:extLst>
              <a:ext uri="{FF2B5EF4-FFF2-40B4-BE49-F238E27FC236}">
                <a16:creationId xmlns:a16="http://schemas.microsoft.com/office/drawing/2014/main" id="{F4F8193F-68C5-2C56-9C37-E18EAA897F52}"/>
              </a:ext>
            </a:extLst>
          </p:cNvPr>
          <p:cNvSpPr txBox="1"/>
          <p:nvPr/>
        </p:nvSpPr>
        <p:spPr>
          <a:xfrm>
            <a:off x="4536571" y="791351"/>
            <a:ext cx="4144721" cy="5970865"/>
          </a:xfrm>
          <a:prstGeom prst="rect">
            <a:avLst/>
          </a:prstGeom>
          <a:noFill/>
        </p:spPr>
        <p:txBody>
          <a:bodyPr wrap="square">
            <a:spAutoFit/>
          </a:bodyPr>
          <a:lstStyle/>
          <a:p>
            <a:pPr algn="just"/>
            <a:r>
              <a:rPr lang="fr-FR" sz="1600" i="1" dirty="0"/>
              <a:t>Membre du Bureau politique du PCUS (Parti Communiste d’Union Soviétique), JDANOV s’adresse aux représentants des autres PC européens.</a:t>
            </a:r>
          </a:p>
          <a:p>
            <a:pPr algn="just"/>
            <a:r>
              <a:rPr lang="fr-FR" sz="1600" dirty="0"/>
              <a:t>« Au fur et à mesure que nous nous éloignons de la guerre, deux camps s’affirment. Les États-Unis sont la principale force dirigeante du camp impérialiste</a:t>
            </a:r>
            <a:r>
              <a:rPr lang="fr-FR" sz="1600" b="1" baseline="25000" dirty="0">
                <a:solidFill>
                  <a:srgbClr val="FF0000"/>
                </a:solidFill>
              </a:rPr>
              <a:t> 1</a:t>
            </a:r>
            <a:r>
              <a:rPr lang="fr-FR" sz="1600" dirty="0"/>
              <a:t>. Ce camp est soutenu par l’Angleterre, la France mais aussi par des États possesseurs de colonies. Les forces anti-impérialistes et antifascistes forment l'autre camp. L'URSS et les pays de la démocratie nouvelle en sont le fondement. Le camp anti-impérialiste s'appuie dans tous les pays sur le mouvement ouvrier et démocratique, les partis communistes frères. » </a:t>
            </a:r>
          </a:p>
          <a:p>
            <a:pPr algn="r"/>
            <a:endParaRPr lang="fr-FR" sz="800" dirty="0"/>
          </a:p>
          <a:p>
            <a:pPr algn="r"/>
            <a:r>
              <a:rPr lang="fr-FR" sz="1400" dirty="0"/>
              <a:t>Andreï JDANOV, </a:t>
            </a:r>
            <a:r>
              <a:rPr lang="fr-FR" sz="1400" i="1" dirty="0"/>
              <a:t>Rapport sur la situation internationale</a:t>
            </a:r>
            <a:r>
              <a:rPr lang="fr-FR" sz="1400" dirty="0"/>
              <a:t>, Kominform</a:t>
            </a:r>
            <a:r>
              <a:rPr lang="fr-FR" sz="1400" b="1" baseline="25000" dirty="0">
                <a:solidFill>
                  <a:srgbClr val="FF0000"/>
                </a:solidFill>
              </a:rPr>
              <a:t> </a:t>
            </a:r>
            <a:r>
              <a:rPr lang="fr-FR" sz="1600" b="1" baseline="25000" dirty="0">
                <a:solidFill>
                  <a:srgbClr val="FF0000"/>
                </a:solidFill>
              </a:rPr>
              <a:t>2</a:t>
            </a:r>
            <a:r>
              <a:rPr lang="fr-FR" sz="1400" dirty="0"/>
              <a:t>, POLOGNE, 22/09/1947.</a:t>
            </a:r>
          </a:p>
          <a:p>
            <a:endParaRPr lang="fr-FR" sz="1400" dirty="0"/>
          </a:p>
          <a:p>
            <a:r>
              <a:rPr lang="fr-FR" sz="1600" b="1" baseline="25000" dirty="0">
                <a:solidFill>
                  <a:srgbClr val="FF0000"/>
                </a:solidFill>
              </a:rPr>
              <a:t>1 </a:t>
            </a:r>
            <a:r>
              <a:rPr lang="fr-FR" sz="1400" b="1" dirty="0"/>
              <a:t>IMPÉRIALISME :</a:t>
            </a:r>
            <a:r>
              <a:rPr lang="fr-FR" sz="1400" dirty="0"/>
              <a:t> stratégie et doctrine politique de conquête, visant la formation d'un empire ou d'une domination.</a:t>
            </a:r>
          </a:p>
          <a:p>
            <a:r>
              <a:rPr lang="fr-FR" sz="1600" b="1" baseline="25000" dirty="0">
                <a:solidFill>
                  <a:srgbClr val="FF0000"/>
                </a:solidFill>
              </a:rPr>
              <a:t>2 </a:t>
            </a:r>
            <a:r>
              <a:rPr lang="fr-FR" sz="1400" b="1" dirty="0"/>
              <a:t>KOMINFORM :</a:t>
            </a:r>
            <a:r>
              <a:rPr lang="fr-FR" sz="1400" dirty="0"/>
              <a:t> Bureau d'information des partis communistes et ouvriers européens (1947-1956).</a:t>
            </a:r>
            <a:endParaRPr lang="fr-FR" sz="1600" dirty="0"/>
          </a:p>
        </p:txBody>
      </p:sp>
      <p:sp>
        <p:nvSpPr>
          <p:cNvPr id="86" name="ZoneTexte 85">
            <a:extLst>
              <a:ext uri="{FF2B5EF4-FFF2-40B4-BE49-F238E27FC236}">
                <a16:creationId xmlns:a16="http://schemas.microsoft.com/office/drawing/2014/main" id="{EFB95D6D-F166-739F-49CD-E809747E1991}"/>
              </a:ext>
            </a:extLst>
          </p:cNvPr>
          <p:cNvSpPr txBox="1"/>
          <p:nvPr/>
        </p:nvSpPr>
        <p:spPr>
          <a:xfrm>
            <a:off x="217959" y="817967"/>
            <a:ext cx="4144721" cy="5663089"/>
          </a:xfrm>
          <a:prstGeom prst="rect">
            <a:avLst/>
          </a:prstGeom>
          <a:noFill/>
        </p:spPr>
        <p:txBody>
          <a:bodyPr wrap="square">
            <a:spAutoFit/>
          </a:bodyPr>
          <a:lstStyle/>
          <a:p>
            <a:pPr algn="just"/>
            <a:r>
              <a:rPr lang="fr-FR" sz="1600" dirty="0"/>
              <a:t>« Au moment présent de l’histoire du monde, presque toutes les nations se trouvent placées devant le choix entre deux modes de vie. Et, trop souvent, ce choix n’est pas un libre choix. […] L’un de ces modes de vie est basé sur la volonté de la majorité. Ses principaux caractères sont des institutions libres, des gouvernements représentatifs, des élections libres, des garanties pour la liberté individuelle, la liberté d’expression et de religion [...]. Le second mode de vie est basé sur la volonté d’une minorité imposée à la majorité. Il s’appuie sur la terreur et l’oppression, sur une radio et une presse contrôlées, sur des élections dirigées et sur la suppression de la liberté individuelle. Je crois que les États-Unis doivent pratiquer une politique d’aide aux peuples libres [...]. Qui doit se manifester en tout premier lieu sous la forme d’une assistance économique et financière. »</a:t>
            </a:r>
          </a:p>
          <a:p>
            <a:pPr algn="r"/>
            <a:endParaRPr lang="fr-FR" sz="800" dirty="0"/>
          </a:p>
          <a:p>
            <a:pPr algn="r"/>
            <a:r>
              <a:rPr lang="fr-FR" sz="1400" dirty="0"/>
              <a:t>Harry TRUMAN (président de 1945 à 1953) ,</a:t>
            </a:r>
            <a:br>
              <a:rPr lang="fr-FR" sz="1400" dirty="0"/>
            </a:br>
            <a:r>
              <a:rPr lang="fr-FR" sz="1400" i="1" dirty="0"/>
              <a:t>Discours devant le congrès américain,</a:t>
            </a:r>
            <a:r>
              <a:rPr lang="fr-FR" sz="1400" dirty="0"/>
              <a:t> 12/03/1947.</a:t>
            </a:r>
          </a:p>
        </p:txBody>
      </p:sp>
      <p:sp>
        <p:nvSpPr>
          <p:cNvPr id="88" name="ZoneTexte 87">
            <a:extLst>
              <a:ext uri="{FF2B5EF4-FFF2-40B4-BE49-F238E27FC236}">
                <a16:creationId xmlns:a16="http://schemas.microsoft.com/office/drawing/2014/main" id="{EFB634BE-2396-2726-3204-B8FE537F50D4}"/>
              </a:ext>
            </a:extLst>
          </p:cNvPr>
          <p:cNvSpPr txBox="1"/>
          <p:nvPr/>
        </p:nvSpPr>
        <p:spPr>
          <a:xfrm>
            <a:off x="8798448" y="2358409"/>
            <a:ext cx="3350896"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6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06 </a:t>
            </a:r>
            <a:r>
              <a:rPr lang="fr-FR" sz="1600" b="0" i="0" u="none" strike="noStrike" baseline="0" dirty="0">
                <a:solidFill>
                  <a:srgbClr val="0070C0"/>
                </a:solidFill>
                <a:latin typeface="Calibri" panose="020F0502020204030204" pitchFamily="34" charset="0"/>
                <a:cs typeface="Calibri" panose="020F0502020204030204" pitchFamily="34" charset="0"/>
              </a:rPr>
              <a:t>Comment les blocs sont-ils présentés par TRUMAN et JDANOV ?</a:t>
            </a:r>
          </a:p>
        </p:txBody>
      </p:sp>
      <p:graphicFrame>
        <p:nvGraphicFramePr>
          <p:cNvPr id="5" name="Tableau 5">
            <a:extLst>
              <a:ext uri="{FF2B5EF4-FFF2-40B4-BE49-F238E27FC236}">
                <a16:creationId xmlns:a16="http://schemas.microsoft.com/office/drawing/2014/main" id="{F58AE56E-0EFF-06F4-969A-5FAE53787CF4}"/>
              </a:ext>
            </a:extLst>
          </p:cNvPr>
          <p:cNvGraphicFramePr>
            <a:graphicFrameLocks noGrp="1"/>
          </p:cNvGraphicFramePr>
          <p:nvPr>
            <p:extLst>
              <p:ext uri="{D42A27DB-BD31-4B8C-83A1-F6EECF244321}">
                <p14:modId xmlns:p14="http://schemas.microsoft.com/office/powerpoint/2010/main" val="2059971752"/>
              </p:ext>
            </p:extLst>
          </p:nvPr>
        </p:nvGraphicFramePr>
        <p:xfrm>
          <a:off x="8714344" y="3284384"/>
          <a:ext cx="3382180" cy="1631436"/>
        </p:xfrm>
        <a:graphic>
          <a:graphicData uri="http://schemas.openxmlformats.org/drawingml/2006/table">
            <a:tbl>
              <a:tblPr firstRow="1" bandRow="1">
                <a:tableStyleId>{5940675A-B579-460E-94D1-54222C63F5DA}</a:tableStyleId>
              </a:tblPr>
              <a:tblGrid>
                <a:gridCol w="793213">
                  <a:extLst>
                    <a:ext uri="{9D8B030D-6E8A-4147-A177-3AD203B41FA5}">
                      <a16:colId xmlns:a16="http://schemas.microsoft.com/office/drawing/2014/main" val="1379202244"/>
                    </a:ext>
                  </a:extLst>
                </a:gridCol>
                <a:gridCol w="1277956">
                  <a:extLst>
                    <a:ext uri="{9D8B030D-6E8A-4147-A177-3AD203B41FA5}">
                      <a16:colId xmlns:a16="http://schemas.microsoft.com/office/drawing/2014/main" val="867039353"/>
                    </a:ext>
                  </a:extLst>
                </a:gridCol>
                <a:gridCol w="1311011">
                  <a:extLst>
                    <a:ext uri="{9D8B030D-6E8A-4147-A177-3AD203B41FA5}">
                      <a16:colId xmlns:a16="http://schemas.microsoft.com/office/drawing/2014/main" val="1894056077"/>
                    </a:ext>
                  </a:extLst>
                </a:gridCol>
              </a:tblGrid>
              <a:tr h="429970">
                <a:tc>
                  <a:txBody>
                    <a:bodyPr/>
                    <a:lstStyle/>
                    <a:p>
                      <a:pPr algn="ctr"/>
                      <a:endParaRPr lang="fr-FR" dirty="0"/>
                    </a:p>
                  </a:txBody>
                  <a:tcPr anchor="ctr"/>
                </a:tc>
                <a:tc>
                  <a:txBody>
                    <a:bodyPr/>
                    <a:lstStyle/>
                    <a:p>
                      <a:pPr algn="ctr"/>
                      <a:r>
                        <a:rPr lang="fr-FR" sz="1600" b="1" dirty="0"/>
                        <a:t>H. TRUMAN</a:t>
                      </a:r>
                    </a:p>
                  </a:txBody>
                  <a:tcPr anchor="ctr"/>
                </a:tc>
                <a:tc>
                  <a:txBody>
                    <a:bodyPr/>
                    <a:lstStyle/>
                    <a:p>
                      <a:pPr algn="ctr"/>
                      <a:r>
                        <a:rPr lang="fr-FR" sz="1600" b="1" dirty="0"/>
                        <a:t>A. JDANOV</a:t>
                      </a:r>
                    </a:p>
                  </a:txBody>
                  <a:tcPr anchor="ctr"/>
                </a:tc>
                <a:extLst>
                  <a:ext uri="{0D108BD9-81ED-4DB2-BD59-A6C34878D82A}">
                    <a16:rowId xmlns:a16="http://schemas.microsoft.com/office/drawing/2014/main" val="331981541"/>
                  </a:ext>
                </a:extLst>
              </a:tr>
              <a:tr h="429970">
                <a:tc>
                  <a:txBody>
                    <a:bodyPr/>
                    <a:lstStyle/>
                    <a:p>
                      <a:r>
                        <a:rPr lang="fr-FR" sz="1400" b="1" dirty="0">
                          <a:solidFill>
                            <a:srgbClr val="00B0F0"/>
                          </a:solidFill>
                        </a:rPr>
                        <a:t>Bloc de l’OUEST</a:t>
                      </a:r>
                    </a:p>
                  </a:txBody>
                  <a:tcPr anchor="ctr"/>
                </a:tc>
                <a:tc>
                  <a:txBody>
                    <a:bodyPr/>
                    <a:lstStyle/>
                    <a:p>
                      <a:endParaRPr lang="fr-FR" sz="1400" dirty="0"/>
                    </a:p>
                  </a:txBody>
                  <a:tcPr anchor="ctr"/>
                </a:tc>
                <a:tc>
                  <a:txBody>
                    <a:bodyPr/>
                    <a:lstStyle/>
                    <a:p>
                      <a:endParaRPr lang="fr-FR" sz="1400" dirty="0"/>
                    </a:p>
                  </a:txBody>
                  <a:tcPr anchor="ctr"/>
                </a:tc>
                <a:extLst>
                  <a:ext uri="{0D108BD9-81ED-4DB2-BD59-A6C34878D82A}">
                    <a16:rowId xmlns:a16="http://schemas.microsoft.com/office/drawing/2014/main" val="1681944653"/>
                  </a:ext>
                </a:extLst>
              </a:tr>
              <a:tr h="68330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400" b="1" dirty="0">
                          <a:solidFill>
                            <a:srgbClr val="FF0000"/>
                          </a:solidFill>
                        </a:rPr>
                        <a:t>Bloc de l’EST</a:t>
                      </a:r>
                    </a:p>
                  </a:txBody>
                  <a:tcPr anchor="ctr"/>
                </a:tc>
                <a:tc>
                  <a:txBody>
                    <a:bodyPr/>
                    <a:lstStyle/>
                    <a:p>
                      <a:endParaRPr lang="fr-FR" sz="1400" dirty="0"/>
                    </a:p>
                  </a:txBody>
                  <a:tcPr anchor="ctr"/>
                </a:tc>
                <a:tc>
                  <a:txBody>
                    <a:bodyPr/>
                    <a:lstStyle/>
                    <a:p>
                      <a:endParaRPr lang="fr-FR" sz="1400" dirty="0"/>
                    </a:p>
                  </a:txBody>
                  <a:tcPr anchor="ctr"/>
                </a:tc>
                <a:extLst>
                  <a:ext uri="{0D108BD9-81ED-4DB2-BD59-A6C34878D82A}">
                    <a16:rowId xmlns:a16="http://schemas.microsoft.com/office/drawing/2014/main" val="2124654476"/>
                  </a:ext>
                </a:extLst>
              </a:tr>
            </a:tbl>
          </a:graphicData>
        </a:graphic>
      </p:graphicFrame>
      <p:sp>
        <p:nvSpPr>
          <p:cNvPr id="91" name="ZoneTexte 90">
            <a:extLst>
              <a:ext uri="{FF2B5EF4-FFF2-40B4-BE49-F238E27FC236}">
                <a16:creationId xmlns:a16="http://schemas.microsoft.com/office/drawing/2014/main" id="{4F25D1D0-5BD1-D780-2B2B-4E85E3C1FB47}"/>
              </a:ext>
            </a:extLst>
          </p:cNvPr>
          <p:cNvSpPr txBox="1"/>
          <p:nvPr/>
        </p:nvSpPr>
        <p:spPr>
          <a:xfrm>
            <a:off x="8777384" y="5057688"/>
            <a:ext cx="3350896"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7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05 &amp; 06 </a:t>
            </a:r>
            <a:r>
              <a:rPr lang="fr-FR" sz="1600" b="0" i="0" u="none" strike="noStrike" baseline="0" dirty="0">
                <a:solidFill>
                  <a:srgbClr val="0070C0"/>
                </a:solidFill>
                <a:latin typeface="Calibri" panose="020F0502020204030204" pitchFamily="34" charset="0"/>
                <a:cs typeface="Calibri" panose="020F0502020204030204" pitchFamily="34" charset="0"/>
              </a:rPr>
              <a:t>Qu’annonce H. TRUMAN à la fin du texte ?</a:t>
            </a:r>
          </a:p>
        </p:txBody>
      </p:sp>
      <p:sp>
        <p:nvSpPr>
          <p:cNvPr id="96" name="ZoneTexte 95">
            <a:extLst>
              <a:ext uri="{FF2B5EF4-FFF2-40B4-BE49-F238E27FC236}">
                <a16:creationId xmlns:a16="http://schemas.microsoft.com/office/drawing/2014/main" id="{C299E8B3-04FB-762B-FEE0-3E69BB0F5C26}"/>
              </a:ext>
            </a:extLst>
          </p:cNvPr>
          <p:cNvSpPr txBox="1"/>
          <p:nvPr/>
        </p:nvSpPr>
        <p:spPr>
          <a:xfrm>
            <a:off x="8869157" y="2943184"/>
            <a:ext cx="3167350" cy="338554"/>
          </a:xfrm>
          <a:prstGeom prst="rect">
            <a:avLst/>
          </a:prstGeom>
          <a:noFill/>
        </p:spPr>
        <p:txBody>
          <a:bodyPr wrap="square">
            <a:spAutoFit/>
          </a:bodyPr>
          <a:lstStyle/>
          <a:p>
            <a:pPr algn="ctr"/>
            <a:r>
              <a:rPr lang="fr-FR" sz="1600" b="1" dirty="0">
                <a:solidFill>
                  <a:schemeClr val="accent4">
                    <a:lumMod val="75000"/>
                  </a:schemeClr>
                </a:solidFill>
              </a:rPr>
              <a:t>Les visions du monde en 1947</a:t>
            </a:r>
            <a:endParaRPr lang="fr-FR" sz="1600" b="1" dirty="0"/>
          </a:p>
        </p:txBody>
      </p:sp>
      <p:pic>
        <p:nvPicPr>
          <p:cNvPr id="18" name="Image 17">
            <a:hlinkClick r:id="rId2" action="ppaction://hlinksldjump"/>
            <a:extLst>
              <a:ext uri="{FF2B5EF4-FFF2-40B4-BE49-F238E27FC236}">
                <a16:creationId xmlns:a16="http://schemas.microsoft.com/office/drawing/2014/main" id="{3C393640-397C-67A0-C621-FCB34B56C48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3" name="ZoneTexte 2">
            <a:extLst>
              <a:ext uri="{FF2B5EF4-FFF2-40B4-BE49-F238E27FC236}">
                <a16:creationId xmlns:a16="http://schemas.microsoft.com/office/drawing/2014/main" id="{23508999-F89A-B42B-950D-2EDFC1A1245E}"/>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1772814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500" fill="hold"/>
                                        <p:tgtEl>
                                          <p:spTgt spid="59"/>
                                        </p:tgtEl>
                                        <p:attrNameLst>
                                          <p:attrName>ppt_x</p:attrName>
                                        </p:attrNameLst>
                                      </p:cBhvr>
                                      <p:tavLst>
                                        <p:tav tm="0">
                                          <p:val>
                                            <p:strVal val="#ppt_x"/>
                                          </p:val>
                                        </p:tav>
                                        <p:tav tm="100000">
                                          <p:val>
                                            <p:strVal val="#ppt_x"/>
                                          </p:val>
                                        </p:tav>
                                      </p:tavLst>
                                    </p:anim>
                                    <p:anim calcmode="lin" valueType="num">
                                      <p:cBhvr additive="base">
                                        <p:cTn id="28"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8"/>
                                        </p:tgtEl>
                                        <p:attrNameLst>
                                          <p:attrName>style.visibility</p:attrName>
                                        </p:attrNameLst>
                                      </p:cBhvr>
                                      <p:to>
                                        <p:strVal val="visible"/>
                                      </p:to>
                                    </p:set>
                                    <p:anim calcmode="lin" valueType="num">
                                      <p:cBhvr additive="base">
                                        <p:cTn id="33" dur="500" fill="hold"/>
                                        <p:tgtEl>
                                          <p:spTgt spid="88"/>
                                        </p:tgtEl>
                                        <p:attrNameLst>
                                          <p:attrName>ppt_x</p:attrName>
                                        </p:attrNameLst>
                                      </p:cBhvr>
                                      <p:tavLst>
                                        <p:tav tm="0">
                                          <p:val>
                                            <p:strVal val="#ppt_x"/>
                                          </p:val>
                                        </p:tav>
                                        <p:tav tm="100000">
                                          <p:val>
                                            <p:strVal val="#ppt_x"/>
                                          </p:val>
                                        </p:tav>
                                      </p:tavLst>
                                    </p:anim>
                                    <p:anim calcmode="lin" valueType="num">
                                      <p:cBhvr additive="base">
                                        <p:cTn id="34"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80">
                                          <p:stCondLst>
                                            <p:cond delay="0"/>
                                          </p:stCondLst>
                                        </p:cTn>
                                        <p:tgtEl>
                                          <p:spTgt spid="5"/>
                                        </p:tgtEl>
                                      </p:cBhvr>
                                    </p:animEffect>
                                    <p:anim calcmode="lin" valueType="num">
                                      <p:cBhvr>
                                        <p:cTn id="4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gtEl>
                                      </p:cBhvr>
                                      <p:to x="100000" y="60000"/>
                                    </p:animScale>
                                    <p:animScale>
                                      <p:cBhvr>
                                        <p:cTn id="46" dur="166" decel="50000">
                                          <p:stCondLst>
                                            <p:cond delay="676"/>
                                          </p:stCondLst>
                                        </p:cTn>
                                        <p:tgtEl>
                                          <p:spTgt spid="5"/>
                                        </p:tgtEl>
                                      </p:cBhvr>
                                      <p:to x="100000" y="100000"/>
                                    </p:animScale>
                                    <p:animScale>
                                      <p:cBhvr>
                                        <p:cTn id="47" dur="26">
                                          <p:stCondLst>
                                            <p:cond delay="1312"/>
                                          </p:stCondLst>
                                        </p:cTn>
                                        <p:tgtEl>
                                          <p:spTgt spid="5"/>
                                        </p:tgtEl>
                                      </p:cBhvr>
                                      <p:to x="100000" y="80000"/>
                                    </p:animScale>
                                    <p:animScale>
                                      <p:cBhvr>
                                        <p:cTn id="48" dur="166" decel="50000">
                                          <p:stCondLst>
                                            <p:cond delay="1338"/>
                                          </p:stCondLst>
                                        </p:cTn>
                                        <p:tgtEl>
                                          <p:spTgt spid="5"/>
                                        </p:tgtEl>
                                      </p:cBhvr>
                                      <p:to x="100000" y="100000"/>
                                    </p:animScale>
                                    <p:animScale>
                                      <p:cBhvr>
                                        <p:cTn id="49" dur="26">
                                          <p:stCondLst>
                                            <p:cond delay="1642"/>
                                          </p:stCondLst>
                                        </p:cTn>
                                        <p:tgtEl>
                                          <p:spTgt spid="5"/>
                                        </p:tgtEl>
                                      </p:cBhvr>
                                      <p:to x="100000" y="90000"/>
                                    </p:animScale>
                                    <p:animScale>
                                      <p:cBhvr>
                                        <p:cTn id="50" dur="166" decel="50000">
                                          <p:stCondLst>
                                            <p:cond delay="1668"/>
                                          </p:stCondLst>
                                        </p:cTn>
                                        <p:tgtEl>
                                          <p:spTgt spid="5"/>
                                        </p:tgtEl>
                                      </p:cBhvr>
                                      <p:to x="100000" y="100000"/>
                                    </p:animScale>
                                    <p:animScale>
                                      <p:cBhvr>
                                        <p:cTn id="51" dur="26">
                                          <p:stCondLst>
                                            <p:cond delay="1808"/>
                                          </p:stCondLst>
                                        </p:cTn>
                                        <p:tgtEl>
                                          <p:spTgt spid="5"/>
                                        </p:tgtEl>
                                      </p:cBhvr>
                                      <p:to x="100000" y="95000"/>
                                    </p:animScale>
                                    <p:animScale>
                                      <p:cBhvr>
                                        <p:cTn id="52" dur="166" decel="50000">
                                          <p:stCondLst>
                                            <p:cond delay="1834"/>
                                          </p:stCondLst>
                                        </p:cTn>
                                        <p:tgtEl>
                                          <p:spTgt spid="5"/>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wipe(down)">
                                      <p:cBhvr>
                                        <p:cTn id="55" dur="580">
                                          <p:stCondLst>
                                            <p:cond delay="0"/>
                                          </p:stCondLst>
                                        </p:cTn>
                                        <p:tgtEl>
                                          <p:spTgt spid="96"/>
                                        </p:tgtEl>
                                      </p:cBhvr>
                                    </p:animEffect>
                                    <p:anim calcmode="lin" valueType="num">
                                      <p:cBhvr>
                                        <p:cTn id="56" dur="1822" tmFilter="0,0; 0.14,0.36; 0.43,0.73; 0.71,0.91; 1.0,1.0">
                                          <p:stCondLst>
                                            <p:cond delay="0"/>
                                          </p:stCondLst>
                                        </p:cTn>
                                        <p:tgtEl>
                                          <p:spTgt spid="96"/>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96"/>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96"/>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96"/>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96"/>
                                        </p:tgtEl>
                                        <p:attrNameLst>
                                          <p:attrName>ppt_y</p:attrName>
                                        </p:attrNameLst>
                                      </p:cBhvr>
                                      <p:tavLst>
                                        <p:tav tm="0" fmla="#ppt_y-sin(pi*$)/81">
                                          <p:val>
                                            <p:fltVal val="0"/>
                                          </p:val>
                                        </p:tav>
                                        <p:tav tm="100000">
                                          <p:val>
                                            <p:fltVal val="1"/>
                                          </p:val>
                                        </p:tav>
                                      </p:tavLst>
                                    </p:anim>
                                    <p:animScale>
                                      <p:cBhvr>
                                        <p:cTn id="61" dur="26">
                                          <p:stCondLst>
                                            <p:cond delay="650"/>
                                          </p:stCondLst>
                                        </p:cTn>
                                        <p:tgtEl>
                                          <p:spTgt spid="96"/>
                                        </p:tgtEl>
                                      </p:cBhvr>
                                      <p:to x="100000" y="60000"/>
                                    </p:animScale>
                                    <p:animScale>
                                      <p:cBhvr>
                                        <p:cTn id="62" dur="166" decel="50000">
                                          <p:stCondLst>
                                            <p:cond delay="676"/>
                                          </p:stCondLst>
                                        </p:cTn>
                                        <p:tgtEl>
                                          <p:spTgt spid="96"/>
                                        </p:tgtEl>
                                      </p:cBhvr>
                                      <p:to x="100000" y="100000"/>
                                    </p:animScale>
                                    <p:animScale>
                                      <p:cBhvr>
                                        <p:cTn id="63" dur="26">
                                          <p:stCondLst>
                                            <p:cond delay="1312"/>
                                          </p:stCondLst>
                                        </p:cTn>
                                        <p:tgtEl>
                                          <p:spTgt spid="96"/>
                                        </p:tgtEl>
                                      </p:cBhvr>
                                      <p:to x="100000" y="80000"/>
                                    </p:animScale>
                                    <p:animScale>
                                      <p:cBhvr>
                                        <p:cTn id="64" dur="166" decel="50000">
                                          <p:stCondLst>
                                            <p:cond delay="1338"/>
                                          </p:stCondLst>
                                        </p:cTn>
                                        <p:tgtEl>
                                          <p:spTgt spid="96"/>
                                        </p:tgtEl>
                                      </p:cBhvr>
                                      <p:to x="100000" y="100000"/>
                                    </p:animScale>
                                    <p:animScale>
                                      <p:cBhvr>
                                        <p:cTn id="65" dur="26">
                                          <p:stCondLst>
                                            <p:cond delay="1642"/>
                                          </p:stCondLst>
                                        </p:cTn>
                                        <p:tgtEl>
                                          <p:spTgt spid="96"/>
                                        </p:tgtEl>
                                      </p:cBhvr>
                                      <p:to x="100000" y="90000"/>
                                    </p:animScale>
                                    <p:animScale>
                                      <p:cBhvr>
                                        <p:cTn id="66" dur="166" decel="50000">
                                          <p:stCondLst>
                                            <p:cond delay="1668"/>
                                          </p:stCondLst>
                                        </p:cTn>
                                        <p:tgtEl>
                                          <p:spTgt spid="96"/>
                                        </p:tgtEl>
                                      </p:cBhvr>
                                      <p:to x="100000" y="100000"/>
                                    </p:animScale>
                                    <p:animScale>
                                      <p:cBhvr>
                                        <p:cTn id="67" dur="26">
                                          <p:stCondLst>
                                            <p:cond delay="1808"/>
                                          </p:stCondLst>
                                        </p:cTn>
                                        <p:tgtEl>
                                          <p:spTgt spid="96"/>
                                        </p:tgtEl>
                                      </p:cBhvr>
                                      <p:to x="100000" y="95000"/>
                                    </p:animScale>
                                    <p:animScale>
                                      <p:cBhvr>
                                        <p:cTn id="68" dur="166" decel="50000">
                                          <p:stCondLst>
                                            <p:cond delay="1834"/>
                                          </p:stCondLst>
                                        </p:cTn>
                                        <p:tgtEl>
                                          <p:spTgt spid="96"/>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91"/>
                                        </p:tgtEl>
                                        <p:attrNameLst>
                                          <p:attrName>style.visibility</p:attrName>
                                        </p:attrNameLst>
                                      </p:cBhvr>
                                      <p:to>
                                        <p:strVal val="visible"/>
                                      </p:to>
                                    </p:set>
                                    <p:anim calcmode="lin" valueType="num">
                                      <p:cBhvr additive="base">
                                        <p:cTn id="73" dur="500" fill="hold"/>
                                        <p:tgtEl>
                                          <p:spTgt spid="91"/>
                                        </p:tgtEl>
                                        <p:attrNameLst>
                                          <p:attrName>ppt_x</p:attrName>
                                        </p:attrNameLst>
                                      </p:cBhvr>
                                      <p:tavLst>
                                        <p:tav tm="0">
                                          <p:val>
                                            <p:strVal val="#ppt_x"/>
                                          </p:val>
                                        </p:tav>
                                        <p:tav tm="100000">
                                          <p:val>
                                            <p:strVal val="#ppt_x"/>
                                          </p:val>
                                        </p:tav>
                                      </p:tavLst>
                                    </p:anim>
                                    <p:anim calcmode="lin" valueType="num">
                                      <p:cBhvr additive="base">
                                        <p:cTn id="74"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9" grpId="0"/>
      <p:bldP spid="74" grpId="0"/>
      <p:bldP spid="81" grpId="0"/>
      <p:bldP spid="86" grpId="0"/>
      <p:bldP spid="88" grpId="0"/>
      <p:bldP spid="91" grpId="0"/>
      <p:bldP spid="9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7C09E347-AB61-A664-F392-1D91A066B7BB}"/>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07</a:t>
            </a:r>
          </a:p>
        </p:txBody>
      </p:sp>
      <p:sp>
        <p:nvSpPr>
          <p:cNvPr id="74" name="ZoneTexte 73">
            <a:extLst>
              <a:ext uri="{FF2B5EF4-FFF2-40B4-BE49-F238E27FC236}">
                <a16:creationId xmlns:a16="http://schemas.microsoft.com/office/drawing/2014/main" id="{AE69FF87-3579-D625-D378-FB630456E607}"/>
              </a:ext>
            </a:extLst>
          </p:cNvPr>
          <p:cNvSpPr txBox="1"/>
          <p:nvPr/>
        </p:nvSpPr>
        <p:spPr>
          <a:xfrm>
            <a:off x="1833524" y="462986"/>
            <a:ext cx="4402023"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propagande au service des impérialismes</a:t>
            </a:r>
          </a:p>
        </p:txBody>
      </p:sp>
      <p:pic>
        <p:nvPicPr>
          <p:cNvPr id="3" name="Image 2">
            <a:extLst>
              <a:ext uri="{FF2B5EF4-FFF2-40B4-BE49-F238E27FC236}">
                <a16:creationId xmlns:a16="http://schemas.microsoft.com/office/drawing/2014/main" id="{29D090BF-6D7B-E956-4A78-31E58D1DFF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319" y="762267"/>
            <a:ext cx="5820681" cy="3874981"/>
          </a:xfrm>
          <a:prstGeom prst="rect">
            <a:avLst/>
          </a:prstGeom>
        </p:spPr>
      </p:pic>
      <p:pic>
        <p:nvPicPr>
          <p:cNvPr id="9" name="Image 8">
            <a:extLst>
              <a:ext uri="{FF2B5EF4-FFF2-40B4-BE49-F238E27FC236}">
                <a16:creationId xmlns:a16="http://schemas.microsoft.com/office/drawing/2014/main" id="{57C31A0E-ABE6-6DFA-6965-CC02936BFD8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70613" y="743979"/>
            <a:ext cx="5820681" cy="3874980"/>
          </a:xfrm>
          <a:prstGeom prst="rect">
            <a:avLst/>
          </a:prstGeom>
        </p:spPr>
      </p:pic>
      <p:sp>
        <p:nvSpPr>
          <p:cNvPr id="11" name="ZoneTexte 10">
            <a:extLst>
              <a:ext uri="{FF2B5EF4-FFF2-40B4-BE49-F238E27FC236}">
                <a16:creationId xmlns:a16="http://schemas.microsoft.com/office/drawing/2014/main" id="{FC68E889-A3F1-3808-BD02-7F0AF9CB7DA7}"/>
              </a:ext>
            </a:extLst>
          </p:cNvPr>
          <p:cNvSpPr txBox="1"/>
          <p:nvPr/>
        </p:nvSpPr>
        <p:spPr>
          <a:xfrm>
            <a:off x="275320" y="4649874"/>
            <a:ext cx="5895294" cy="307777"/>
          </a:xfrm>
          <a:prstGeom prst="rect">
            <a:avLst/>
          </a:prstGeom>
          <a:noFill/>
        </p:spPr>
        <p:txBody>
          <a:bodyPr wrap="square">
            <a:spAutoFit/>
          </a:bodyPr>
          <a:lstStyle/>
          <a:p>
            <a:pPr algn="r"/>
            <a:r>
              <a:rPr lang="fr-FR" sz="1400" b="1" dirty="0"/>
              <a:t>Parti Communiste Français</a:t>
            </a:r>
            <a:r>
              <a:rPr lang="fr-FR" sz="1400" dirty="0"/>
              <a:t>, </a:t>
            </a:r>
            <a:r>
              <a:rPr lang="fr-FR" sz="1400" i="1" dirty="0"/>
              <a:t>Voici les bases américaines dans le monde</a:t>
            </a:r>
            <a:r>
              <a:rPr lang="fr-FR" sz="1400" dirty="0"/>
              <a:t>, 1951.</a:t>
            </a:r>
          </a:p>
        </p:txBody>
      </p:sp>
      <p:sp>
        <p:nvSpPr>
          <p:cNvPr id="12" name="ZoneTexte 11">
            <a:extLst>
              <a:ext uri="{FF2B5EF4-FFF2-40B4-BE49-F238E27FC236}">
                <a16:creationId xmlns:a16="http://schemas.microsoft.com/office/drawing/2014/main" id="{16648A03-B8AA-5218-4378-3195E4D14DBE}"/>
              </a:ext>
            </a:extLst>
          </p:cNvPr>
          <p:cNvSpPr txBox="1"/>
          <p:nvPr/>
        </p:nvSpPr>
        <p:spPr>
          <a:xfrm>
            <a:off x="6170612" y="4644212"/>
            <a:ext cx="5820681" cy="307777"/>
          </a:xfrm>
          <a:prstGeom prst="rect">
            <a:avLst/>
          </a:prstGeom>
          <a:noFill/>
        </p:spPr>
        <p:txBody>
          <a:bodyPr wrap="square">
            <a:spAutoFit/>
          </a:bodyPr>
          <a:lstStyle/>
          <a:p>
            <a:pPr algn="r"/>
            <a:r>
              <a:rPr lang="fr-FR" sz="1400" b="1" dirty="0"/>
              <a:t>Paix et Liberté</a:t>
            </a:r>
            <a:r>
              <a:rPr lang="fr-FR" sz="1400" dirty="0"/>
              <a:t> [mouvement anticommuniste], </a:t>
            </a:r>
            <a:r>
              <a:rPr lang="fr-FR" sz="1400" i="1" dirty="0"/>
              <a:t>Où sont les impérialistes</a:t>
            </a:r>
            <a:r>
              <a:rPr lang="fr-FR" sz="1400" dirty="0"/>
              <a:t>, 1952.</a:t>
            </a:r>
          </a:p>
        </p:txBody>
      </p:sp>
      <p:sp>
        <p:nvSpPr>
          <p:cNvPr id="14" name="ZoneTexte 13">
            <a:extLst>
              <a:ext uri="{FF2B5EF4-FFF2-40B4-BE49-F238E27FC236}">
                <a16:creationId xmlns:a16="http://schemas.microsoft.com/office/drawing/2014/main" id="{39FD5A2B-C133-CBC4-3FD0-28AF72DAC1A5}"/>
              </a:ext>
            </a:extLst>
          </p:cNvPr>
          <p:cNvSpPr txBox="1"/>
          <p:nvPr/>
        </p:nvSpPr>
        <p:spPr>
          <a:xfrm>
            <a:off x="275318" y="4957651"/>
            <a:ext cx="5895293"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8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07 </a:t>
            </a:r>
            <a:r>
              <a:rPr lang="fr-FR" sz="1600" b="0" i="0" u="none" strike="noStrike" baseline="0" dirty="0">
                <a:solidFill>
                  <a:srgbClr val="0070C0"/>
                </a:solidFill>
                <a:latin typeface="Calibri" panose="020F0502020204030204" pitchFamily="34" charset="0"/>
                <a:cs typeface="Calibri" panose="020F0502020204030204" pitchFamily="34" charset="0"/>
              </a:rPr>
              <a:t>Quels sont les deux principaux points communs  de ce double</a:t>
            </a:r>
            <a:r>
              <a:rPr lang="fr-FR" sz="1600" b="0" i="0" u="none" strike="noStrike" dirty="0">
                <a:solidFill>
                  <a:srgbClr val="0070C0"/>
                </a:solidFill>
                <a:latin typeface="Calibri" panose="020F0502020204030204" pitchFamily="34" charset="0"/>
                <a:cs typeface="Calibri" panose="020F0502020204030204" pitchFamily="34" charset="0"/>
              </a:rPr>
              <a:t> document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5" name="ZoneTexte 14">
            <a:extLst>
              <a:ext uri="{FF2B5EF4-FFF2-40B4-BE49-F238E27FC236}">
                <a16:creationId xmlns:a16="http://schemas.microsoft.com/office/drawing/2014/main" id="{13D179D2-B95D-8572-2A2E-9A945B9331B0}"/>
              </a:ext>
            </a:extLst>
          </p:cNvPr>
          <p:cNvSpPr txBox="1"/>
          <p:nvPr/>
        </p:nvSpPr>
        <p:spPr>
          <a:xfrm>
            <a:off x="6170609" y="4942269"/>
            <a:ext cx="5895293"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9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07 </a:t>
            </a:r>
            <a:r>
              <a:rPr lang="fr-FR" sz="1600" b="0" i="0" u="none" strike="noStrike" baseline="0" dirty="0">
                <a:solidFill>
                  <a:srgbClr val="0070C0"/>
                </a:solidFill>
                <a:latin typeface="Calibri" panose="020F0502020204030204" pitchFamily="34" charset="0"/>
                <a:cs typeface="Calibri" panose="020F0502020204030204" pitchFamily="34" charset="0"/>
              </a:rPr>
              <a:t>Quelles sont les deux principales différences dans ce double</a:t>
            </a:r>
            <a:r>
              <a:rPr lang="fr-FR" sz="1600" b="0" i="0" u="none" strike="noStrike" dirty="0">
                <a:solidFill>
                  <a:srgbClr val="0070C0"/>
                </a:solidFill>
                <a:latin typeface="Calibri" panose="020F0502020204030204" pitchFamily="34" charset="0"/>
                <a:cs typeface="Calibri" panose="020F0502020204030204" pitchFamily="34" charset="0"/>
              </a:rPr>
              <a:t> document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18" name="Image 17">
            <a:hlinkClick r:id="rId4" action="ppaction://hlinksldjump"/>
            <a:extLst>
              <a:ext uri="{FF2B5EF4-FFF2-40B4-BE49-F238E27FC236}">
                <a16:creationId xmlns:a16="http://schemas.microsoft.com/office/drawing/2014/main" id="{50E34B14-E421-8031-2BD0-C4E021F5899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2" name="ZoneTexte 1">
            <a:extLst>
              <a:ext uri="{FF2B5EF4-FFF2-40B4-BE49-F238E27FC236}">
                <a16:creationId xmlns:a16="http://schemas.microsoft.com/office/drawing/2014/main" id="{CC030241-B464-0A71-9755-9852311FCDD3}"/>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252098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80">
                                          <p:stCondLst>
                                            <p:cond delay="0"/>
                                          </p:stCondLst>
                                        </p:cTn>
                                        <p:tgtEl>
                                          <p:spTgt spid="3"/>
                                        </p:tgtEl>
                                      </p:cBhvr>
                                    </p:animEffect>
                                    <p:anim calcmode="lin" valueType="num">
                                      <p:cBhvr>
                                        <p:cTn id="2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5" dur="26">
                                          <p:stCondLst>
                                            <p:cond delay="650"/>
                                          </p:stCondLst>
                                        </p:cTn>
                                        <p:tgtEl>
                                          <p:spTgt spid="3"/>
                                        </p:tgtEl>
                                      </p:cBhvr>
                                      <p:to x="100000" y="60000"/>
                                    </p:animScale>
                                    <p:animScale>
                                      <p:cBhvr>
                                        <p:cTn id="26" dur="166" decel="50000">
                                          <p:stCondLst>
                                            <p:cond delay="676"/>
                                          </p:stCondLst>
                                        </p:cTn>
                                        <p:tgtEl>
                                          <p:spTgt spid="3"/>
                                        </p:tgtEl>
                                      </p:cBhvr>
                                      <p:to x="100000" y="100000"/>
                                    </p:animScale>
                                    <p:animScale>
                                      <p:cBhvr>
                                        <p:cTn id="27" dur="26">
                                          <p:stCondLst>
                                            <p:cond delay="1312"/>
                                          </p:stCondLst>
                                        </p:cTn>
                                        <p:tgtEl>
                                          <p:spTgt spid="3"/>
                                        </p:tgtEl>
                                      </p:cBhvr>
                                      <p:to x="100000" y="80000"/>
                                    </p:animScale>
                                    <p:animScale>
                                      <p:cBhvr>
                                        <p:cTn id="28" dur="166" decel="50000">
                                          <p:stCondLst>
                                            <p:cond delay="1338"/>
                                          </p:stCondLst>
                                        </p:cTn>
                                        <p:tgtEl>
                                          <p:spTgt spid="3"/>
                                        </p:tgtEl>
                                      </p:cBhvr>
                                      <p:to x="100000" y="100000"/>
                                    </p:animScale>
                                    <p:animScale>
                                      <p:cBhvr>
                                        <p:cTn id="29" dur="26">
                                          <p:stCondLst>
                                            <p:cond delay="1642"/>
                                          </p:stCondLst>
                                        </p:cTn>
                                        <p:tgtEl>
                                          <p:spTgt spid="3"/>
                                        </p:tgtEl>
                                      </p:cBhvr>
                                      <p:to x="100000" y="90000"/>
                                    </p:animScale>
                                    <p:animScale>
                                      <p:cBhvr>
                                        <p:cTn id="30" dur="166" decel="50000">
                                          <p:stCondLst>
                                            <p:cond delay="1668"/>
                                          </p:stCondLst>
                                        </p:cTn>
                                        <p:tgtEl>
                                          <p:spTgt spid="3"/>
                                        </p:tgtEl>
                                      </p:cBhvr>
                                      <p:to x="100000" y="100000"/>
                                    </p:animScale>
                                    <p:animScale>
                                      <p:cBhvr>
                                        <p:cTn id="31" dur="26">
                                          <p:stCondLst>
                                            <p:cond delay="1808"/>
                                          </p:stCondLst>
                                        </p:cTn>
                                        <p:tgtEl>
                                          <p:spTgt spid="3"/>
                                        </p:tgtEl>
                                      </p:cBhvr>
                                      <p:to x="100000" y="95000"/>
                                    </p:animScale>
                                    <p:animScale>
                                      <p:cBhvr>
                                        <p:cTn id="32" dur="166" decel="50000">
                                          <p:stCondLst>
                                            <p:cond delay="1834"/>
                                          </p:stCondLst>
                                        </p:cTn>
                                        <p:tgtEl>
                                          <p:spTgt spid="3"/>
                                        </p:tgtEl>
                                      </p:cBhvr>
                                      <p:to x="100000" y="100000"/>
                                    </p:animScale>
                                  </p:childTnLst>
                                </p:cTn>
                              </p:par>
                              <p:par>
                                <p:cTn id="33" presetID="26"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580">
                                          <p:stCondLst>
                                            <p:cond delay="0"/>
                                          </p:stCondLst>
                                        </p:cTn>
                                        <p:tgtEl>
                                          <p:spTgt spid="11"/>
                                        </p:tgtEl>
                                      </p:cBhvr>
                                    </p:animEffect>
                                    <p:anim calcmode="lin" valueType="num">
                                      <p:cBhvr>
                                        <p:cTn id="3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1" dur="26">
                                          <p:stCondLst>
                                            <p:cond delay="650"/>
                                          </p:stCondLst>
                                        </p:cTn>
                                        <p:tgtEl>
                                          <p:spTgt spid="11"/>
                                        </p:tgtEl>
                                      </p:cBhvr>
                                      <p:to x="100000" y="60000"/>
                                    </p:animScale>
                                    <p:animScale>
                                      <p:cBhvr>
                                        <p:cTn id="42" dur="166" decel="50000">
                                          <p:stCondLst>
                                            <p:cond delay="676"/>
                                          </p:stCondLst>
                                        </p:cTn>
                                        <p:tgtEl>
                                          <p:spTgt spid="11"/>
                                        </p:tgtEl>
                                      </p:cBhvr>
                                      <p:to x="100000" y="100000"/>
                                    </p:animScale>
                                    <p:animScale>
                                      <p:cBhvr>
                                        <p:cTn id="43" dur="26">
                                          <p:stCondLst>
                                            <p:cond delay="1312"/>
                                          </p:stCondLst>
                                        </p:cTn>
                                        <p:tgtEl>
                                          <p:spTgt spid="11"/>
                                        </p:tgtEl>
                                      </p:cBhvr>
                                      <p:to x="100000" y="80000"/>
                                    </p:animScale>
                                    <p:animScale>
                                      <p:cBhvr>
                                        <p:cTn id="44" dur="166" decel="50000">
                                          <p:stCondLst>
                                            <p:cond delay="1338"/>
                                          </p:stCondLst>
                                        </p:cTn>
                                        <p:tgtEl>
                                          <p:spTgt spid="11"/>
                                        </p:tgtEl>
                                      </p:cBhvr>
                                      <p:to x="100000" y="100000"/>
                                    </p:animScale>
                                    <p:animScale>
                                      <p:cBhvr>
                                        <p:cTn id="45" dur="26">
                                          <p:stCondLst>
                                            <p:cond delay="1642"/>
                                          </p:stCondLst>
                                        </p:cTn>
                                        <p:tgtEl>
                                          <p:spTgt spid="11"/>
                                        </p:tgtEl>
                                      </p:cBhvr>
                                      <p:to x="100000" y="90000"/>
                                    </p:animScale>
                                    <p:animScale>
                                      <p:cBhvr>
                                        <p:cTn id="46" dur="166" decel="50000">
                                          <p:stCondLst>
                                            <p:cond delay="1668"/>
                                          </p:stCondLst>
                                        </p:cTn>
                                        <p:tgtEl>
                                          <p:spTgt spid="11"/>
                                        </p:tgtEl>
                                      </p:cBhvr>
                                      <p:to x="100000" y="100000"/>
                                    </p:animScale>
                                    <p:animScale>
                                      <p:cBhvr>
                                        <p:cTn id="47" dur="26">
                                          <p:stCondLst>
                                            <p:cond delay="1808"/>
                                          </p:stCondLst>
                                        </p:cTn>
                                        <p:tgtEl>
                                          <p:spTgt spid="11"/>
                                        </p:tgtEl>
                                      </p:cBhvr>
                                      <p:to x="100000" y="95000"/>
                                    </p:animScale>
                                    <p:animScale>
                                      <p:cBhvr>
                                        <p:cTn id="48" dur="166" decel="50000">
                                          <p:stCondLst>
                                            <p:cond delay="1834"/>
                                          </p:stCondLst>
                                        </p:cTn>
                                        <p:tgtEl>
                                          <p:spTgt spid="11"/>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down)">
                                      <p:cBhvr>
                                        <p:cTn id="53" dur="580">
                                          <p:stCondLst>
                                            <p:cond delay="0"/>
                                          </p:stCondLst>
                                        </p:cTn>
                                        <p:tgtEl>
                                          <p:spTgt spid="9"/>
                                        </p:tgtEl>
                                      </p:cBhvr>
                                    </p:animEffect>
                                    <p:anim calcmode="lin" valueType="num">
                                      <p:cBhvr>
                                        <p:cTn id="5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9" dur="26">
                                          <p:stCondLst>
                                            <p:cond delay="650"/>
                                          </p:stCondLst>
                                        </p:cTn>
                                        <p:tgtEl>
                                          <p:spTgt spid="9"/>
                                        </p:tgtEl>
                                      </p:cBhvr>
                                      <p:to x="100000" y="60000"/>
                                    </p:animScale>
                                    <p:animScale>
                                      <p:cBhvr>
                                        <p:cTn id="60" dur="166" decel="50000">
                                          <p:stCondLst>
                                            <p:cond delay="676"/>
                                          </p:stCondLst>
                                        </p:cTn>
                                        <p:tgtEl>
                                          <p:spTgt spid="9"/>
                                        </p:tgtEl>
                                      </p:cBhvr>
                                      <p:to x="100000" y="100000"/>
                                    </p:animScale>
                                    <p:animScale>
                                      <p:cBhvr>
                                        <p:cTn id="61" dur="26">
                                          <p:stCondLst>
                                            <p:cond delay="1312"/>
                                          </p:stCondLst>
                                        </p:cTn>
                                        <p:tgtEl>
                                          <p:spTgt spid="9"/>
                                        </p:tgtEl>
                                      </p:cBhvr>
                                      <p:to x="100000" y="80000"/>
                                    </p:animScale>
                                    <p:animScale>
                                      <p:cBhvr>
                                        <p:cTn id="62" dur="166" decel="50000">
                                          <p:stCondLst>
                                            <p:cond delay="1338"/>
                                          </p:stCondLst>
                                        </p:cTn>
                                        <p:tgtEl>
                                          <p:spTgt spid="9"/>
                                        </p:tgtEl>
                                      </p:cBhvr>
                                      <p:to x="100000" y="100000"/>
                                    </p:animScale>
                                    <p:animScale>
                                      <p:cBhvr>
                                        <p:cTn id="63" dur="26">
                                          <p:stCondLst>
                                            <p:cond delay="1642"/>
                                          </p:stCondLst>
                                        </p:cTn>
                                        <p:tgtEl>
                                          <p:spTgt spid="9"/>
                                        </p:tgtEl>
                                      </p:cBhvr>
                                      <p:to x="100000" y="90000"/>
                                    </p:animScale>
                                    <p:animScale>
                                      <p:cBhvr>
                                        <p:cTn id="64" dur="166" decel="50000">
                                          <p:stCondLst>
                                            <p:cond delay="1668"/>
                                          </p:stCondLst>
                                        </p:cTn>
                                        <p:tgtEl>
                                          <p:spTgt spid="9"/>
                                        </p:tgtEl>
                                      </p:cBhvr>
                                      <p:to x="100000" y="100000"/>
                                    </p:animScale>
                                    <p:animScale>
                                      <p:cBhvr>
                                        <p:cTn id="65" dur="26">
                                          <p:stCondLst>
                                            <p:cond delay="1808"/>
                                          </p:stCondLst>
                                        </p:cTn>
                                        <p:tgtEl>
                                          <p:spTgt spid="9"/>
                                        </p:tgtEl>
                                      </p:cBhvr>
                                      <p:to x="100000" y="95000"/>
                                    </p:animScale>
                                    <p:animScale>
                                      <p:cBhvr>
                                        <p:cTn id="66" dur="166" decel="50000">
                                          <p:stCondLst>
                                            <p:cond delay="1834"/>
                                          </p:stCondLst>
                                        </p:cTn>
                                        <p:tgtEl>
                                          <p:spTgt spid="9"/>
                                        </p:tgtEl>
                                      </p:cBhvr>
                                      <p:to x="100000" y="100000"/>
                                    </p:animScale>
                                  </p:childTnLst>
                                </p:cTn>
                              </p:par>
                              <p:par>
                                <p:cTn id="67" presetID="26" presetClass="entr" presetSubtype="0" fill="hold" grpId="0" nodeType="with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down)">
                                      <p:cBhvr>
                                        <p:cTn id="69" dur="580">
                                          <p:stCondLst>
                                            <p:cond delay="0"/>
                                          </p:stCondLst>
                                        </p:cTn>
                                        <p:tgtEl>
                                          <p:spTgt spid="12"/>
                                        </p:tgtEl>
                                      </p:cBhvr>
                                    </p:animEffect>
                                    <p:anim calcmode="lin" valueType="num">
                                      <p:cBhvr>
                                        <p:cTn id="70"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5" dur="26">
                                          <p:stCondLst>
                                            <p:cond delay="650"/>
                                          </p:stCondLst>
                                        </p:cTn>
                                        <p:tgtEl>
                                          <p:spTgt spid="12"/>
                                        </p:tgtEl>
                                      </p:cBhvr>
                                      <p:to x="100000" y="60000"/>
                                    </p:animScale>
                                    <p:animScale>
                                      <p:cBhvr>
                                        <p:cTn id="76" dur="166" decel="50000">
                                          <p:stCondLst>
                                            <p:cond delay="676"/>
                                          </p:stCondLst>
                                        </p:cTn>
                                        <p:tgtEl>
                                          <p:spTgt spid="12"/>
                                        </p:tgtEl>
                                      </p:cBhvr>
                                      <p:to x="100000" y="100000"/>
                                    </p:animScale>
                                    <p:animScale>
                                      <p:cBhvr>
                                        <p:cTn id="77" dur="26">
                                          <p:stCondLst>
                                            <p:cond delay="1312"/>
                                          </p:stCondLst>
                                        </p:cTn>
                                        <p:tgtEl>
                                          <p:spTgt spid="12"/>
                                        </p:tgtEl>
                                      </p:cBhvr>
                                      <p:to x="100000" y="80000"/>
                                    </p:animScale>
                                    <p:animScale>
                                      <p:cBhvr>
                                        <p:cTn id="78" dur="166" decel="50000">
                                          <p:stCondLst>
                                            <p:cond delay="1338"/>
                                          </p:stCondLst>
                                        </p:cTn>
                                        <p:tgtEl>
                                          <p:spTgt spid="12"/>
                                        </p:tgtEl>
                                      </p:cBhvr>
                                      <p:to x="100000" y="100000"/>
                                    </p:animScale>
                                    <p:animScale>
                                      <p:cBhvr>
                                        <p:cTn id="79" dur="26">
                                          <p:stCondLst>
                                            <p:cond delay="1642"/>
                                          </p:stCondLst>
                                        </p:cTn>
                                        <p:tgtEl>
                                          <p:spTgt spid="12"/>
                                        </p:tgtEl>
                                      </p:cBhvr>
                                      <p:to x="100000" y="90000"/>
                                    </p:animScale>
                                    <p:animScale>
                                      <p:cBhvr>
                                        <p:cTn id="80" dur="166" decel="50000">
                                          <p:stCondLst>
                                            <p:cond delay="1668"/>
                                          </p:stCondLst>
                                        </p:cTn>
                                        <p:tgtEl>
                                          <p:spTgt spid="12"/>
                                        </p:tgtEl>
                                      </p:cBhvr>
                                      <p:to x="100000" y="100000"/>
                                    </p:animScale>
                                    <p:animScale>
                                      <p:cBhvr>
                                        <p:cTn id="81" dur="26">
                                          <p:stCondLst>
                                            <p:cond delay="1808"/>
                                          </p:stCondLst>
                                        </p:cTn>
                                        <p:tgtEl>
                                          <p:spTgt spid="12"/>
                                        </p:tgtEl>
                                      </p:cBhvr>
                                      <p:to x="100000" y="95000"/>
                                    </p:animScale>
                                    <p:animScale>
                                      <p:cBhvr>
                                        <p:cTn id="82" dur="166" decel="50000">
                                          <p:stCondLst>
                                            <p:cond delay="1834"/>
                                          </p:stCondLst>
                                        </p:cTn>
                                        <p:tgtEl>
                                          <p:spTgt spid="12"/>
                                        </p:tgtEl>
                                      </p:cBhvr>
                                      <p:to x="100000" y="100000"/>
                                    </p:animScale>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additive="base">
                                        <p:cTn id="87" dur="500" fill="hold"/>
                                        <p:tgtEl>
                                          <p:spTgt spid="14"/>
                                        </p:tgtEl>
                                        <p:attrNameLst>
                                          <p:attrName>ppt_x</p:attrName>
                                        </p:attrNameLst>
                                      </p:cBhvr>
                                      <p:tavLst>
                                        <p:tav tm="0">
                                          <p:val>
                                            <p:strVal val="#ppt_x"/>
                                          </p:val>
                                        </p:tav>
                                        <p:tav tm="100000">
                                          <p:val>
                                            <p:strVal val="#ppt_x"/>
                                          </p:val>
                                        </p:tav>
                                      </p:tavLst>
                                    </p:anim>
                                    <p:anim calcmode="lin" valueType="num">
                                      <p:cBhvr additive="base">
                                        <p:cTn id="8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15"/>
                                        </p:tgtEl>
                                        <p:attrNameLst>
                                          <p:attrName>style.visibility</p:attrName>
                                        </p:attrNameLst>
                                      </p:cBhvr>
                                      <p:to>
                                        <p:strVal val="visible"/>
                                      </p:to>
                                    </p:set>
                                    <p:anim calcmode="lin" valueType="num">
                                      <p:cBhvr additive="base">
                                        <p:cTn id="93" dur="500" fill="hold"/>
                                        <p:tgtEl>
                                          <p:spTgt spid="15"/>
                                        </p:tgtEl>
                                        <p:attrNameLst>
                                          <p:attrName>ppt_x</p:attrName>
                                        </p:attrNameLst>
                                      </p:cBhvr>
                                      <p:tavLst>
                                        <p:tav tm="0">
                                          <p:val>
                                            <p:strVal val="#ppt_x"/>
                                          </p:val>
                                        </p:tav>
                                        <p:tav tm="100000">
                                          <p:val>
                                            <p:strVal val="#ppt_x"/>
                                          </p:val>
                                        </p:tav>
                                      </p:tavLst>
                                    </p:anim>
                                    <p:anim calcmode="lin" valueType="num">
                                      <p:cBhvr additive="base">
                                        <p:cTn id="9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4" grpId="0"/>
      <p:bldP spid="11" grpId="0"/>
      <p:bldP spid="12"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7C09E347-AB61-A664-F392-1D91A066B7BB}"/>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07</a:t>
            </a:r>
          </a:p>
        </p:txBody>
      </p:sp>
      <p:sp>
        <p:nvSpPr>
          <p:cNvPr id="74" name="ZoneTexte 73">
            <a:extLst>
              <a:ext uri="{FF2B5EF4-FFF2-40B4-BE49-F238E27FC236}">
                <a16:creationId xmlns:a16="http://schemas.microsoft.com/office/drawing/2014/main" id="{AE69FF87-3579-D625-D378-FB630456E607}"/>
              </a:ext>
            </a:extLst>
          </p:cNvPr>
          <p:cNvSpPr txBox="1"/>
          <p:nvPr/>
        </p:nvSpPr>
        <p:spPr>
          <a:xfrm>
            <a:off x="1833524" y="462986"/>
            <a:ext cx="4402023"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propagande au service des impérialismes</a:t>
            </a:r>
          </a:p>
        </p:txBody>
      </p:sp>
      <p:pic>
        <p:nvPicPr>
          <p:cNvPr id="3" name="Image 2">
            <a:extLst>
              <a:ext uri="{FF2B5EF4-FFF2-40B4-BE49-F238E27FC236}">
                <a16:creationId xmlns:a16="http://schemas.microsoft.com/office/drawing/2014/main" id="{29D090BF-6D7B-E956-4A78-31E58D1DFF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319" y="762267"/>
            <a:ext cx="5820681" cy="3874981"/>
          </a:xfrm>
          <a:prstGeom prst="rect">
            <a:avLst/>
          </a:prstGeom>
        </p:spPr>
      </p:pic>
      <p:pic>
        <p:nvPicPr>
          <p:cNvPr id="9" name="Image 8">
            <a:extLst>
              <a:ext uri="{FF2B5EF4-FFF2-40B4-BE49-F238E27FC236}">
                <a16:creationId xmlns:a16="http://schemas.microsoft.com/office/drawing/2014/main" id="{57C31A0E-ABE6-6DFA-6965-CC02936BFD8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70613" y="743979"/>
            <a:ext cx="5820681" cy="3874980"/>
          </a:xfrm>
          <a:prstGeom prst="rect">
            <a:avLst/>
          </a:prstGeom>
        </p:spPr>
      </p:pic>
      <p:sp>
        <p:nvSpPr>
          <p:cNvPr id="11" name="ZoneTexte 10">
            <a:extLst>
              <a:ext uri="{FF2B5EF4-FFF2-40B4-BE49-F238E27FC236}">
                <a16:creationId xmlns:a16="http://schemas.microsoft.com/office/drawing/2014/main" id="{FC68E889-A3F1-3808-BD02-7F0AF9CB7DA7}"/>
              </a:ext>
            </a:extLst>
          </p:cNvPr>
          <p:cNvSpPr txBox="1"/>
          <p:nvPr/>
        </p:nvSpPr>
        <p:spPr>
          <a:xfrm>
            <a:off x="275320" y="4649874"/>
            <a:ext cx="5895294" cy="307777"/>
          </a:xfrm>
          <a:prstGeom prst="rect">
            <a:avLst/>
          </a:prstGeom>
          <a:noFill/>
        </p:spPr>
        <p:txBody>
          <a:bodyPr wrap="square">
            <a:spAutoFit/>
          </a:bodyPr>
          <a:lstStyle/>
          <a:p>
            <a:pPr algn="r"/>
            <a:r>
              <a:rPr lang="fr-FR" sz="1400" b="1" dirty="0"/>
              <a:t>Parti Communiste Français</a:t>
            </a:r>
            <a:r>
              <a:rPr lang="fr-FR" sz="1400" dirty="0"/>
              <a:t>, </a:t>
            </a:r>
            <a:r>
              <a:rPr lang="fr-FR" sz="1400" i="1" dirty="0"/>
              <a:t>Voici les bases américaines dans le monde</a:t>
            </a:r>
            <a:r>
              <a:rPr lang="fr-FR" sz="1400" dirty="0"/>
              <a:t>, 1951.</a:t>
            </a:r>
          </a:p>
        </p:txBody>
      </p:sp>
      <p:sp>
        <p:nvSpPr>
          <p:cNvPr id="12" name="ZoneTexte 11">
            <a:extLst>
              <a:ext uri="{FF2B5EF4-FFF2-40B4-BE49-F238E27FC236}">
                <a16:creationId xmlns:a16="http://schemas.microsoft.com/office/drawing/2014/main" id="{16648A03-B8AA-5218-4378-3195E4D14DBE}"/>
              </a:ext>
            </a:extLst>
          </p:cNvPr>
          <p:cNvSpPr txBox="1"/>
          <p:nvPr/>
        </p:nvSpPr>
        <p:spPr>
          <a:xfrm>
            <a:off x="6170612" y="4644212"/>
            <a:ext cx="5820681" cy="307777"/>
          </a:xfrm>
          <a:prstGeom prst="rect">
            <a:avLst/>
          </a:prstGeom>
          <a:noFill/>
        </p:spPr>
        <p:txBody>
          <a:bodyPr wrap="square">
            <a:spAutoFit/>
          </a:bodyPr>
          <a:lstStyle/>
          <a:p>
            <a:pPr algn="r"/>
            <a:r>
              <a:rPr lang="fr-FR" sz="1400" b="1" dirty="0"/>
              <a:t>Paix et Liberté</a:t>
            </a:r>
            <a:r>
              <a:rPr lang="fr-FR" sz="1400" dirty="0"/>
              <a:t> [mouvement anticommuniste], </a:t>
            </a:r>
            <a:r>
              <a:rPr lang="fr-FR" sz="1400" i="1" dirty="0"/>
              <a:t>Où sont les impérialistes</a:t>
            </a:r>
            <a:r>
              <a:rPr lang="fr-FR" sz="1400" dirty="0"/>
              <a:t>, 1952.</a:t>
            </a:r>
          </a:p>
        </p:txBody>
      </p:sp>
      <p:sp>
        <p:nvSpPr>
          <p:cNvPr id="14" name="ZoneTexte 13">
            <a:extLst>
              <a:ext uri="{FF2B5EF4-FFF2-40B4-BE49-F238E27FC236}">
                <a16:creationId xmlns:a16="http://schemas.microsoft.com/office/drawing/2014/main" id="{39FD5A2B-C133-CBC4-3FD0-28AF72DAC1A5}"/>
              </a:ext>
            </a:extLst>
          </p:cNvPr>
          <p:cNvSpPr txBox="1"/>
          <p:nvPr/>
        </p:nvSpPr>
        <p:spPr>
          <a:xfrm>
            <a:off x="275318" y="4957651"/>
            <a:ext cx="5895293"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10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07 </a:t>
            </a:r>
            <a:r>
              <a:rPr lang="fr-FR" sz="1600" b="0" i="0" u="none" strike="noStrike" baseline="0" dirty="0">
                <a:solidFill>
                  <a:srgbClr val="0070C0"/>
                </a:solidFill>
                <a:latin typeface="Calibri" panose="020F0502020204030204" pitchFamily="34" charset="0"/>
                <a:cs typeface="Calibri" panose="020F0502020204030204" pitchFamily="34" charset="0"/>
              </a:rPr>
              <a:t>Pourquoi peut-on dire que ces affiches sont un instrument de propagande</a:t>
            </a:r>
            <a:r>
              <a:rPr lang="fr-FR" sz="1600" b="0" i="0" u="none" strike="noStrike" dirty="0">
                <a:solidFill>
                  <a:srgbClr val="0070C0"/>
                </a:solidFill>
                <a:latin typeface="Calibri" panose="020F0502020204030204" pitchFamily="34" charset="0"/>
                <a:cs typeface="Calibri" panose="020F0502020204030204" pitchFamily="34" charset="0"/>
              </a:rPr>
              <a:t>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5" name="ZoneTexte 14">
            <a:extLst>
              <a:ext uri="{FF2B5EF4-FFF2-40B4-BE49-F238E27FC236}">
                <a16:creationId xmlns:a16="http://schemas.microsoft.com/office/drawing/2014/main" id="{13D179D2-B95D-8572-2A2E-9A945B9331B0}"/>
              </a:ext>
            </a:extLst>
          </p:cNvPr>
          <p:cNvSpPr txBox="1"/>
          <p:nvPr/>
        </p:nvSpPr>
        <p:spPr>
          <a:xfrm>
            <a:off x="6170609" y="4942269"/>
            <a:ext cx="5895293"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11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07 </a:t>
            </a:r>
            <a:r>
              <a:rPr lang="fr-FR" sz="1600" b="0" i="0" u="none" strike="noStrike" baseline="0" dirty="0">
                <a:solidFill>
                  <a:srgbClr val="0070C0"/>
                </a:solidFill>
                <a:latin typeface="Calibri" panose="020F0502020204030204" pitchFamily="34" charset="0"/>
                <a:cs typeface="Calibri" panose="020F0502020204030204" pitchFamily="34" charset="0"/>
              </a:rPr>
              <a:t>quelle définition courte et simple pourrait-on donner de la propagande</a:t>
            </a:r>
            <a:r>
              <a:rPr lang="fr-FR" sz="1600" b="0" i="0" u="none" strike="noStrike" dirty="0">
                <a:solidFill>
                  <a:srgbClr val="0070C0"/>
                </a:solidFill>
                <a:latin typeface="Calibri" panose="020F0502020204030204" pitchFamily="34" charset="0"/>
                <a:cs typeface="Calibri" panose="020F0502020204030204" pitchFamily="34" charset="0"/>
              </a:rPr>
              <a:t>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18" name="Image 17">
            <a:hlinkClick r:id="rId4" action="ppaction://hlinksldjump"/>
            <a:extLst>
              <a:ext uri="{FF2B5EF4-FFF2-40B4-BE49-F238E27FC236}">
                <a16:creationId xmlns:a16="http://schemas.microsoft.com/office/drawing/2014/main" id="{87E45F31-9305-F07C-082B-4B70D65CC39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2" name="ZoneTexte 1">
            <a:extLst>
              <a:ext uri="{FF2B5EF4-FFF2-40B4-BE49-F238E27FC236}">
                <a16:creationId xmlns:a16="http://schemas.microsoft.com/office/drawing/2014/main" id="{8FE25D7A-DEB1-7E8C-2867-DE0625F5DA74}"/>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1048311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7C09E347-AB61-A664-F392-1D91A066B7BB}"/>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08</a:t>
            </a:r>
          </a:p>
        </p:txBody>
      </p:sp>
      <p:sp>
        <p:nvSpPr>
          <p:cNvPr id="74" name="ZoneTexte 73">
            <a:extLst>
              <a:ext uri="{FF2B5EF4-FFF2-40B4-BE49-F238E27FC236}">
                <a16:creationId xmlns:a16="http://schemas.microsoft.com/office/drawing/2014/main" id="{AE69FF87-3579-D625-D378-FB630456E607}"/>
              </a:ext>
            </a:extLst>
          </p:cNvPr>
          <p:cNvSpPr txBox="1"/>
          <p:nvPr/>
        </p:nvSpPr>
        <p:spPr>
          <a:xfrm>
            <a:off x="1833524" y="462986"/>
            <a:ext cx="1008063"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L’ONU</a:t>
            </a:r>
          </a:p>
        </p:txBody>
      </p:sp>
      <p:grpSp>
        <p:nvGrpSpPr>
          <p:cNvPr id="5" name="Groupe 4">
            <a:extLst>
              <a:ext uri="{FF2B5EF4-FFF2-40B4-BE49-F238E27FC236}">
                <a16:creationId xmlns:a16="http://schemas.microsoft.com/office/drawing/2014/main" id="{8A2FDFEF-4797-D071-665B-E990CBB47A90}"/>
              </a:ext>
            </a:extLst>
          </p:cNvPr>
          <p:cNvGrpSpPr/>
          <p:nvPr/>
        </p:nvGrpSpPr>
        <p:grpSpPr>
          <a:xfrm>
            <a:off x="2898966" y="515675"/>
            <a:ext cx="1142681" cy="750543"/>
            <a:chOff x="5664206" y="515675"/>
            <a:chExt cx="1142681" cy="750543"/>
          </a:xfrm>
        </p:grpSpPr>
        <p:pic>
          <p:nvPicPr>
            <p:cNvPr id="6" name="Image 5">
              <a:hlinkClick r:id="rId2"/>
              <a:extLst>
                <a:ext uri="{FF2B5EF4-FFF2-40B4-BE49-F238E27FC236}">
                  <a16:creationId xmlns:a16="http://schemas.microsoft.com/office/drawing/2014/main" id="{6FAA9E61-286C-0BBF-2C0C-CC357521BF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4206" y="515675"/>
              <a:ext cx="1142681" cy="750543"/>
            </a:xfrm>
            <a:prstGeom prst="rect">
              <a:avLst/>
            </a:prstGeom>
          </p:spPr>
        </p:pic>
        <p:pic>
          <p:nvPicPr>
            <p:cNvPr id="7" name="Image 6">
              <a:hlinkClick r:id="rId2"/>
              <a:extLst>
                <a:ext uri="{FF2B5EF4-FFF2-40B4-BE49-F238E27FC236}">
                  <a16:creationId xmlns:a16="http://schemas.microsoft.com/office/drawing/2014/main" id="{810304C5-A7D8-6661-0380-2689EBF833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2497" y="563405"/>
              <a:ext cx="628720" cy="628720"/>
            </a:xfrm>
            <a:prstGeom prst="rect">
              <a:avLst/>
            </a:prstGeom>
          </p:spPr>
        </p:pic>
      </p:grpSp>
      <p:grpSp>
        <p:nvGrpSpPr>
          <p:cNvPr id="8" name="Groupe 7">
            <a:extLst>
              <a:ext uri="{FF2B5EF4-FFF2-40B4-BE49-F238E27FC236}">
                <a16:creationId xmlns:a16="http://schemas.microsoft.com/office/drawing/2014/main" id="{52FEFBCC-C609-A2C6-0F73-493920A862F9}"/>
              </a:ext>
            </a:extLst>
          </p:cNvPr>
          <p:cNvGrpSpPr/>
          <p:nvPr/>
        </p:nvGrpSpPr>
        <p:grpSpPr>
          <a:xfrm>
            <a:off x="4373391" y="515674"/>
            <a:ext cx="1142681" cy="750543"/>
            <a:chOff x="5664206" y="515675"/>
            <a:chExt cx="1142681" cy="750543"/>
          </a:xfrm>
        </p:grpSpPr>
        <p:pic>
          <p:nvPicPr>
            <p:cNvPr id="9" name="Image 8">
              <a:hlinkClick r:id="rId5"/>
              <a:extLst>
                <a:ext uri="{FF2B5EF4-FFF2-40B4-BE49-F238E27FC236}">
                  <a16:creationId xmlns:a16="http://schemas.microsoft.com/office/drawing/2014/main" id="{1236DC53-BBC4-37F8-CD54-17C87C8E48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4206" y="515675"/>
              <a:ext cx="1142681" cy="750543"/>
            </a:xfrm>
            <a:prstGeom prst="rect">
              <a:avLst/>
            </a:prstGeom>
          </p:spPr>
        </p:pic>
        <p:pic>
          <p:nvPicPr>
            <p:cNvPr id="10" name="Image 9">
              <a:hlinkClick r:id="rId5"/>
              <a:extLst>
                <a:ext uri="{FF2B5EF4-FFF2-40B4-BE49-F238E27FC236}">
                  <a16:creationId xmlns:a16="http://schemas.microsoft.com/office/drawing/2014/main" id="{07F817A1-EC21-0C7C-563A-7612655B4B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2497" y="563405"/>
              <a:ext cx="628720" cy="628720"/>
            </a:xfrm>
            <a:prstGeom prst="rect">
              <a:avLst/>
            </a:prstGeom>
          </p:spPr>
        </p:pic>
      </p:grpSp>
      <p:pic>
        <p:nvPicPr>
          <p:cNvPr id="3" name="Image 2">
            <a:extLst>
              <a:ext uri="{FF2B5EF4-FFF2-40B4-BE49-F238E27FC236}">
                <a16:creationId xmlns:a16="http://schemas.microsoft.com/office/drawing/2014/main" id="{7D5997ED-9BEC-1D02-17A1-EFF7DDD454D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41657" y="1461175"/>
            <a:ext cx="8279365" cy="5396825"/>
          </a:xfrm>
          <a:prstGeom prst="rect">
            <a:avLst/>
          </a:prstGeom>
        </p:spPr>
      </p:pic>
      <p:sp>
        <p:nvSpPr>
          <p:cNvPr id="13" name="ZoneTexte 12">
            <a:extLst>
              <a:ext uri="{FF2B5EF4-FFF2-40B4-BE49-F238E27FC236}">
                <a16:creationId xmlns:a16="http://schemas.microsoft.com/office/drawing/2014/main" id="{C7AF6329-4487-3184-81C2-1FE0FDE4B054}"/>
              </a:ext>
            </a:extLst>
          </p:cNvPr>
          <p:cNvSpPr txBox="1"/>
          <p:nvPr/>
        </p:nvSpPr>
        <p:spPr>
          <a:xfrm>
            <a:off x="7300989" y="606605"/>
            <a:ext cx="4750706"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12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08 </a:t>
            </a:r>
            <a:r>
              <a:rPr lang="fr-FR" sz="1600" b="0" i="0" u="none" strike="noStrike" baseline="0" dirty="0">
                <a:solidFill>
                  <a:srgbClr val="0070C0"/>
                </a:solidFill>
                <a:latin typeface="Calibri" panose="020F0502020204030204" pitchFamily="34" charset="0"/>
                <a:cs typeface="Calibri" panose="020F0502020204030204" pitchFamily="34" charset="0"/>
              </a:rPr>
              <a:t>Comment appelle-t-on les soldats mandatés par l’ONU pour une intervention militaire </a:t>
            </a:r>
            <a:r>
              <a:rPr lang="fr-FR" sz="1600" b="0" i="0" u="none" strike="noStrike" dirty="0">
                <a:solidFill>
                  <a:srgbClr val="0070C0"/>
                </a:solidFill>
                <a:latin typeface="Calibri" panose="020F0502020204030204" pitchFamily="34" charset="0"/>
                <a:cs typeface="Calibri" panose="020F0502020204030204" pitchFamily="34" charset="0"/>
              </a:rPr>
              <a:t>?</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4" name="ZoneTexte 13">
            <a:extLst>
              <a:ext uri="{FF2B5EF4-FFF2-40B4-BE49-F238E27FC236}">
                <a16:creationId xmlns:a16="http://schemas.microsoft.com/office/drawing/2014/main" id="{ED87AE1C-88AF-73F9-545A-B2B46B884FB1}"/>
              </a:ext>
            </a:extLst>
          </p:cNvPr>
          <p:cNvSpPr txBox="1"/>
          <p:nvPr/>
        </p:nvSpPr>
        <p:spPr>
          <a:xfrm>
            <a:off x="7300990" y="1157751"/>
            <a:ext cx="4520110" cy="646331"/>
          </a:xfrm>
          <a:prstGeom prst="rect">
            <a:avLst/>
          </a:prstGeom>
          <a:noFill/>
        </p:spPr>
        <p:txBody>
          <a:bodyPr wrap="square">
            <a:spAutoFit/>
          </a:bodyPr>
          <a:lstStyle/>
          <a:p>
            <a:r>
              <a:rPr lang="fr-FR" dirty="0">
                <a:solidFill>
                  <a:schemeClr val="accent4">
                    <a:lumMod val="75000"/>
                  </a:schemeClr>
                </a:solidFill>
              </a:rPr>
              <a:t>Les soldats mandatés par l’ONU s’appellent les </a:t>
            </a:r>
            <a:r>
              <a:rPr lang="fr-FR" b="1" dirty="0">
                <a:solidFill>
                  <a:schemeClr val="accent4">
                    <a:lumMod val="75000"/>
                  </a:schemeClr>
                </a:solidFill>
              </a:rPr>
              <a:t>casques bleus</a:t>
            </a:r>
            <a:r>
              <a:rPr lang="fr-FR" dirty="0">
                <a:solidFill>
                  <a:schemeClr val="accent4">
                    <a:lumMod val="75000"/>
                  </a:schemeClr>
                </a:solidFill>
              </a:rPr>
              <a:t>. </a:t>
            </a:r>
          </a:p>
        </p:txBody>
      </p:sp>
      <p:sp>
        <p:nvSpPr>
          <p:cNvPr id="15" name="ZoneTexte 14">
            <a:extLst>
              <a:ext uri="{FF2B5EF4-FFF2-40B4-BE49-F238E27FC236}">
                <a16:creationId xmlns:a16="http://schemas.microsoft.com/office/drawing/2014/main" id="{690EDB76-3A2A-0AD2-DB73-7E0D66922EB1}"/>
              </a:ext>
            </a:extLst>
          </p:cNvPr>
          <p:cNvSpPr txBox="1"/>
          <p:nvPr/>
        </p:nvSpPr>
        <p:spPr>
          <a:xfrm>
            <a:off x="7878820" y="1901034"/>
            <a:ext cx="4237626"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13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08 </a:t>
            </a:r>
            <a:r>
              <a:rPr lang="fr-FR" sz="1600" b="0" i="0" u="none" strike="noStrike" baseline="0" dirty="0">
                <a:solidFill>
                  <a:srgbClr val="0070C0"/>
                </a:solidFill>
                <a:latin typeface="Calibri" panose="020F0502020204030204" pitchFamily="34" charset="0"/>
                <a:cs typeface="Calibri" panose="020F0502020204030204" pitchFamily="34" charset="0"/>
              </a:rPr>
              <a:t>Qu’est-ce</a:t>
            </a:r>
            <a:r>
              <a:rPr lang="fr-FR" sz="1600" b="0" i="0" u="none" strike="noStrike" dirty="0">
                <a:solidFill>
                  <a:srgbClr val="0070C0"/>
                </a:solidFill>
                <a:latin typeface="Calibri" panose="020F0502020204030204" pitchFamily="34" charset="0"/>
                <a:cs typeface="Calibri" panose="020F0502020204030204" pitchFamily="34" charset="0"/>
              </a:rPr>
              <a:t> qui limite les interventions de l’ONU dans le maintien de la paix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18" name="Image 17">
            <a:hlinkClick r:id="rId7" action="ppaction://hlinksldjump"/>
            <a:extLst>
              <a:ext uri="{FF2B5EF4-FFF2-40B4-BE49-F238E27FC236}">
                <a16:creationId xmlns:a16="http://schemas.microsoft.com/office/drawing/2014/main" id="{5E8C44F9-57C5-28A2-BB16-5F5CEE30D7AB}"/>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2" name="ZoneTexte 1">
            <a:extLst>
              <a:ext uri="{FF2B5EF4-FFF2-40B4-BE49-F238E27FC236}">
                <a16:creationId xmlns:a16="http://schemas.microsoft.com/office/drawing/2014/main" id="{5D0816E3-6F30-639C-0C3C-E64A61569894}"/>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134478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580">
                                          <p:stCondLst>
                                            <p:cond delay="0"/>
                                          </p:stCondLst>
                                        </p:cTn>
                                        <p:tgtEl>
                                          <p:spTgt spid="3"/>
                                        </p:tgtEl>
                                      </p:cBhvr>
                                    </p:animEffect>
                                    <p:anim calcmode="lin" valueType="num">
                                      <p:cBhvr>
                                        <p:cTn id="3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gtEl>
                                      </p:cBhvr>
                                      <p:to x="100000" y="60000"/>
                                    </p:animScale>
                                    <p:animScale>
                                      <p:cBhvr>
                                        <p:cTn id="38" dur="166" decel="50000">
                                          <p:stCondLst>
                                            <p:cond delay="676"/>
                                          </p:stCondLst>
                                        </p:cTn>
                                        <p:tgtEl>
                                          <p:spTgt spid="3"/>
                                        </p:tgtEl>
                                      </p:cBhvr>
                                      <p:to x="100000" y="100000"/>
                                    </p:animScale>
                                    <p:animScale>
                                      <p:cBhvr>
                                        <p:cTn id="39" dur="26">
                                          <p:stCondLst>
                                            <p:cond delay="1312"/>
                                          </p:stCondLst>
                                        </p:cTn>
                                        <p:tgtEl>
                                          <p:spTgt spid="3"/>
                                        </p:tgtEl>
                                      </p:cBhvr>
                                      <p:to x="100000" y="80000"/>
                                    </p:animScale>
                                    <p:animScale>
                                      <p:cBhvr>
                                        <p:cTn id="40" dur="166" decel="50000">
                                          <p:stCondLst>
                                            <p:cond delay="1338"/>
                                          </p:stCondLst>
                                        </p:cTn>
                                        <p:tgtEl>
                                          <p:spTgt spid="3"/>
                                        </p:tgtEl>
                                      </p:cBhvr>
                                      <p:to x="100000" y="100000"/>
                                    </p:animScale>
                                    <p:animScale>
                                      <p:cBhvr>
                                        <p:cTn id="41" dur="26">
                                          <p:stCondLst>
                                            <p:cond delay="1642"/>
                                          </p:stCondLst>
                                        </p:cTn>
                                        <p:tgtEl>
                                          <p:spTgt spid="3"/>
                                        </p:tgtEl>
                                      </p:cBhvr>
                                      <p:to x="100000" y="90000"/>
                                    </p:animScale>
                                    <p:animScale>
                                      <p:cBhvr>
                                        <p:cTn id="42" dur="166" decel="50000">
                                          <p:stCondLst>
                                            <p:cond delay="1668"/>
                                          </p:stCondLst>
                                        </p:cTn>
                                        <p:tgtEl>
                                          <p:spTgt spid="3"/>
                                        </p:tgtEl>
                                      </p:cBhvr>
                                      <p:to x="100000" y="100000"/>
                                    </p:animScale>
                                    <p:animScale>
                                      <p:cBhvr>
                                        <p:cTn id="43" dur="26">
                                          <p:stCondLst>
                                            <p:cond delay="1808"/>
                                          </p:stCondLst>
                                        </p:cTn>
                                        <p:tgtEl>
                                          <p:spTgt spid="3"/>
                                        </p:tgtEl>
                                      </p:cBhvr>
                                      <p:to x="100000" y="95000"/>
                                    </p:animScale>
                                    <p:animScale>
                                      <p:cBhvr>
                                        <p:cTn id="44" dur="166" decel="50000">
                                          <p:stCondLst>
                                            <p:cond delay="1834"/>
                                          </p:stCondLst>
                                        </p:cTn>
                                        <p:tgtEl>
                                          <p:spTgt spid="3"/>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fill="hold"/>
                                        <p:tgtEl>
                                          <p:spTgt spid="15"/>
                                        </p:tgtEl>
                                        <p:attrNameLst>
                                          <p:attrName>ppt_x</p:attrName>
                                        </p:attrNameLst>
                                      </p:cBhvr>
                                      <p:tavLst>
                                        <p:tav tm="0">
                                          <p:val>
                                            <p:strVal val="#ppt_x"/>
                                          </p:val>
                                        </p:tav>
                                        <p:tav tm="100000">
                                          <p:val>
                                            <p:strVal val="#ppt_x"/>
                                          </p:val>
                                        </p:tav>
                                      </p:tavLst>
                                    </p:anim>
                                    <p:anim calcmode="lin" valueType="num">
                                      <p:cBhvr additive="base">
                                        <p:cTn id="6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4"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7C09E347-AB61-A664-F392-1D91A066B7BB}"/>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09</a:t>
            </a:r>
          </a:p>
        </p:txBody>
      </p:sp>
      <p:sp>
        <p:nvSpPr>
          <p:cNvPr id="74" name="ZoneTexte 73">
            <a:extLst>
              <a:ext uri="{FF2B5EF4-FFF2-40B4-BE49-F238E27FC236}">
                <a16:creationId xmlns:a16="http://schemas.microsoft.com/office/drawing/2014/main" id="{AE69FF87-3579-D625-D378-FB630456E607}"/>
              </a:ext>
            </a:extLst>
          </p:cNvPr>
          <p:cNvSpPr txBox="1"/>
          <p:nvPr/>
        </p:nvSpPr>
        <p:spPr>
          <a:xfrm>
            <a:off x="1833524" y="462986"/>
            <a:ext cx="2233651"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Guerre de CORÉE</a:t>
            </a:r>
          </a:p>
        </p:txBody>
      </p:sp>
      <p:grpSp>
        <p:nvGrpSpPr>
          <p:cNvPr id="15" name="Groupe 14">
            <a:extLst>
              <a:ext uri="{FF2B5EF4-FFF2-40B4-BE49-F238E27FC236}">
                <a16:creationId xmlns:a16="http://schemas.microsoft.com/office/drawing/2014/main" id="{00774D4C-1436-926D-EC9D-3D013F93AD31}"/>
              </a:ext>
            </a:extLst>
          </p:cNvPr>
          <p:cNvGrpSpPr/>
          <p:nvPr/>
        </p:nvGrpSpPr>
        <p:grpSpPr>
          <a:xfrm>
            <a:off x="5344717" y="461541"/>
            <a:ext cx="923881" cy="606829"/>
            <a:chOff x="5664206" y="515675"/>
            <a:chExt cx="1142681" cy="750543"/>
          </a:xfrm>
        </p:grpSpPr>
        <p:pic>
          <p:nvPicPr>
            <p:cNvPr id="11" name="Image 10">
              <a:hlinkClick r:id="rId2"/>
              <a:extLst>
                <a:ext uri="{FF2B5EF4-FFF2-40B4-BE49-F238E27FC236}">
                  <a16:creationId xmlns:a16="http://schemas.microsoft.com/office/drawing/2014/main" id="{2833FF6B-5D70-1392-4FA9-A59090016C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4206" y="515675"/>
              <a:ext cx="1142681" cy="750543"/>
            </a:xfrm>
            <a:prstGeom prst="rect">
              <a:avLst/>
            </a:prstGeom>
          </p:spPr>
        </p:pic>
        <p:pic>
          <p:nvPicPr>
            <p:cNvPr id="13" name="Image 12">
              <a:hlinkClick r:id="rId2"/>
              <a:extLst>
                <a:ext uri="{FF2B5EF4-FFF2-40B4-BE49-F238E27FC236}">
                  <a16:creationId xmlns:a16="http://schemas.microsoft.com/office/drawing/2014/main" id="{2D308600-17A8-2ABF-DDE5-EEC2891A73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2497" y="563405"/>
              <a:ext cx="628720" cy="628720"/>
            </a:xfrm>
            <a:prstGeom prst="rect">
              <a:avLst/>
            </a:prstGeom>
          </p:spPr>
        </p:pic>
      </p:grpSp>
      <p:sp>
        <p:nvSpPr>
          <p:cNvPr id="19" name="ZoneTexte 18">
            <a:extLst>
              <a:ext uri="{FF2B5EF4-FFF2-40B4-BE49-F238E27FC236}">
                <a16:creationId xmlns:a16="http://schemas.microsoft.com/office/drawing/2014/main" id="{84CC9AC8-726A-CEBC-A2D2-C4762FB19459}"/>
              </a:ext>
            </a:extLst>
          </p:cNvPr>
          <p:cNvSpPr txBox="1"/>
          <p:nvPr/>
        </p:nvSpPr>
        <p:spPr>
          <a:xfrm>
            <a:off x="5467463" y="1313948"/>
            <a:ext cx="3412131" cy="5324535"/>
          </a:xfrm>
          <a:prstGeom prst="rect">
            <a:avLst/>
          </a:prstGeom>
          <a:noFill/>
        </p:spPr>
        <p:txBody>
          <a:bodyPr wrap="square">
            <a:spAutoFit/>
          </a:bodyPr>
          <a:lstStyle/>
          <a:p>
            <a:pPr algn="just"/>
            <a:r>
              <a:rPr lang="fr-FR" sz="1600" dirty="0"/>
              <a:t>« Ayant constaté que l’attaque dirigée contre la République de Corée du Nord constitue une rupture de la paix […].</a:t>
            </a:r>
          </a:p>
          <a:p>
            <a:pPr algn="just"/>
            <a:r>
              <a:rPr lang="fr-FR" sz="1600" dirty="0"/>
              <a:t>3. </a:t>
            </a:r>
            <a:r>
              <a:rPr lang="fr-FR" sz="1600" i="1" dirty="0"/>
              <a:t>Recommande</a:t>
            </a:r>
            <a:r>
              <a:rPr lang="fr-FR" sz="1600" dirty="0"/>
              <a:t> que tous les membres fournissant en application des résolutions précitées du Conseil de sécurité des forces militaires  et toute autre assistance mettent ces forces et ces assistances à la disposition d’un commandement unifié sous l’autorité des États-Unis d’Amérique ; […]</a:t>
            </a:r>
          </a:p>
          <a:p>
            <a:pPr algn="just"/>
            <a:r>
              <a:rPr lang="fr-FR" sz="1600" dirty="0"/>
              <a:t>5. </a:t>
            </a:r>
            <a:r>
              <a:rPr lang="fr-FR" sz="1600" i="1" dirty="0"/>
              <a:t>Autorise</a:t>
            </a:r>
            <a:r>
              <a:rPr lang="fr-FR" sz="1600" dirty="0"/>
              <a:t> le commandement unifié à utiliser à sa discrétion</a:t>
            </a:r>
            <a:r>
              <a:rPr lang="fr-FR" sz="1600" b="1" baseline="25000" dirty="0">
                <a:solidFill>
                  <a:srgbClr val="FF0000"/>
                </a:solidFill>
              </a:rPr>
              <a:t> 1</a:t>
            </a:r>
            <a:r>
              <a:rPr lang="fr-FR" sz="1600" dirty="0"/>
              <a:t>, au cours des opérations contre les forces de la Corée du Nord, le drapeau des Nations unies en même temps que les drapeaux des diverses nations participantes.  »</a:t>
            </a:r>
          </a:p>
          <a:p>
            <a:pPr algn="just"/>
            <a:r>
              <a:rPr lang="fr-FR" sz="1800" b="1" baseline="25000" dirty="0">
                <a:solidFill>
                  <a:srgbClr val="FF0000"/>
                </a:solidFill>
              </a:rPr>
              <a:t>1 </a:t>
            </a:r>
            <a:r>
              <a:rPr lang="fr-FR" sz="1600" b="1" dirty="0"/>
              <a:t>DISCRÉTION :</a:t>
            </a:r>
            <a:r>
              <a:rPr lang="fr-FR" sz="1600" dirty="0"/>
              <a:t> autant que souhaité.</a:t>
            </a:r>
          </a:p>
          <a:p>
            <a:pPr algn="r"/>
            <a:endParaRPr lang="fr-FR" sz="800" dirty="0"/>
          </a:p>
          <a:p>
            <a:pPr algn="r"/>
            <a:r>
              <a:rPr lang="fr-FR" sz="1400" dirty="0"/>
              <a:t>Résolution 84 du Conseil de sécurité des Nations unies, 07/07/1950, </a:t>
            </a:r>
            <a:r>
              <a:rPr lang="fr-FR" sz="1400" dirty="0">
                <a:hlinkClick r:id="rId5"/>
              </a:rPr>
              <a:t>www.un.org</a:t>
            </a:r>
            <a:r>
              <a:rPr lang="fr-FR" sz="1400" dirty="0"/>
              <a:t>.</a:t>
            </a:r>
          </a:p>
        </p:txBody>
      </p:sp>
      <p:sp>
        <p:nvSpPr>
          <p:cNvPr id="20" name="ZoneTexte 19">
            <a:extLst>
              <a:ext uri="{FF2B5EF4-FFF2-40B4-BE49-F238E27FC236}">
                <a16:creationId xmlns:a16="http://schemas.microsoft.com/office/drawing/2014/main" id="{19AC7D79-05D3-72CC-1679-FC20CB051352}"/>
              </a:ext>
            </a:extLst>
          </p:cNvPr>
          <p:cNvSpPr txBox="1"/>
          <p:nvPr/>
        </p:nvSpPr>
        <p:spPr>
          <a:xfrm>
            <a:off x="8879594" y="2138816"/>
            <a:ext cx="3249134" cy="1077218"/>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15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09 &amp; 10 </a:t>
            </a:r>
            <a:r>
              <a:rPr lang="fr-FR" sz="1600" b="0" i="0" u="none" strike="noStrike" baseline="0" dirty="0">
                <a:solidFill>
                  <a:srgbClr val="0070C0"/>
                </a:solidFill>
                <a:latin typeface="Calibri" panose="020F0502020204030204" pitchFamily="34" charset="0"/>
                <a:cs typeface="Calibri" panose="020F0502020204030204" pitchFamily="34" charset="0"/>
              </a:rPr>
              <a:t>Quelle décision prend le Conseil de sécurité en juillet 1950</a:t>
            </a:r>
            <a:r>
              <a:rPr lang="fr-FR" sz="1600" b="0" i="0" u="none" strike="noStrike" dirty="0">
                <a:solidFill>
                  <a:srgbClr val="0070C0"/>
                </a:solidFill>
                <a:latin typeface="Calibri" panose="020F0502020204030204" pitchFamily="34" charset="0"/>
                <a:cs typeface="Calibri" panose="020F0502020204030204" pitchFamily="34" charset="0"/>
              </a:rPr>
              <a:t> ? En quelle circonstance ?</a:t>
            </a:r>
          </a:p>
          <a:p>
            <a:r>
              <a:rPr lang="fr-FR" sz="1600" baseline="0" dirty="0">
                <a:solidFill>
                  <a:srgbClr val="0070C0"/>
                </a:solidFill>
                <a:latin typeface="Calibri" panose="020F0502020204030204" pitchFamily="34" charset="0"/>
                <a:cs typeface="Calibri" panose="020F0502020204030204" pitchFamily="34" charset="0"/>
              </a:rPr>
              <a:t>Quelles</a:t>
            </a:r>
            <a:r>
              <a:rPr lang="fr-FR" sz="1600" dirty="0">
                <a:solidFill>
                  <a:srgbClr val="0070C0"/>
                </a:solidFill>
                <a:latin typeface="Calibri" panose="020F0502020204030204" pitchFamily="34" charset="0"/>
                <a:cs typeface="Calibri" panose="020F0502020204030204" pitchFamily="34" charset="0"/>
              </a:rPr>
              <a:t> vont être les conséquences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78BDFC6F-C794-39EB-E19F-F04E0BF614CA}"/>
              </a:ext>
            </a:extLst>
          </p:cNvPr>
          <p:cNvSpPr/>
          <p:nvPr/>
        </p:nvSpPr>
        <p:spPr>
          <a:xfrm>
            <a:off x="5485227" y="1014814"/>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10</a:t>
            </a:r>
          </a:p>
        </p:txBody>
      </p:sp>
      <p:sp>
        <p:nvSpPr>
          <p:cNvPr id="22" name="ZoneTexte 21">
            <a:extLst>
              <a:ext uri="{FF2B5EF4-FFF2-40B4-BE49-F238E27FC236}">
                <a16:creationId xmlns:a16="http://schemas.microsoft.com/office/drawing/2014/main" id="{A793085C-31C4-9AF3-C216-41A81ED85B69}"/>
              </a:ext>
            </a:extLst>
          </p:cNvPr>
          <p:cNvSpPr txBox="1"/>
          <p:nvPr/>
        </p:nvSpPr>
        <p:spPr>
          <a:xfrm>
            <a:off x="7118045" y="1002188"/>
            <a:ext cx="1783583"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Une résolution</a:t>
            </a:r>
          </a:p>
        </p:txBody>
      </p:sp>
      <p:sp>
        <p:nvSpPr>
          <p:cNvPr id="23" name="ZoneTexte 22">
            <a:extLst>
              <a:ext uri="{FF2B5EF4-FFF2-40B4-BE49-F238E27FC236}">
                <a16:creationId xmlns:a16="http://schemas.microsoft.com/office/drawing/2014/main" id="{76EE3C0C-9F1E-71F3-DCEE-F9A2B94D6279}"/>
              </a:ext>
            </a:extLst>
          </p:cNvPr>
          <p:cNvSpPr txBox="1"/>
          <p:nvPr/>
        </p:nvSpPr>
        <p:spPr>
          <a:xfrm>
            <a:off x="8881066" y="638127"/>
            <a:ext cx="3128790"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14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10 </a:t>
            </a:r>
            <a:r>
              <a:rPr lang="fr-FR" sz="1600" b="0" i="0" u="none" strike="noStrike" baseline="0" dirty="0">
                <a:solidFill>
                  <a:srgbClr val="0070C0"/>
                </a:solidFill>
                <a:latin typeface="Calibri" panose="020F0502020204030204" pitchFamily="34" charset="0"/>
                <a:cs typeface="Calibri" panose="020F0502020204030204" pitchFamily="34" charset="0"/>
              </a:rPr>
              <a:t>Qu’est-ce qu’une résolution ?</a:t>
            </a:r>
          </a:p>
        </p:txBody>
      </p:sp>
      <p:pic>
        <p:nvPicPr>
          <p:cNvPr id="26" name="Image 25">
            <a:hlinkClick r:id="rId6" action="ppaction://hlinksldjump"/>
            <a:extLst>
              <a:ext uri="{FF2B5EF4-FFF2-40B4-BE49-F238E27FC236}">
                <a16:creationId xmlns:a16="http://schemas.microsoft.com/office/drawing/2014/main" id="{C1A77B9F-AF4F-DB09-F64D-CDEA1EE5D85B}"/>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4" name="Image 3">
            <a:extLst>
              <a:ext uri="{FF2B5EF4-FFF2-40B4-BE49-F238E27FC236}">
                <a16:creationId xmlns:a16="http://schemas.microsoft.com/office/drawing/2014/main" id="{DBB6A61F-29C2-FA04-3C3C-609F6C3F5D8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8000" y="792000"/>
            <a:ext cx="5109706" cy="5596859"/>
          </a:xfrm>
          <a:prstGeom prst="rect">
            <a:avLst/>
          </a:prstGeom>
        </p:spPr>
      </p:pic>
      <p:pic>
        <p:nvPicPr>
          <p:cNvPr id="27" name="Image 26">
            <a:extLst>
              <a:ext uri="{FF2B5EF4-FFF2-40B4-BE49-F238E27FC236}">
                <a16:creationId xmlns:a16="http://schemas.microsoft.com/office/drawing/2014/main" id="{38D8AF0F-5A7F-2942-2ED3-C9253953AE94}"/>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88000" y="791999"/>
            <a:ext cx="5109705" cy="5596859"/>
          </a:xfrm>
          <a:prstGeom prst="rect">
            <a:avLst/>
          </a:prstGeom>
        </p:spPr>
      </p:pic>
      <p:pic>
        <p:nvPicPr>
          <p:cNvPr id="28" name="Image 27">
            <a:extLst>
              <a:ext uri="{FF2B5EF4-FFF2-40B4-BE49-F238E27FC236}">
                <a16:creationId xmlns:a16="http://schemas.microsoft.com/office/drawing/2014/main" id="{85E46AC4-C055-DE88-EA2C-3E43D9F08EE7}"/>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88000" y="792000"/>
            <a:ext cx="5109705" cy="5596858"/>
          </a:xfrm>
          <a:prstGeom prst="rect">
            <a:avLst/>
          </a:prstGeom>
        </p:spPr>
      </p:pic>
      <p:pic>
        <p:nvPicPr>
          <p:cNvPr id="29" name="Image 28">
            <a:extLst>
              <a:ext uri="{FF2B5EF4-FFF2-40B4-BE49-F238E27FC236}">
                <a16:creationId xmlns:a16="http://schemas.microsoft.com/office/drawing/2014/main" id="{7AE2FEE2-C2E9-86AE-BEF2-696848F23780}"/>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287999" y="792000"/>
            <a:ext cx="5109704" cy="5596858"/>
          </a:xfrm>
          <a:prstGeom prst="rect">
            <a:avLst/>
          </a:prstGeom>
        </p:spPr>
      </p:pic>
      <p:pic>
        <p:nvPicPr>
          <p:cNvPr id="30" name="Image 29">
            <a:extLst>
              <a:ext uri="{FF2B5EF4-FFF2-40B4-BE49-F238E27FC236}">
                <a16:creationId xmlns:a16="http://schemas.microsoft.com/office/drawing/2014/main" id="{7241DFED-39AF-7093-1FBE-5CE1A32027D8}"/>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287999" y="792000"/>
            <a:ext cx="5109704" cy="5596858"/>
          </a:xfrm>
          <a:prstGeom prst="rect">
            <a:avLst/>
          </a:prstGeom>
        </p:spPr>
      </p:pic>
      <p:pic>
        <p:nvPicPr>
          <p:cNvPr id="31" name="Image 30">
            <a:extLst>
              <a:ext uri="{FF2B5EF4-FFF2-40B4-BE49-F238E27FC236}">
                <a16:creationId xmlns:a16="http://schemas.microsoft.com/office/drawing/2014/main" id="{729471F9-4C47-27BA-894C-7AE0B6154744}"/>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288000" y="792000"/>
            <a:ext cx="5109704" cy="5596858"/>
          </a:xfrm>
          <a:prstGeom prst="rect">
            <a:avLst/>
          </a:prstGeom>
        </p:spPr>
      </p:pic>
      <p:sp>
        <p:nvSpPr>
          <p:cNvPr id="2" name="ZoneTexte 1">
            <a:extLst>
              <a:ext uri="{FF2B5EF4-FFF2-40B4-BE49-F238E27FC236}">
                <a16:creationId xmlns:a16="http://schemas.microsoft.com/office/drawing/2014/main" id="{6D959376-EE89-D67F-25BD-771F5AE7C239}"/>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402390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anim calcmode="lin" valueType="num">
                                      <p:cBhvr>
                                        <p:cTn id="50" dur="1000" fill="hold"/>
                                        <p:tgtEl>
                                          <p:spTgt spid="21"/>
                                        </p:tgtEl>
                                        <p:attrNameLst>
                                          <p:attrName>ppt_x</p:attrName>
                                        </p:attrNameLst>
                                      </p:cBhvr>
                                      <p:tavLst>
                                        <p:tav tm="0">
                                          <p:val>
                                            <p:strVal val="#ppt_x"/>
                                          </p:val>
                                        </p:tav>
                                        <p:tav tm="100000">
                                          <p:val>
                                            <p:strVal val="#ppt_x"/>
                                          </p:val>
                                        </p:tav>
                                      </p:tavLst>
                                    </p:anim>
                                    <p:anim calcmode="lin" valueType="num">
                                      <p:cBhvr>
                                        <p:cTn id="51" dur="1000" fill="hold"/>
                                        <p:tgtEl>
                                          <p:spTgt spid="2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1000"/>
                                        <p:tgtEl>
                                          <p:spTgt spid="22"/>
                                        </p:tgtEl>
                                      </p:cBhvr>
                                    </p:animEffect>
                                    <p:anim calcmode="lin" valueType="num">
                                      <p:cBhvr>
                                        <p:cTn id="55" dur="1000" fill="hold"/>
                                        <p:tgtEl>
                                          <p:spTgt spid="22"/>
                                        </p:tgtEl>
                                        <p:attrNameLst>
                                          <p:attrName>ppt_x</p:attrName>
                                        </p:attrNameLst>
                                      </p:cBhvr>
                                      <p:tavLst>
                                        <p:tav tm="0">
                                          <p:val>
                                            <p:strVal val="#ppt_x"/>
                                          </p:val>
                                        </p:tav>
                                        <p:tav tm="100000">
                                          <p:val>
                                            <p:strVal val="#ppt_x"/>
                                          </p:val>
                                        </p:tav>
                                      </p:tavLst>
                                    </p:anim>
                                    <p:anim calcmode="lin" valueType="num">
                                      <p:cBhvr>
                                        <p:cTn id="5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ppt_x"/>
                                          </p:val>
                                        </p:tav>
                                        <p:tav tm="100000">
                                          <p:val>
                                            <p:strVal val="#ppt_x"/>
                                          </p:val>
                                        </p:tav>
                                      </p:tavLst>
                                    </p:anim>
                                    <p:anim calcmode="lin" valueType="num">
                                      <p:cBhvr additive="base">
                                        <p:cTn id="6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ppt_x"/>
                                          </p:val>
                                        </p:tav>
                                        <p:tav tm="100000">
                                          <p:val>
                                            <p:strVal val="#ppt_x"/>
                                          </p:val>
                                        </p:tav>
                                      </p:tavLst>
                                    </p:anim>
                                    <p:anim calcmode="lin" valueType="num">
                                      <p:cBhvr additive="base">
                                        <p:cTn id="7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4" grpId="0"/>
      <p:bldP spid="19" grpId="0"/>
      <p:bldP spid="20" grpId="0"/>
      <p:bldP spid="21" grpId="0"/>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7C09E347-AB61-A664-F392-1D91A066B7BB}"/>
              </a:ext>
            </a:extLst>
          </p:cNvPr>
          <p:cNvSpPr/>
          <p:nvPr/>
        </p:nvSpPr>
        <p:spPr>
          <a:xfrm>
            <a:off x="5394024" y="477810"/>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12</a:t>
            </a:r>
          </a:p>
        </p:txBody>
      </p:sp>
      <p:sp>
        <p:nvSpPr>
          <p:cNvPr id="74" name="ZoneTexte 73">
            <a:extLst>
              <a:ext uri="{FF2B5EF4-FFF2-40B4-BE49-F238E27FC236}">
                <a16:creationId xmlns:a16="http://schemas.microsoft.com/office/drawing/2014/main" id="{AE69FF87-3579-D625-D378-FB630456E607}"/>
              </a:ext>
            </a:extLst>
          </p:cNvPr>
          <p:cNvSpPr txBox="1"/>
          <p:nvPr/>
        </p:nvSpPr>
        <p:spPr>
          <a:xfrm>
            <a:off x="7026842" y="484234"/>
            <a:ext cx="2781151"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Crise de CUBA, 1962</a:t>
            </a:r>
          </a:p>
        </p:txBody>
      </p:sp>
      <p:pic>
        <p:nvPicPr>
          <p:cNvPr id="3" name="Image 2">
            <a:extLst>
              <a:ext uri="{FF2B5EF4-FFF2-40B4-BE49-F238E27FC236}">
                <a16:creationId xmlns:a16="http://schemas.microsoft.com/office/drawing/2014/main" id="{9F9964D1-C3B3-6D0C-AC96-37A1D0910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7949" y="864000"/>
            <a:ext cx="4315977" cy="4315977"/>
          </a:xfrm>
          <a:prstGeom prst="rect">
            <a:avLst/>
          </a:prstGeom>
        </p:spPr>
      </p:pic>
      <p:pic>
        <p:nvPicPr>
          <p:cNvPr id="5" name="Image 4">
            <a:extLst>
              <a:ext uri="{FF2B5EF4-FFF2-40B4-BE49-F238E27FC236}">
                <a16:creationId xmlns:a16="http://schemas.microsoft.com/office/drawing/2014/main" id="{4A46BFA3-1A2C-9A6C-F7BD-FAC3F48BA2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032" y="864000"/>
            <a:ext cx="4315977" cy="4315977"/>
          </a:xfrm>
          <a:prstGeom prst="rect">
            <a:avLst/>
          </a:prstGeom>
        </p:spPr>
      </p:pic>
      <p:pic>
        <p:nvPicPr>
          <p:cNvPr id="7" name="Image 6">
            <a:extLst>
              <a:ext uri="{FF2B5EF4-FFF2-40B4-BE49-F238E27FC236}">
                <a16:creationId xmlns:a16="http://schemas.microsoft.com/office/drawing/2014/main" id="{4F1E3B29-4D86-40D9-0259-81C4882FA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8000" y="864000"/>
            <a:ext cx="4315977" cy="4315977"/>
          </a:xfrm>
          <a:prstGeom prst="rect">
            <a:avLst/>
          </a:prstGeom>
        </p:spPr>
      </p:pic>
      <p:pic>
        <p:nvPicPr>
          <p:cNvPr id="9" name="Image 8">
            <a:extLst>
              <a:ext uri="{FF2B5EF4-FFF2-40B4-BE49-F238E27FC236}">
                <a16:creationId xmlns:a16="http://schemas.microsoft.com/office/drawing/2014/main" id="{0BD58338-D7A0-3E6A-5B67-6A8EFF9BA5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8000" y="863999"/>
            <a:ext cx="4315977" cy="4315977"/>
          </a:xfrm>
          <a:prstGeom prst="rect">
            <a:avLst/>
          </a:prstGeom>
        </p:spPr>
      </p:pic>
      <p:pic>
        <p:nvPicPr>
          <p:cNvPr id="16" name="Image 15">
            <a:extLst>
              <a:ext uri="{FF2B5EF4-FFF2-40B4-BE49-F238E27FC236}">
                <a16:creationId xmlns:a16="http://schemas.microsoft.com/office/drawing/2014/main" id="{0115A9D8-78ED-36C7-DF2A-BA7A090148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62267" y="424171"/>
            <a:ext cx="832821" cy="832821"/>
          </a:xfrm>
          <a:prstGeom prst="rect">
            <a:avLst/>
          </a:prstGeom>
        </p:spPr>
      </p:pic>
      <p:pic>
        <p:nvPicPr>
          <p:cNvPr id="21" name="Image 20">
            <a:extLst>
              <a:ext uri="{FF2B5EF4-FFF2-40B4-BE49-F238E27FC236}">
                <a16:creationId xmlns:a16="http://schemas.microsoft.com/office/drawing/2014/main" id="{82F21B94-B828-4E58-0557-8983515EF1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68541" y="570265"/>
            <a:ext cx="839660" cy="556231"/>
          </a:xfrm>
          <a:prstGeom prst="rect">
            <a:avLst/>
          </a:prstGeom>
        </p:spPr>
      </p:pic>
      <p:pic>
        <p:nvPicPr>
          <p:cNvPr id="22" name="Image 21">
            <a:extLst>
              <a:ext uri="{FF2B5EF4-FFF2-40B4-BE49-F238E27FC236}">
                <a16:creationId xmlns:a16="http://schemas.microsoft.com/office/drawing/2014/main" id="{A8222234-B99E-2416-5BE4-CABC36563DB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9909079" y="2615520"/>
            <a:ext cx="832821" cy="832821"/>
          </a:xfrm>
          <a:prstGeom prst="rect">
            <a:avLst/>
          </a:prstGeom>
        </p:spPr>
      </p:pic>
      <p:pic>
        <p:nvPicPr>
          <p:cNvPr id="26" name="Image 25">
            <a:extLst>
              <a:ext uri="{FF2B5EF4-FFF2-40B4-BE49-F238E27FC236}">
                <a16:creationId xmlns:a16="http://schemas.microsoft.com/office/drawing/2014/main" id="{80284A85-27EF-FFFF-6FFE-8D6C8D54CD9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868541" y="2750272"/>
            <a:ext cx="839660" cy="556231"/>
          </a:xfrm>
          <a:prstGeom prst="rect">
            <a:avLst/>
          </a:prstGeom>
        </p:spPr>
      </p:pic>
      <p:grpSp>
        <p:nvGrpSpPr>
          <p:cNvPr id="4" name="Groupe 3">
            <a:extLst>
              <a:ext uri="{FF2B5EF4-FFF2-40B4-BE49-F238E27FC236}">
                <a16:creationId xmlns:a16="http://schemas.microsoft.com/office/drawing/2014/main" id="{F90C946E-5E9A-1BDA-9A04-2AF3CEF47397}"/>
              </a:ext>
            </a:extLst>
          </p:cNvPr>
          <p:cNvGrpSpPr/>
          <p:nvPr/>
        </p:nvGrpSpPr>
        <p:grpSpPr>
          <a:xfrm>
            <a:off x="9876354" y="3441254"/>
            <a:ext cx="2354555" cy="921139"/>
            <a:chOff x="9876354" y="3688652"/>
            <a:chExt cx="2354555" cy="921139"/>
          </a:xfrm>
        </p:grpSpPr>
        <p:sp>
          <p:nvSpPr>
            <p:cNvPr id="24" name="ZoneTexte 23">
              <a:extLst>
                <a:ext uri="{FF2B5EF4-FFF2-40B4-BE49-F238E27FC236}">
                  <a16:creationId xmlns:a16="http://schemas.microsoft.com/office/drawing/2014/main" id="{FB94A29E-320D-120F-B291-06496C662962}"/>
                </a:ext>
              </a:extLst>
            </p:cNvPr>
            <p:cNvSpPr txBox="1"/>
            <p:nvPr/>
          </p:nvSpPr>
          <p:spPr>
            <a:xfrm>
              <a:off x="9888814" y="3688652"/>
              <a:ext cx="1100173" cy="369332"/>
            </a:xfrm>
            <a:prstGeom prst="rect">
              <a:avLst/>
            </a:prstGeom>
            <a:noFill/>
          </p:spPr>
          <p:txBody>
            <a:bodyPr wrap="none" rtlCol="0">
              <a:spAutoFit/>
            </a:bodyPr>
            <a:lstStyle/>
            <a:p>
              <a:r>
                <a:rPr lang="fr-FR" b="1" dirty="0">
                  <a:solidFill>
                    <a:srgbClr val="0070C0"/>
                  </a:solidFill>
                </a:rPr>
                <a:t>KENNEDY</a:t>
              </a:r>
            </a:p>
          </p:txBody>
        </p:sp>
        <p:sp>
          <p:nvSpPr>
            <p:cNvPr id="25" name="ZoneTexte 24">
              <a:extLst>
                <a:ext uri="{FF2B5EF4-FFF2-40B4-BE49-F238E27FC236}">
                  <a16:creationId xmlns:a16="http://schemas.microsoft.com/office/drawing/2014/main" id="{176E248E-ED64-C607-172A-8BAFAFF73990}"/>
                </a:ext>
              </a:extLst>
            </p:cNvPr>
            <p:cNvSpPr txBox="1"/>
            <p:nvPr/>
          </p:nvSpPr>
          <p:spPr>
            <a:xfrm>
              <a:off x="9876355" y="3955026"/>
              <a:ext cx="1608967" cy="369332"/>
            </a:xfrm>
            <a:prstGeom prst="rect">
              <a:avLst/>
            </a:prstGeom>
            <a:noFill/>
          </p:spPr>
          <p:txBody>
            <a:bodyPr wrap="none" rtlCol="0">
              <a:spAutoFit/>
            </a:bodyPr>
            <a:lstStyle/>
            <a:p>
              <a:r>
                <a:rPr lang="fr-FR" b="1" dirty="0">
                  <a:solidFill>
                    <a:srgbClr val="0070C0"/>
                  </a:solidFill>
                </a:rPr>
                <a:t>John Fitzgerald</a:t>
              </a:r>
            </a:p>
          </p:txBody>
        </p:sp>
        <p:sp>
          <p:nvSpPr>
            <p:cNvPr id="27" name="ZoneTexte 26">
              <a:extLst>
                <a:ext uri="{FF2B5EF4-FFF2-40B4-BE49-F238E27FC236}">
                  <a16:creationId xmlns:a16="http://schemas.microsoft.com/office/drawing/2014/main" id="{248A8918-AB82-E04E-6429-0FD1CAFC7CD4}"/>
                </a:ext>
              </a:extLst>
            </p:cNvPr>
            <p:cNvSpPr txBox="1"/>
            <p:nvPr/>
          </p:nvSpPr>
          <p:spPr>
            <a:xfrm>
              <a:off x="9876354" y="4271237"/>
              <a:ext cx="2354555" cy="338554"/>
            </a:xfrm>
            <a:prstGeom prst="rect">
              <a:avLst/>
            </a:prstGeom>
            <a:noFill/>
          </p:spPr>
          <p:txBody>
            <a:bodyPr wrap="none" rtlCol="0">
              <a:spAutoFit/>
            </a:bodyPr>
            <a:lstStyle/>
            <a:p>
              <a:r>
                <a:rPr lang="fr-FR" sz="1600" b="1" dirty="0">
                  <a:solidFill>
                    <a:srgbClr val="0070C0"/>
                  </a:solidFill>
                </a:rPr>
                <a:t>Président des ÉTATS-UNIS</a:t>
              </a:r>
            </a:p>
          </p:txBody>
        </p:sp>
      </p:grpSp>
      <p:grpSp>
        <p:nvGrpSpPr>
          <p:cNvPr id="2" name="Groupe 1">
            <a:extLst>
              <a:ext uri="{FF2B5EF4-FFF2-40B4-BE49-F238E27FC236}">
                <a16:creationId xmlns:a16="http://schemas.microsoft.com/office/drawing/2014/main" id="{84761A77-988D-EC48-B357-1FBDD937F999}"/>
              </a:ext>
            </a:extLst>
          </p:cNvPr>
          <p:cNvGrpSpPr/>
          <p:nvPr/>
        </p:nvGrpSpPr>
        <p:grpSpPr>
          <a:xfrm>
            <a:off x="9888814" y="1256992"/>
            <a:ext cx="1819387" cy="1372824"/>
            <a:chOff x="9888814" y="1251829"/>
            <a:chExt cx="1819387" cy="1372824"/>
          </a:xfrm>
        </p:grpSpPr>
        <p:sp>
          <p:nvSpPr>
            <p:cNvPr id="20" name="ZoneTexte 19">
              <a:extLst>
                <a:ext uri="{FF2B5EF4-FFF2-40B4-BE49-F238E27FC236}">
                  <a16:creationId xmlns:a16="http://schemas.microsoft.com/office/drawing/2014/main" id="{CEADB558-21B8-CED2-75C0-AE0AACD8B88F}"/>
                </a:ext>
              </a:extLst>
            </p:cNvPr>
            <p:cNvSpPr txBox="1"/>
            <p:nvPr/>
          </p:nvSpPr>
          <p:spPr>
            <a:xfrm>
              <a:off x="9888814" y="1251829"/>
              <a:ext cx="1637692" cy="369332"/>
            </a:xfrm>
            <a:prstGeom prst="rect">
              <a:avLst/>
            </a:prstGeom>
            <a:noFill/>
          </p:spPr>
          <p:txBody>
            <a:bodyPr wrap="none" rtlCol="0">
              <a:spAutoFit/>
            </a:bodyPr>
            <a:lstStyle/>
            <a:p>
              <a:r>
                <a:rPr lang="fr-FR" b="1" dirty="0">
                  <a:solidFill>
                    <a:schemeClr val="accent4"/>
                  </a:solidFill>
                </a:rPr>
                <a:t>KROUCHTCHEV</a:t>
              </a:r>
            </a:p>
          </p:txBody>
        </p:sp>
        <p:sp>
          <p:nvSpPr>
            <p:cNvPr id="23" name="ZoneTexte 22">
              <a:extLst>
                <a:ext uri="{FF2B5EF4-FFF2-40B4-BE49-F238E27FC236}">
                  <a16:creationId xmlns:a16="http://schemas.microsoft.com/office/drawing/2014/main" id="{41066CCE-9663-24D0-2FD6-62C2E04B0674}"/>
                </a:ext>
              </a:extLst>
            </p:cNvPr>
            <p:cNvSpPr txBox="1"/>
            <p:nvPr/>
          </p:nvSpPr>
          <p:spPr>
            <a:xfrm>
              <a:off x="9888814" y="1511116"/>
              <a:ext cx="751488" cy="369332"/>
            </a:xfrm>
            <a:prstGeom prst="rect">
              <a:avLst/>
            </a:prstGeom>
            <a:noFill/>
          </p:spPr>
          <p:txBody>
            <a:bodyPr wrap="none" rtlCol="0">
              <a:spAutoFit/>
            </a:bodyPr>
            <a:lstStyle/>
            <a:p>
              <a:r>
                <a:rPr lang="fr-FR" b="1" dirty="0">
                  <a:solidFill>
                    <a:schemeClr val="accent4"/>
                  </a:solidFill>
                </a:rPr>
                <a:t>Nikita</a:t>
              </a:r>
            </a:p>
          </p:txBody>
        </p:sp>
        <p:sp>
          <p:nvSpPr>
            <p:cNvPr id="28" name="ZoneTexte 27">
              <a:extLst>
                <a:ext uri="{FF2B5EF4-FFF2-40B4-BE49-F238E27FC236}">
                  <a16:creationId xmlns:a16="http://schemas.microsoft.com/office/drawing/2014/main" id="{1CB2EC9D-E0B5-D581-BCF7-EBDB9683C91E}"/>
                </a:ext>
              </a:extLst>
            </p:cNvPr>
            <p:cNvSpPr txBox="1"/>
            <p:nvPr/>
          </p:nvSpPr>
          <p:spPr>
            <a:xfrm>
              <a:off x="9894496" y="1793656"/>
              <a:ext cx="1813705" cy="830997"/>
            </a:xfrm>
            <a:prstGeom prst="rect">
              <a:avLst/>
            </a:prstGeom>
            <a:noFill/>
          </p:spPr>
          <p:txBody>
            <a:bodyPr wrap="square" rtlCol="0">
              <a:spAutoFit/>
            </a:bodyPr>
            <a:lstStyle/>
            <a:p>
              <a:r>
                <a:rPr lang="fr-FR" sz="1600" b="1" dirty="0">
                  <a:solidFill>
                    <a:schemeClr val="accent4"/>
                  </a:solidFill>
                </a:rPr>
                <a:t>Président du conseil des ministres de l’URSS</a:t>
              </a:r>
            </a:p>
          </p:txBody>
        </p:sp>
      </p:grpSp>
      <p:sp>
        <p:nvSpPr>
          <p:cNvPr id="40" name="ZoneTexte 39">
            <a:extLst>
              <a:ext uri="{FF2B5EF4-FFF2-40B4-BE49-F238E27FC236}">
                <a16:creationId xmlns:a16="http://schemas.microsoft.com/office/drawing/2014/main" id="{B02D759E-9C80-51D2-7B75-60578F116151}"/>
              </a:ext>
            </a:extLst>
          </p:cNvPr>
          <p:cNvSpPr txBox="1"/>
          <p:nvPr/>
        </p:nvSpPr>
        <p:spPr>
          <a:xfrm>
            <a:off x="686933" y="5441678"/>
            <a:ext cx="10107607" cy="369332"/>
          </a:xfrm>
          <a:prstGeom prst="rect">
            <a:avLst/>
          </a:prstGeom>
          <a:solidFill>
            <a:schemeClr val="accent6">
              <a:lumMod val="20000"/>
              <a:lumOff val="80000"/>
            </a:schemeClr>
          </a:solidFill>
        </p:spPr>
        <p:txBody>
          <a:bodyPr wrap="square">
            <a:spAutoFit/>
          </a:bodyPr>
          <a:lstStyle/>
          <a:p>
            <a:r>
              <a:rPr lang="fr-FR" dirty="0"/>
              <a:t> </a:t>
            </a:r>
            <a:r>
              <a:rPr lang="fr-FR" sz="1600" b="1" dirty="0"/>
              <a:t>COMPÉTENCE -</a:t>
            </a:r>
            <a:r>
              <a:rPr lang="fr-FR" sz="1600" dirty="0"/>
              <a:t> </a:t>
            </a:r>
            <a:r>
              <a:rPr lang="fr-FR" sz="1600" i="1" dirty="0"/>
              <a:t>Raconter un moment ou un événement de la période étudiée en argumentant sur sa portée historique.</a:t>
            </a:r>
          </a:p>
        </p:txBody>
      </p:sp>
      <p:sp>
        <p:nvSpPr>
          <p:cNvPr id="41" name="ZoneTexte 40">
            <a:extLst>
              <a:ext uri="{FF2B5EF4-FFF2-40B4-BE49-F238E27FC236}">
                <a16:creationId xmlns:a16="http://schemas.microsoft.com/office/drawing/2014/main" id="{BFFE34BE-8F15-BB93-76C7-F9C5BAE2B457}"/>
              </a:ext>
            </a:extLst>
          </p:cNvPr>
          <p:cNvSpPr txBox="1"/>
          <p:nvPr/>
        </p:nvSpPr>
        <p:spPr>
          <a:xfrm>
            <a:off x="228229" y="5146555"/>
            <a:ext cx="7142055" cy="338554"/>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16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11 &amp; 12 </a:t>
            </a:r>
            <a:r>
              <a:rPr lang="fr-FR" sz="1600" b="1" i="0" u="none" strike="noStrike" cap="all" dirty="0">
                <a:solidFill>
                  <a:srgbClr val="0070C0"/>
                </a:solidFill>
                <a:latin typeface="Calibri" panose="020F0502020204030204" pitchFamily="34" charset="0"/>
                <a:cs typeface="Calibri" panose="020F0502020204030204" pitchFamily="34" charset="0"/>
              </a:rPr>
              <a:t>Rédiger un paragraphe ARGUMENTÉ</a:t>
            </a:r>
            <a:r>
              <a:rPr lang="fr-FR" sz="1600" b="0" i="0" u="none" strike="noStrike" cap="all" dirty="0">
                <a:solidFill>
                  <a:srgbClr val="0070C0"/>
                </a:solidFill>
                <a:latin typeface="Calibri" panose="020F0502020204030204" pitchFamily="34" charset="0"/>
                <a:cs typeface="Calibri" panose="020F0502020204030204" pitchFamily="34" charset="0"/>
              </a:rPr>
              <a:t> </a:t>
            </a:r>
            <a:r>
              <a:rPr lang="fr-FR" sz="1600" b="1" i="0" u="none" strike="noStrike" cap="all" dirty="0">
                <a:solidFill>
                  <a:srgbClr val="00B050"/>
                </a:solidFill>
                <a:highlight>
                  <a:srgbClr val="FFFF00"/>
                </a:highlight>
                <a:latin typeface="Calibri" panose="020F0502020204030204" pitchFamily="34" charset="0"/>
                <a:cs typeface="Calibri" panose="020F0502020204030204" pitchFamily="34" charset="0"/>
              </a:rPr>
              <a:t>[Cf. Fiche AP – HG N°2]</a:t>
            </a:r>
            <a:r>
              <a:rPr lang="fr-FR" sz="1600" b="0" i="0" u="none" strike="noStrike" baseline="0" dirty="0">
                <a:solidFill>
                  <a:srgbClr val="0070C0"/>
                </a:solidFill>
                <a:latin typeface="Calibri" panose="020F0502020204030204" pitchFamily="34" charset="0"/>
                <a:cs typeface="Calibri" panose="020F0502020204030204" pitchFamily="34" charset="0"/>
              </a:rPr>
              <a:t> </a:t>
            </a:r>
          </a:p>
        </p:txBody>
      </p:sp>
      <p:sp>
        <p:nvSpPr>
          <p:cNvPr id="43" name="ZoneTexte 42">
            <a:extLst>
              <a:ext uri="{FF2B5EF4-FFF2-40B4-BE49-F238E27FC236}">
                <a16:creationId xmlns:a16="http://schemas.microsoft.com/office/drawing/2014/main" id="{D5820C5A-90AD-6D77-E451-4207A7452EC0}"/>
              </a:ext>
            </a:extLst>
          </p:cNvPr>
          <p:cNvSpPr txBox="1"/>
          <p:nvPr/>
        </p:nvSpPr>
        <p:spPr>
          <a:xfrm>
            <a:off x="595193" y="5805928"/>
            <a:ext cx="11431698" cy="923330"/>
          </a:xfrm>
          <a:prstGeom prst="rect">
            <a:avLst/>
          </a:prstGeom>
          <a:noFill/>
        </p:spPr>
        <p:txBody>
          <a:bodyPr wrap="square">
            <a:spAutoFit/>
          </a:bodyPr>
          <a:lstStyle/>
          <a:p>
            <a:r>
              <a:rPr lang="fr-FR" sz="1800" dirty="0"/>
              <a:t>Dans un texte de 15 lignes minimum, et de 30 lignes maximum, respectant les règles élémentaires de l’écriture, vous parlerez de la </a:t>
            </a:r>
            <a:r>
              <a:rPr lang="fr-FR" sz="1800" b="1" dirty="0"/>
              <a:t>Crise des  missiles de 1962</a:t>
            </a:r>
            <a:r>
              <a:rPr lang="fr-FR" sz="1800" dirty="0"/>
              <a:t>. Dans un premier temps, vous évoquerez les forces en présence, puis le déroulé rapide des événements et vous direz en quoi cet épisode illustre bien la guerre froide.</a:t>
            </a:r>
            <a:endParaRPr lang="fr-FR" dirty="0"/>
          </a:p>
        </p:txBody>
      </p:sp>
      <p:sp>
        <p:nvSpPr>
          <p:cNvPr id="45" name="ZoneTexte 44">
            <a:extLst>
              <a:ext uri="{FF2B5EF4-FFF2-40B4-BE49-F238E27FC236}">
                <a16:creationId xmlns:a16="http://schemas.microsoft.com/office/drawing/2014/main" id="{5B5A2C45-1D46-E7E4-DF1B-C30A180CE65D}"/>
              </a:ext>
            </a:extLst>
          </p:cNvPr>
          <p:cNvSpPr txBox="1"/>
          <p:nvPr/>
        </p:nvSpPr>
        <p:spPr>
          <a:xfrm>
            <a:off x="7751063" y="5128205"/>
            <a:ext cx="1486304" cy="369332"/>
          </a:xfrm>
          <a:prstGeom prst="rect">
            <a:avLst/>
          </a:prstGeom>
          <a:noFill/>
        </p:spPr>
        <p:txBody>
          <a:bodyPr wrap="none" rtlCol="0">
            <a:spAutoFit/>
          </a:bodyPr>
          <a:lstStyle/>
          <a:p>
            <a:r>
              <a:rPr lang="fr-FR" b="1" dirty="0">
                <a:solidFill>
                  <a:srgbClr val="7030A0"/>
                </a:solidFill>
              </a:rPr>
              <a:t>À LA MAISON</a:t>
            </a:r>
          </a:p>
        </p:txBody>
      </p:sp>
      <p:sp>
        <p:nvSpPr>
          <p:cNvPr id="46" name="ZoneTexte 45">
            <a:extLst>
              <a:ext uri="{FF2B5EF4-FFF2-40B4-BE49-F238E27FC236}">
                <a16:creationId xmlns:a16="http://schemas.microsoft.com/office/drawing/2014/main" id="{81715DAB-5490-50E8-28BF-1A7AE34A2DB5}"/>
              </a:ext>
            </a:extLst>
          </p:cNvPr>
          <p:cNvSpPr txBox="1"/>
          <p:nvPr/>
        </p:nvSpPr>
        <p:spPr>
          <a:xfrm>
            <a:off x="11214856" y="5106681"/>
            <a:ext cx="888898" cy="369332"/>
          </a:xfrm>
          <a:prstGeom prst="rect">
            <a:avLst/>
          </a:prstGeom>
          <a:noFill/>
        </p:spPr>
        <p:txBody>
          <a:bodyPr wrap="none" rtlCol="0">
            <a:spAutoFit/>
          </a:bodyPr>
          <a:lstStyle/>
          <a:p>
            <a:r>
              <a:rPr lang="fr-FR" b="1" dirty="0">
                <a:solidFill>
                  <a:srgbClr val="FF0000"/>
                </a:solidFill>
              </a:rPr>
              <a:t>COEF. 1</a:t>
            </a:r>
          </a:p>
        </p:txBody>
      </p:sp>
      <p:sp>
        <p:nvSpPr>
          <p:cNvPr id="47" name="ZoneTexte 46">
            <a:extLst>
              <a:ext uri="{FF2B5EF4-FFF2-40B4-BE49-F238E27FC236}">
                <a16:creationId xmlns:a16="http://schemas.microsoft.com/office/drawing/2014/main" id="{C5116ED3-496E-BCDF-CFE4-5E7ECBE4C0DD}"/>
              </a:ext>
            </a:extLst>
          </p:cNvPr>
          <p:cNvSpPr txBox="1"/>
          <p:nvPr/>
        </p:nvSpPr>
        <p:spPr>
          <a:xfrm>
            <a:off x="9439883" y="5128205"/>
            <a:ext cx="1774973" cy="338554"/>
          </a:xfrm>
          <a:prstGeom prst="rect">
            <a:avLst/>
          </a:prstGeom>
          <a:noFill/>
        </p:spPr>
        <p:txBody>
          <a:bodyPr wrap="none" rtlCol="0">
            <a:spAutoFit/>
          </a:bodyPr>
          <a:lstStyle/>
          <a:p>
            <a:r>
              <a:rPr lang="fr-FR" sz="1600" i="1" dirty="0"/>
              <a:t>Sur COPIE DOUBLE</a:t>
            </a:r>
          </a:p>
        </p:txBody>
      </p:sp>
      <p:sp>
        <p:nvSpPr>
          <p:cNvPr id="59" name="Rectangle 58">
            <a:extLst>
              <a:ext uri="{FF2B5EF4-FFF2-40B4-BE49-F238E27FC236}">
                <a16:creationId xmlns:a16="http://schemas.microsoft.com/office/drawing/2014/main" id="{A04EFCFA-9074-A42F-28D8-2A99C9B09D28}"/>
              </a:ext>
            </a:extLst>
          </p:cNvPr>
          <p:cNvSpPr/>
          <p:nvPr/>
        </p:nvSpPr>
        <p:spPr>
          <a:xfrm>
            <a:off x="237289" y="502159"/>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11</a:t>
            </a:r>
          </a:p>
        </p:txBody>
      </p:sp>
      <p:sp>
        <p:nvSpPr>
          <p:cNvPr id="60" name="ZoneTexte 59">
            <a:extLst>
              <a:ext uri="{FF2B5EF4-FFF2-40B4-BE49-F238E27FC236}">
                <a16:creationId xmlns:a16="http://schemas.microsoft.com/office/drawing/2014/main" id="{F4FC14A9-D21F-DE53-5388-625191C58146}"/>
              </a:ext>
            </a:extLst>
          </p:cNvPr>
          <p:cNvSpPr txBox="1"/>
          <p:nvPr/>
        </p:nvSpPr>
        <p:spPr>
          <a:xfrm>
            <a:off x="1870106" y="489533"/>
            <a:ext cx="2637793"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Le bras de fer des deux K</a:t>
            </a:r>
          </a:p>
        </p:txBody>
      </p:sp>
      <p:sp>
        <p:nvSpPr>
          <p:cNvPr id="61" name="ZoneTexte 60">
            <a:extLst>
              <a:ext uri="{FF2B5EF4-FFF2-40B4-BE49-F238E27FC236}">
                <a16:creationId xmlns:a16="http://schemas.microsoft.com/office/drawing/2014/main" id="{8E935057-EE0E-F4C4-6661-63019862FAA3}"/>
              </a:ext>
            </a:extLst>
          </p:cNvPr>
          <p:cNvSpPr txBox="1"/>
          <p:nvPr/>
        </p:nvSpPr>
        <p:spPr>
          <a:xfrm>
            <a:off x="294927" y="4349111"/>
            <a:ext cx="5204695" cy="292388"/>
          </a:xfrm>
          <a:prstGeom prst="rect">
            <a:avLst/>
          </a:prstGeom>
          <a:noFill/>
        </p:spPr>
        <p:txBody>
          <a:bodyPr wrap="square">
            <a:spAutoFit/>
          </a:bodyPr>
          <a:lstStyle/>
          <a:p>
            <a:pPr algn="r"/>
            <a:r>
              <a:rPr lang="fr-FR" sz="1300" dirty="0"/>
              <a:t>Dessin de L. G. </a:t>
            </a:r>
            <a:r>
              <a:rPr lang="fr-FR" sz="1300" cap="all" dirty="0" err="1"/>
              <a:t>Illingworth</a:t>
            </a:r>
            <a:r>
              <a:rPr lang="fr-FR" sz="1300" dirty="0"/>
              <a:t>, </a:t>
            </a:r>
            <a:r>
              <a:rPr lang="fr-FR" sz="1300" i="1" dirty="0"/>
              <a:t>La crise cubaine</a:t>
            </a:r>
            <a:r>
              <a:rPr lang="fr-FR" sz="1300" dirty="0"/>
              <a:t>, </a:t>
            </a:r>
            <a:r>
              <a:rPr lang="fr-FR" sz="1300" u="sng" cap="all" dirty="0"/>
              <a:t>Daily mail</a:t>
            </a:r>
            <a:r>
              <a:rPr lang="fr-FR" sz="1300" dirty="0"/>
              <a:t>, Octobre 1962.</a:t>
            </a:r>
          </a:p>
        </p:txBody>
      </p:sp>
      <p:pic>
        <p:nvPicPr>
          <p:cNvPr id="62" name="Image 61">
            <a:extLst>
              <a:ext uri="{FF2B5EF4-FFF2-40B4-BE49-F238E27FC236}">
                <a16:creationId xmlns:a16="http://schemas.microsoft.com/office/drawing/2014/main" id="{E57A35AD-4606-4B43-AE11-EB69BB9F6774}"/>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325425" y="867343"/>
            <a:ext cx="5086061" cy="3442976"/>
          </a:xfrm>
          <a:prstGeom prst="rect">
            <a:avLst/>
          </a:prstGeom>
        </p:spPr>
      </p:pic>
      <p:grpSp>
        <p:nvGrpSpPr>
          <p:cNvPr id="63" name="Groupe 62">
            <a:extLst>
              <a:ext uri="{FF2B5EF4-FFF2-40B4-BE49-F238E27FC236}">
                <a16:creationId xmlns:a16="http://schemas.microsoft.com/office/drawing/2014/main" id="{A338C621-5D21-E502-9DE4-23C806F5DAA2}"/>
              </a:ext>
            </a:extLst>
          </p:cNvPr>
          <p:cNvGrpSpPr/>
          <p:nvPr/>
        </p:nvGrpSpPr>
        <p:grpSpPr>
          <a:xfrm>
            <a:off x="430057" y="971860"/>
            <a:ext cx="923881" cy="916256"/>
            <a:chOff x="4837941" y="948414"/>
            <a:chExt cx="923881" cy="916256"/>
          </a:xfrm>
        </p:grpSpPr>
        <p:grpSp>
          <p:nvGrpSpPr>
            <p:cNvPr id="64" name="Groupe 63">
              <a:extLst>
                <a:ext uri="{FF2B5EF4-FFF2-40B4-BE49-F238E27FC236}">
                  <a16:creationId xmlns:a16="http://schemas.microsoft.com/office/drawing/2014/main" id="{888C896C-B4EA-8CE9-C748-7864615DAACD}"/>
                </a:ext>
              </a:extLst>
            </p:cNvPr>
            <p:cNvGrpSpPr/>
            <p:nvPr/>
          </p:nvGrpSpPr>
          <p:grpSpPr>
            <a:xfrm>
              <a:off x="4837941" y="948414"/>
              <a:ext cx="923881" cy="606829"/>
              <a:chOff x="5664206" y="515675"/>
              <a:chExt cx="1142681" cy="750543"/>
            </a:xfrm>
          </p:grpSpPr>
          <p:pic>
            <p:nvPicPr>
              <p:cNvPr id="66" name="Image 65">
                <a:hlinkClick r:id="rId11"/>
                <a:extLst>
                  <a:ext uri="{FF2B5EF4-FFF2-40B4-BE49-F238E27FC236}">
                    <a16:creationId xmlns:a16="http://schemas.microsoft.com/office/drawing/2014/main" id="{81754D7C-78B3-AB3E-5FE8-998C7DB0ECE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64206" y="515675"/>
                <a:ext cx="1142681" cy="750543"/>
              </a:xfrm>
              <a:prstGeom prst="rect">
                <a:avLst/>
              </a:prstGeom>
            </p:spPr>
          </p:pic>
          <p:pic>
            <p:nvPicPr>
              <p:cNvPr id="67" name="Image 66">
                <a:hlinkClick r:id="rId11"/>
                <a:extLst>
                  <a:ext uri="{FF2B5EF4-FFF2-40B4-BE49-F238E27FC236}">
                    <a16:creationId xmlns:a16="http://schemas.microsoft.com/office/drawing/2014/main" id="{263880C6-28E9-E9CC-87D2-2547FE05D1A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92497" y="563405"/>
                <a:ext cx="628720" cy="628720"/>
              </a:xfrm>
              <a:prstGeom prst="rect">
                <a:avLst/>
              </a:prstGeom>
            </p:spPr>
          </p:pic>
        </p:grpSp>
        <p:sp>
          <p:nvSpPr>
            <p:cNvPr id="65" name="ZoneTexte 64">
              <a:extLst>
                <a:ext uri="{FF2B5EF4-FFF2-40B4-BE49-F238E27FC236}">
                  <a16:creationId xmlns:a16="http://schemas.microsoft.com/office/drawing/2014/main" id="{6AA688D2-862F-2433-056B-F8E3EC4185DF}"/>
                </a:ext>
              </a:extLst>
            </p:cNvPr>
            <p:cNvSpPr txBox="1"/>
            <p:nvPr/>
          </p:nvSpPr>
          <p:spPr>
            <a:xfrm>
              <a:off x="4943052" y="1495338"/>
              <a:ext cx="713657" cy="369332"/>
            </a:xfrm>
            <a:prstGeom prst="rect">
              <a:avLst/>
            </a:prstGeom>
            <a:noFill/>
          </p:spPr>
          <p:txBody>
            <a:bodyPr wrap="none" rtlCol="0">
              <a:spAutoFit/>
            </a:bodyPr>
            <a:lstStyle/>
            <a:p>
              <a:r>
                <a:rPr lang="fr-FR" b="1" dirty="0"/>
                <a:t>4’24’’</a:t>
              </a:r>
            </a:p>
          </p:txBody>
        </p:sp>
      </p:grpSp>
      <p:grpSp>
        <p:nvGrpSpPr>
          <p:cNvPr id="68" name="Groupe 67">
            <a:extLst>
              <a:ext uri="{FF2B5EF4-FFF2-40B4-BE49-F238E27FC236}">
                <a16:creationId xmlns:a16="http://schemas.microsoft.com/office/drawing/2014/main" id="{E1074109-FD19-1E97-D6A0-0AEE6B0BABD9}"/>
              </a:ext>
            </a:extLst>
          </p:cNvPr>
          <p:cNvGrpSpPr/>
          <p:nvPr/>
        </p:nvGrpSpPr>
        <p:grpSpPr>
          <a:xfrm>
            <a:off x="4413862" y="965591"/>
            <a:ext cx="923881" cy="914857"/>
            <a:chOff x="8820915" y="911269"/>
            <a:chExt cx="923881" cy="914857"/>
          </a:xfrm>
        </p:grpSpPr>
        <p:grpSp>
          <p:nvGrpSpPr>
            <p:cNvPr id="70" name="Groupe 69">
              <a:extLst>
                <a:ext uri="{FF2B5EF4-FFF2-40B4-BE49-F238E27FC236}">
                  <a16:creationId xmlns:a16="http://schemas.microsoft.com/office/drawing/2014/main" id="{0BC76B12-C8FF-E060-C126-03CD1E1BDAA9}"/>
                </a:ext>
              </a:extLst>
            </p:cNvPr>
            <p:cNvGrpSpPr/>
            <p:nvPr/>
          </p:nvGrpSpPr>
          <p:grpSpPr>
            <a:xfrm>
              <a:off x="8820915" y="911269"/>
              <a:ext cx="923881" cy="606829"/>
              <a:chOff x="5664206" y="515675"/>
              <a:chExt cx="1142681" cy="750543"/>
            </a:xfrm>
          </p:grpSpPr>
          <p:pic>
            <p:nvPicPr>
              <p:cNvPr id="72" name="Image 71">
                <a:hlinkClick r:id="rId14"/>
                <a:extLst>
                  <a:ext uri="{FF2B5EF4-FFF2-40B4-BE49-F238E27FC236}">
                    <a16:creationId xmlns:a16="http://schemas.microsoft.com/office/drawing/2014/main" id="{D42B2292-C9D2-DAAD-7EC4-B01CC2E405D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64206" y="515675"/>
                <a:ext cx="1142681" cy="750543"/>
              </a:xfrm>
              <a:prstGeom prst="rect">
                <a:avLst/>
              </a:prstGeom>
            </p:spPr>
          </p:pic>
          <p:pic>
            <p:nvPicPr>
              <p:cNvPr id="73" name="Image 72">
                <a:hlinkClick r:id="rId14"/>
                <a:extLst>
                  <a:ext uri="{FF2B5EF4-FFF2-40B4-BE49-F238E27FC236}">
                    <a16:creationId xmlns:a16="http://schemas.microsoft.com/office/drawing/2014/main" id="{05C71600-7FF4-241A-7222-B5D66436B85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92497" y="563405"/>
                <a:ext cx="628720" cy="628720"/>
              </a:xfrm>
              <a:prstGeom prst="rect">
                <a:avLst/>
              </a:prstGeom>
            </p:spPr>
          </p:pic>
        </p:grpSp>
        <p:sp>
          <p:nvSpPr>
            <p:cNvPr id="71" name="ZoneTexte 70">
              <a:extLst>
                <a:ext uri="{FF2B5EF4-FFF2-40B4-BE49-F238E27FC236}">
                  <a16:creationId xmlns:a16="http://schemas.microsoft.com/office/drawing/2014/main" id="{6389E1DF-3A76-9CDE-FB3B-C293363A37BA}"/>
                </a:ext>
              </a:extLst>
            </p:cNvPr>
            <p:cNvSpPr txBox="1"/>
            <p:nvPr/>
          </p:nvSpPr>
          <p:spPr>
            <a:xfrm>
              <a:off x="8964941" y="1456794"/>
              <a:ext cx="713657" cy="369332"/>
            </a:xfrm>
            <a:prstGeom prst="rect">
              <a:avLst/>
            </a:prstGeom>
            <a:noFill/>
          </p:spPr>
          <p:txBody>
            <a:bodyPr wrap="none" rtlCol="0">
              <a:spAutoFit/>
            </a:bodyPr>
            <a:lstStyle/>
            <a:p>
              <a:r>
                <a:rPr lang="fr-FR" b="1" dirty="0"/>
                <a:t>1’53’’</a:t>
              </a:r>
            </a:p>
          </p:txBody>
        </p:sp>
      </p:grpSp>
      <p:pic>
        <p:nvPicPr>
          <p:cNvPr id="8" name="Image 7">
            <a:extLst>
              <a:ext uri="{FF2B5EF4-FFF2-40B4-BE49-F238E27FC236}">
                <a16:creationId xmlns:a16="http://schemas.microsoft.com/office/drawing/2014/main" id="{B3A4AC61-BA72-F955-18C5-AF171B95554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72250" y="4630164"/>
            <a:ext cx="418923" cy="426146"/>
          </a:xfrm>
          <a:prstGeom prst="rect">
            <a:avLst/>
          </a:prstGeom>
        </p:spPr>
      </p:pic>
      <p:pic>
        <p:nvPicPr>
          <p:cNvPr id="44" name="Image 43">
            <a:extLst>
              <a:ext uri="{FF2B5EF4-FFF2-40B4-BE49-F238E27FC236}">
                <a16:creationId xmlns:a16="http://schemas.microsoft.com/office/drawing/2014/main" id="{43D7AF3F-857A-1E1C-C123-9FAB03397EC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522340" y="4630164"/>
            <a:ext cx="418923" cy="426146"/>
          </a:xfrm>
          <a:prstGeom prst="rect">
            <a:avLst/>
          </a:prstGeom>
        </p:spPr>
      </p:pic>
      <p:sp>
        <p:nvSpPr>
          <p:cNvPr id="48" name="ZoneTexte 47">
            <a:extLst>
              <a:ext uri="{FF2B5EF4-FFF2-40B4-BE49-F238E27FC236}">
                <a16:creationId xmlns:a16="http://schemas.microsoft.com/office/drawing/2014/main" id="{93401B8E-5F26-4130-D2D3-CE361B9C51F5}"/>
              </a:ext>
            </a:extLst>
          </p:cNvPr>
          <p:cNvSpPr txBox="1"/>
          <p:nvPr/>
        </p:nvSpPr>
        <p:spPr>
          <a:xfrm>
            <a:off x="828591" y="4595633"/>
            <a:ext cx="1647910" cy="523220"/>
          </a:xfrm>
          <a:prstGeom prst="rect">
            <a:avLst/>
          </a:prstGeom>
          <a:noFill/>
        </p:spPr>
        <p:txBody>
          <a:bodyPr wrap="square">
            <a:spAutoFit/>
          </a:bodyPr>
          <a:lstStyle/>
          <a:p>
            <a:r>
              <a:rPr lang="fr-FR" sz="1400" b="1" dirty="0">
                <a:solidFill>
                  <a:srgbClr val="002060"/>
                </a:solidFill>
              </a:rPr>
              <a:t>BOMBE A</a:t>
            </a:r>
          </a:p>
          <a:p>
            <a:r>
              <a:rPr lang="fr-FR" sz="1400" b="1" dirty="0">
                <a:solidFill>
                  <a:srgbClr val="002060"/>
                </a:solidFill>
              </a:rPr>
              <a:t>à FISSION nucléaire</a:t>
            </a:r>
            <a:endParaRPr lang="fr-FR" sz="1400" dirty="0">
              <a:solidFill>
                <a:srgbClr val="002060"/>
              </a:solidFill>
            </a:endParaRPr>
          </a:p>
        </p:txBody>
      </p:sp>
      <p:sp>
        <p:nvSpPr>
          <p:cNvPr id="49" name="ZoneTexte 48">
            <a:extLst>
              <a:ext uri="{FF2B5EF4-FFF2-40B4-BE49-F238E27FC236}">
                <a16:creationId xmlns:a16="http://schemas.microsoft.com/office/drawing/2014/main" id="{BA203886-7B63-9E6A-8733-C8169D80689F}"/>
              </a:ext>
            </a:extLst>
          </p:cNvPr>
          <p:cNvSpPr txBox="1"/>
          <p:nvPr/>
        </p:nvSpPr>
        <p:spPr>
          <a:xfrm>
            <a:off x="3007330" y="4587295"/>
            <a:ext cx="1647910" cy="523220"/>
          </a:xfrm>
          <a:prstGeom prst="rect">
            <a:avLst/>
          </a:prstGeom>
          <a:noFill/>
        </p:spPr>
        <p:txBody>
          <a:bodyPr wrap="square">
            <a:spAutoFit/>
          </a:bodyPr>
          <a:lstStyle/>
          <a:p>
            <a:r>
              <a:rPr lang="fr-FR" sz="1400" b="1" dirty="0">
                <a:solidFill>
                  <a:srgbClr val="002060"/>
                </a:solidFill>
              </a:rPr>
              <a:t>BOMBE H</a:t>
            </a:r>
          </a:p>
          <a:p>
            <a:r>
              <a:rPr lang="fr-FR" sz="1400" b="1" dirty="0">
                <a:solidFill>
                  <a:srgbClr val="002060"/>
                </a:solidFill>
              </a:rPr>
              <a:t>à FUSION nucléaire</a:t>
            </a:r>
            <a:endParaRPr lang="fr-FR" sz="1400" dirty="0">
              <a:solidFill>
                <a:srgbClr val="002060"/>
              </a:solidFill>
            </a:endParaRPr>
          </a:p>
        </p:txBody>
      </p:sp>
      <p:sp>
        <p:nvSpPr>
          <p:cNvPr id="50" name="ZoneTexte 49">
            <a:extLst>
              <a:ext uri="{FF2B5EF4-FFF2-40B4-BE49-F238E27FC236}">
                <a16:creationId xmlns:a16="http://schemas.microsoft.com/office/drawing/2014/main" id="{5265872D-72ED-21A0-CAA9-4FF5BDFC6DAB}"/>
              </a:ext>
            </a:extLst>
          </p:cNvPr>
          <p:cNvSpPr txBox="1"/>
          <p:nvPr/>
        </p:nvSpPr>
        <p:spPr>
          <a:xfrm>
            <a:off x="4612000" y="4528705"/>
            <a:ext cx="953690" cy="646331"/>
          </a:xfrm>
          <a:prstGeom prst="rect">
            <a:avLst/>
          </a:prstGeom>
          <a:noFill/>
        </p:spPr>
        <p:txBody>
          <a:bodyPr wrap="square">
            <a:spAutoFit/>
          </a:bodyPr>
          <a:lstStyle/>
          <a:p>
            <a:r>
              <a:rPr lang="fr-FR" sz="1200" b="1" dirty="0">
                <a:solidFill>
                  <a:srgbClr val="002060"/>
                </a:solidFill>
              </a:rPr>
              <a:t>en théorie,</a:t>
            </a:r>
          </a:p>
          <a:p>
            <a:r>
              <a:rPr lang="fr-FR" sz="1200" b="1" dirty="0">
                <a:solidFill>
                  <a:srgbClr val="002060"/>
                </a:solidFill>
              </a:rPr>
              <a:t>1000 fois</a:t>
            </a:r>
          </a:p>
          <a:p>
            <a:r>
              <a:rPr lang="fr-FR" sz="1200" b="1" dirty="0">
                <a:solidFill>
                  <a:srgbClr val="002060"/>
                </a:solidFill>
              </a:rPr>
              <a:t>HIROSHIMA</a:t>
            </a:r>
            <a:endParaRPr lang="fr-FR" sz="1200" dirty="0">
              <a:solidFill>
                <a:srgbClr val="002060"/>
              </a:solidFill>
            </a:endParaRPr>
          </a:p>
        </p:txBody>
      </p:sp>
      <p:sp>
        <p:nvSpPr>
          <p:cNvPr id="12" name="Accolade fermante 11">
            <a:extLst>
              <a:ext uri="{FF2B5EF4-FFF2-40B4-BE49-F238E27FC236}">
                <a16:creationId xmlns:a16="http://schemas.microsoft.com/office/drawing/2014/main" id="{6111FC89-135E-E6D5-EAFE-C21CB041BCD1}"/>
              </a:ext>
            </a:extLst>
          </p:cNvPr>
          <p:cNvSpPr/>
          <p:nvPr/>
        </p:nvSpPr>
        <p:spPr>
          <a:xfrm>
            <a:off x="4507899" y="4604235"/>
            <a:ext cx="90541" cy="532596"/>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51" name="Image 50">
            <a:hlinkClick r:id="rId16" action="ppaction://hlinksldjump"/>
            <a:extLst>
              <a:ext uri="{FF2B5EF4-FFF2-40B4-BE49-F238E27FC236}">
                <a16:creationId xmlns:a16="http://schemas.microsoft.com/office/drawing/2014/main" id="{250891EE-0BF2-A8C2-438C-D3B65D1261B9}"/>
              </a:ext>
            </a:extLst>
          </p:cNvPr>
          <p:cNvPicPr>
            <a:picLocks noChangeAspect="1"/>
          </p:cNvPicPr>
          <p:nvPr/>
        </p:nvPicPr>
        <p:blipFill>
          <a:blip r:embed="rId17"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grpSp>
        <p:nvGrpSpPr>
          <p:cNvPr id="14" name="Groupe 13">
            <a:extLst>
              <a:ext uri="{FF2B5EF4-FFF2-40B4-BE49-F238E27FC236}">
                <a16:creationId xmlns:a16="http://schemas.microsoft.com/office/drawing/2014/main" id="{FFC2302A-DB15-1453-CBC8-5EE987899E84}"/>
              </a:ext>
            </a:extLst>
          </p:cNvPr>
          <p:cNvGrpSpPr/>
          <p:nvPr/>
        </p:nvGrpSpPr>
        <p:grpSpPr>
          <a:xfrm>
            <a:off x="9988555" y="4310319"/>
            <a:ext cx="2020744" cy="817886"/>
            <a:chOff x="9988555" y="4310319"/>
            <a:chExt cx="2020744" cy="817886"/>
          </a:xfrm>
        </p:grpSpPr>
        <p:pic>
          <p:nvPicPr>
            <p:cNvPr id="10" name="Image 9">
              <a:hlinkClick r:id="rId18"/>
              <a:extLst>
                <a:ext uri="{FF2B5EF4-FFF2-40B4-BE49-F238E27FC236}">
                  <a16:creationId xmlns:a16="http://schemas.microsoft.com/office/drawing/2014/main" id="{23831684-6848-8675-B08B-5CE36AACE18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1110913" y="4337856"/>
              <a:ext cx="761770" cy="761770"/>
            </a:xfrm>
            <a:prstGeom prst="rect">
              <a:avLst/>
            </a:prstGeom>
          </p:spPr>
        </p:pic>
        <p:sp>
          <p:nvSpPr>
            <p:cNvPr id="11" name="Rectangle : avec coins rognés en diagonale 10">
              <a:extLst>
                <a:ext uri="{FF2B5EF4-FFF2-40B4-BE49-F238E27FC236}">
                  <a16:creationId xmlns:a16="http://schemas.microsoft.com/office/drawing/2014/main" id="{8CFA2018-E78F-EAC6-5723-B20B4A11B38D}"/>
                </a:ext>
              </a:extLst>
            </p:cNvPr>
            <p:cNvSpPr/>
            <p:nvPr/>
          </p:nvSpPr>
          <p:spPr>
            <a:xfrm>
              <a:off x="10032274" y="4310319"/>
              <a:ext cx="1977025" cy="817886"/>
            </a:xfrm>
            <a:prstGeom prst="snip2Diag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43759345-6138-0AF7-206C-9618CB506E80}"/>
                </a:ext>
              </a:extLst>
            </p:cNvPr>
            <p:cNvSpPr txBox="1"/>
            <p:nvPr/>
          </p:nvSpPr>
          <p:spPr>
            <a:xfrm>
              <a:off x="9988555" y="4509829"/>
              <a:ext cx="1191352" cy="369332"/>
            </a:xfrm>
            <a:prstGeom prst="rect">
              <a:avLst/>
            </a:prstGeom>
            <a:noFill/>
          </p:spPr>
          <p:txBody>
            <a:bodyPr wrap="none" rtlCol="0">
              <a:spAutoFit/>
            </a:bodyPr>
            <a:lstStyle/>
            <a:p>
              <a:r>
                <a:rPr lang="fr-FR" b="1" dirty="0"/>
                <a:t>NUKEMAP</a:t>
              </a:r>
            </a:p>
          </p:txBody>
        </p:sp>
      </p:grpSp>
      <p:sp>
        <p:nvSpPr>
          <p:cNvPr id="6" name="ZoneTexte 5">
            <a:extLst>
              <a:ext uri="{FF2B5EF4-FFF2-40B4-BE49-F238E27FC236}">
                <a16:creationId xmlns:a16="http://schemas.microsoft.com/office/drawing/2014/main" id="{FA4A994B-397E-73C3-8F0E-027413E43B01}"/>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21461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1000"/>
                                        <p:tgtEl>
                                          <p:spTgt spid="60"/>
                                        </p:tgtEl>
                                      </p:cBhvr>
                                    </p:animEffect>
                                    <p:anim calcmode="lin" valueType="num">
                                      <p:cBhvr>
                                        <p:cTn id="13" dur="1000" fill="hold"/>
                                        <p:tgtEl>
                                          <p:spTgt spid="60"/>
                                        </p:tgtEl>
                                        <p:attrNameLst>
                                          <p:attrName>ppt_x</p:attrName>
                                        </p:attrNameLst>
                                      </p:cBhvr>
                                      <p:tavLst>
                                        <p:tav tm="0">
                                          <p:val>
                                            <p:strVal val="#ppt_x"/>
                                          </p:val>
                                        </p:tav>
                                        <p:tav tm="100000">
                                          <p:val>
                                            <p:strVal val="#ppt_x"/>
                                          </p:val>
                                        </p:tav>
                                      </p:tavLst>
                                    </p:anim>
                                    <p:anim calcmode="lin" valueType="num">
                                      <p:cBhvr>
                                        <p:cTn id="14"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ppt_x"/>
                                          </p:val>
                                        </p:tav>
                                        <p:tav tm="100000">
                                          <p:val>
                                            <p:strVal val="#ppt_x"/>
                                          </p:val>
                                        </p:tav>
                                      </p:tavLst>
                                    </p:anim>
                                    <p:anim calcmode="lin" valueType="num">
                                      <p:cBhvr additive="base">
                                        <p:cTn id="31"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9"/>
                                        </p:tgtEl>
                                        <p:attrNameLst>
                                          <p:attrName>style.visibility</p:attrName>
                                        </p:attrNameLst>
                                      </p:cBhvr>
                                      <p:to>
                                        <p:strVal val="visible"/>
                                      </p:to>
                                    </p:set>
                                    <p:anim calcmode="lin" valueType="num">
                                      <p:cBhvr additive="base">
                                        <p:cTn id="40" dur="500" fill="hold"/>
                                        <p:tgtEl>
                                          <p:spTgt spid="49"/>
                                        </p:tgtEl>
                                        <p:attrNameLst>
                                          <p:attrName>ppt_x</p:attrName>
                                        </p:attrNameLst>
                                      </p:cBhvr>
                                      <p:tavLst>
                                        <p:tav tm="0">
                                          <p:val>
                                            <p:strVal val="#ppt_x"/>
                                          </p:val>
                                        </p:tav>
                                        <p:tav tm="100000">
                                          <p:val>
                                            <p:strVal val="#ppt_x"/>
                                          </p:val>
                                        </p:tav>
                                      </p:tavLst>
                                    </p:anim>
                                    <p:anim calcmode="lin" valueType="num">
                                      <p:cBhvr additive="base">
                                        <p:cTn id="41" dur="500" fill="hold"/>
                                        <p:tgtEl>
                                          <p:spTgt spid="49"/>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additive="base">
                                        <p:cTn id="44" dur="500" fill="hold"/>
                                        <p:tgtEl>
                                          <p:spTgt spid="44"/>
                                        </p:tgtEl>
                                        <p:attrNameLst>
                                          <p:attrName>ppt_x</p:attrName>
                                        </p:attrNameLst>
                                      </p:cBhvr>
                                      <p:tavLst>
                                        <p:tav tm="0">
                                          <p:val>
                                            <p:strVal val="#ppt_x"/>
                                          </p:val>
                                        </p:tav>
                                        <p:tav tm="100000">
                                          <p:val>
                                            <p:strVal val="#ppt_x"/>
                                          </p:val>
                                        </p:tav>
                                      </p:tavLst>
                                    </p:anim>
                                    <p:anim calcmode="lin" valueType="num">
                                      <p:cBhvr additive="base">
                                        <p:cTn id="45"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1000"/>
                                        <p:tgtEl>
                                          <p:spTgt spid="50"/>
                                        </p:tgtEl>
                                      </p:cBhvr>
                                    </p:animEffect>
                                    <p:anim calcmode="lin" valueType="num">
                                      <p:cBhvr>
                                        <p:cTn id="51" dur="1000" fill="hold"/>
                                        <p:tgtEl>
                                          <p:spTgt spid="50"/>
                                        </p:tgtEl>
                                        <p:attrNameLst>
                                          <p:attrName>ppt_x</p:attrName>
                                        </p:attrNameLst>
                                      </p:cBhvr>
                                      <p:tavLst>
                                        <p:tav tm="0">
                                          <p:val>
                                            <p:strVal val="#ppt_x"/>
                                          </p:val>
                                        </p:tav>
                                        <p:tav tm="100000">
                                          <p:val>
                                            <p:strVal val="#ppt_x"/>
                                          </p:val>
                                        </p:tav>
                                      </p:tavLst>
                                    </p:anim>
                                    <p:anim calcmode="lin" valueType="num">
                                      <p:cBhvr>
                                        <p:cTn id="52"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6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6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500" fill="hold"/>
                                        <p:tgtEl>
                                          <p:spTgt spid="16"/>
                                        </p:tgtEl>
                                        <p:attrNameLst>
                                          <p:attrName>ppt_x</p:attrName>
                                        </p:attrNameLst>
                                      </p:cBhvr>
                                      <p:tavLst>
                                        <p:tav tm="0">
                                          <p:val>
                                            <p:strVal val="#ppt_x"/>
                                          </p:val>
                                        </p:tav>
                                        <p:tav tm="100000">
                                          <p:val>
                                            <p:strVal val="#ppt_x"/>
                                          </p:val>
                                        </p:tav>
                                      </p:tavLst>
                                    </p:anim>
                                    <p:anim calcmode="lin" valueType="num">
                                      <p:cBhvr additive="base">
                                        <p:cTn id="7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additive="base">
                                        <p:cTn id="75" dur="500" fill="hold"/>
                                        <p:tgtEl>
                                          <p:spTgt spid="21"/>
                                        </p:tgtEl>
                                        <p:attrNameLst>
                                          <p:attrName>ppt_x</p:attrName>
                                        </p:attrNameLst>
                                      </p:cBhvr>
                                      <p:tavLst>
                                        <p:tav tm="0">
                                          <p:val>
                                            <p:strVal val="#ppt_x"/>
                                          </p:val>
                                        </p:tav>
                                        <p:tav tm="100000">
                                          <p:val>
                                            <p:strVal val="#ppt_x"/>
                                          </p:val>
                                        </p:tav>
                                      </p:tavLst>
                                    </p:anim>
                                    <p:anim calcmode="lin" valueType="num">
                                      <p:cBhvr additive="base">
                                        <p:cTn id="7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2"/>
                                        </p:tgtEl>
                                        <p:attrNameLst>
                                          <p:attrName>style.visibility</p:attrName>
                                        </p:attrNameLst>
                                      </p:cBhvr>
                                      <p:to>
                                        <p:strVal val="visible"/>
                                      </p:to>
                                    </p:set>
                                    <p:anim calcmode="lin" valueType="num">
                                      <p:cBhvr additive="base">
                                        <p:cTn id="81" dur="500" fill="hold"/>
                                        <p:tgtEl>
                                          <p:spTgt spid="2"/>
                                        </p:tgtEl>
                                        <p:attrNameLst>
                                          <p:attrName>ppt_x</p:attrName>
                                        </p:attrNameLst>
                                      </p:cBhvr>
                                      <p:tavLst>
                                        <p:tav tm="0">
                                          <p:val>
                                            <p:strVal val="#ppt_x"/>
                                          </p:val>
                                        </p:tav>
                                        <p:tav tm="100000">
                                          <p:val>
                                            <p:strVal val="#ppt_x"/>
                                          </p:val>
                                        </p:tav>
                                      </p:tavLst>
                                    </p:anim>
                                    <p:anim calcmode="lin" valueType="num">
                                      <p:cBhvr additive="base">
                                        <p:cTn id="8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ppt_x"/>
                                          </p:val>
                                        </p:tav>
                                        <p:tav tm="100000">
                                          <p:val>
                                            <p:strVal val="#ppt_x"/>
                                          </p:val>
                                        </p:tav>
                                      </p:tavLst>
                                    </p:anim>
                                    <p:anim calcmode="lin" valueType="num">
                                      <p:cBhvr additive="base">
                                        <p:cTn id="8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nodeType="clickEffect">
                                  <p:stCondLst>
                                    <p:cond delay="0"/>
                                  </p:stCondLst>
                                  <p:childTnLst>
                                    <p:set>
                                      <p:cBhvr>
                                        <p:cTn id="92" dur="1" fill="hold">
                                          <p:stCondLst>
                                            <p:cond delay="0"/>
                                          </p:stCondLst>
                                        </p:cTn>
                                        <p:tgtEl>
                                          <p:spTgt spid="26"/>
                                        </p:tgtEl>
                                        <p:attrNameLst>
                                          <p:attrName>style.visibility</p:attrName>
                                        </p:attrNameLst>
                                      </p:cBhvr>
                                      <p:to>
                                        <p:strVal val="visible"/>
                                      </p:to>
                                    </p:set>
                                    <p:anim calcmode="lin" valueType="num">
                                      <p:cBhvr additive="base">
                                        <p:cTn id="93" dur="500" fill="hold"/>
                                        <p:tgtEl>
                                          <p:spTgt spid="26"/>
                                        </p:tgtEl>
                                        <p:attrNameLst>
                                          <p:attrName>ppt_x</p:attrName>
                                        </p:attrNameLst>
                                      </p:cBhvr>
                                      <p:tavLst>
                                        <p:tav tm="0">
                                          <p:val>
                                            <p:strVal val="#ppt_x"/>
                                          </p:val>
                                        </p:tav>
                                        <p:tav tm="100000">
                                          <p:val>
                                            <p:strVal val="#ppt_x"/>
                                          </p:val>
                                        </p:tav>
                                      </p:tavLst>
                                    </p:anim>
                                    <p:anim calcmode="lin" valueType="num">
                                      <p:cBhvr additive="base">
                                        <p:cTn id="9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4"/>
                                        </p:tgtEl>
                                        <p:attrNameLst>
                                          <p:attrName>style.visibility</p:attrName>
                                        </p:attrNameLst>
                                      </p:cBhvr>
                                      <p:to>
                                        <p:strVal val="visible"/>
                                      </p:to>
                                    </p:set>
                                    <p:anim calcmode="lin" valueType="num">
                                      <p:cBhvr additive="base">
                                        <p:cTn id="99" dur="500" fill="hold"/>
                                        <p:tgtEl>
                                          <p:spTgt spid="4"/>
                                        </p:tgtEl>
                                        <p:attrNameLst>
                                          <p:attrName>ppt_x</p:attrName>
                                        </p:attrNameLst>
                                      </p:cBhvr>
                                      <p:tavLst>
                                        <p:tav tm="0">
                                          <p:val>
                                            <p:strVal val="#ppt_x"/>
                                          </p:val>
                                        </p:tav>
                                        <p:tav tm="100000">
                                          <p:val>
                                            <p:strVal val="#ppt_x"/>
                                          </p:val>
                                        </p:tav>
                                      </p:tavLst>
                                    </p:anim>
                                    <p:anim calcmode="lin" valueType="num">
                                      <p:cBhvr additive="base">
                                        <p:cTn id="10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69"/>
                                        </p:tgtEl>
                                        <p:attrNameLst>
                                          <p:attrName>style.visibility</p:attrName>
                                        </p:attrNameLst>
                                      </p:cBhvr>
                                      <p:to>
                                        <p:strVal val="visible"/>
                                      </p:to>
                                    </p:set>
                                    <p:animEffect transition="in" filter="fade">
                                      <p:cBhvr>
                                        <p:cTn id="105" dur="1000"/>
                                        <p:tgtEl>
                                          <p:spTgt spid="69"/>
                                        </p:tgtEl>
                                      </p:cBhvr>
                                    </p:animEffect>
                                    <p:anim calcmode="lin" valueType="num">
                                      <p:cBhvr>
                                        <p:cTn id="106" dur="1000" fill="hold"/>
                                        <p:tgtEl>
                                          <p:spTgt spid="69"/>
                                        </p:tgtEl>
                                        <p:attrNameLst>
                                          <p:attrName>ppt_x</p:attrName>
                                        </p:attrNameLst>
                                      </p:cBhvr>
                                      <p:tavLst>
                                        <p:tav tm="0">
                                          <p:val>
                                            <p:strVal val="#ppt_x"/>
                                          </p:val>
                                        </p:tav>
                                        <p:tav tm="100000">
                                          <p:val>
                                            <p:strVal val="#ppt_x"/>
                                          </p:val>
                                        </p:tav>
                                      </p:tavLst>
                                    </p:anim>
                                    <p:anim calcmode="lin" valueType="num">
                                      <p:cBhvr>
                                        <p:cTn id="107" dur="1000" fill="hold"/>
                                        <p:tgtEl>
                                          <p:spTgt spid="69"/>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74"/>
                                        </p:tgtEl>
                                        <p:attrNameLst>
                                          <p:attrName>style.visibility</p:attrName>
                                        </p:attrNameLst>
                                      </p:cBhvr>
                                      <p:to>
                                        <p:strVal val="visible"/>
                                      </p:to>
                                    </p:set>
                                    <p:animEffect transition="in" filter="fade">
                                      <p:cBhvr>
                                        <p:cTn id="110" dur="1000"/>
                                        <p:tgtEl>
                                          <p:spTgt spid="74"/>
                                        </p:tgtEl>
                                      </p:cBhvr>
                                    </p:animEffect>
                                    <p:anim calcmode="lin" valueType="num">
                                      <p:cBhvr>
                                        <p:cTn id="111" dur="1000" fill="hold"/>
                                        <p:tgtEl>
                                          <p:spTgt spid="74"/>
                                        </p:tgtEl>
                                        <p:attrNameLst>
                                          <p:attrName>ppt_x</p:attrName>
                                        </p:attrNameLst>
                                      </p:cBhvr>
                                      <p:tavLst>
                                        <p:tav tm="0">
                                          <p:val>
                                            <p:strVal val="#ppt_x"/>
                                          </p:val>
                                        </p:tav>
                                        <p:tav tm="100000">
                                          <p:val>
                                            <p:strVal val="#ppt_x"/>
                                          </p:val>
                                        </p:tav>
                                      </p:tavLst>
                                    </p:anim>
                                    <p:anim calcmode="lin" valueType="num">
                                      <p:cBhvr>
                                        <p:cTn id="112"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3"/>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5"/>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nodeType="clickEffect">
                                  <p:stCondLst>
                                    <p:cond delay="0"/>
                                  </p:stCondLst>
                                  <p:childTnLst>
                                    <p:set>
                                      <p:cBhvr>
                                        <p:cTn id="124" dur="1" fill="hold">
                                          <p:stCondLst>
                                            <p:cond delay="0"/>
                                          </p:stCondLst>
                                        </p:cTn>
                                        <p:tgtEl>
                                          <p:spTgt spid="7"/>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nodeType="clickEffect">
                                  <p:stCondLst>
                                    <p:cond delay="0"/>
                                  </p:stCondLst>
                                  <p:childTnLst>
                                    <p:set>
                                      <p:cBhvr>
                                        <p:cTn id="128" dur="1" fill="hold">
                                          <p:stCondLst>
                                            <p:cond delay="0"/>
                                          </p:stCondLst>
                                        </p:cTn>
                                        <p:tgtEl>
                                          <p:spTgt spid="9"/>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41"/>
                                        </p:tgtEl>
                                        <p:attrNameLst>
                                          <p:attrName>style.visibility</p:attrName>
                                        </p:attrNameLst>
                                      </p:cBhvr>
                                      <p:to>
                                        <p:strVal val="visible"/>
                                      </p:to>
                                    </p:set>
                                    <p:anim calcmode="lin" valueType="num">
                                      <p:cBhvr additive="base">
                                        <p:cTn id="133" dur="500" fill="hold"/>
                                        <p:tgtEl>
                                          <p:spTgt spid="41"/>
                                        </p:tgtEl>
                                        <p:attrNameLst>
                                          <p:attrName>ppt_x</p:attrName>
                                        </p:attrNameLst>
                                      </p:cBhvr>
                                      <p:tavLst>
                                        <p:tav tm="0">
                                          <p:val>
                                            <p:strVal val="#ppt_x"/>
                                          </p:val>
                                        </p:tav>
                                        <p:tav tm="100000">
                                          <p:val>
                                            <p:strVal val="#ppt_x"/>
                                          </p:val>
                                        </p:tav>
                                      </p:tavLst>
                                    </p:anim>
                                    <p:anim calcmode="lin" valueType="num">
                                      <p:cBhvr additive="base">
                                        <p:cTn id="134" dur="500" fill="hold"/>
                                        <p:tgtEl>
                                          <p:spTgt spid="41"/>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0"/>
                                  </p:stCondLst>
                                  <p:childTnLst>
                                    <p:set>
                                      <p:cBhvr>
                                        <p:cTn id="136" dur="1" fill="hold">
                                          <p:stCondLst>
                                            <p:cond delay="0"/>
                                          </p:stCondLst>
                                        </p:cTn>
                                        <p:tgtEl>
                                          <p:spTgt spid="45"/>
                                        </p:tgtEl>
                                        <p:attrNameLst>
                                          <p:attrName>style.visibility</p:attrName>
                                        </p:attrNameLst>
                                      </p:cBhvr>
                                      <p:to>
                                        <p:strVal val="visible"/>
                                      </p:to>
                                    </p:set>
                                    <p:anim calcmode="lin" valueType="num">
                                      <p:cBhvr additive="base">
                                        <p:cTn id="137" dur="500" fill="hold"/>
                                        <p:tgtEl>
                                          <p:spTgt spid="45"/>
                                        </p:tgtEl>
                                        <p:attrNameLst>
                                          <p:attrName>ppt_x</p:attrName>
                                        </p:attrNameLst>
                                      </p:cBhvr>
                                      <p:tavLst>
                                        <p:tav tm="0">
                                          <p:val>
                                            <p:strVal val="#ppt_x"/>
                                          </p:val>
                                        </p:tav>
                                        <p:tav tm="100000">
                                          <p:val>
                                            <p:strVal val="#ppt_x"/>
                                          </p:val>
                                        </p:tav>
                                      </p:tavLst>
                                    </p:anim>
                                    <p:anim calcmode="lin" valueType="num">
                                      <p:cBhvr additive="base">
                                        <p:cTn id="138" dur="500" fill="hold"/>
                                        <p:tgtEl>
                                          <p:spTgt spid="45"/>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0"/>
                                  </p:stCondLst>
                                  <p:childTnLst>
                                    <p:set>
                                      <p:cBhvr>
                                        <p:cTn id="140" dur="1" fill="hold">
                                          <p:stCondLst>
                                            <p:cond delay="0"/>
                                          </p:stCondLst>
                                        </p:cTn>
                                        <p:tgtEl>
                                          <p:spTgt spid="46"/>
                                        </p:tgtEl>
                                        <p:attrNameLst>
                                          <p:attrName>style.visibility</p:attrName>
                                        </p:attrNameLst>
                                      </p:cBhvr>
                                      <p:to>
                                        <p:strVal val="visible"/>
                                      </p:to>
                                    </p:set>
                                    <p:anim calcmode="lin" valueType="num">
                                      <p:cBhvr additive="base">
                                        <p:cTn id="141" dur="500" fill="hold"/>
                                        <p:tgtEl>
                                          <p:spTgt spid="46"/>
                                        </p:tgtEl>
                                        <p:attrNameLst>
                                          <p:attrName>ppt_x</p:attrName>
                                        </p:attrNameLst>
                                      </p:cBhvr>
                                      <p:tavLst>
                                        <p:tav tm="0">
                                          <p:val>
                                            <p:strVal val="#ppt_x"/>
                                          </p:val>
                                        </p:tav>
                                        <p:tav tm="100000">
                                          <p:val>
                                            <p:strVal val="#ppt_x"/>
                                          </p:val>
                                        </p:tav>
                                      </p:tavLst>
                                    </p:anim>
                                    <p:anim calcmode="lin" valueType="num">
                                      <p:cBhvr additive="base">
                                        <p:cTn id="142" dur="500" fill="hold"/>
                                        <p:tgtEl>
                                          <p:spTgt spid="46"/>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0"/>
                                  </p:stCondLst>
                                  <p:childTnLst>
                                    <p:set>
                                      <p:cBhvr>
                                        <p:cTn id="144" dur="1" fill="hold">
                                          <p:stCondLst>
                                            <p:cond delay="0"/>
                                          </p:stCondLst>
                                        </p:cTn>
                                        <p:tgtEl>
                                          <p:spTgt spid="47"/>
                                        </p:tgtEl>
                                        <p:attrNameLst>
                                          <p:attrName>style.visibility</p:attrName>
                                        </p:attrNameLst>
                                      </p:cBhvr>
                                      <p:to>
                                        <p:strVal val="visible"/>
                                      </p:to>
                                    </p:set>
                                    <p:anim calcmode="lin" valueType="num">
                                      <p:cBhvr additive="base">
                                        <p:cTn id="145" dur="500" fill="hold"/>
                                        <p:tgtEl>
                                          <p:spTgt spid="47"/>
                                        </p:tgtEl>
                                        <p:attrNameLst>
                                          <p:attrName>ppt_x</p:attrName>
                                        </p:attrNameLst>
                                      </p:cBhvr>
                                      <p:tavLst>
                                        <p:tav tm="0">
                                          <p:val>
                                            <p:strVal val="#ppt_x"/>
                                          </p:val>
                                        </p:tav>
                                        <p:tav tm="100000">
                                          <p:val>
                                            <p:strVal val="#ppt_x"/>
                                          </p:val>
                                        </p:tav>
                                      </p:tavLst>
                                    </p:anim>
                                    <p:anim calcmode="lin" valueType="num">
                                      <p:cBhvr additive="base">
                                        <p:cTn id="146"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grpId="0" nodeType="clickEffect">
                                  <p:stCondLst>
                                    <p:cond delay="0"/>
                                  </p:stCondLst>
                                  <p:childTnLst>
                                    <p:set>
                                      <p:cBhvr>
                                        <p:cTn id="150" dur="1" fill="hold">
                                          <p:stCondLst>
                                            <p:cond delay="0"/>
                                          </p:stCondLst>
                                        </p:cTn>
                                        <p:tgtEl>
                                          <p:spTgt spid="40"/>
                                        </p:tgtEl>
                                        <p:attrNameLst>
                                          <p:attrName>style.visibility</p:attrName>
                                        </p:attrNameLst>
                                      </p:cBhvr>
                                      <p:to>
                                        <p:strVal val="visible"/>
                                      </p:to>
                                    </p:set>
                                    <p:anim calcmode="lin" valueType="num">
                                      <p:cBhvr additive="base">
                                        <p:cTn id="151" dur="500" fill="hold"/>
                                        <p:tgtEl>
                                          <p:spTgt spid="40"/>
                                        </p:tgtEl>
                                        <p:attrNameLst>
                                          <p:attrName>ppt_x</p:attrName>
                                        </p:attrNameLst>
                                      </p:cBhvr>
                                      <p:tavLst>
                                        <p:tav tm="0">
                                          <p:val>
                                            <p:strVal val="#ppt_x"/>
                                          </p:val>
                                        </p:tav>
                                        <p:tav tm="100000">
                                          <p:val>
                                            <p:strVal val="#ppt_x"/>
                                          </p:val>
                                        </p:tav>
                                      </p:tavLst>
                                    </p:anim>
                                    <p:anim calcmode="lin" valueType="num">
                                      <p:cBhvr additive="base">
                                        <p:cTn id="15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42" presetClass="entr" presetSubtype="0" fill="hold" grpId="0" nodeType="clickEffect">
                                  <p:stCondLst>
                                    <p:cond delay="0"/>
                                  </p:stCondLst>
                                  <p:childTnLst>
                                    <p:set>
                                      <p:cBhvr>
                                        <p:cTn id="156" dur="1" fill="hold">
                                          <p:stCondLst>
                                            <p:cond delay="0"/>
                                          </p:stCondLst>
                                        </p:cTn>
                                        <p:tgtEl>
                                          <p:spTgt spid="43"/>
                                        </p:tgtEl>
                                        <p:attrNameLst>
                                          <p:attrName>style.visibility</p:attrName>
                                        </p:attrNameLst>
                                      </p:cBhvr>
                                      <p:to>
                                        <p:strVal val="visible"/>
                                      </p:to>
                                    </p:set>
                                    <p:animEffect transition="in" filter="fade">
                                      <p:cBhvr>
                                        <p:cTn id="157" dur="1000"/>
                                        <p:tgtEl>
                                          <p:spTgt spid="43"/>
                                        </p:tgtEl>
                                      </p:cBhvr>
                                    </p:animEffect>
                                    <p:anim calcmode="lin" valueType="num">
                                      <p:cBhvr>
                                        <p:cTn id="158" dur="1000" fill="hold"/>
                                        <p:tgtEl>
                                          <p:spTgt spid="43"/>
                                        </p:tgtEl>
                                        <p:attrNameLst>
                                          <p:attrName>ppt_x</p:attrName>
                                        </p:attrNameLst>
                                      </p:cBhvr>
                                      <p:tavLst>
                                        <p:tav tm="0">
                                          <p:val>
                                            <p:strVal val="#ppt_x"/>
                                          </p:val>
                                        </p:tav>
                                        <p:tav tm="100000">
                                          <p:val>
                                            <p:strVal val="#ppt_x"/>
                                          </p:val>
                                        </p:tav>
                                      </p:tavLst>
                                    </p:anim>
                                    <p:anim calcmode="lin" valueType="num">
                                      <p:cBhvr>
                                        <p:cTn id="15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4" grpId="0"/>
      <p:bldP spid="40" grpId="0" animBg="1"/>
      <p:bldP spid="41" grpId="0"/>
      <p:bldP spid="43" grpId="0"/>
      <p:bldP spid="45" grpId="0"/>
      <p:bldP spid="46" grpId="0"/>
      <p:bldP spid="47" grpId="0"/>
      <p:bldP spid="59" grpId="0"/>
      <p:bldP spid="60" grpId="0"/>
      <p:bldP spid="61" grpId="0"/>
      <p:bldP spid="48" grpId="0"/>
      <p:bldP spid="49" grpId="0"/>
      <p:bldP spid="50" grpId="0"/>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7C09E347-AB61-A664-F392-1D91A066B7BB}"/>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13</a:t>
            </a:r>
          </a:p>
        </p:txBody>
      </p:sp>
      <p:sp>
        <p:nvSpPr>
          <p:cNvPr id="74" name="ZoneTexte 73">
            <a:extLst>
              <a:ext uri="{FF2B5EF4-FFF2-40B4-BE49-F238E27FC236}">
                <a16:creationId xmlns:a16="http://schemas.microsoft.com/office/drawing/2014/main" id="{AE69FF87-3579-D625-D378-FB630456E607}"/>
              </a:ext>
            </a:extLst>
          </p:cNvPr>
          <p:cNvSpPr txBox="1"/>
          <p:nvPr/>
        </p:nvSpPr>
        <p:spPr>
          <a:xfrm>
            <a:off x="1833524" y="472511"/>
            <a:ext cx="2573223"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décolonisation</a:t>
            </a:r>
          </a:p>
        </p:txBody>
      </p:sp>
      <p:pic>
        <p:nvPicPr>
          <p:cNvPr id="5" name="Image 4">
            <a:extLst>
              <a:ext uri="{FF2B5EF4-FFF2-40B4-BE49-F238E27FC236}">
                <a16:creationId xmlns:a16="http://schemas.microsoft.com/office/drawing/2014/main" id="{2A7D337A-CDB6-9791-B986-B243BF2439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00" y="828000"/>
            <a:ext cx="8137002" cy="5891842"/>
          </a:xfrm>
          <a:prstGeom prst="rect">
            <a:avLst/>
          </a:prstGeom>
        </p:spPr>
      </p:pic>
      <p:pic>
        <p:nvPicPr>
          <p:cNvPr id="10" name="Image 9">
            <a:extLst>
              <a:ext uri="{FF2B5EF4-FFF2-40B4-BE49-F238E27FC236}">
                <a16:creationId xmlns:a16="http://schemas.microsoft.com/office/drawing/2014/main" id="{9F7ACEBF-9785-172C-BDFA-E21CB7A0C5F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3999" y="828000"/>
            <a:ext cx="8137001" cy="5891842"/>
          </a:xfrm>
          <a:prstGeom prst="rect">
            <a:avLst/>
          </a:prstGeom>
        </p:spPr>
      </p:pic>
      <p:sp>
        <p:nvSpPr>
          <p:cNvPr id="11" name="ZoneTexte 10">
            <a:extLst>
              <a:ext uri="{FF2B5EF4-FFF2-40B4-BE49-F238E27FC236}">
                <a16:creationId xmlns:a16="http://schemas.microsoft.com/office/drawing/2014/main" id="{C2DD539F-67FC-6691-66DB-F72AFAAE616B}"/>
              </a:ext>
            </a:extLst>
          </p:cNvPr>
          <p:cNvSpPr txBox="1"/>
          <p:nvPr/>
        </p:nvSpPr>
        <p:spPr>
          <a:xfrm>
            <a:off x="8587959" y="814991"/>
            <a:ext cx="3128790" cy="1077218"/>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17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13 </a:t>
            </a:r>
            <a:r>
              <a:rPr lang="fr-FR" sz="1600" b="0" i="0" u="none" strike="noStrike" baseline="0" dirty="0">
                <a:solidFill>
                  <a:srgbClr val="0070C0"/>
                </a:solidFill>
                <a:latin typeface="Calibri" panose="020F0502020204030204" pitchFamily="34" charset="0"/>
                <a:cs typeface="Calibri" panose="020F0502020204030204" pitchFamily="34" charset="0"/>
              </a:rPr>
              <a:t>Qu’appelle-t-on la décolonisation et pourquoi, à votre avis,  les superpuissances y sont-ils très favorables ?</a:t>
            </a:r>
          </a:p>
        </p:txBody>
      </p:sp>
      <p:sp>
        <p:nvSpPr>
          <p:cNvPr id="13" name="ZoneTexte 12">
            <a:extLst>
              <a:ext uri="{FF2B5EF4-FFF2-40B4-BE49-F238E27FC236}">
                <a16:creationId xmlns:a16="http://schemas.microsoft.com/office/drawing/2014/main" id="{4C707D81-0DAF-767B-B65A-5A349B48B7E3}"/>
              </a:ext>
            </a:extLst>
          </p:cNvPr>
          <p:cNvSpPr txBox="1"/>
          <p:nvPr/>
        </p:nvSpPr>
        <p:spPr>
          <a:xfrm>
            <a:off x="8561031" y="4389396"/>
            <a:ext cx="3128790" cy="830997"/>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18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13 </a:t>
            </a:r>
            <a:r>
              <a:rPr lang="fr-FR" sz="1600" dirty="0">
                <a:solidFill>
                  <a:srgbClr val="0070C0"/>
                </a:solidFill>
                <a:latin typeface="Calibri" panose="020F0502020204030204" pitchFamily="34" charset="0"/>
                <a:cs typeface="Calibri" panose="020F0502020204030204" pitchFamily="34" charset="0"/>
              </a:rPr>
              <a:t>Que reste-t-il aujourd’hui de l’ancien empire colonial français</a:t>
            </a:r>
            <a:r>
              <a:rPr lang="fr-FR" sz="1600" b="0" i="0" u="none" strike="noStrike" baseline="0" dirty="0">
                <a:solidFill>
                  <a:srgbClr val="0070C0"/>
                </a:solidFill>
                <a:latin typeface="Calibri" panose="020F0502020204030204" pitchFamily="34" charset="0"/>
                <a:cs typeface="Calibri" panose="020F0502020204030204" pitchFamily="34" charset="0"/>
              </a:rPr>
              <a:t> ?</a:t>
            </a:r>
          </a:p>
        </p:txBody>
      </p:sp>
      <p:grpSp>
        <p:nvGrpSpPr>
          <p:cNvPr id="3" name="Groupe 2">
            <a:extLst>
              <a:ext uri="{FF2B5EF4-FFF2-40B4-BE49-F238E27FC236}">
                <a16:creationId xmlns:a16="http://schemas.microsoft.com/office/drawing/2014/main" id="{AD3342FF-061B-4735-42F0-2CCEAAFA7DCF}"/>
              </a:ext>
            </a:extLst>
          </p:cNvPr>
          <p:cNvGrpSpPr/>
          <p:nvPr/>
        </p:nvGrpSpPr>
        <p:grpSpPr>
          <a:xfrm>
            <a:off x="9118559" y="200567"/>
            <a:ext cx="717056" cy="779775"/>
            <a:chOff x="9118559" y="200567"/>
            <a:chExt cx="717056" cy="779775"/>
          </a:xfrm>
        </p:grpSpPr>
        <p:pic>
          <p:nvPicPr>
            <p:cNvPr id="16" name="Image 15">
              <a:hlinkClick r:id="rId4" action="ppaction://hlinksldjump"/>
              <a:extLst>
                <a:ext uri="{FF2B5EF4-FFF2-40B4-BE49-F238E27FC236}">
                  <a16:creationId xmlns:a16="http://schemas.microsoft.com/office/drawing/2014/main" id="{B2E6136C-5A28-87EF-A100-28E5385DAF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41983" y="200567"/>
              <a:ext cx="563157" cy="563157"/>
            </a:xfrm>
            <a:prstGeom prst="rect">
              <a:avLst/>
            </a:prstGeom>
          </p:spPr>
        </p:pic>
        <p:sp>
          <p:nvSpPr>
            <p:cNvPr id="2" name="ZoneTexte 1">
              <a:extLst>
                <a:ext uri="{FF2B5EF4-FFF2-40B4-BE49-F238E27FC236}">
                  <a16:creationId xmlns:a16="http://schemas.microsoft.com/office/drawing/2014/main" id="{D7BE27E2-4526-C4CE-0DED-2D78EAC708F5}"/>
                </a:ext>
              </a:extLst>
            </p:cNvPr>
            <p:cNvSpPr txBox="1"/>
            <p:nvPr/>
          </p:nvSpPr>
          <p:spPr>
            <a:xfrm>
              <a:off x="9118559" y="703343"/>
              <a:ext cx="717056" cy="276999"/>
            </a:xfrm>
            <a:prstGeom prst="rect">
              <a:avLst/>
            </a:prstGeom>
            <a:noFill/>
          </p:spPr>
          <p:txBody>
            <a:bodyPr wrap="none" rtlCol="0">
              <a:spAutoFit/>
            </a:bodyPr>
            <a:lstStyle/>
            <a:p>
              <a:r>
                <a:rPr lang="fr-FR" sz="1200" b="1" dirty="0">
                  <a:solidFill>
                    <a:srgbClr val="00B050"/>
                  </a:solidFill>
                </a:rPr>
                <a:t>ALGÉRIE</a:t>
              </a:r>
            </a:p>
          </p:txBody>
        </p:sp>
      </p:grpSp>
      <p:grpSp>
        <p:nvGrpSpPr>
          <p:cNvPr id="4" name="Groupe 3">
            <a:extLst>
              <a:ext uri="{FF2B5EF4-FFF2-40B4-BE49-F238E27FC236}">
                <a16:creationId xmlns:a16="http://schemas.microsoft.com/office/drawing/2014/main" id="{4DD0AE03-83C1-4C3B-F0A2-0F93FEE73BDC}"/>
              </a:ext>
            </a:extLst>
          </p:cNvPr>
          <p:cNvGrpSpPr/>
          <p:nvPr/>
        </p:nvGrpSpPr>
        <p:grpSpPr>
          <a:xfrm>
            <a:off x="9866090" y="200567"/>
            <a:ext cx="1084079" cy="772305"/>
            <a:chOff x="9866090" y="200567"/>
            <a:chExt cx="1084079" cy="772305"/>
          </a:xfrm>
        </p:grpSpPr>
        <p:pic>
          <p:nvPicPr>
            <p:cNvPr id="15" name="Image 14">
              <a:hlinkClick r:id="rId6" action="ppaction://hlinksldjump"/>
              <a:extLst>
                <a:ext uri="{FF2B5EF4-FFF2-40B4-BE49-F238E27FC236}">
                  <a16:creationId xmlns:a16="http://schemas.microsoft.com/office/drawing/2014/main" id="{6E9E7561-7A9C-A813-438F-2786688314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26552" y="200567"/>
              <a:ext cx="563157" cy="563157"/>
            </a:xfrm>
            <a:prstGeom prst="rect">
              <a:avLst/>
            </a:prstGeom>
          </p:spPr>
        </p:pic>
        <p:sp>
          <p:nvSpPr>
            <p:cNvPr id="18" name="ZoneTexte 17">
              <a:extLst>
                <a:ext uri="{FF2B5EF4-FFF2-40B4-BE49-F238E27FC236}">
                  <a16:creationId xmlns:a16="http://schemas.microsoft.com/office/drawing/2014/main" id="{69DFC1EE-CDC7-80CD-E55A-2143C1CC6BA7}"/>
                </a:ext>
              </a:extLst>
            </p:cNvPr>
            <p:cNvSpPr txBox="1"/>
            <p:nvPr/>
          </p:nvSpPr>
          <p:spPr>
            <a:xfrm>
              <a:off x="9866090" y="695873"/>
              <a:ext cx="1084079" cy="276999"/>
            </a:xfrm>
            <a:prstGeom prst="rect">
              <a:avLst/>
            </a:prstGeom>
            <a:noFill/>
          </p:spPr>
          <p:txBody>
            <a:bodyPr wrap="none" rtlCol="0">
              <a:spAutoFit/>
            </a:bodyPr>
            <a:lstStyle/>
            <a:p>
              <a:r>
                <a:rPr lang="fr-FR" sz="1200" b="1" dirty="0">
                  <a:solidFill>
                    <a:srgbClr val="00B050"/>
                  </a:solidFill>
                </a:rPr>
                <a:t>TIERS MONDE</a:t>
              </a:r>
            </a:p>
          </p:txBody>
        </p:sp>
      </p:grpSp>
      <p:pic>
        <p:nvPicPr>
          <p:cNvPr id="19" name="Image 18">
            <a:hlinkClick r:id="rId7" action="ppaction://hlinksldjump"/>
            <a:extLst>
              <a:ext uri="{FF2B5EF4-FFF2-40B4-BE49-F238E27FC236}">
                <a16:creationId xmlns:a16="http://schemas.microsoft.com/office/drawing/2014/main" id="{9E1DA51B-1E7A-DA51-723B-E893C139F431}"/>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6" name="ZoneTexte 5">
            <a:extLst>
              <a:ext uri="{FF2B5EF4-FFF2-40B4-BE49-F238E27FC236}">
                <a16:creationId xmlns:a16="http://schemas.microsoft.com/office/drawing/2014/main" id="{4E4EE312-9F87-78BE-7AA1-44B04E00180C}"/>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4153050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4" grpId="0"/>
      <p:bldP spid="11"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CE4E8F1D-9182-FF79-DE43-F6DDE3FA36C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84425" y="823911"/>
            <a:ext cx="5568002" cy="5568002"/>
          </a:xfrm>
          <a:prstGeom prst="rect">
            <a:avLst/>
          </a:prstGeom>
        </p:spPr>
      </p:pic>
      <p:sp>
        <p:nvSpPr>
          <p:cNvPr id="2" name="Rectangle 1">
            <a:extLst>
              <a:ext uri="{FF2B5EF4-FFF2-40B4-BE49-F238E27FC236}">
                <a16:creationId xmlns:a16="http://schemas.microsoft.com/office/drawing/2014/main" id="{6A7B5008-11B2-90CA-D560-F1274DB11D18}"/>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14</a:t>
            </a:r>
          </a:p>
        </p:txBody>
      </p:sp>
      <p:sp>
        <p:nvSpPr>
          <p:cNvPr id="3" name="ZoneTexte 2">
            <a:extLst>
              <a:ext uri="{FF2B5EF4-FFF2-40B4-BE49-F238E27FC236}">
                <a16:creationId xmlns:a16="http://schemas.microsoft.com/office/drawing/2014/main" id="{AE6C9607-342D-C03C-F38C-4FD1764B48DB}"/>
              </a:ext>
            </a:extLst>
          </p:cNvPr>
          <p:cNvSpPr txBox="1"/>
          <p:nvPr/>
        </p:nvSpPr>
        <p:spPr>
          <a:xfrm>
            <a:off x="1833523" y="472511"/>
            <a:ext cx="3881161"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L’Algérie, province française 1830-1962</a:t>
            </a:r>
          </a:p>
        </p:txBody>
      </p:sp>
      <p:graphicFrame>
        <p:nvGraphicFramePr>
          <p:cNvPr id="19" name="Tableau 19">
            <a:extLst>
              <a:ext uri="{FF2B5EF4-FFF2-40B4-BE49-F238E27FC236}">
                <a16:creationId xmlns:a16="http://schemas.microsoft.com/office/drawing/2014/main" id="{FC84726C-A341-DE1A-0429-7449F894A33A}"/>
              </a:ext>
            </a:extLst>
          </p:cNvPr>
          <p:cNvGraphicFramePr>
            <a:graphicFrameLocks noGrp="1"/>
          </p:cNvGraphicFramePr>
          <p:nvPr>
            <p:extLst>
              <p:ext uri="{D42A27DB-BD31-4B8C-83A1-F6EECF244321}">
                <p14:modId xmlns:p14="http://schemas.microsoft.com/office/powerpoint/2010/main" val="1287442018"/>
              </p:ext>
            </p:extLst>
          </p:nvPr>
        </p:nvGraphicFramePr>
        <p:xfrm>
          <a:off x="5892310" y="1273000"/>
          <a:ext cx="6257925" cy="2062480"/>
        </p:xfrm>
        <a:graphic>
          <a:graphicData uri="http://schemas.openxmlformats.org/drawingml/2006/table">
            <a:tbl>
              <a:tblPr firstRow="1" bandRow="1">
                <a:tableStyleId>{5940675A-B579-460E-94D1-54222C63F5DA}</a:tableStyleId>
              </a:tblPr>
              <a:tblGrid>
                <a:gridCol w="2847976">
                  <a:extLst>
                    <a:ext uri="{9D8B030D-6E8A-4147-A177-3AD203B41FA5}">
                      <a16:colId xmlns:a16="http://schemas.microsoft.com/office/drawing/2014/main" val="4128900907"/>
                    </a:ext>
                  </a:extLst>
                </a:gridCol>
                <a:gridCol w="1210957">
                  <a:extLst>
                    <a:ext uri="{9D8B030D-6E8A-4147-A177-3AD203B41FA5}">
                      <a16:colId xmlns:a16="http://schemas.microsoft.com/office/drawing/2014/main" val="3739257448"/>
                    </a:ext>
                  </a:extLst>
                </a:gridCol>
                <a:gridCol w="2198992">
                  <a:extLst>
                    <a:ext uri="{9D8B030D-6E8A-4147-A177-3AD203B41FA5}">
                      <a16:colId xmlns:a16="http://schemas.microsoft.com/office/drawing/2014/main" val="865765735"/>
                    </a:ext>
                  </a:extLst>
                </a:gridCol>
              </a:tblGrid>
              <a:tr h="370840">
                <a:tc>
                  <a:txBody>
                    <a:bodyPr/>
                    <a:lstStyle/>
                    <a:p>
                      <a:endParaRPr lang="fr-FR" dirty="0"/>
                    </a:p>
                  </a:txBody>
                  <a:tcPr anchor="ctr"/>
                </a:tc>
                <a:tc>
                  <a:txBody>
                    <a:bodyPr/>
                    <a:lstStyle/>
                    <a:p>
                      <a:r>
                        <a:rPr lang="fr-FR" sz="1600" b="1" dirty="0"/>
                        <a:t>ALGÉRIENS</a:t>
                      </a:r>
                    </a:p>
                  </a:txBody>
                  <a:tcPr anchor="ctr"/>
                </a:tc>
                <a:tc>
                  <a:txBody>
                    <a:bodyPr/>
                    <a:lstStyle/>
                    <a:p>
                      <a:r>
                        <a:rPr lang="fr-FR" sz="1600" b="1" dirty="0"/>
                        <a:t>EUROPÉENS D’ALGÉRIE</a:t>
                      </a:r>
                    </a:p>
                  </a:txBody>
                  <a:tcPr anchor="ctr"/>
                </a:tc>
                <a:extLst>
                  <a:ext uri="{0D108BD9-81ED-4DB2-BD59-A6C34878D82A}">
                    <a16:rowId xmlns:a16="http://schemas.microsoft.com/office/drawing/2014/main" val="3128983345"/>
                  </a:ext>
                </a:extLst>
              </a:tr>
              <a:tr h="370840">
                <a:tc>
                  <a:txBody>
                    <a:bodyPr/>
                    <a:lstStyle/>
                    <a:p>
                      <a:r>
                        <a:rPr lang="fr-FR" sz="1600" b="1" dirty="0">
                          <a:solidFill>
                            <a:srgbClr val="FF0000"/>
                          </a:solidFill>
                        </a:rPr>
                        <a:t>POPULATION</a:t>
                      </a:r>
                    </a:p>
                  </a:txBody>
                  <a:tcPr anchor="ctr"/>
                </a:tc>
                <a:tc>
                  <a:txBody>
                    <a:bodyPr/>
                    <a:lstStyle/>
                    <a:p>
                      <a:pPr algn="ctr"/>
                      <a:r>
                        <a:rPr lang="fr-FR" sz="1600" b="1" dirty="0">
                          <a:solidFill>
                            <a:srgbClr val="FF0000"/>
                          </a:solidFill>
                        </a:rPr>
                        <a:t>8,450 M</a:t>
                      </a:r>
                    </a:p>
                  </a:txBody>
                  <a:tcPr anchor="ctr"/>
                </a:tc>
                <a:tc>
                  <a:txBody>
                    <a:bodyPr/>
                    <a:lstStyle/>
                    <a:p>
                      <a:pPr algn="ctr"/>
                      <a:r>
                        <a:rPr lang="fr-FR" sz="1600" b="1" dirty="0">
                          <a:solidFill>
                            <a:srgbClr val="FF0000"/>
                          </a:solidFill>
                        </a:rPr>
                        <a:t>0,984 M</a:t>
                      </a:r>
                    </a:p>
                  </a:txBody>
                  <a:tcPr anchor="ctr"/>
                </a:tc>
                <a:extLst>
                  <a:ext uri="{0D108BD9-81ED-4DB2-BD59-A6C34878D82A}">
                    <a16:rowId xmlns:a16="http://schemas.microsoft.com/office/drawing/2014/main" val="298597922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600" b="1" dirty="0">
                          <a:solidFill>
                            <a:srgbClr val="0070C0"/>
                          </a:solidFill>
                        </a:rPr>
                        <a:t>Taux de Mortalité infantile (‰)</a:t>
                      </a:r>
                    </a:p>
                  </a:txBody>
                  <a:tcPr anchor="ctr"/>
                </a:tc>
                <a:tc>
                  <a:txBody>
                    <a:bodyPr/>
                    <a:lstStyle/>
                    <a:p>
                      <a:pPr algn="ctr"/>
                      <a:r>
                        <a:rPr lang="fr-FR" sz="1600" b="1" dirty="0">
                          <a:solidFill>
                            <a:srgbClr val="0070C0"/>
                          </a:solidFill>
                        </a:rPr>
                        <a:t>181 ‰</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b="1" dirty="0">
                          <a:solidFill>
                            <a:srgbClr val="0070C0"/>
                          </a:solidFill>
                        </a:rPr>
                        <a:t>46 ‰</a:t>
                      </a:r>
                    </a:p>
                  </a:txBody>
                  <a:tcPr anchor="ctr"/>
                </a:tc>
                <a:extLst>
                  <a:ext uri="{0D108BD9-81ED-4DB2-BD59-A6C34878D82A}">
                    <a16:rowId xmlns:a16="http://schemas.microsoft.com/office/drawing/2014/main" val="1509589847"/>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600" b="1" dirty="0">
                          <a:solidFill>
                            <a:srgbClr val="00B050"/>
                          </a:solidFill>
                        </a:rPr>
                        <a:t>Scolarisation en Primaire (‰)</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B050"/>
                          </a:solidFill>
                          <a:effectLst/>
                          <a:uLnTx/>
                          <a:uFillTx/>
                          <a:latin typeface="Calibri"/>
                          <a:ea typeface="+mn-ea"/>
                          <a:cs typeface="+mn-cs"/>
                        </a:rPr>
                        <a:t>20 ‰</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B050"/>
                          </a:solidFill>
                          <a:effectLst/>
                          <a:uLnTx/>
                          <a:uFillTx/>
                          <a:latin typeface="Calibri"/>
                          <a:ea typeface="+mn-ea"/>
                          <a:cs typeface="+mn-cs"/>
                        </a:rPr>
                        <a:t>100 ‰</a:t>
                      </a:r>
                    </a:p>
                  </a:txBody>
                  <a:tcPr anchor="ctr"/>
                </a:tc>
                <a:extLst>
                  <a:ext uri="{0D108BD9-81ED-4DB2-BD59-A6C34878D82A}">
                    <a16:rowId xmlns:a16="http://schemas.microsoft.com/office/drawing/2014/main" val="1720220543"/>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600" b="1" dirty="0">
                          <a:solidFill>
                            <a:schemeClr val="accent5">
                              <a:lumMod val="50000"/>
                            </a:schemeClr>
                          </a:solidFill>
                        </a:rPr>
                        <a:t>Taille moyenne des exploitations agricoles</a:t>
                      </a:r>
                    </a:p>
                  </a:txBody>
                  <a:tcPr anchor="ctr"/>
                </a:tc>
                <a:tc>
                  <a:txBody>
                    <a:bodyPr/>
                    <a:lstStyle/>
                    <a:p>
                      <a:pPr algn="ctr"/>
                      <a:r>
                        <a:rPr lang="fr-FR" sz="1600" b="1" dirty="0">
                          <a:solidFill>
                            <a:schemeClr val="accent5">
                              <a:lumMod val="50000"/>
                            </a:schemeClr>
                          </a:solidFill>
                        </a:rPr>
                        <a:t>14 ha</a:t>
                      </a:r>
                    </a:p>
                  </a:txBody>
                  <a:tcPr anchor="ctr"/>
                </a:tc>
                <a:tc>
                  <a:txBody>
                    <a:bodyPr/>
                    <a:lstStyle/>
                    <a:p>
                      <a:pPr algn="ctr"/>
                      <a:r>
                        <a:rPr lang="fr-FR" sz="1600" b="1" dirty="0">
                          <a:solidFill>
                            <a:schemeClr val="accent5">
                              <a:lumMod val="50000"/>
                            </a:schemeClr>
                          </a:solidFill>
                        </a:rPr>
                        <a:t>100 ha</a:t>
                      </a:r>
                    </a:p>
                  </a:txBody>
                  <a:tcPr anchor="ctr"/>
                </a:tc>
                <a:extLst>
                  <a:ext uri="{0D108BD9-81ED-4DB2-BD59-A6C34878D82A}">
                    <a16:rowId xmlns:a16="http://schemas.microsoft.com/office/drawing/2014/main" val="2639804580"/>
                  </a:ext>
                </a:extLst>
              </a:tr>
            </a:tbl>
          </a:graphicData>
        </a:graphic>
      </p:graphicFrame>
      <p:sp>
        <p:nvSpPr>
          <p:cNvPr id="20" name="Rectangle 19">
            <a:extLst>
              <a:ext uri="{FF2B5EF4-FFF2-40B4-BE49-F238E27FC236}">
                <a16:creationId xmlns:a16="http://schemas.microsoft.com/office/drawing/2014/main" id="{53F80F9C-F628-9D07-316F-AA0C867D736A}"/>
              </a:ext>
            </a:extLst>
          </p:cNvPr>
          <p:cNvSpPr/>
          <p:nvPr/>
        </p:nvSpPr>
        <p:spPr>
          <a:xfrm>
            <a:off x="5909577" y="887022"/>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15</a:t>
            </a:r>
          </a:p>
        </p:txBody>
      </p:sp>
      <p:sp>
        <p:nvSpPr>
          <p:cNvPr id="21" name="ZoneTexte 20">
            <a:extLst>
              <a:ext uri="{FF2B5EF4-FFF2-40B4-BE49-F238E27FC236}">
                <a16:creationId xmlns:a16="http://schemas.microsoft.com/office/drawing/2014/main" id="{FCC19A05-3077-CE68-9B12-11C4E4E47EDB}"/>
              </a:ext>
            </a:extLst>
          </p:cNvPr>
          <p:cNvSpPr txBox="1"/>
          <p:nvPr/>
        </p:nvSpPr>
        <p:spPr>
          <a:xfrm>
            <a:off x="7542394" y="893446"/>
            <a:ext cx="4319627"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Algériens et Européens en Algérie en 1954</a:t>
            </a:r>
          </a:p>
        </p:txBody>
      </p:sp>
      <p:sp>
        <p:nvSpPr>
          <p:cNvPr id="22" name="ZoneTexte 21">
            <a:extLst>
              <a:ext uri="{FF2B5EF4-FFF2-40B4-BE49-F238E27FC236}">
                <a16:creationId xmlns:a16="http://schemas.microsoft.com/office/drawing/2014/main" id="{81424F5D-A579-A16F-9953-C113FD0FE7B7}"/>
              </a:ext>
            </a:extLst>
          </p:cNvPr>
          <p:cNvSpPr txBox="1"/>
          <p:nvPr/>
        </p:nvSpPr>
        <p:spPr>
          <a:xfrm>
            <a:off x="5890529" y="3414141"/>
            <a:ext cx="6257925"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19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14 &amp; 15 </a:t>
            </a:r>
            <a:r>
              <a:rPr lang="fr-FR" sz="1600" b="0" i="0" u="none" strike="noStrike" baseline="0" dirty="0">
                <a:solidFill>
                  <a:srgbClr val="0070C0"/>
                </a:solidFill>
                <a:latin typeface="Calibri" panose="020F0502020204030204" pitchFamily="34" charset="0"/>
                <a:cs typeface="Calibri" panose="020F0502020204030204" pitchFamily="34" charset="0"/>
              </a:rPr>
              <a:t>Présenter l’Algérie, sa géographie et la situation</a:t>
            </a:r>
            <a:r>
              <a:rPr lang="fr-FR" sz="1600" b="0" i="0" u="none" strike="noStrike" dirty="0">
                <a:solidFill>
                  <a:srgbClr val="0070C0"/>
                </a:solidFill>
                <a:latin typeface="Calibri" panose="020F0502020204030204" pitchFamily="34" charset="0"/>
                <a:cs typeface="Calibri" panose="020F0502020204030204" pitchFamily="34" charset="0"/>
              </a:rPr>
              <a:t> de sa population au milieu des années 1950…</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grpSp>
        <p:nvGrpSpPr>
          <p:cNvPr id="5" name="Groupe 4">
            <a:extLst>
              <a:ext uri="{FF2B5EF4-FFF2-40B4-BE49-F238E27FC236}">
                <a16:creationId xmlns:a16="http://schemas.microsoft.com/office/drawing/2014/main" id="{595554BC-BFD9-A974-B10A-BC145B0287C6}"/>
              </a:ext>
            </a:extLst>
          </p:cNvPr>
          <p:cNvGrpSpPr/>
          <p:nvPr/>
        </p:nvGrpSpPr>
        <p:grpSpPr>
          <a:xfrm>
            <a:off x="9784620" y="189411"/>
            <a:ext cx="1325235" cy="789410"/>
            <a:chOff x="8100726" y="184508"/>
            <a:chExt cx="1325235" cy="789410"/>
          </a:xfrm>
        </p:grpSpPr>
        <p:pic>
          <p:nvPicPr>
            <p:cNvPr id="11" name="Image 10">
              <a:hlinkClick r:id="rId3" action="ppaction://hlinksldjump"/>
              <a:extLst>
                <a:ext uri="{FF2B5EF4-FFF2-40B4-BE49-F238E27FC236}">
                  <a16:creationId xmlns:a16="http://schemas.microsoft.com/office/drawing/2014/main" id="{8EC2FF6D-DA47-BE61-503A-55041B1291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1766" y="184508"/>
              <a:ext cx="563157" cy="563157"/>
            </a:xfrm>
            <a:prstGeom prst="rect">
              <a:avLst/>
            </a:prstGeom>
          </p:spPr>
        </p:pic>
        <p:sp>
          <p:nvSpPr>
            <p:cNvPr id="12" name="ZoneTexte 11">
              <a:extLst>
                <a:ext uri="{FF2B5EF4-FFF2-40B4-BE49-F238E27FC236}">
                  <a16:creationId xmlns:a16="http://schemas.microsoft.com/office/drawing/2014/main" id="{9A20DDAD-1F77-6091-E5D3-44D40F0B1115}"/>
                </a:ext>
              </a:extLst>
            </p:cNvPr>
            <p:cNvSpPr txBox="1"/>
            <p:nvPr/>
          </p:nvSpPr>
          <p:spPr>
            <a:xfrm>
              <a:off x="8100726" y="696919"/>
              <a:ext cx="1325235" cy="276999"/>
            </a:xfrm>
            <a:prstGeom prst="rect">
              <a:avLst/>
            </a:prstGeom>
            <a:noFill/>
          </p:spPr>
          <p:txBody>
            <a:bodyPr wrap="none" rtlCol="0">
              <a:spAutoFit/>
            </a:bodyPr>
            <a:lstStyle/>
            <a:p>
              <a:r>
                <a:rPr lang="fr-FR" sz="1200" b="1" dirty="0">
                  <a:solidFill>
                    <a:srgbClr val="00B050"/>
                  </a:solidFill>
                </a:rPr>
                <a:t>DÉCOLONISATION</a:t>
              </a:r>
            </a:p>
          </p:txBody>
        </p:sp>
      </p:grpSp>
      <p:pic>
        <p:nvPicPr>
          <p:cNvPr id="13" name="Image 12">
            <a:hlinkClick r:id="rId5" action="ppaction://hlinksldjump"/>
            <a:extLst>
              <a:ext uri="{FF2B5EF4-FFF2-40B4-BE49-F238E27FC236}">
                <a16:creationId xmlns:a16="http://schemas.microsoft.com/office/drawing/2014/main" id="{65C6B687-EF43-FE61-0F47-45AD056B41BE}"/>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6" name="ZoneTexte 5">
            <a:extLst>
              <a:ext uri="{FF2B5EF4-FFF2-40B4-BE49-F238E27FC236}">
                <a16:creationId xmlns:a16="http://schemas.microsoft.com/office/drawing/2014/main" id="{DF50BB4D-91C5-858D-BA93-EAD549FFD3ED}"/>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347763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000"/>
                                        <p:tgtEl>
                                          <p:spTgt spid="20"/>
                                        </p:tgtEl>
                                      </p:cBhvr>
                                    </p:animEffect>
                                    <p:anim calcmode="lin" valueType="num">
                                      <p:cBhvr>
                                        <p:cTn id="24" dur="1000" fill="hold"/>
                                        <p:tgtEl>
                                          <p:spTgt spid="20"/>
                                        </p:tgtEl>
                                        <p:attrNameLst>
                                          <p:attrName>ppt_x</p:attrName>
                                        </p:attrNameLst>
                                      </p:cBhvr>
                                      <p:tavLst>
                                        <p:tav tm="0">
                                          <p:val>
                                            <p:strVal val="#ppt_x"/>
                                          </p:val>
                                        </p:tav>
                                        <p:tav tm="100000">
                                          <p:val>
                                            <p:strVal val="#ppt_x"/>
                                          </p:val>
                                        </p:tav>
                                      </p:tavLst>
                                    </p:anim>
                                    <p:anim calcmode="lin" valueType="num">
                                      <p:cBhvr>
                                        <p:cTn id="25" dur="1000" fill="hold"/>
                                        <p:tgtEl>
                                          <p:spTgt spid="2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0" grpId="0"/>
      <p:bldP spid="21"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B7408B-A936-1096-478F-518FFE705F3B}"/>
              </a:ext>
            </a:extLst>
          </p:cNvPr>
          <p:cNvSpPr/>
          <p:nvPr/>
        </p:nvSpPr>
        <p:spPr>
          <a:xfrm>
            <a:off x="217959" y="391850"/>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16</a:t>
            </a:r>
          </a:p>
        </p:txBody>
      </p:sp>
      <p:sp>
        <p:nvSpPr>
          <p:cNvPr id="4" name="ZoneTexte 3">
            <a:extLst>
              <a:ext uri="{FF2B5EF4-FFF2-40B4-BE49-F238E27FC236}">
                <a16:creationId xmlns:a16="http://schemas.microsoft.com/office/drawing/2014/main" id="{2A8E0DF3-73A4-2CA1-46E6-10874F2A0468}"/>
              </a:ext>
            </a:extLst>
          </p:cNvPr>
          <p:cNvSpPr txBox="1"/>
          <p:nvPr/>
        </p:nvSpPr>
        <p:spPr>
          <a:xfrm>
            <a:off x="1850777" y="398274"/>
            <a:ext cx="3168134"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L’appel du FLN à la révolution</a:t>
            </a:r>
          </a:p>
        </p:txBody>
      </p:sp>
      <p:sp>
        <p:nvSpPr>
          <p:cNvPr id="5" name="ZoneTexte 4">
            <a:extLst>
              <a:ext uri="{FF2B5EF4-FFF2-40B4-BE49-F238E27FC236}">
                <a16:creationId xmlns:a16="http://schemas.microsoft.com/office/drawing/2014/main" id="{5E73ED36-2CE2-955A-7FAA-BE62B1D5AE50}"/>
              </a:ext>
            </a:extLst>
          </p:cNvPr>
          <p:cNvSpPr txBox="1"/>
          <p:nvPr/>
        </p:nvSpPr>
        <p:spPr>
          <a:xfrm>
            <a:off x="217959" y="643121"/>
            <a:ext cx="6362020" cy="3016210"/>
          </a:xfrm>
          <a:prstGeom prst="rect">
            <a:avLst/>
          </a:prstGeom>
          <a:noFill/>
        </p:spPr>
        <p:txBody>
          <a:bodyPr wrap="square">
            <a:spAutoFit/>
          </a:bodyPr>
          <a:lstStyle/>
          <a:p>
            <a:pPr algn="just"/>
            <a:r>
              <a:rPr lang="fr-FR" sz="1400" dirty="0"/>
              <a:t>« L’heure est grave […]. Une équipe de jeunes militants a jugé le moment venu de sortir le mouvement national de l’impasse pour le lancer aux côtés des frères marocains et tunisiens dans la véritable lutte révolutionnaire. […] Notre action est dirigée uniquement contre le colonialisme, seul ennemi obstiné et aveugle qui s’est toujours refusé à accorder la moindre liberté par les moyens de la lutte pacifique. </a:t>
            </a:r>
          </a:p>
          <a:p>
            <a:pPr algn="just"/>
            <a:r>
              <a:rPr lang="fr-FR" sz="1400" dirty="0"/>
              <a:t>Ce sont là des raisons suffisantes qui font que notre mouvement de rénovation se présente sous l’étiquette de FRONT DE LIBÉRATION NATIONALE.</a:t>
            </a:r>
          </a:p>
          <a:p>
            <a:pPr algn="just"/>
            <a:r>
              <a:rPr lang="fr-FR" sz="1400" dirty="0"/>
              <a:t>BUT /  L’INDÉPENDANCE NATIONALE par : la restauration de l’État algérien souverain, démocratique et social dans le cadre des principes islamiques ; le respect de toutes les libertés fondamentales sans restriction de races et de confessions […].</a:t>
            </a:r>
          </a:p>
          <a:p>
            <a:pPr algn="just"/>
            <a:r>
              <a:rPr lang="fr-FR" sz="1400" dirty="0"/>
              <a:t>MOYENS DE LUTTE : conformément aux principes révolutionnaires […] la continuation de la lutte par tous les moyens jusqu’à la réalisation de notre but. »</a:t>
            </a:r>
          </a:p>
          <a:p>
            <a:pPr algn="r"/>
            <a:endParaRPr lang="fr-FR" sz="800" dirty="0"/>
          </a:p>
          <a:p>
            <a:pPr algn="r"/>
            <a:r>
              <a:rPr lang="fr-FR" sz="1300" dirty="0"/>
              <a:t>Tract du FLN (</a:t>
            </a:r>
            <a:r>
              <a:rPr lang="fr-FR" sz="1300" b="1" dirty="0"/>
              <a:t>F</a:t>
            </a:r>
            <a:r>
              <a:rPr lang="fr-FR" sz="1300" dirty="0"/>
              <a:t>ront de </a:t>
            </a:r>
            <a:r>
              <a:rPr lang="fr-FR" sz="1300" b="1" dirty="0"/>
              <a:t>L</a:t>
            </a:r>
            <a:r>
              <a:rPr lang="fr-FR" sz="1300" dirty="0"/>
              <a:t>ibération </a:t>
            </a:r>
            <a:r>
              <a:rPr lang="fr-FR" sz="1300" b="1" dirty="0"/>
              <a:t>N</a:t>
            </a:r>
            <a:r>
              <a:rPr lang="fr-FR" sz="1300" dirty="0"/>
              <a:t>ationale), 31/10/1954.</a:t>
            </a:r>
          </a:p>
        </p:txBody>
      </p:sp>
      <p:sp>
        <p:nvSpPr>
          <p:cNvPr id="6" name="ZoneTexte 5">
            <a:extLst>
              <a:ext uri="{FF2B5EF4-FFF2-40B4-BE49-F238E27FC236}">
                <a16:creationId xmlns:a16="http://schemas.microsoft.com/office/drawing/2014/main" id="{F0ED7E4E-82DF-3361-DB48-85C302AA7EDF}"/>
              </a:ext>
            </a:extLst>
          </p:cNvPr>
          <p:cNvSpPr txBox="1"/>
          <p:nvPr/>
        </p:nvSpPr>
        <p:spPr>
          <a:xfrm>
            <a:off x="253834" y="3841790"/>
            <a:ext cx="6362020" cy="2970044"/>
          </a:xfrm>
          <a:prstGeom prst="rect">
            <a:avLst/>
          </a:prstGeom>
          <a:noFill/>
        </p:spPr>
        <p:txBody>
          <a:bodyPr wrap="square">
            <a:spAutoFit/>
          </a:bodyPr>
          <a:lstStyle/>
          <a:p>
            <a:pPr algn="just"/>
            <a:r>
              <a:rPr lang="fr-FR" sz="1400" dirty="0"/>
              <a:t>« Dans l’AURÈS, nous traversions souvent des villages abandonnés qui avaient été mitraillés par l’aviation française, bombardés ou incendiés. À plusieurs reprises, nous rencontrâmes des charniers</a:t>
            </a:r>
            <a:r>
              <a:rPr lang="fr-FR" sz="1400" b="1" baseline="25000" dirty="0">
                <a:solidFill>
                  <a:srgbClr val="FF0000"/>
                </a:solidFill>
              </a:rPr>
              <a:t> 1</a:t>
            </a:r>
            <a:r>
              <a:rPr lang="fr-FR" sz="1400" dirty="0"/>
              <a:t>, dégageant une odeur épouvantable, d’hommes et de mulets : il s’agissait de caravanes</a:t>
            </a:r>
            <a:r>
              <a:rPr lang="fr-FR" sz="1400" b="1" baseline="25000" dirty="0">
                <a:solidFill>
                  <a:srgbClr val="FF0000"/>
                </a:solidFill>
              </a:rPr>
              <a:t> 2</a:t>
            </a:r>
            <a:r>
              <a:rPr lang="fr-FR" sz="1400" dirty="0"/>
              <a:t> prises en chasse par l’aviation […]. Au mois d’octobre, à MENAA (toujours dans les AURÈS), […] on commença à arrêter un grand nombre de gens et les tortures reprirent leur rythme régulier. Au mois de janvier 1957, un convoi de 30 soldats subit […] une embuscade très rude : 7 morts, 9 blessés graves […]. Deux jours plus tard, nous descendions sur deux villages : une dizaine de civils furent exécutés en représailles. »</a:t>
            </a:r>
          </a:p>
          <a:p>
            <a:pPr algn="just"/>
            <a:r>
              <a:rPr lang="fr-FR" sz="1600" b="1" baseline="25000" dirty="0">
                <a:solidFill>
                  <a:srgbClr val="FF0000"/>
                </a:solidFill>
              </a:rPr>
              <a:t>1 </a:t>
            </a:r>
            <a:r>
              <a:rPr lang="fr-FR" sz="1300" b="1" dirty="0"/>
              <a:t>CHARNIER :</a:t>
            </a:r>
            <a:r>
              <a:rPr lang="fr-FR" sz="1300" dirty="0"/>
              <a:t> entassement de cadavres.</a:t>
            </a:r>
          </a:p>
          <a:p>
            <a:pPr algn="just"/>
            <a:r>
              <a:rPr lang="fr-FR" sz="1600" b="1" baseline="25000" dirty="0">
                <a:solidFill>
                  <a:srgbClr val="FF0000"/>
                </a:solidFill>
              </a:rPr>
              <a:t>2 </a:t>
            </a:r>
            <a:r>
              <a:rPr lang="fr-FR" sz="1300" b="1" dirty="0"/>
              <a:t>CARAVANE :</a:t>
            </a:r>
            <a:r>
              <a:rPr lang="fr-FR" sz="1300" dirty="0"/>
              <a:t> Groupe de voyageurs réunis pour franchir une région peu sûre, désertique.</a:t>
            </a:r>
          </a:p>
          <a:p>
            <a:pPr algn="r"/>
            <a:endParaRPr lang="fr-FR" sz="800" dirty="0"/>
          </a:p>
          <a:p>
            <a:pPr algn="r"/>
            <a:r>
              <a:rPr lang="fr-FR" sz="1300" dirty="0"/>
              <a:t>Jacques PUCHEU (soldat français du contingent), </a:t>
            </a:r>
            <a:r>
              <a:rPr lang="fr-FR" sz="1300" i="1" dirty="0"/>
              <a:t>Un an dans les Aurès</a:t>
            </a:r>
            <a:r>
              <a:rPr lang="fr-FR" sz="1300" dirty="0"/>
              <a:t>, </a:t>
            </a:r>
          </a:p>
          <a:p>
            <a:pPr algn="r"/>
            <a:r>
              <a:rPr lang="fr-FR" sz="1300" u="sng" cap="all" dirty="0"/>
              <a:t>Les Temps modernes</a:t>
            </a:r>
            <a:r>
              <a:rPr lang="fr-FR" sz="1300" dirty="0"/>
              <a:t>, 09/1957.</a:t>
            </a:r>
          </a:p>
        </p:txBody>
      </p:sp>
      <p:grpSp>
        <p:nvGrpSpPr>
          <p:cNvPr id="7" name="Groupe 6">
            <a:extLst>
              <a:ext uri="{FF2B5EF4-FFF2-40B4-BE49-F238E27FC236}">
                <a16:creationId xmlns:a16="http://schemas.microsoft.com/office/drawing/2014/main" id="{D2F85B94-CA05-A509-EF01-491AA3FE1C05}"/>
              </a:ext>
            </a:extLst>
          </p:cNvPr>
          <p:cNvGrpSpPr/>
          <p:nvPr/>
        </p:nvGrpSpPr>
        <p:grpSpPr>
          <a:xfrm>
            <a:off x="6571220" y="515675"/>
            <a:ext cx="923881" cy="606829"/>
            <a:chOff x="5664206" y="515675"/>
            <a:chExt cx="1142681" cy="750543"/>
          </a:xfrm>
        </p:grpSpPr>
        <p:pic>
          <p:nvPicPr>
            <p:cNvPr id="8" name="Image 7">
              <a:hlinkClick r:id="rId2"/>
              <a:extLst>
                <a:ext uri="{FF2B5EF4-FFF2-40B4-BE49-F238E27FC236}">
                  <a16:creationId xmlns:a16="http://schemas.microsoft.com/office/drawing/2014/main" id="{E65968FF-D443-60B3-1313-148C8F330C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4206" y="515675"/>
              <a:ext cx="1142681" cy="750543"/>
            </a:xfrm>
            <a:prstGeom prst="rect">
              <a:avLst/>
            </a:prstGeom>
          </p:spPr>
        </p:pic>
        <p:pic>
          <p:nvPicPr>
            <p:cNvPr id="9" name="Image 8">
              <a:hlinkClick r:id="rId2"/>
              <a:extLst>
                <a:ext uri="{FF2B5EF4-FFF2-40B4-BE49-F238E27FC236}">
                  <a16:creationId xmlns:a16="http://schemas.microsoft.com/office/drawing/2014/main" id="{9FE16D1D-B8E9-86E8-03ED-60542ECEE7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2497" y="563405"/>
              <a:ext cx="628720" cy="628720"/>
            </a:xfrm>
            <a:prstGeom prst="rect">
              <a:avLst/>
            </a:prstGeom>
          </p:spPr>
        </p:pic>
      </p:grpSp>
      <p:grpSp>
        <p:nvGrpSpPr>
          <p:cNvPr id="22" name="Groupe 21">
            <a:extLst>
              <a:ext uri="{FF2B5EF4-FFF2-40B4-BE49-F238E27FC236}">
                <a16:creationId xmlns:a16="http://schemas.microsoft.com/office/drawing/2014/main" id="{57B396E7-6051-D0F2-1D69-96FC59B0C525}"/>
              </a:ext>
            </a:extLst>
          </p:cNvPr>
          <p:cNvGrpSpPr/>
          <p:nvPr/>
        </p:nvGrpSpPr>
        <p:grpSpPr>
          <a:xfrm>
            <a:off x="7572377" y="433725"/>
            <a:ext cx="3886725" cy="1156949"/>
            <a:chOff x="7572376" y="259673"/>
            <a:chExt cx="3594510" cy="1331002"/>
          </a:xfrm>
        </p:grpSpPr>
        <p:pic>
          <p:nvPicPr>
            <p:cNvPr id="10" name="Image 9">
              <a:extLst>
                <a:ext uri="{FF2B5EF4-FFF2-40B4-BE49-F238E27FC236}">
                  <a16:creationId xmlns:a16="http://schemas.microsoft.com/office/drawing/2014/main" id="{2F55B8E4-3A9A-3FDD-5471-50571A8C8E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2756" y="391850"/>
              <a:ext cx="839082" cy="1103498"/>
            </a:xfrm>
            <a:prstGeom prst="rect">
              <a:avLst/>
            </a:prstGeom>
          </p:spPr>
        </p:pic>
        <p:sp>
          <p:nvSpPr>
            <p:cNvPr id="11" name="Rectangle : coins arrondis 10">
              <a:extLst>
                <a:ext uri="{FF2B5EF4-FFF2-40B4-BE49-F238E27FC236}">
                  <a16:creationId xmlns:a16="http://schemas.microsoft.com/office/drawing/2014/main" id="{8A5A7428-F54E-CFC6-D302-041840F4CD6D}"/>
                </a:ext>
              </a:extLst>
            </p:cNvPr>
            <p:cNvSpPr/>
            <p:nvPr/>
          </p:nvSpPr>
          <p:spPr>
            <a:xfrm>
              <a:off x="7572376" y="259673"/>
              <a:ext cx="3549093" cy="1331002"/>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2B6091EA-F2F3-BA21-ACB2-896EF65F794F}"/>
                </a:ext>
              </a:extLst>
            </p:cNvPr>
            <p:cNvSpPr txBox="1"/>
            <p:nvPr/>
          </p:nvSpPr>
          <p:spPr>
            <a:xfrm>
              <a:off x="8509981" y="288475"/>
              <a:ext cx="2656905" cy="461665"/>
            </a:xfrm>
            <a:prstGeom prst="rect">
              <a:avLst/>
            </a:prstGeom>
            <a:noFill/>
          </p:spPr>
          <p:txBody>
            <a:bodyPr wrap="square">
              <a:spAutoFit/>
            </a:bodyPr>
            <a:lstStyle/>
            <a:p>
              <a:r>
                <a:rPr lang="fr-FR" sz="1200" b="1" cap="all" dirty="0">
                  <a:solidFill>
                    <a:srgbClr val="FF0000"/>
                  </a:solidFill>
                </a:rPr>
                <a:t>« Pieds-noirs » :</a:t>
              </a:r>
              <a:r>
                <a:rPr lang="fr-FR" sz="1200" dirty="0"/>
                <a:t> surnom des rapatriés d'Algérie, d'origine européenne.</a:t>
              </a:r>
            </a:p>
          </p:txBody>
        </p:sp>
      </p:grpSp>
      <p:sp>
        <p:nvSpPr>
          <p:cNvPr id="14" name="Rectangle 13">
            <a:extLst>
              <a:ext uri="{FF2B5EF4-FFF2-40B4-BE49-F238E27FC236}">
                <a16:creationId xmlns:a16="http://schemas.microsoft.com/office/drawing/2014/main" id="{1337AD59-C4AF-223E-2D04-5ADF56355867}"/>
              </a:ext>
            </a:extLst>
          </p:cNvPr>
          <p:cNvSpPr/>
          <p:nvPr/>
        </p:nvSpPr>
        <p:spPr>
          <a:xfrm>
            <a:off x="249228" y="3556259"/>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17</a:t>
            </a:r>
          </a:p>
        </p:txBody>
      </p:sp>
      <p:sp>
        <p:nvSpPr>
          <p:cNvPr id="15" name="ZoneTexte 14">
            <a:extLst>
              <a:ext uri="{FF2B5EF4-FFF2-40B4-BE49-F238E27FC236}">
                <a16:creationId xmlns:a16="http://schemas.microsoft.com/office/drawing/2014/main" id="{B927BD21-CAE6-9D8D-046C-749CFB74FC1B}"/>
              </a:ext>
            </a:extLst>
          </p:cNvPr>
          <p:cNvSpPr txBox="1"/>
          <p:nvPr/>
        </p:nvSpPr>
        <p:spPr>
          <a:xfrm>
            <a:off x="1882046" y="3562683"/>
            <a:ext cx="5094826"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un soldat effectuant son service militaire raconte…</a:t>
            </a:r>
          </a:p>
        </p:txBody>
      </p:sp>
      <p:sp>
        <p:nvSpPr>
          <p:cNvPr id="16" name="ZoneTexte 15">
            <a:extLst>
              <a:ext uri="{FF2B5EF4-FFF2-40B4-BE49-F238E27FC236}">
                <a16:creationId xmlns:a16="http://schemas.microsoft.com/office/drawing/2014/main" id="{CE8679C9-DEC3-082E-B8E1-521848CE37D3}"/>
              </a:ext>
            </a:extLst>
          </p:cNvPr>
          <p:cNvSpPr txBox="1"/>
          <p:nvPr/>
        </p:nvSpPr>
        <p:spPr>
          <a:xfrm>
            <a:off x="6784373" y="2289416"/>
            <a:ext cx="5274278"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20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14 à 17 </a:t>
            </a:r>
            <a:r>
              <a:rPr lang="fr-FR" sz="1600" b="0" i="0" u="none" strike="noStrike" baseline="0" dirty="0">
                <a:solidFill>
                  <a:srgbClr val="0070C0"/>
                </a:solidFill>
                <a:latin typeface="Calibri" panose="020F0502020204030204" pitchFamily="34" charset="0"/>
                <a:cs typeface="Calibri" panose="020F0502020204030204" pitchFamily="34" charset="0"/>
              </a:rPr>
              <a:t>En quelques phrases, présenter l’accès à l’indépendance</a:t>
            </a:r>
            <a:r>
              <a:rPr lang="fr-FR" sz="1600" b="0" i="0" u="none" strike="noStrike" dirty="0">
                <a:solidFill>
                  <a:srgbClr val="0070C0"/>
                </a:solidFill>
                <a:latin typeface="Calibri" panose="020F0502020204030204" pitchFamily="34" charset="0"/>
                <a:cs typeface="Calibri" panose="020F0502020204030204" pitchFamily="34" charset="0"/>
              </a:rPr>
              <a:t> de l’ALGÉRIE, entre 1954 et 1962</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8" name="ZoneTexte 17">
            <a:extLst>
              <a:ext uri="{FF2B5EF4-FFF2-40B4-BE49-F238E27FC236}">
                <a16:creationId xmlns:a16="http://schemas.microsoft.com/office/drawing/2014/main" id="{B8E4801F-F15F-E216-23EF-A38C3AB5C732}"/>
              </a:ext>
            </a:extLst>
          </p:cNvPr>
          <p:cNvSpPr txBox="1"/>
          <p:nvPr/>
        </p:nvSpPr>
        <p:spPr>
          <a:xfrm>
            <a:off x="6784372" y="1651956"/>
            <a:ext cx="5407627" cy="692497"/>
          </a:xfrm>
          <a:prstGeom prst="rect">
            <a:avLst/>
          </a:prstGeom>
          <a:noFill/>
        </p:spPr>
        <p:txBody>
          <a:bodyPr wrap="square">
            <a:spAutoFit/>
          </a:bodyPr>
          <a:lstStyle/>
          <a:p>
            <a:r>
              <a:rPr lang="fr-FR" sz="1300" dirty="0">
                <a:solidFill>
                  <a:schemeClr val="accent3"/>
                </a:solidFill>
              </a:rPr>
              <a:t>COMPÉTENCE : Raconter à l’oral ou à l’écrit le </a:t>
            </a:r>
            <a:r>
              <a:rPr lang="fr-FR" sz="1300" b="1" dirty="0">
                <a:solidFill>
                  <a:schemeClr val="accent3"/>
                </a:solidFill>
              </a:rPr>
              <a:t>rôle d’un leader indépendantiste</a:t>
            </a:r>
            <a:r>
              <a:rPr lang="fr-FR" sz="1300" dirty="0">
                <a:solidFill>
                  <a:schemeClr val="accent3"/>
                </a:solidFill>
              </a:rPr>
              <a:t> </a:t>
            </a:r>
            <a:r>
              <a:rPr lang="fr-FR" sz="1300" b="1" dirty="0">
                <a:solidFill>
                  <a:schemeClr val="accent3"/>
                </a:solidFill>
                <a:highlight>
                  <a:srgbClr val="FFFF00"/>
                </a:highlight>
              </a:rPr>
              <a:t>ou</a:t>
            </a:r>
            <a:r>
              <a:rPr lang="fr-FR" sz="1300" dirty="0">
                <a:solidFill>
                  <a:schemeClr val="accent3"/>
                </a:solidFill>
              </a:rPr>
              <a:t> d’</a:t>
            </a:r>
            <a:r>
              <a:rPr lang="fr-FR" sz="1300" b="1" dirty="0">
                <a:solidFill>
                  <a:schemeClr val="accent3"/>
                </a:solidFill>
              </a:rPr>
              <a:t>une organisation</a:t>
            </a:r>
            <a:r>
              <a:rPr lang="fr-FR" sz="1300" dirty="0">
                <a:solidFill>
                  <a:schemeClr val="accent3"/>
                </a:solidFill>
              </a:rPr>
              <a:t> dans l’accession à l’</a:t>
            </a:r>
            <a:r>
              <a:rPr lang="fr-FR" sz="1300" b="1" dirty="0">
                <a:solidFill>
                  <a:schemeClr val="accent3"/>
                </a:solidFill>
              </a:rPr>
              <a:t>indépendance d’un pays</a:t>
            </a:r>
            <a:r>
              <a:rPr lang="fr-FR" sz="1300" dirty="0">
                <a:solidFill>
                  <a:schemeClr val="accent3"/>
                </a:solidFill>
              </a:rPr>
              <a:t>.</a:t>
            </a:r>
          </a:p>
        </p:txBody>
      </p:sp>
      <p:pic>
        <p:nvPicPr>
          <p:cNvPr id="21" name="Image 20">
            <a:hlinkClick r:id="rId6" action="ppaction://hlinksldjump"/>
            <a:extLst>
              <a:ext uri="{FF2B5EF4-FFF2-40B4-BE49-F238E27FC236}">
                <a16:creationId xmlns:a16="http://schemas.microsoft.com/office/drawing/2014/main" id="{5F008BA4-8E75-0B04-C95C-0113ADD8FFE9}"/>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17" name="ZoneTexte 16">
            <a:extLst>
              <a:ext uri="{FF2B5EF4-FFF2-40B4-BE49-F238E27FC236}">
                <a16:creationId xmlns:a16="http://schemas.microsoft.com/office/drawing/2014/main" id="{F9DC55A9-D62C-0604-BA4B-0974D8175F64}"/>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
        <p:nvSpPr>
          <p:cNvPr id="23" name="ZoneTexte 22">
            <a:extLst>
              <a:ext uri="{FF2B5EF4-FFF2-40B4-BE49-F238E27FC236}">
                <a16:creationId xmlns:a16="http://schemas.microsoft.com/office/drawing/2014/main" id="{160E2213-8CF5-2586-A749-05CFD7CAAD8E}"/>
              </a:ext>
            </a:extLst>
          </p:cNvPr>
          <p:cNvSpPr txBox="1"/>
          <p:nvPr/>
        </p:nvSpPr>
        <p:spPr>
          <a:xfrm>
            <a:off x="8620651" y="881135"/>
            <a:ext cx="2635613" cy="646331"/>
          </a:xfrm>
          <a:prstGeom prst="rect">
            <a:avLst/>
          </a:prstGeom>
          <a:noFill/>
        </p:spPr>
        <p:txBody>
          <a:bodyPr wrap="square">
            <a:spAutoFit/>
          </a:bodyPr>
          <a:lstStyle/>
          <a:p>
            <a:r>
              <a:rPr lang="fr-FR" sz="1200" b="1" cap="all" dirty="0">
                <a:solidFill>
                  <a:srgbClr val="FF0000"/>
                </a:solidFill>
              </a:rPr>
              <a:t>Harkis :</a:t>
            </a:r>
            <a:r>
              <a:rPr lang="fr-FR" sz="1200" dirty="0"/>
              <a:t> Musulmans de l'armée française durant la guerre d'Algérie en lutte contre le FLN.</a:t>
            </a:r>
          </a:p>
        </p:txBody>
      </p:sp>
    </p:spTree>
    <p:extLst>
      <p:ext uri="{BB962C8B-B14F-4D97-AF65-F5344CB8AC3E}">
        <p14:creationId xmlns:p14="http://schemas.microsoft.com/office/powerpoint/2010/main" val="206400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500" fill="hold"/>
                                        <p:tgtEl>
                                          <p:spTgt spid="18"/>
                                        </p:tgtEl>
                                        <p:attrNameLst>
                                          <p:attrName>ppt_x</p:attrName>
                                        </p:attrNameLst>
                                      </p:cBhvr>
                                      <p:tavLst>
                                        <p:tav tm="0">
                                          <p:val>
                                            <p:strVal val="#ppt_x"/>
                                          </p:val>
                                        </p:tav>
                                        <p:tav tm="100000">
                                          <p:val>
                                            <p:strVal val="#ppt_x"/>
                                          </p:val>
                                        </p:tav>
                                      </p:tavLst>
                                    </p:anim>
                                    <p:anim calcmode="lin" valueType="num">
                                      <p:cBhvr additive="base">
                                        <p:cTn id="4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14" grpId="0"/>
      <p:bldP spid="15" grpId="0"/>
      <p:bldP spid="16"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hlinkClick r:id="" action="ppaction://noaction"/>
            <a:extLst>
              <a:ext uri="{FF2B5EF4-FFF2-40B4-BE49-F238E27FC236}">
                <a16:creationId xmlns:a16="http://schemas.microsoft.com/office/drawing/2014/main" id="{AE311A6C-3FA3-B852-454C-FE62833C63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1692047" y="220835"/>
            <a:ext cx="385464" cy="542403"/>
          </a:xfrm>
          <a:prstGeom prst="rect">
            <a:avLst/>
          </a:prstGeom>
        </p:spPr>
      </p:pic>
      <p:sp>
        <p:nvSpPr>
          <p:cNvPr id="69" name="Rectangle 68">
            <a:extLst>
              <a:ext uri="{FF2B5EF4-FFF2-40B4-BE49-F238E27FC236}">
                <a16:creationId xmlns:a16="http://schemas.microsoft.com/office/drawing/2014/main" id="{7C09E347-AB61-A664-F392-1D91A066B7BB}"/>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18</a:t>
            </a:r>
          </a:p>
        </p:txBody>
      </p:sp>
      <p:sp>
        <p:nvSpPr>
          <p:cNvPr id="74" name="ZoneTexte 73">
            <a:extLst>
              <a:ext uri="{FF2B5EF4-FFF2-40B4-BE49-F238E27FC236}">
                <a16:creationId xmlns:a16="http://schemas.microsoft.com/office/drawing/2014/main" id="{AE69FF87-3579-D625-D378-FB630456E607}"/>
              </a:ext>
            </a:extLst>
          </p:cNvPr>
          <p:cNvSpPr txBox="1"/>
          <p:nvPr/>
        </p:nvSpPr>
        <p:spPr>
          <a:xfrm>
            <a:off x="1787804" y="453461"/>
            <a:ext cx="3424276"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Conférence de BANDUNG</a:t>
            </a:r>
          </a:p>
        </p:txBody>
      </p:sp>
      <p:sp>
        <p:nvSpPr>
          <p:cNvPr id="5" name="ZoneTexte 4">
            <a:extLst>
              <a:ext uri="{FF2B5EF4-FFF2-40B4-BE49-F238E27FC236}">
                <a16:creationId xmlns:a16="http://schemas.microsoft.com/office/drawing/2014/main" id="{1E51475A-E951-2A6D-90EF-83C8665191B6}"/>
              </a:ext>
            </a:extLst>
          </p:cNvPr>
          <p:cNvSpPr txBox="1"/>
          <p:nvPr/>
        </p:nvSpPr>
        <p:spPr>
          <a:xfrm>
            <a:off x="217959" y="822793"/>
            <a:ext cx="6362020" cy="4031873"/>
          </a:xfrm>
          <a:prstGeom prst="rect">
            <a:avLst/>
          </a:prstGeom>
          <a:noFill/>
        </p:spPr>
        <p:txBody>
          <a:bodyPr wrap="square">
            <a:spAutoFit/>
          </a:bodyPr>
          <a:lstStyle/>
          <a:p>
            <a:pPr algn="just"/>
            <a:r>
              <a:rPr lang="fr-FR" sz="1400" dirty="0"/>
              <a:t>« Nous sommes résolus à n’être d’aucune façon dominés par aucun pays, par aucun continent. Nous ne sommes pas des « béni-oui-oui</a:t>
            </a:r>
            <a:r>
              <a:rPr lang="fr-FR" sz="1400" b="1" baseline="25000" dirty="0">
                <a:solidFill>
                  <a:srgbClr val="FF0000"/>
                </a:solidFill>
              </a:rPr>
              <a:t> 1</a:t>
            </a:r>
            <a:r>
              <a:rPr lang="fr-FR" sz="1400" dirty="0"/>
              <a:t> » qui disent « oui » à tel ou tel pays. Nous sommes des grands pays du monde et voulons vivre libres sans recevoir d’ordres de personne. Nous attachons de l’importance à l’amitié des grandes puissances, mais [...], à l’avenir, nous ne coopérerons avec eux que sur un pied d’égalité. C’est pourquoi nous élevons notre voix contre l’hégémonie</a:t>
            </a:r>
            <a:r>
              <a:rPr lang="fr-FR" sz="1400" b="1" baseline="25000" dirty="0">
                <a:solidFill>
                  <a:srgbClr val="FF0000"/>
                </a:solidFill>
              </a:rPr>
              <a:t> 2</a:t>
            </a:r>
            <a:r>
              <a:rPr lang="fr-FR" sz="1400" dirty="0"/>
              <a:t> et le colonialisme dont beaucoup d’entre nous ont souffert pendant longtemps. Et c’est pourquoi nous devons veiller à ce qu’aucune autre forme de domination ne nous menace. Nous voulons être amis avec l’Ouest, avec l’Est, avec tout le monde. Le seul chemin qui mène droit au cœur et à l’âme de l’Asie est celui de la tolérance, de l’amitié et de la coopération. […]. Je pense qu’il n’y a rien de plus terrible que l’immense tragédie qu’a vécue l’Afrique depuis quelques siècles […] Il appartient à l’Asie d’aider l’Afrique au mieux de ses possibilités, car nous sommes des continents frères. […] »</a:t>
            </a:r>
          </a:p>
          <a:p>
            <a:pPr algn="just"/>
            <a:r>
              <a:rPr lang="fr-FR" sz="1600" b="1" baseline="25000" dirty="0">
                <a:solidFill>
                  <a:srgbClr val="FF0000"/>
                </a:solidFill>
              </a:rPr>
              <a:t>1 </a:t>
            </a:r>
            <a:r>
              <a:rPr lang="fr-FR" sz="1300" b="1" dirty="0"/>
              <a:t>BÉNI-OUI-OUI :</a:t>
            </a:r>
            <a:r>
              <a:rPr lang="fr-FR" sz="1300" dirty="0"/>
              <a:t> personne qui approuve toujours les décisions quelles qu’elles soient.</a:t>
            </a:r>
          </a:p>
          <a:p>
            <a:pPr algn="just"/>
            <a:r>
              <a:rPr lang="fr-FR" sz="1600" b="1" baseline="25000" dirty="0">
                <a:solidFill>
                  <a:srgbClr val="FF0000"/>
                </a:solidFill>
              </a:rPr>
              <a:t>2 </a:t>
            </a:r>
            <a:r>
              <a:rPr lang="fr-FR" sz="1300" b="1" dirty="0"/>
              <a:t>HÉGÉMONIE :</a:t>
            </a:r>
            <a:r>
              <a:rPr lang="fr-FR" sz="1300" dirty="0"/>
              <a:t> domination absolue.</a:t>
            </a:r>
          </a:p>
          <a:p>
            <a:pPr algn="r"/>
            <a:endParaRPr lang="fr-FR" sz="800" dirty="0"/>
          </a:p>
          <a:p>
            <a:pPr algn="r"/>
            <a:r>
              <a:rPr lang="fr-FR" sz="1300" dirty="0"/>
              <a:t>J. NEHRU (Premier ministre de l’Union indienne), </a:t>
            </a:r>
          </a:p>
          <a:p>
            <a:pPr algn="r"/>
            <a:r>
              <a:rPr lang="fr-FR" sz="1300" i="1" dirty="0"/>
              <a:t>Discours de clôture à la conférence de Bandung</a:t>
            </a:r>
            <a:r>
              <a:rPr lang="fr-FR" sz="1300" dirty="0"/>
              <a:t>, 24/04/1955.</a:t>
            </a:r>
          </a:p>
        </p:txBody>
      </p:sp>
      <p:pic>
        <p:nvPicPr>
          <p:cNvPr id="3" name="Image 2">
            <a:extLst>
              <a:ext uri="{FF2B5EF4-FFF2-40B4-BE49-F238E27FC236}">
                <a16:creationId xmlns:a16="http://schemas.microsoft.com/office/drawing/2014/main" id="{4B41EB64-EA7B-8EA6-3DD3-ACD5792EDAE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14796" y="810167"/>
            <a:ext cx="2319852" cy="3639479"/>
          </a:xfrm>
          <a:prstGeom prst="rect">
            <a:avLst/>
          </a:prstGeom>
        </p:spPr>
      </p:pic>
      <p:sp>
        <p:nvSpPr>
          <p:cNvPr id="10" name="Rectangle 9">
            <a:extLst>
              <a:ext uri="{FF2B5EF4-FFF2-40B4-BE49-F238E27FC236}">
                <a16:creationId xmlns:a16="http://schemas.microsoft.com/office/drawing/2014/main" id="{4E608A1F-4971-EC4E-00BE-E11358156CF6}"/>
              </a:ext>
            </a:extLst>
          </p:cNvPr>
          <p:cNvSpPr/>
          <p:nvPr/>
        </p:nvSpPr>
        <p:spPr>
          <a:xfrm>
            <a:off x="6483168" y="453461"/>
            <a:ext cx="1855604" cy="369332"/>
          </a:xfrm>
          <a:prstGeom prst="rect">
            <a:avLst/>
          </a:prstGeom>
        </p:spPr>
        <p:txBody>
          <a:bodyPr wrap="square">
            <a:spAutoFit/>
          </a:bodyPr>
          <a:lstStyle/>
          <a:p>
            <a:r>
              <a:rPr lang="fr-FR" b="1" dirty="0">
                <a:solidFill>
                  <a:schemeClr val="accent3"/>
                </a:solidFill>
                <a:latin typeface="Calibri" panose="020F0502020204030204" pitchFamily="34" charset="0"/>
                <a:cs typeface="Calibri" panose="020F0502020204030204" pitchFamily="34" charset="0"/>
              </a:rPr>
              <a:t>DOCUMENT 19</a:t>
            </a:r>
          </a:p>
        </p:txBody>
      </p:sp>
      <p:sp>
        <p:nvSpPr>
          <p:cNvPr id="11" name="ZoneTexte 10">
            <a:extLst>
              <a:ext uri="{FF2B5EF4-FFF2-40B4-BE49-F238E27FC236}">
                <a16:creationId xmlns:a16="http://schemas.microsoft.com/office/drawing/2014/main" id="{36579A13-2E3D-FF30-B4E2-037C9B1EBFB4}"/>
              </a:ext>
            </a:extLst>
          </p:cNvPr>
          <p:cNvSpPr txBox="1"/>
          <p:nvPr/>
        </p:nvSpPr>
        <p:spPr>
          <a:xfrm>
            <a:off x="8088840" y="451970"/>
            <a:ext cx="3748041"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NON-ALIGNEMENT et TIERS MONDE</a:t>
            </a:r>
          </a:p>
        </p:txBody>
      </p:sp>
      <p:sp>
        <p:nvSpPr>
          <p:cNvPr id="13" name="ZoneTexte 12">
            <a:extLst>
              <a:ext uri="{FF2B5EF4-FFF2-40B4-BE49-F238E27FC236}">
                <a16:creationId xmlns:a16="http://schemas.microsoft.com/office/drawing/2014/main" id="{1D6D550A-34C4-2A84-CE27-31EBF93402BB}"/>
              </a:ext>
            </a:extLst>
          </p:cNvPr>
          <p:cNvSpPr txBox="1"/>
          <p:nvPr/>
        </p:nvSpPr>
        <p:spPr>
          <a:xfrm>
            <a:off x="6501456" y="4577662"/>
            <a:ext cx="3433572" cy="292388"/>
          </a:xfrm>
          <a:prstGeom prst="rect">
            <a:avLst/>
          </a:prstGeom>
          <a:noFill/>
        </p:spPr>
        <p:txBody>
          <a:bodyPr wrap="square">
            <a:spAutoFit/>
          </a:bodyPr>
          <a:lstStyle/>
          <a:p>
            <a:pPr algn="r"/>
            <a:r>
              <a:rPr lang="fr-FR" sz="1300" dirty="0"/>
              <a:t>PLANTU, </a:t>
            </a:r>
            <a:r>
              <a:rPr lang="fr-FR" sz="1300" i="1" dirty="0"/>
              <a:t>Pauvres Chéris</a:t>
            </a:r>
            <a:r>
              <a:rPr lang="fr-FR" sz="1300" dirty="0"/>
              <a:t>, Le Centurion, 1978.</a:t>
            </a:r>
          </a:p>
        </p:txBody>
      </p:sp>
      <p:sp>
        <p:nvSpPr>
          <p:cNvPr id="14" name="ZoneTexte 13">
            <a:extLst>
              <a:ext uri="{FF2B5EF4-FFF2-40B4-BE49-F238E27FC236}">
                <a16:creationId xmlns:a16="http://schemas.microsoft.com/office/drawing/2014/main" id="{913BE9C1-A3E6-8097-08A0-C5E17D3CF61D}"/>
              </a:ext>
            </a:extLst>
          </p:cNvPr>
          <p:cNvSpPr txBox="1"/>
          <p:nvPr/>
        </p:nvSpPr>
        <p:spPr>
          <a:xfrm>
            <a:off x="217959" y="4854666"/>
            <a:ext cx="5274278"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21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18 </a:t>
            </a:r>
            <a:r>
              <a:rPr lang="fr-FR" sz="1600" b="0" i="0" u="none" strike="noStrike" baseline="0" dirty="0">
                <a:solidFill>
                  <a:srgbClr val="0070C0"/>
                </a:solidFill>
                <a:latin typeface="Calibri" panose="020F0502020204030204" pitchFamily="34" charset="0"/>
                <a:cs typeface="Calibri" panose="020F0502020204030204" pitchFamily="34" charset="0"/>
              </a:rPr>
              <a:t>En quoi la Conférence de BANDUNG est-elle un moment important dans la</a:t>
            </a:r>
            <a:r>
              <a:rPr lang="fr-FR" sz="1600" b="0" i="0" u="none" strike="noStrike" dirty="0">
                <a:solidFill>
                  <a:srgbClr val="0070C0"/>
                </a:solidFill>
                <a:latin typeface="Calibri" panose="020F0502020204030204" pitchFamily="34" charset="0"/>
                <a:cs typeface="Calibri" panose="020F0502020204030204" pitchFamily="34" charset="0"/>
              </a:rPr>
              <a:t> guerre froide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grpSp>
        <p:nvGrpSpPr>
          <p:cNvPr id="20" name="Groupe 19">
            <a:extLst>
              <a:ext uri="{FF2B5EF4-FFF2-40B4-BE49-F238E27FC236}">
                <a16:creationId xmlns:a16="http://schemas.microsoft.com/office/drawing/2014/main" id="{35D6F69C-49F3-6947-B2E9-C02613AC1433}"/>
              </a:ext>
            </a:extLst>
          </p:cNvPr>
          <p:cNvGrpSpPr/>
          <p:nvPr/>
        </p:nvGrpSpPr>
        <p:grpSpPr>
          <a:xfrm>
            <a:off x="9175478" y="819879"/>
            <a:ext cx="923881" cy="606829"/>
            <a:chOff x="5664206" y="515675"/>
            <a:chExt cx="1142681" cy="750543"/>
          </a:xfrm>
        </p:grpSpPr>
        <p:pic>
          <p:nvPicPr>
            <p:cNvPr id="21" name="Image 20">
              <a:hlinkClick r:id="rId4"/>
              <a:extLst>
                <a:ext uri="{FF2B5EF4-FFF2-40B4-BE49-F238E27FC236}">
                  <a16:creationId xmlns:a16="http://schemas.microsoft.com/office/drawing/2014/main" id="{03F6B349-7B04-E271-B872-9C5EBD073F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64206" y="515675"/>
              <a:ext cx="1142681" cy="750543"/>
            </a:xfrm>
            <a:prstGeom prst="rect">
              <a:avLst/>
            </a:prstGeom>
          </p:spPr>
        </p:pic>
        <p:pic>
          <p:nvPicPr>
            <p:cNvPr id="22" name="Image 21">
              <a:hlinkClick r:id="rId4"/>
              <a:extLst>
                <a:ext uri="{FF2B5EF4-FFF2-40B4-BE49-F238E27FC236}">
                  <a16:creationId xmlns:a16="http://schemas.microsoft.com/office/drawing/2014/main" id="{7BE4C200-5AC8-933F-80B6-92611C798C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92497" y="563405"/>
              <a:ext cx="628720" cy="628720"/>
            </a:xfrm>
            <a:prstGeom prst="rect">
              <a:avLst/>
            </a:prstGeom>
          </p:spPr>
        </p:pic>
      </p:grpSp>
      <p:grpSp>
        <p:nvGrpSpPr>
          <p:cNvPr id="2" name="Groupe 1">
            <a:extLst>
              <a:ext uri="{FF2B5EF4-FFF2-40B4-BE49-F238E27FC236}">
                <a16:creationId xmlns:a16="http://schemas.microsoft.com/office/drawing/2014/main" id="{A5E10319-2792-2AF8-311A-FB7CF469F96A}"/>
              </a:ext>
            </a:extLst>
          </p:cNvPr>
          <p:cNvGrpSpPr/>
          <p:nvPr/>
        </p:nvGrpSpPr>
        <p:grpSpPr>
          <a:xfrm>
            <a:off x="7812718" y="781543"/>
            <a:ext cx="4285825" cy="3737106"/>
            <a:chOff x="7812718" y="781543"/>
            <a:chExt cx="4285825" cy="3737106"/>
          </a:xfrm>
        </p:grpSpPr>
        <p:pic>
          <p:nvPicPr>
            <p:cNvPr id="9" name="Image 8">
              <a:hlinkClick r:id="rId7"/>
              <a:extLst>
                <a:ext uri="{FF2B5EF4-FFF2-40B4-BE49-F238E27FC236}">
                  <a16:creationId xmlns:a16="http://schemas.microsoft.com/office/drawing/2014/main" id="{1F22758A-3409-4E5B-09F8-D85562BF748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62604" y="781543"/>
              <a:ext cx="854721" cy="814834"/>
            </a:xfrm>
            <a:prstGeom prst="rect">
              <a:avLst/>
            </a:prstGeom>
          </p:spPr>
        </p:pic>
        <p:sp>
          <p:nvSpPr>
            <p:cNvPr id="27" name="ZoneTexte 26">
              <a:extLst>
                <a:ext uri="{FF2B5EF4-FFF2-40B4-BE49-F238E27FC236}">
                  <a16:creationId xmlns:a16="http://schemas.microsoft.com/office/drawing/2014/main" id="{EC4E250C-FB06-4A72-A9A3-99DF59C88DA8}"/>
                </a:ext>
              </a:extLst>
            </p:cNvPr>
            <p:cNvSpPr txBox="1"/>
            <p:nvPr/>
          </p:nvSpPr>
          <p:spPr>
            <a:xfrm>
              <a:off x="7812718" y="2579657"/>
              <a:ext cx="4152912" cy="1938992"/>
            </a:xfrm>
            <a:prstGeom prst="rect">
              <a:avLst/>
            </a:prstGeom>
            <a:noFill/>
          </p:spPr>
          <p:txBody>
            <a:bodyPr wrap="square">
              <a:spAutoFit/>
            </a:bodyPr>
            <a:lstStyle/>
            <a:p>
              <a:r>
                <a:rPr lang="fr-FR" sz="1200" dirty="0"/>
                <a:t>«  […]  J'ai repris cette chanson fédératrice</a:t>
              </a:r>
            </a:p>
            <a:p>
              <a:r>
                <a:rPr lang="fr-FR" sz="1200" dirty="0"/>
                <a:t>Symbole de la crédulité</a:t>
              </a:r>
              <a:r>
                <a:rPr lang="fr-FR" sz="1200" b="1" baseline="25000" dirty="0">
                  <a:solidFill>
                    <a:srgbClr val="FF0000"/>
                  </a:solidFill>
                </a:rPr>
                <a:t> 1</a:t>
              </a:r>
              <a:r>
                <a:rPr lang="fr-FR" sz="1200" dirty="0"/>
                <a:t> de nos prémices</a:t>
              </a:r>
              <a:r>
                <a:rPr lang="fr-FR" sz="1200" b="1" baseline="25000" dirty="0">
                  <a:solidFill>
                    <a:srgbClr val="FF0000"/>
                  </a:solidFill>
                </a:rPr>
                <a:t> 2</a:t>
              </a:r>
              <a:endParaRPr lang="fr-FR" sz="1200" dirty="0"/>
            </a:p>
            <a:p>
              <a:r>
                <a:rPr lang="fr-FR" sz="1200" dirty="0"/>
                <a:t>Entre indépendance et armistice</a:t>
              </a:r>
            </a:p>
            <a:p>
              <a:r>
                <a:rPr lang="fr-FR" sz="1200" dirty="0"/>
                <a:t>Mais pour que nos démocraties progressent</a:t>
              </a:r>
            </a:p>
            <a:p>
              <a:r>
                <a:rPr lang="fr-FR" sz="1200" dirty="0"/>
                <a:t>Faut qu'elle apprennent de leurs erreurs de jeunesse</a:t>
              </a:r>
            </a:p>
            <a:p>
              <a:r>
                <a:rPr lang="fr-FR" sz="1200" dirty="0"/>
                <a:t>Mon pays est un continent émergent</a:t>
              </a:r>
            </a:p>
            <a:p>
              <a:r>
                <a:rPr lang="fr-FR" sz="1200" dirty="0"/>
                <a:t>Bâti en moins de 50 ans […] »</a:t>
              </a:r>
            </a:p>
            <a:p>
              <a:pPr algn="just"/>
              <a:r>
                <a:rPr lang="fr-FR" sz="1200" b="1" baseline="25000" dirty="0">
                  <a:solidFill>
                    <a:srgbClr val="FF0000"/>
                  </a:solidFill>
                </a:rPr>
                <a:t>1 </a:t>
              </a:r>
              <a:r>
                <a:rPr lang="fr-FR" sz="1200" b="1" dirty="0"/>
                <a:t>CRÉDULITÉ :</a:t>
              </a:r>
              <a:r>
                <a:rPr lang="fr-FR" sz="1200" dirty="0"/>
                <a:t> grande facilité à croire.</a:t>
              </a:r>
            </a:p>
            <a:p>
              <a:pPr algn="just"/>
              <a:r>
                <a:rPr lang="fr-FR" sz="1200" b="1" baseline="25000" dirty="0">
                  <a:solidFill>
                    <a:srgbClr val="FF0000"/>
                  </a:solidFill>
                </a:rPr>
                <a:t>2 </a:t>
              </a:r>
              <a:r>
                <a:rPr lang="fr-FR" sz="1200" b="1" dirty="0"/>
                <a:t>PRÉMICES :</a:t>
              </a:r>
              <a:r>
                <a:rPr lang="fr-FR" sz="1200" dirty="0"/>
                <a:t> débuts.</a:t>
              </a:r>
            </a:p>
            <a:p>
              <a:pPr algn="r"/>
              <a:r>
                <a:rPr lang="fr-FR" sz="1200" dirty="0"/>
                <a:t>BALOJI, </a:t>
              </a:r>
              <a:r>
                <a:rPr lang="fr-FR" sz="1200" i="1" dirty="0"/>
                <a:t>Indépendance </a:t>
              </a:r>
              <a:r>
                <a:rPr lang="fr-FR" sz="1200" i="1" dirty="0" err="1"/>
                <a:t>cha</a:t>
              </a:r>
              <a:r>
                <a:rPr lang="fr-FR" sz="1200" i="1" dirty="0"/>
                <a:t> </a:t>
              </a:r>
              <a:r>
                <a:rPr lang="fr-FR" sz="1200" i="1" dirty="0" err="1"/>
                <a:t>cha</a:t>
              </a:r>
              <a:r>
                <a:rPr lang="fr-FR" sz="1200" dirty="0"/>
                <a:t>, le Jour d’Après,  1960, 2010.</a:t>
              </a:r>
            </a:p>
          </p:txBody>
        </p:sp>
        <p:pic>
          <p:nvPicPr>
            <p:cNvPr id="26" name="Image 25">
              <a:extLst>
                <a:ext uri="{FF2B5EF4-FFF2-40B4-BE49-F238E27FC236}">
                  <a16:creationId xmlns:a16="http://schemas.microsoft.com/office/drawing/2014/main" id="{8656E545-CC57-4BAF-37F6-F5B0E32A12C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48166" y="1458877"/>
              <a:ext cx="779208" cy="779208"/>
            </a:xfrm>
            <a:prstGeom prst="rect">
              <a:avLst/>
            </a:prstGeom>
          </p:spPr>
        </p:pic>
        <p:pic>
          <p:nvPicPr>
            <p:cNvPr id="30" name="Image 29">
              <a:extLst>
                <a:ext uri="{FF2B5EF4-FFF2-40B4-BE49-F238E27FC236}">
                  <a16:creationId xmlns:a16="http://schemas.microsoft.com/office/drawing/2014/main" id="{AFF4FCD6-B38F-F1BA-F854-A5A43D8E39D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1057673" y="1494554"/>
              <a:ext cx="779208" cy="779208"/>
            </a:xfrm>
            <a:prstGeom prst="rect">
              <a:avLst/>
            </a:prstGeom>
          </p:spPr>
        </p:pic>
        <p:sp>
          <p:nvSpPr>
            <p:cNvPr id="33" name="ZoneTexte 32">
              <a:extLst>
                <a:ext uri="{FF2B5EF4-FFF2-40B4-BE49-F238E27FC236}">
                  <a16:creationId xmlns:a16="http://schemas.microsoft.com/office/drawing/2014/main" id="{05F973A7-1E54-E423-5F1D-A134D8C4F4D4}"/>
                </a:ext>
              </a:extLst>
            </p:cNvPr>
            <p:cNvSpPr txBox="1"/>
            <p:nvPr/>
          </p:nvSpPr>
          <p:spPr>
            <a:xfrm>
              <a:off x="8978854" y="2183861"/>
              <a:ext cx="1242462" cy="523220"/>
            </a:xfrm>
            <a:prstGeom prst="rect">
              <a:avLst/>
            </a:prstGeom>
            <a:noFill/>
          </p:spPr>
          <p:txBody>
            <a:bodyPr wrap="square">
              <a:spAutoFit/>
            </a:bodyPr>
            <a:lstStyle/>
            <a:p>
              <a:pPr algn="ctr"/>
              <a:r>
                <a:rPr lang="fr-FR" sz="1400" b="1" dirty="0">
                  <a:solidFill>
                    <a:srgbClr val="FF0000"/>
                  </a:solidFill>
                </a:rPr>
                <a:t>GRAND KALLÉ </a:t>
              </a:r>
            </a:p>
            <a:p>
              <a:pPr algn="ctr"/>
              <a:r>
                <a:rPr lang="fr-FR" sz="1400" b="1" dirty="0"/>
                <a:t>(1930-1983)</a:t>
              </a:r>
            </a:p>
          </p:txBody>
        </p:sp>
        <p:sp>
          <p:nvSpPr>
            <p:cNvPr id="34" name="ZoneTexte 33">
              <a:extLst>
                <a:ext uri="{FF2B5EF4-FFF2-40B4-BE49-F238E27FC236}">
                  <a16:creationId xmlns:a16="http://schemas.microsoft.com/office/drawing/2014/main" id="{9ED87B35-0B70-C88D-A4FE-FA12194200DB}"/>
                </a:ext>
              </a:extLst>
            </p:cNvPr>
            <p:cNvSpPr txBox="1"/>
            <p:nvPr/>
          </p:nvSpPr>
          <p:spPr>
            <a:xfrm>
              <a:off x="10856081" y="2232832"/>
              <a:ext cx="1242462" cy="523220"/>
            </a:xfrm>
            <a:prstGeom prst="rect">
              <a:avLst/>
            </a:prstGeom>
            <a:noFill/>
          </p:spPr>
          <p:txBody>
            <a:bodyPr wrap="square">
              <a:spAutoFit/>
            </a:bodyPr>
            <a:lstStyle/>
            <a:p>
              <a:pPr algn="ctr"/>
              <a:r>
                <a:rPr lang="fr-FR" sz="1400" b="1" dirty="0">
                  <a:solidFill>
                    <a:srgbClr val="FF0000"/>
                  </a:solidFill>
                </a:rPr>
                <a:t>BALOJI</a:t>
              </a:r>
            </a:p>
            <a:p>
              <a:pPr algn="ctr"/>
              <a:r>
                <a:rPr lang="fr-FR" sz="1400" b="1" dirty="0"/>
                <a:t>(1979-?)</a:t>
              </a:r>
            </a:p>
          </p:txBody>
        </p:sp>
        <p:sp>
          <p:nvSpPr>
            <p:cNvPr id="29" name="Flèche : bas 28">
              <a:extLst>
                <a:ext uri="{FF2B5EF4-FFF2-40B4-BE49-F238E27FC236}">
                  <a16:creationId xmlns:a16="http://schemas.microsoft.com/office/drawing/2014/main" id="{CA6A8262-F3A7-010A-8015-AEB12533FD76}"/>
                </a:ext>
              </a:extLst>
            </p:cNvPr>
            <p:cNvSpPr/>
            <p:nvPr/>
          </p:nvSpPr>
          <p:spPr>
            <a:xfrm>
              <a:off x="11472591" y="2756052"/>
              <a:ext cx="122001" cy="1633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ZoneTexte 36">
              <a:extLst>
                <a:ext uri="{FF2B5EF4-FFF2-40B4-BE49-F238E27FC236}">
                  <a16:creationId xmlns:a16="http://schemas.microsoft.com/office/drawing/2014/main" id="{8BF03A02-E547-B136-15D8-FAB6A3A82A84}"/>
                </a:ext>
              </a:extLst>
            </p:cNvPr>
            <p:cNvSpPr txBox="1"/>
            <p:nvPr/>
          </p:nvSpPr>
          <p:spPr>
            <a:xfrm>
              <a:off x="10683083" y="2885031"/>
              <a:ext cx="1374123" cy="430887"/>
            </a:xfrm>
            <a:prstGeom prst="rect">
              <a:avLst/>
            </a:prstGeom>
            <a:noFill/>
          </p:spPr>
          <p:txBody>
            <a:bodyPr wrap="square">
              <a:spAutoFit/>
            </a:bodyPr>
            <a:lstStyle/>
            <a:p>
              <a:pPr algn="ctr"/>
              <a:r>
                <a:rPr lang="fr-FR" sz="1100" b="1" dirty="0">
                  <a:solidFill>
                    <a:srgbClr val="0070C0"/>
                  </a:solidFill>
                </a:rPr>
                <a:t>CHANTEUR BELGE</a:t>
              </a:r>
            </a:p>
            <a:p>
              <a:pPr algn="ctr"/>
              <a:r>
                <a:rPr lang="fr-FR" sz="1100" b="1" dirty="0">
                  <a:solidFill>
                    <a:srgbClr val="0070C0"/>
                  </a:solidFill>
                </a:rPr>
                <a:t>d’origine congolaise</a:t>
              </a:r>
            </a:p>
          </p:txBody>
        </p:sp>
        <p:sp>
          <p:nvSpPr>
            <p:cNvPr id="38" name="Flèche : bas 37">
              <a:extLst>
                <a:ext uri="{FF2B5EF4-FFF2-40B4-BE49-F238E27FC236}">
                  <a16:creationId xmlns:a16="http://schemas.microsoft.com/office/drawing/2014/main" id="{9811E82D-40C8-8F82-95E9-1FA7D77CC7AA}"/>
                </a:ext>
              </a:extLst>
            </p:cNvPr>
            <p:cNvSpPr/>
            <p:nvPr/>
          </p:nvSpPr>
          <p:spPr>
            <a:xfrm rot="16200000">
              <a:off x="10021138" y="1739719"/>
              <a:ext cx="122001" cy="1633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ZoneTexte 38">
              <a:extLst>
                <a:ext uri="{FF2B5EF4-FFF2-40B4-BE49-F238E27FC236}">
                  <a16:creationId xmlns:a16="http://schemas.microsoft.com/office/drawing/2014/main" id="{91FDD778-2F4E-E1A1-4F6A-456D26834048}"/>
                </a:ext>
              </a:extLst>
            </p:cNvPr>
            <p:cNvSpPr txBox="1"/>
            <p:nvPr/>
          </p:nvSpPr>
          <p:spPr>
            <a:xfrm>
              <a:off x="10067180" y="1622131"/>
              <a:ext cx="912356" cy="430887"/>
            </a:xfrm>
            <a:prstGeom prst="rect">
              <a:avLst/>
            </a:prstGeom>
            <a:noFill/>
          </p:spPr>
          <p:txBody>
            <a:bodyPr wrap="square">
              <a:spAutoFit/>
            </a:bodyPr>
            <a:lstStyle/>
            <a:p>
              <a:pPr algn="ctr"/>
              <a:r>
                <a:rPr lang="fr-FR" sz="1100" b="1" dirty="0">
                  <a:solidFill>
                    <a:srgbClr val="0070C0"/>
                  </a:solidFill>
                </a:rPr>
                <a:t>CHANTEUR CONGOLAIS</a:t>
              </a:r>
            </a:p>
          </p:txBody>
        </p:sp>
      </p:grpSp>
      <p:sp>
        <p:nvSpPr>
          <p:cNvPr id="40" name="ZoneTexte 39">
            <a:extLst>
              <a:ext uri="{FF2B5EF4-FFF2-40B4-BE49-F238E27FC236}">
                <a16:creationId xmlns:a16="http://schemas.microsoft.com/office/drawing/2014/main" id="{ABE1E520-F06C-2A87-F5E3-BF7733C7393F}"/>
              </a:ext>
            </a:extLst>
          </p:cNvPr>
          <p:cNvSpPr txBox="1"/>
          <p:nvPr/>
        </p:nvSpPr>
        <p:spPr>
          <a:xfrm>
            <a:off x="6579978" y="4864396"/>
            <a:ext cx="5612021"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22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19 </a:t>
            </a:r>
            <a:r>
              <a:rPr lang="fr-FR" sz="1600" b="0" i="0" u="none" strike="noStrike" baseline="0" dirty="0">
                <a:solidFill>
                  <a:srgbClr val="0070C0"/>
                </a:solidFill>
                <a:latin typeface="Calibri" panose="020F0502020204030204" pitchFamily="34" charset="0"/>
                <a:cs typeface="Calibri" panose="020F0502020204030204" pitchFamily="34" charset="0"/>
              </a:rPr>
              <a:t>Selon PLANTU et BALOJI, pourquoi est-il difficile voire impossible pour un pays du Tiers Monde d’être non-aligné ?</a:t>
            </a:r>
          </a:p>
        </p:txBody>
      </p:sp>
      <p:grpSp>
        <p:nvGrpSpPr>
          <p:cNvPr id="4" name="Groupe 3">
            <a:extLst>
              <a:ext uri="{FF2B5EF4-FFF2-40B4-BE49-F238E27FC236}">
                <a16:creationId xmlns:a16="http://schemas.microsoft.com/office/drawing/2014/main" id="{2546DC9C-571B-D5FC-B3A3-A07D75F1FE15}"/>
              </a:ext>
            </a:extLst>
          </p:cNvPr>
          <p:cNvGrpSpPr/>
          <p:nvPr/>
        </p:nvGrpSpPr>
        <p:grpSpPr>
          <a:xfrm>
            <a:off x="11529995" y="934379"/>
            <a:ext cx="707566" cy="765469"/>
            <a:chOff x="11497423" y="848083"/>
            <a:chExt cx="707566" cy="765469"/>
          </a:xfrm>
        </p:grpSpPr>
        <p:pic>
          <p:nvPicPr>
            <p:cNvPr id="6" name="Image 5">
              <a:hlinkClick r:id="rId11" action="ppaction://hlinksldjump"/>
              <a:extLst>
                <a:ext uri="{FF2B5EF4-FFF2-40B4-BE49-F238E27FC236}">
                  <a16:creationId xmlns:a16="http://schemas.microsoft.com/office/drawing/2014/main" id="{46E347CA-EA39-F0E8-D343-C96E9CDD169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575813" y="848083"/>
              <a:ext cx="563157" cy="563157"/>
            </a:xfrm>
            <a:prstGeom prst="rect">
              <a:avLst/>
            </a:prstGeom>
          </p:spPr>
        </p:pic>
        <p:sp>
          <p:nvSpPr>
            <p:cNvPr id="31" name="ZoneTexte 30">
              <a:hlinkClick r:id="rId11" action="ppaction://hlinksldjump"/>
              <a:extLst>
                <a:ext uri="{FF2B5EF4-FFF2-40B4-BE49-F238E27FC236}">
                  <a16:creationId xmlns:a16="http://schemas.microsoft.com/office/drawing/2014/main" id="{B0588DE7-EA4B-031E-79D3-396A4242FF61}"/>
                </a:ext>
              </a:extLst>
            </p:cNvPr>
            <p:cNvSpPr txBox="1"/>
            <p:nvPr/>
          </p:nvSpPr>
          <p:spPr>
            <a:xfrm>
              <a:off x="11497423" y="1336553"/>
              <a:ext cx="707566" cy="276999"/>
            </a:xfrm>
            <a:prstGeom prst="rect">
              <a:avLst/>
            </a:prstGeom>
            <a:noFill/>
          </p:spPr>
          <p:txBody>
            <a:bodyPr wrap="none" rtlCol="0">
              <a:spAutoFit/>
            </a:bodyPr>
            <a:lstStyle/>
            <a:p>
              <a:r>
                <a:rPr lang="fr-FR" sz="1200" b="1" dirty="0">
                  <a:solidFill>
                    <a:srgbClr val="00B050"/>
                  </a:solidFill>
                </a:rPr>
                <a:t>DÉCOLO</a:t>
              </a:r>
            </a:p>
          </p:txBody>
        </p:sp>
      </p:grpSp>
      <p:sp>
        <p:nvSpPr>
          <p:cNvPr id="35" name="ZoneTexte 34">
            <a:hlinkClick r:id="" action="ppaction://noaction"/>
            <a:extLst>
              <a:ext uri="{FF2B5EF4-FFF2-40B4-BE49-F238E27FC236}">
                <a16:creationId xmlns:a16="http://schemas.microsoft.com/office/drawing/2014/main" id="{B4C43DBF-B864-67F5-62D3-9B285C78420F}"/>
              </a:ext>
            </a:extLst>
          </p:cNvPr>
          <p:cNvSpPr txBox="1"/>
          <p:nvPr/>
        </p:nvSpPr>
        <p:spPr>
          <a:xfrm>
            <a:off x="11281850" y="703502"/>
            <a:ext cx="955711" cy="276999"/>
          </a:xfrm>
          <a:prstGeom prst="rect">
            <a:avLst/>
          </a:prstGeom>
          <a:noFill/>
        </p:spPr>
        <p:txBody>
          <a:bodyPr wrap="none" rtlCol="0">
            <a:spAutoFit/>
          </a:bodyPr>
          <a:lstStyle/>
          <a:p>
            <a:r>
              <a:rPr lang="fr-FR" sz="1200" b="1" dirty="0">
                <a:solidFill>
                  <a:srgbClr val="00B050"/>
                </a:solidFill>
              </a:rPr>
              <a:t>1/3 MONDE</a:t>
            </a:r>
          </a:p>
        </p:txBody>
      </p:sp>
      <p:sp>
        <p:nvSpPr>
          <p:cNvPr id="8" name="ZoneTexte 7">
            <a:extLst>
              <a:ext uri="{FF2B5EF4-FFF2-40B4-BE49-F238E27FC236}">
                <a16:creationId xmlns:a16="http://schemas.microsoft.com/office/drawing/2014/main" id="{64BB8271-595B-B7D1-385F-6AC2604A92DB}"/>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1523661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1000"/>
                                        <p:tgtEl>
                                          <p:spTgt spid="2"/>
                                        </p:tgtEl>
                                      </p:cBhvr>
                                    </p:animEffect>
                                    <p:anim calcmode="lin" valueType="num">
                                      <p:cBhvr>
                                        <p:cTn id="48" dur="1000" fill="hold"/>
                                        <p:tgtEl>
                                          <p:spTgt spid="2"/>
                                        </p:tgtEl>
                                        <p:attrNameLst>
                                          <p:attrName>ppt_x</p:attrName>
                                        </p:attrNameLst>
                                      </p:cBhvr>
                                      <p:tavLst>
                                        <p:tav tm="0">
                                          <p:val>
                                            <p:strVal val="#ppt_x"/>
                                          </p:val>
                                        </p:tav>
                                        <p:tav tm="100000">
                                          <p:val>
                                            <p:strVal val="#ppt_x"/>
                                          </p:val>
                                        </p:tav>
                                      </p:tavLst>
                                    </p:anim>
                                    <p:anim calcmode="lin" valueType="num">
                                      <p:cBhvr>
                                        <p:cTn id="4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additive="base">
                                        <p:cTn id="54" dur="500" fill="hold"/>
                                        <p:tgtEl>
                                          <p:spTgt spid="3"/>
                                        </p:tgtEl>
                                        <p:attrNameLst>
                                          <p:attrName>ppt_x</p:attrName>
                                        </p:attrNameLst>
                                      </p:cBhvr>
                                      <p:tavLst>
                                        <p:tav tm="0">
                                          <p:val>
                                            <p:strVal val="#ppt_x"/>
                                          </p:val>
                                        </p:tav>
                                        <p:tav tm="100000">
                                          <p:val>
                                            <p:strVal val="#ppt_x"/>
                                          </p:val>
                                        </p:tav>
                                      </p:tavLst>
                                    </p:anim>
                                    <p:anim calcmode="lin" valueType="num">
                                      <p:cBhvr additive="base">
                                        <p:cTn id="55" dur="500" fill="hold"/>
                                        <p:tgtEl>
                                          <p:spTgt spid="3"/>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ppt_x"/>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4" grpId="0"/>
      <p:bldP spid="5" grpId="0"/>
      <p:bldP spid="10" grpId="0"/>
      <p:bldP spid="11" grpId="0"/>
      <p:bldP spid="13" grpId="0"/>
      <p:bldP spid="14" grpId="0"/>
      <p:bldP spid="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Tableau 6">
            <a:extLst>
              <a:ext uri="{FF2B5EF4-FFF2-40B4-BE49-F238E27FC236}">
                <a16:creationId xmlns:a16="http://schemas.microsoft.com/office/drawing/2014/main" id="{33BE06CA-2280-52CF-B934-A1444654DFC9}"/>
              </a:ext>
            </a:extLst>
          </p:cNvPr>
          <p:cNvGraphicFramePr>
            <a:graphicFrameLocks noGrp="1"/>
          </p:cNvGraphicFramePr>
          <p:nvPr>
            <p:extLst>
              <p:ext uri="{D42A27DB-BD31-4B8C-83A1-F6EECF244321}">
                <p14:modId xmlns:p14="http://schemas.microsoft.com/office/powerpoint/2010/main" val="1868233649"/>
              </p:ext>
            </p:extLst>
          </p:nvPr>
        </p:nvGraphicFramePr>
        <p:xfrm>
          <a:off x="7626229" y="3903346"/>
          <a:ext cx="4365063" cy="1097280"/>
        </p:xfrm>
        <a:graphic>
          <a:graphicData uri="http://schemas.openxmlformats.org/drawingml/2006/table">
            <a:tbl>
              <a:tblPr firstRow="1" bandRow="1">
                <a:tableStyleId>{5940675A-B579-460E-94D1-54222C63F5DA}</a:tableStyleId>
              </a:tblPr>
              <a:tblGrid>
                <a:gridCol w="923973">
                  <a:extLst>
                    <a:ext uri="{9D8B030D-6E8A-4147-A177-3AD203B41FA5}">
                      <a16:colId xmlns:a16="http://schemas.microsoft.com/office/drawing/2014/main" val="3402224365"/>
                    </a:ext>
                  </a:extLst>
                </a:gridCol>
                <a:gridCol w="3441090">
                  <a:extLst>
                    <a:ext uri="{9D8B030D-6E8A-4147-A177-3AD203B41FA5}">
                      <a16:colId xmlns:a16="http://schemas.microsoft.com/office/drawing/2014/main" val="820813509"/>
                    </a:ext>
                  </a:extLst>
                </a:gridCol>
              </a:tblGrid>
              <a:tr h="345740">
                <a:tc>
                  <a:txBody>
                    <a:bodyPr/>
                    <a:lstStyle/>
                    <a:p>
                      <a:pPr marL="0" algn="ctr" defTabSz="457200" rtl="0" eaLnBrk="1" latinLnBrk="0" hangingPunct="1"/>
                      <a:r>
                        <a:rPr lang="fr-FR" sz="1800" b="1" kern="1200" dirty="0">
                          <a:solidFill>
                            <a:schemeClr val="tx1"/>
                          </a:solidFill>
                          <a:latin typeface="+mn-lt"/>
                          <a:ea typeface="+mn-ea"/>
                          <a:cs typeface="+mn-cs"/>
                        </a:rPr>
                        <a:t>7</a:t>
                      </a:r>
                    </a:p>
                  </a:txBody>
                  <a:tcPr anchor="ctr">
                    <a:solidFill>
                      <a:srgbClr val="FFC000"/>
                    </a:solidFill>
                  </a:tcPr>
                </a:tc>
                <a:tc>
                  <a:txBody>
                    <a:bodyPr/>
                    <a:lstStyle/>
                    <a:p>
                      <a:pPr algn="ctr"/>
                      <a:endParaRPr lang="fr-FR" b="1" dirty="0"/>
                    </a:p>
                  </a:txBody>
                  <a:tcPr anchor="ctr">
                    <a:solidFill>
                      <a:srgbClr val="FFC000"/>
                    </a:solidFill>
                  </a:tcPr>
                </a:tc>
                <a:extLst>
                  <a:ext uri="{0D108BD9-81ED-4DB2-BD59-A6C34878D82A}">
                    <a16:rowId xmlns:a16="http://schemas.microsoft.com/office/drawing/2014/main" val="2711910083"/>
                  </a:ext>
                </a:extLst>
              </a:tr>
              <a:tr h="341930">
                <a:tc>
                  <a:txBody>
                    <a:bodyPr/>
                    <a:lstStyle/>
                    <a:p>
                      <a:pPr marL="0" algn="ctr" defTabSz="457200" rtl="0" eaLnBrk="1" latinLnBrk="0" hangingPunct="1"/>
                      <a:r>
                        <a:rPr lang="fr-FR" sz="1800" b="1" kern="1200" dirty="0">
                          <a:solidFill>
                            <a:schemeClr val="tx1"/>
                          </a:solidFill>
                          <a:latin typeface="+mn-lt"/>
                          <a:ea typeface="+mn-ea"/>
                          <a:cs typeface="+mn-cs"/>
                        </a:rPr>
                        <a:t>8</a:t>
                      </a:r>
                    </a:p>
                  </a:txBody>
                  <a:tcPr anchor="ctr">
                    <a:solidFill>
                      <a:srgbClr val="FFC000"/>
                    </a:solidFill>
                  </a:tcPr>
                </a:tc>
                <a:tc>
                  <a:txBody>
                    <a:bodyPr/>
                    <a:lstStyle/>
                    <a:p>
                      <a:pPr algn="ctr"/>
                      <a:endParaRPr lang="fr-FR" b="1" dirty="0"/>
                    </a:p>
                  </a:txBody>
                  <a:tcPr anchor="ctr">
                    <a:solidFill>
                      <a:srgbClr val="FFC000"/>
                    </a:solidFill>
                  </a:tcPr>
                </a:tc>
                <a:extLst>
                  <a:ext uri="{0D108BD9-81ED-4DB2-BD59-A6C34878D82A}">
                    <a16:rowId xmlns:a16="http://schemas.microsoft.com/office/drawing/2014/main" val="3962216471"/>
                  </a:ext>
                </a:extLst>
              </a:tr>
              <a:tr h="347645">
                <a:tc>
                  <a:txBody>
                    <a:bodyPr/>
                    <a:lstStyle/>
                    <a:p>
                      <a:pPr marL="0" algn="ctr" defTabSz="457200" rtl="0" eaLnBrk="1" latinLnBrk="0" hangingPunct="1"/>
                      <a:r>
                        <a:rPr lang="fr-FR" sz="1800" b="1" kern="1200" dirty="0">
                          <a:solidFill>
                            <a:schemeClr val="tx1"/>
                          </a:solidFill>
                          <a:latin typeface="+mn-lt"/>
                          <a:ea typeface="+mn-ea"/>
                          <a:cs typeface="+mn-cs"/>
                        </a:rPr>
                        <a:t>9</a:t>
                      </a:r>
                    </a:p>
                  </a:txBody>
                  <a:tcPr anchor="ctr">
                    <a:solidFill>
                      <a:srgbClr val="FFC000"/>
                    </a:solidFill>
                  </a:tcPr>
                </a:tc>
                <a:tc>
                  <a:txBody>
                    <a:bodyPr/>
                    <a:lstStyle/>
                    <a:p>
                      <a:pPr algn="ctr"/>
                      <a:endParaRPr lang="fr-FR" b="1" dirty="0"/>
                    </a:p>
                  </a:txBody>
                  <a:tcPr anchor="ctr">
                    <a:solidFill>
                      <a:srgbClr val="FFC000"/>
                    </a:solidFill>
                  </a:tcPr>
                </a:tc>
                <a:extLst>
                  <a:ext uri="{0D108BD9-81ED-4DB2-BD59-A6C34878D82A}">
                    <a16:rowId xmlns:a16="http://schemas.microsoft.com/office/drawing/2014/main" val="3129588816"/>
                  </a:ext>
                </a:extLst>
              </a:tr>
            </a:tbl>
          </a:graphicData>
        </a:graphic>
      </p:graphicFrame>
      <p:sp>
        <p:nvSpPr>
          <p:cNvPr id="69" name="Rectangle 68">
            <a:extLst>
              <a:ext uri="{FF2B5EF4-FFF2-40B4-BE49-F238E27FC236}">
                <a16:creationId xmlns:a16="http://schemas.microsoft.com/office/drawing/2014/main" id="{7C09E347-AB61-A664-F392-1D91A066B7BB}"/>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20</a:t>
            </a:r>
          </a:p>
        </p:txBody>
      </p:sp>
      <p:sp>
        <p:nvSpPr>
          <p:cNvPr id="74" name="ZoneTexte 73">
            <a:extLst>
              <a:ext uri="{FF2B5EF4-FFF2-40B4-BE49-F238E27FC236}">
                <a16:creationId xmlns:a16="http://schemas.microsoft.com/office/drawing/2014/main" id="{AE69FF87-3579-D625-D378-FB630456E607}"/>
              </a:ext>
            </a:extLst>
          </p:cNvPr>
          <p:cNvSpPr txBox="1"/>
          <p:nvPr/>
        </p:nvSpPr>
        <p:spPr>
          <a:xfrm>
            <a:off x="1833524" y="453461"/>
            <a:ext cx="4262476"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construction de l’Union européenne</a:t>
            </a:r>
          </a:p>
        </p:txBody>
      </p:sp>
      <p:pic>
        <p:nvPicPr>
          <p:cNvPr id="8" name="Image 7">
            <a:extLst>
              <a:ext uri="{FF2B5EF4-FFF2-40B4-BE49-F238E27FC236}">
                <a16:creationId xmlns:a16="http://schemas.microsoft.com/office/drawing/2014/main" id="{E87C49AA-2C5C-C81F-CC1D-4F8F2987FE5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6077" y="797624"/>
            <a:ext cx="7234782" cy="6018787"/>
          </a:xfrm>
          <a:prstGeom prst="rect">
            <a:avLst/>
          </a:prstGeom>
        </p:spPr>
      </p:pic>
      <p:graphicFrame>
        <p:nvGraphicFramePr>
          <p:cNvPr id="9" name="Tableau 6">
            <a:extLst>
              <a:ext uri="{FF2B5EF4-FFF2-40B4-BE49-F238E27FC236}">
                <a16:creationId xmlns:a16="http://schemas.microsoft.com/office/drawing/2014/main" id="{227E8290-430D-6EF3-5991-B447BF466F18}"/>
              </a:ext>
            </a:extLst>
          </p:cNvPr>
          <p:cNvGraphicFramePr>
            <a:graphicFrameLocks noGrp="1"/>
          </p:cNvGraphicFramePr>
          <p:nvPr>
            <p:extLst>
              <p:ext uri="{D42A27DB-BD31-4B8C-83A1-F6EECF244321}">
                <p14:modId xmlns:p14="http://schemas.microsoft.com/office/powerpoint/2010/main" val="753961922"/>
              </p:ext>
            </p:extLst>
          </p:nvPr>
        </p:nvGraphicFramePr>
        <p:xfrm>
          <a:off x="7626230" y="1385552"/>
          <a:ext cx="4365063" cy="2194560"/>
        </p:xfrm>
        <a:graphic>
          <a:graphicData uri="http://schemas.openxmlformats.org/drawingml/2006/table">
            <a:tbl>
              <a:tblPr firstRow="1" bandRow="1">
                <a:tableStyleId>{5940675A-B579-460E-94D1-54222C63F5DA}</a:tableStyleId>
              </a:tblPr>
              <a:tblGrid>
                <a:gridCol w="923973">
                  <a:extLst>
                    <a:ext uri="{9D8B030D-6E8A-4147-A177-3AD203B41FA5}">
                      <a16:colId xmlns:a16="http://schemas.microsoft.com/office/drawing/2014/main" val="3402224365"/>
                    </a:ext>
                  </a:extLst>
                </a:gridCol>
                <a:gridCol w="3441090">
                  <a:extLst>
                    <a:ext uri="{9D8B030D-6E8A-4147-A177-3AD203B41FA5}">
                      <a16:colId xmlns:a16="http://schemas.microsoft.com/office/drawing/2014/main" val="820813509"/>
                    </a:ext>
                  </a:extLst>
                </a:gridCol>
              </a:tblGrid>
              <a:tr h="345740">
                <a:tc>
                  <a:txBody>
                    <a:bodyPr/>
                    <a:lstStyle/>
                    <a:p>
                      <a:pPr algn="ctr"/>
                      <a:r>
                        <a:rPr lang="fr-FR" b="1" dirty="0">
                          <a:solidFill>
                            <a:srgbClr val="FF0000"/>
                          </a:solidFill>
                        </a:rPr>
                        <a:t>1</a:t>
                      </a:r>
                    </a:p>
                  </a:txBody>
                  <a:tcPr>
                    <a:solidFill>
                      <a:srgbClr val="00B050"/>
                    </a:solidFill>
                  </a:tcPr>
                </a:tc>
                <a:tc>
                  <a:txBody>
                    <a:bodyPr/>
                    <a:lstStyle/>
                    <a:p>
                      <a:pPr algn="ctr"/>
                      <a:endParaRPr lang="fr-FR" b="1"/>
                    </a:p>
                  </a:txBody>
                  <a:tcPr>
                    <a:solidFill>
                      <a:srgbClr val="00B050"/>
                    </a:solidFill>
                  </a:tcPr>
                </a:tc>
                <a:extLst>
                  <a:ext uri="{0D108BD9-81ED-4DB2-BD59-A6C34878D82A}">
                    <a16:rowId xmlns:a16="http://schemas.microsoft.com/office/drawing/2014/main" val="2711910083"/>
                  </a:ext>
                </a:extLst>
              </a:tr>
              <a:tr h="341930">
                <a:tc>
                  <a:txBody>
                    <a:bodyPr/>
                    <a:lstStyle/>
                    <a:p>
                      <a:pPr algn="ctr"/>
                      <a:r>
                        <a:rPr lang="fr-FR" b="1" dirty="0">
                          <a:solidFill>
                            <a:srgbClr val="FF0000"/>
                          </a:solidFill>
                        </a:rPr>
                        <a:t>2</a:t>
                      </a:r>
                    </a:p>
                  </a:txBody>
                  <a:tcPr>
                    <a:solidFill>
                      <a:srgbClr val="00B050"/>
                    </a:solidFill>
                  </a:tcPr>
                </a:tc>
                <a:tc>
                  <a:txBody>
                    <a:bodyPr/>
                    <a:lstStyle/>
                    <a:p>
                      <a:pPr algn="ctr"/>
                      <a:endParaRPr lang="fr-FR" b="1" dirty="0"/>
                    </a:p>
                  </a:txBody>
                  <a:tcPr>
                    <a:solidFill>
                      <a:srgbClr val="00B050"/>
                    </a:solidFill>
                  </a:tcPr>
                </a:tc>
                <a:extLst>
                  <a:ext uri="{0D108BD9-81ED-4DB2-BD59-A6C34878D82A}">
                    <a16:rowId xmlns:a16="http://schemas.microsoft.com/office/drawing/2014/main" val="3962216471"/>
                  </a:ext>
                </a:extLst>
              </a:tr>
              <a:tr h="347645">
                <a:tc>
                  <a:txBody>
                    <a:bodyPr/>
                    <a:lstStyle/>
                    <a:p>
                      <a:pPr algn="ctr"/>
                      <a:r>
                        <a:rPr lang="fr-FR" b="1" dirty="0">
                          <a:solidFill>
                            <a:srgbClr val="FF0000"/>
                          </a:solidFill>
                        </a:rPr>
                        <a:t>3</a:t>
                      </a:r>
                    </a:p>
                  </a:txBody>
                  <a:tcPr>
                    <a:solidFill>
                      <a:srgbClr val="00B050"/>
                    </a:solidFill>
                  </a:tcPr>
                </a:tc>
                <a:tc>
                  <a:txBody>
                    <a:bodyPr/>
                    <a:lstStyle/>
                    <a:p>
                      <a:pPr algn="ctr"/>
                      <a:endParaRPr lang="fr-FR" b="1" dirty="0"/>
                    </a:p>
                  </a:txBody>
                  <a:tcPr>
                    <a:solidFill>
                      <a:srgbClr val="00B050"/>
                    </a:solidFill>
                  </a:tcPr>
                </a:tc>
                <a:extLst>
                  <a:ext uri="{0D108BD9-81ED-4DB2-BD59-A6C34878D82A}">
                    <a16:rowId xmlns:a16="http://schemas.microsoft.com/office/drawing/2014/main" val="3129588816"/>
                  </a:ext>
                </a:extLst>
              </a:tr>
              <a:tr h="343835">
                <a:tc>
                  <a:txBody>
                    <a:bodyPr/>
                    <a:lstStyle/>
                    <a:p>
                      <a:pPr algn="ctr"/>
                      <a:r>
                        <a:rPr lang="fr-FR" b="1" dirty="0">
                          <a:solidFill>
                            <a:srgbClr val="FF0000"/>
                          </a:solidFill>
                        </a:rPr>
                        <a:t>4</a:t>
                      </a:r>
                    </a:p>
                  </a:txBody>
                  <a:tcPr>
                    <a:solidFill>
                      <a:srgbClr val="00B050"/>
                    </a:solidFill>
                  </a:tcPr>
                </a:tc>
                <a:tc>
                  <a:txBody>
                    <a:bodyPr/>
                    <a:lstStyle/>
                    <a:p>
                      <a:pPr algn="ctr"/>
                      <a:endParaRPr lang="fr-FR" b="1" dirty="0"/>
                    </a:p>
                  </a:txBody>
                  <a:tcPr>
                    <a:solidFill>
                      <a:srgbClr val="00B050"/>
                    </a:solidFill>
                  </a:tcPr>
                </a:tc>
                <a:extLst>
                  <a:ext uri="{0D108BD9-81ED-4DB2-BD59-A6C34878D82A}">
                    <a16:rowId xmlns:a16="http://schemas.microsoft.com/office/drawing/2014/main" val="2448558232"/>
                  </a:ext>
                </a:extLst>
              </a:tr>
              <a:tr h="330500">
                <a:tc>
                  <a:txBody>
                    <a:bodyPr/>
                    <a:lstStyle/>
                    <a:p>
                      <a:pPr algn="ctr"/>
                      <a:r>
                        <a:rPr lang="fr-FR" b="1" dirty="0">
                          <a:solidFill>
                            <a:srgbClr val="FF0000"/>
                          </a:solidFill>
                        </a:rPr>
                        <a:t>5</a:t>
                      </a:r>
                    </a:p>
                  </a:txBody>
                  <a:tcPr>
                    <a:solidFill>
                      <a:srgbClr val="00B050"/>
                    </a:solidFill>
                  </a:tcPr>
                </a:tc>
                <a:tc>
                  <a:txBody>
                    <a:bodyPr/>
                    <a:lstStyle/>
                    <a:p>
                      <a:pPr algn="ctr"/>
                      <a:endParaRPr lang="fr-FR" b="1" dirty="0"/>
                    </a:p>
                  </a:txBody>
                  <a:tcPr>
                    <a:solidFill>
                      <a:srgbClr val="00B050"/>
                    </a:solidFill>
                  </a:tcPr>
                </a:tc>
                <a:extLst>
                  <a:ext uri="{0D108BD9-81ED-4DB2-BD59-A6C34878D82A}">
                    <a16:rowId xmlns:a16="http://schemas.microsoft.com/office/drawing/2014/main" val="3633763835"/>
                  </a:ext>
                </a:extLst>
              </a:tr>
              <a:tr h="347998">
                <a:tc>
                  <a:txBody>
                    <a:bodyPr/>
                    <a:lstStyle/>
                    <a:p>
                      <a:pPr algn="ctr"/>
                      <a:r>
                        <a:rPr lang="fr-FR" b="1" dirty="0">
                          <a:solidFill>
                            <a:srgbClr val="FF0000"/>
                          </a:solidFill>
                        </a:rPr>
                        <a:t>6</a:t>
                      </a:r>
                    </a:p>
                  </a:txBody>
                  <a:tcPr>
                    <a:solidFill>
                      <a:srgbClr val="00B050"/>
                    </a:solidFill>
                  </a:tcPr>
                </a:tc>
                <a:tc>
                  <a:txBody>
                    <a:bodyPr/>
                    <a:lstStyle/>
                    <a:p>
                      <a:pPr algn="ctr"/>
                      <a:endParaRPr lang="fr-FR" b="1" dirty="0"/>
                    </a:p>
                  </a:txBody>
                  <a:tcPr>
                    <a:solidFill>
                      <a:srgbClr val="00B050"/>
                    </a:solidFill>
                  </a:tcPr>
                </a:tc>
                <a:extLst>
                  <a:ext uri="{0D108BD9-81ED-4DB2-BD59-A6C34878D82A}">
                    <a16:rowId xmlns:a16="http://schemas.microsoft.com/office/drawing/2014/main" val="2888620206"/>
                  </a:ext>
                </a:extLst>
              </a:tr>
            </a:tbl>
          </a:graphicData>
        </a:graphic>
      </p:graphicFrame>
      <p:sp>
        <p:nvSpPr>
          <p:cNvPr id="10" name="ZoneTexte 9">
            <a:extLst>
              <a:ext uri="{FF2B5EF4-FFF2-40B4-BE49-F238E27FC236}">
                <a16:creationId xmlns:a16="http://schemas.microsoft.com/office/drawing/2014/main" id="{0B6D49F0-68BC-2915-D184-BDDC17C18574}"/>
              </a:ext>
            </a:extLst>
          </p:cNvPr>
          <p:cNvSpPr txBox="1"/>
          <p:nvPr/>
        </p:nvSpPr>
        <p:spPr>
          <a:xfrm>
            <a:off x="7568411" y="705478"/>
            <a:ext cx="4496797" cy="646331"/>
          </a:xfrm>
          <a:prstGeom prst="rect">
            <a:avLst/>
          </a:prstGeom>
          <a:noFill/>
        </p:spPr>
        <p:txBody>
          <a:bodyPr wrap="square">
            <a:spAutoFit/>
          </a:bodyPr>
          <a:lstStyle/>
          <a:p>
            <a:r>
              <a:rPr lang="fr-FR" b="1" dirty="0">
                <a:solidFill>
                  <a:srgbClr val="0070C0"/>
                </a:solidFill>
                <a:latin typeface="Calibri" panose="020F0502020204030204" pitchFamily="34" charset="0"/>
                <a:cs typeface="Calibri" panose="020F0502020204030204" pitchFamily="34" charset="0"/>
              </a:rPr>
              <a:t>1957 :</a:t>
            </a:r>
            <a:r>
              <a:rPr lang="fr-FR" b="1" dirty="0">
                <a:solidFill>
                  <a:srgbClr val="FF0000"/>
                </a:solidFill>
                <a:latin typeface="Calibri" panose="020F0502020204030204" pitchFamily="34" charset="0"/>
                <a:cs typeface="Calibri" panose="020F0502020204030204" pitchFamily="34" charset="0"/>
              </a:rPr>
              <a:t> ces 6 </a:t>
            </a:r>
            <a:r>
              <a:rPr lang="fr-FR" sz="1400" b="1" dirty="0">
                <a:solidFill>
                  <a:srgbClr val="FF0000"/>
                </a:solidFill>
                <a:latin typeface="Calibri" panose="020F0502020204030204" pitchFamily="34" charset="0"/>
                <a:cs typeface="Calibri" panose="020F0502020204030204" pitchFamily="34" charset="0"/>
              </a:rPr>
              <a:t>pays forment la </a:t>
            </a:r>
            <a:r>
              <a:rPr lang="fr-FR" b="1" dirty="0">
                <a:solidFill>
                  <a:srgbClr val="FF0000"/>
                </a:solidFill>
                <a:latin typeface="Calibri" panose="020F0502020204030204" pitchFamily="34" charset="0"/>
                <a:cs typeface="Calibri" panose="020F0502020204030204" pitchFamily="34" charset="0"/>
              </a:rPr>
              <a:t>CEE (</a:t>
            </a:r>
            <a:r>
              <a:rPr lang="fr-FR" sz="1300" b="1" dirty="0">
                <a:solidFill>
                  <a:srgbClr val="FF0000"/>
                </a:solidFill>
                <a:latin typeface="Calibri" panose="020F0502020204030204" pitchFamily="34" charset="0"/>
                <a:cs typeface="Calibri" panose="020F0502020204030204" pitchFamily="34" charset="0"/>
              </a:rPr>
              <a:t>Marché commun</a:t>
            </a:r>
            <a:r>
              <a:rPr lang="fr-FR" b="1" dirty="0">
                <a:solidFill>
                  <a:srgbClr val="FF0000"/>
                </a:solidFill>
                <a:latin typeface="Calibri" panose="020F0502020204030204" pitchFamily="34" charset="0"/>
                <a:cs typeface="Calibri" panose="020F0502020204030204" pitchFamily="34" charset="0"/>
              </a:rPr>
              <a:t>)</a:t>
            </a:r>
            <a:r>
              <a:rPr lang="fr-FR" sz="1300" b="1" dirty="0">
                <a:solidFill>
                  <a:srgbClr val="FF0000"/>
                </a:solidFill>
                <a:latin typeface="Calibri" panose="020F0502020204030204" pitchFamily="34" charset="0"/>
                <a:cs typeface="Calibri" panose="020F0502020204030204" pitchFamily="34" charset="0"/>
              </a:rPr>
              <a:t>  &amp;</a:t>
            </a:r>
          </a:p>
          <a:p>
            <a:r>
              <a:rPr lang="fr-FR" b="1" dirty="0">
                <a:solidFill>
                  <a:srgbClr val="FF0000"/>
                </a:solidFill>
                <a:latin typeface="Calibri" panose="020F0502020204030204" pitchFamily="34" charset="0"/>
                <a:cs typeface="Calibri" panose="020F0502020204030204" pitchFamily="34" charset="0"/>
              </a:rPr>
              <a:t>la CEEA</a:t>
            </a:r>
            <a:r>
              <a:rPr lang="fr-FR" sz="1300" b="1" dirty="0">
                <a:solidFill>
                  <a:srgbClr val="FF0000"/>
                </a:solidFill>
                <a:latin typeface="Calibri" panose="020F0502020204030204" pitchFamily="34" charset="0"/>
                <a:cs typeface="Calibri" panose="020F0502020204030204" pitchFamily="34" charset="0"/>
              </a:rPr>
              <a:t> ou </a:t>
            </a:r>
            <a:r>
              <a:rPr lang="fr-FR" sz="1400" b="1" dirty="0">
                <a:solidFill>
                  <a:srgbClr val="FF0000"/>
                </a:solidFill>
                <a:latin typeface="Calibri" panose="020F0502020204030204" pitchFamily="34" charset="0"/>
                <a:cs typeface="Calibri" panose="020F0502020204030204" pitchFamily="34" charset="0"/>
              </a:rPr>
              <a:t>(</a:t>
            </a:r>
            <a:r>
              <a:rPr lang="fr-FR" sz="1300" b="1" dirty="0">
                <a:solidFill>
                  <a:srgbClr val="FF0000"/>
                </a:solidFill>
                <a:latin typeface="Calibri" panose="020F0502020204030204" pitchFamily="34" charset="0"/>
                <a:cs typeface="Calibri" panose="020F0502020204030204" pitchFamily="34" charset="0"/>
              </a:rPr>
              <a:t>EURATOM</a:t>
            </a:r>
            <a:r>
              <a:rPr lang="fr-FR" b="1" dirty="0">
                <a:solidFill>
                  <a:srgbClr val="FF0000"/>
                </a:solidFill>
                <a:latin typeface="Calibri" panose="020F0502020204030204" pitchFamily="34" charset="0"/>
                <a:cs typeface="Calibri" panose="020F0502020204030204" pitchFamily="34" charset="0"/>
              </a:rPr>
              <a:t>) pour l’énergie atomique.</a:t>
            </a:r>
          </a:p>
        </p:txBody>
      </p:sp>
      <p:sp>
        <p:nvSpPr>
          <p:cNvPr id="11" name="ZoneTexte 10">
            <a:extLst>
              <a:ext uri="{FF2B5EF4-FFF2-40B4-BE49-F238E27FC236}">
                <a16:creationId xmlns:a16="http://schemas.microsoft.com/office/drawing/2014/main" id="{ABDA1F6B-6743-BBA1-9F2A-F5BF8657E3C3}"/>
              </a:ext>
            </a:extLst>
          </p:cNvPr>
          <p:cNvSpPr txBox="1"/>
          <p:nvPr/>
        </p:nvSpPr>
        <p:spPr>
          <a:xfrm>
            <a:off x="8630320" y="1397335"/>
            <a:ext cx="3144737" cy="369332"/>
          </a:xfrm>
          <a:prstGeom prst="rect">
            <a:avLst/>
          </a:prstGeom>
          <a:noFill/>
        </p:spPr>
        <p:txBody>
          <a:bodyPr wrap="square" rtlCol="0">
            <a:spAutoFit/>
          </a:bodyPr>
          <a:lstStyle/>
          <a:p>
            <a:r>
              <a:rPr lang="fr-FR" dirty="0">
                <a:solidFill>
                  <a:srgbClr val="FF0000"/>
                </a:solidFill>
              </a:rPr>
              <a:t>FRANCE</a:t>
            </a:r>
          </a:p>
        </p:txBody>
      </p:sp>
      <p:sp>
        <p:nvSpPr>
          <p:cNvPr id="12" name="ZoneTexte 11">
            <a:extLst>
              <a:ext uri="{FF2B5EF4-FFF2-40B4-BE49-F238E27FC236}">
                <a16:creationId xmlns:a16="http://schemas.microsoft.com/office/drawing/2014/main" id="{AEDE1C19-36A0-C726-18A2-32C341E532EF}"/>
              </a:ext>
            </a:extLst>
          </p:cNvPr>
          <p:cNvSpPr txBox="1"/>
          <p:nvPr/>
        </p:nvSpPr>
        <p:spPr>
          <a:xfrm>
            <a:off x="8630320" y="1763970"/>
            <a:ext cx="3144737" cy="369332"/>
          </a:xfrm>
          <a:prstGeom prst="rect">
            <a:avLst/>
          </a:prstGeom>
          <a:noFill/>
        </p:spPr>
        <p:txBody>
          <a:bodyPr wrap="square" rtlCol="0">
            <a:spAutoFit/>
          </a:bodyPr>
          <a:lstStyle/>
          <a:p>
            <a:r>
              <a:rPr lang="fr-FR" dirty="0">
                <a:solidFill>
                  <a:srgbClr val="FF0000"/>
                </a:solidFill>
              </a:rPr>
              <a:t>ALLEMAGNE</a:t>
            </a:r>
          </a:p>
        </p:txBody>
      </p:sp>
      <p:sp>
        <p:nvSpPr>
          <p:cNvPr id="13" name="ZoneTexte 12">
            <a:extLst>
              <a:ext uri="{FF2B5EF4-FFF2-40B4-BE49-F238E27FC236}">
                <a16:creationId xmlns:a16="http://schemas.microsoft.com/office/drawing/2014/main" id="{4E7ADC74-38E9-8114-3ABE-48447B3BBA06}"/>
              </a:ext>
            </a:extLst>
          </p:cNvPr>
          <p:cNvSpPr txBox="1"/>
          <p:nvPr/>
        </p:nvSpPr>
        <p:spPr>
          <a:xfrm>
            <a:off x="8630320" y="2133302"/>
            <a:ext cx="3144737" cy="369332"/>
          </a:xfrm>
          <a:prstGeom prst="rect">
            <a:avLst/>
          </a:prstGeom>
          <a:noFill/>
        </p:spPr>
        <p:txBody>
          <a:bodyPr wrap="square" rtlCol="0">
            <a:spAutoFit/>
          </a:bodyPr>
          <a:lstStyle/>
          <a:p>
            <a:r>
              <a:rPr lang="fr-FR" dirty="0">
                <a:solidFill>
                  <a:srgbClr val="FF0000"/>
                </a:solidFill>
              </a:rPr>
              <a:t>BELGIQUE</a:t>
            </a:r>
          </a:p>
        </p:txBody>
      </p:sp>
      <p:sp>
        <p:nvSpPr>
          <p:cNvPr id="14" name="ZoneTexte 13">
            <a:extLst>
              <a:ext uri="{FF2B5EF4-FFF2-40B4-BE49-F238E27FC236}">
                <a16:creationId xmlns:a16="http://schemas.microsoft.com/office/drawing/2014/main" id="{5A872897-0001-CFA4-2113-AE27C6669DA0}"/>
              </a:ext>
            </a:extLst>
          </p:cNvPr>
          <p:cNvSpPr txBox="1"/>
          <p:nvPr/>
        </p:nvSpPr>
        <p:spPr>
          <a:xfrm>
            <a:off x="8630320" y="2480887"/>
            <a:ext cx="3144737" cy="369332"/>
          </a:xfrm>
          <a:prstGeom prst="rect">
            <a:avLst/>
          </a:prstGeom>
          <a:noFill/>
        </p:spPr>
        <p:txBody>
          <a:bodyPr wrap="square" rtlCol="0">
            <a:spAutoFit/>
          </a:bodyPr>
          <a:lstStyle/>
          <a:p>
            <a:r>
              <a:rPr lang="fr-FR" dirty="0">
                <a:solidFill>
                  <a:srgbClr val="FF0000"/>
                </a:solidFill>
              </a:rPr>
              <a:t>PAYS-BAS</a:t>
            </a:r>
          </a:p>
        </p:txBody>
      </p:sp>
      <p:sp>
        <p:nvSpPr>
          <p:cNvPr id="15" name="ZoneTexte 14">
            <a:extLst>
              <a:ext uri="{FF2B5EF4-FFF2-40B4-BE49-F238E27FC236}">
                <a16:creationId xmlns:a16="http://schemas.microsoft.com/office/drawing/2014/main" id="{6360DEB6-1BC5-C7F5-FF0E-36D62C4F6BB6}"/>
              </a:ext>
            </a:extLst>
          </p:cNvPr>
          <p:cNvSpPr txBox="1"/>
          <p:nvPr/>
        </p:nvSpPr>
        <p:spPr>
          <a:xfrm>
            <a:off x="8630319" y="2843421"/>
            <a:ext cx="3144737" cy="369332"/>
          </a:xfrm>
          <a:prstGeom prst="rect">
            <a:avLst/>
          </a:prstGeom>
          <a:noFill/>
        </p:spPr>
        <p:txBody>
          <a:bodyPr wrap="square" rtlCol="0">
            <a:spAutoFit/>
          </a:bodyPr>
          <a:lstStyle/>
          <a:p>
            <a:r>
              <a:rPr lang="fr-FR" dirty="0">
                <a:solidFill>
                  <a:srgbClr val="FF0000"/>
                </a:solidFill>
              </a:rPr>
              <a:t>LUXEMBOURG</a:t>
            </a:r>
          </a:p>
        </p:txBody>
      </p:sp>
      <p:sp>
        <p:nvSpPr>
          <p:cNvPr id="16" name="ZoneTexte 15">
            <a:extLst>
              <a:ext uri="{FF2B5EF4-FFF2-40B4-BE49-F238E27FC236}">
                <a16:creationId xmlns:a16="http://schemas.microsoft.com/office/drawing/2014/main" id="{981C720F-2D6D-6525-6F82-3FA4684D0E67}"/>
              </a:ext>
            </a:extLst>
          </p:cNvPr>
          <p:cNvSpPr txBox="1"/>
          <p:nvPr/>
        </p:nvSpPr>
        <p:spPr>
          <a:xfrm>
            <a:off x="8630317" y="3211214"/>
            <a:ext cx="3144737" cy="369332"/>
          </a:xfrm>
          <a:prstGeom prst="rect">
            <a:avLst/>
          </a:prstGeom>
          <a:noFill/>
        </p:spPr>
        <p:txBody>
          <a:bodyPr wrap="square" rtlCol="0">
            <a:spAutoFit/>
          </a:bodyPr>
          <a:lstStyle/>
          <a:p>
            <a:r>
              <a:rPr lang="fr-FR" dirty="0">
                <a:solidFill>
                  <a:srgbClr val="FF0000"/>
                </a:solidFill>
              </a:rPr>
              <a:t>ITALIE</a:t>
            </a:r>
          </a:p>
        </p:txBody>
      </p:sp>
      <p:sp>
        <p:nvSpPr>
          <p:cNvPr id="19" name="ZoneTexte 18">
            <a:extLst>
              <a:ext uri="{FF2B5EF4-FFF2-40B4-BE49-F238E27FC236}">
                <a16:creationId xmlns:a16="http://schemas.microsoft.com/office/drawing/2014/main" id="{9F9B81C1-3F7D-5042-E35F-5C5CDC604908}"/>
              </a:ext>
            </a:extLst>
          </p:cNvPr>
          <p:cNvSpPr txBox="1"/>
          <p:nvPr/>
        </p:nvSpPr>
        <p:spPr>
          <a:xfrm>
            <a:off x="8644699" y="3944361"/>
            <a:ext cx="3144737" cy="369332"/>
          </a:xfrm>
          <a:prstGeom prst="rect">
            <a:avLst/>
          </a:prstGeom>
          <a:noFill/>
        </p:spPr>
        <p:txBody>
          <a:bodyPr wrap="square" rtlCol="0">
            <a:spAutoFit/>
          </a:bodyPr>
          <a:lstStyle/>
          <a:p>
            <a:r>
              <a:rPr lang="fr-FR" dirty="0"/>
              <a:t>DANEMARK</a:t>
            </a:r>
          </a:p>
        </p:txBody>
      </p:sp>
      <p:sp>
        <p:nvSpPr>
          <p:cNvPr id="20" name="ZoneTexte 19">
            <a:extLst>
              <a:ext uri="{FF2B5EF4-FFF2-40B4-BE49-F238E27FC236}">
                <a16:creationId xmlns:a16="http://schemas.microsoft.com/office/drawing/2014/main" id="{E9E3AFCE-62EB-3951-AEDD-36A23A0C6EB9}"/>
              </a:ext>
            </a:extLst>
          </p:cNvPr>
          <p:cNvSpPr txBox="1"/>
          <p:nvPr/>
        </p:nvSpPr>
        <p:spPr>
          <a:xfrm>
            <a:off x="8644699" y="4283417"/>
            <a:ext cx="3144737" cy="369332"/>
          </a:xfrm>
          <a:prstGeom prst="rect">
            <a:avLst/>
          </a:prstGeom>
          <a:noFill/>
        </p:spPr>
        <p:txBody>
          <a:bodyPr wrap="square" rtlCol="0">
            <a:spAutoFit/>
          </a:bodyPr>
          <a:lstStyle/>
          <a:p>
            <a:r>
              <a:rPr lang="fr-FR" dirty="0"/>
              <a:t>IRLANDE</a:t>
            </a:r>
          </a:p>
        </p:txBody>
      </p:sp>
      <p:sp>
        <p:nvSpPr>
          <p:cNvPr id="21" name="ZoneTexte 20">
            <a:extLst>
              <a:ext uri="{FF2B5EF4-FFF2-40B4-BE49-F238E27FC236}">
                <a16:creationId xmlns:a16="http://schemas.microsoft.com/office/drawing/2014/main" id="{C8550DD5-AF3F-8B26-88D2-ACC0F2499DFD}"/>
              </a:ext>
            </a:extLst>
          </p:cNvPr>
          <p:cNvSpPr txBox="1"/>
          <p:nvPr/>
        </p:nvSpPr>
        <p:spPr>
          <a:xfrm>
            <a:off x="8644699" y="4652749"/>
            <a:ext cx="3144737" cy="369332"/>
          </a:xfrm>
          <a:prstGeom prst="rect">
            <a:avLst/>
          </a:prstGeom>
          <a:noFill/>
        </p:spPr>
        <p:txBody>
          <a:bodyPr wrap="square" rtlCol="0">
            <a:spAutoFit/>
          </a:bodyPr>
          <a:lstStyle/>
          <a:p>
            <a:r>
              <a:rPr lang="fr-FR" dirty="0"/>
              <a:t>ROYAUME-UNI</a:t>
            </a:r>
          </a:p>
        </p:txBody>
      </p:sp>
      <p:sp>
        <p:nvSpPr>
          <p:cNvPr id="22" name="ZoneTexte 21">
            <a:extLst>
              <a:ext uri="{FF2B5EF4-FFF2-40B4-BE49-F238E27FC236}">
                <a16:creationId xmlns:a16="http://schemas.microsoft.com/office/drawing/2014/main" id="{943493F0-B16D-3D13-62CF-82898FD09AB9}"/>
              </a:ext>
            </a:extLst>
          </p:cNvPr>
          <p:cNvSpPr txBox="1"/>
          <p:nvPr/>
        </p:nvSpPr>
        <p:spPr>
          <a:xfrm>
            <a:off x="7568411" y="441464"/>
            <a:ext cx="4365063" cy="369332"/>
          </a:xfrm>
          <a:prstGeom prst="rect">
            <a:avLst/>
          </a:prstGeom>
          <a:noFill/>
        </p:spPr>
        <p:txBody>
          <a:bodyPr wrap="square">
            <a:spAutoFit/>
          </a:bodyPr>
          <a:lstStyle/>
          <a:p>
            <a:r>
              <a:rPr lang="fr-FR" b="1" dirty="0">
                <a:solidFill>
                  <a:srgbClr val="0070C0"/>
                </a:solidFill>
                <a:latin typeface="Calibri" panose="020F0502020204030204" pitchFamily="34" charset="0"/>
                <a:cs typeface="Calibri" panose="020F0502020204030204" pitchFamily="34" charset="0"/>
              </a:rPr>
              <a:t>1951 :</a:t>
            </a:r>
            <a:r>
              <a:rPr lang="fr-FR" b="1" dirty="0">
                <a:solidFill>
                  <a:srgbClr val="FF0000"/>
                </a:solidFill>
                <a:latin typeface="Calibri" panose="020F0502020204030204" pitchFamily="34" charset="0"/>
                <a:cs typeface="Calibri" panose="020F0502020204030204" pitchFamily="34" charset="0"/>
              </a:rPr>
              <a:t> CECA, puis…</a:t>
            </a:r>
          </a:p>
        </p:txBody>
      </p:sp>
      <p:sp>
        <p:nvSpPr>
          <p:cNvPr id="23" name="ZoneTexte 22">
            <a:extLst>
              <a:ext uri="{FF2B5EF4-FFF2-40B4-BE49-F238E27FC236}">
                <a16:creationId xmlns:a16="http://schemas.microsoft.com/office/drawing/2014/main" id="{E32BA9E8-3CA9-F4F2-7369-03EDDD478494}"/>
              </a:ext>
            </a:extLst>
          </p:cNvPr>
          <p:cNvSpPr txBox="1"/>
          <p:nvPr/>
        </p:nvSpPr>
        <p:spPr>
          <a:xfrm>
            <a:off x="7628526" y="3562200"/>
            <a:ext cx="4365063" cy="369332"/>
          </a:xfrm>
          <a:prstGeom prst="rect">
            <a:avLst/>
          </a:prstGeom>
          <a:noFill/>
        </p:spPr>
        <p:txBody>
          <a:bodyPr wrap="square">
            <a:spAutoFit/>
          </a:bodyPr>
          <a:lstStyle/>
          <a:p>
            <a:r>
              <a:rPr lang="fr-FR" b="1" dirty="0">
                <a:solidFill>
                  <a:srgbClr val="0070C0"/>
                </a:solidFill>
                <a:latin typeface="Calibri" panose="020F0502020204030204" pitchFamily="34" charset="0"/>
                <a:cs typeface="Calibri" panose="020F0502020204030204" pitchFamily="34" charset="0"/>
              </a:rPr>
              <a:t>1973 :</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1</a:t>
            </a:r>
            <a:r>
              <a:rPr lang="fr-FR" b="1" baseline="30000" dirty="0">
                <a:latin typeface="Calibri" panose="020F0502020204030204" pitchFamily="34" charset="0"/>
                <a:cs typeface="Calibri" panose="020F0502020204030204" pitchFamily="34" charset="0"/>
              </a:rPr>
              <a:t>er</a:t>
            </a:r>
            <a:r>
              <a:rPr lang="fr-FR" b="1" dirty="0">
                <a:latin typeface="Calibri" panose="020F0502020204030204" pitchFamily="34" charset="0"/>
                <a:cs typeface="Calibri" panose="020F0502020204030204" pitchFamily="34" charset="0"/>
              </a:rPr>
              <a:t> élargissement - </a:t>
            </a:r>
            <a:r>
              <a:rPr lang="fr-FR" b="1" dirty="0">
                <a:solidFill>
                  <a:srgbClr val="00B0F0"/>
                </a:solidFill>
                <a:latin typeface="Calibri" panose="020F0502020204030204" pitchFamily="34" charset="0"/>
                <a:cs typeface="Calibri" panose="020F0502020204030204" pitchFamily="34" charset="0"/>
              </a:rPr>
              <a:t>CEE</a:t>
            </a:r>
          </a:p>
        </p:txBody>
      </p:sp>
      <p:sp>
        <p:nvSpPr>
          <p:cNvPr id="24" name="ZoneTexte 23">
            <a:extLst>
              <a:ext uri="{FF2B5EF4-FFF2-40B4-BE49-F238E27FC236}">
                <a16:creationId xmlns:a16="http://schemas.microsoft.com/office/drawing/2014/main" id="{5C9397FF-74A2-2C93-22D1-E2D7C5D012B1}"/>
              </a:ext>
            </a:extLst>
          </p:cNvPr>
          <p:cNvSpPr txBox="1"/>
          <p:nvPr/>
        </p:nvSpPr>
        <p:spPr>
          <a:xfrm>
            <a:off x="7634279" y="4963813"/>
            <a:ext cx="4365063" cy="369332"/>
          </a:xfrm>
          <a:prstGeom prst="rect">
            <a:avLst/>
          </a:prstGeom>
          <a:noFill/>
        </p:spPr>
        <p:txBody>
          <a:bodyPr wrap="square">
            <a:spAutoFit/>
          </a:bodyPr>
          <a:lstStyle/>
          <a:p>
            <a:r>
              <a:rPr lang="fr-FR" b="1" dirty="0">
                <a:solidFill>
                  <a:srgbClr val="0070C0"/>
                </a:solidFill>
                <a:latin typeface="Calibri" panose="020F0502020204030204" pitchFamily="34" charset="0"/>
                <a:cs typeface="Calibri" panose="020F0502020204030204" pitchFamily="34" charset="0"/>
              </a:rPr>
              <a:t>1981 :</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2</a:t>
            </a:r>
            <a:r>
              <a:rPr lang="fr-FR" b="1" baseline="30000" dirty="0">
                <a:latin typeface="Calibri" panose="020F0502020204030204" pitchFamily="34" charset="0"/>
                <a:cs typeface="Calibri" panose="020F0502020204030204" pitchFamily="34" charset="0"/>
              </a:rPr>
              <a:t>ème</a:t>
            </a:r>
            <a:r>
              <a:rPr lang="fr-FR" b="1" dirty="0">
                <a:latin typeface="Calibri" panose="020F0502020204030204" pitchFamily="34" charset="0"/>
                <a:cs typeface="Calibri" panose="020F0502020204030204" pitchFamily="34" charset="0"/>
              </a:rPr>
              <a:t> élargissement - </a:t>
            </a:r>
            <a:r>
              <a:rPr lang="fr-FR" b="1" dirty="0">
                <a:solidFill>
                  <a:srgbClr val="00B0F0"/>
                </a:solidFill>
                <a:latin typeface="Calibri" panose="020F0502020204030204" pitchFamily="34" charset="0"/>
                <a:cs typeface="Calibri" panose="020F0502020204030204" pitchFamily="34" charset="0"/>
              </a:rPr>
              <a:t>CEE</a:t>
            </a:r>
            <a:endParaRPr lang="fr-FR" b="1" dirty="0">
              <a:latin typeface="Calibri" panose="020F0502020204030204" pitchFamily="34" charset="0"/>
              <a:cs typeface="Calibri" panose="020F0502020204030204" pitchFamily="34" charset="0"/>
            </a:endParaRPr>
          </a:p>
        </p:txBody>
      </p:sp>
      <p:graphicFrame>
        <p:nvGraphicFramePr>
          <p:cNvPr id="25" name="Tableau 24">
            <a:extLst>
              <a:ext uri="{FF2B5EF4-FFF2-40B4-BE49-F238E27FC236}">
                <a16:creationId xmlns:a16="http://schemas.microsoft.com/office/drawing/2014/main" id="{8397ADA5-FE06-893F-1BEF-D829715C92F0}"/>
              </a:ext>
            </a:extLst>
          </p:cNvPr>
          <p:cNvGraphicFramePr>
            <a:graphicFrameLocks noGrp="1"/>
          </p:cNvGraphicFramePr>
          <p:nvPr>
            <p:extLst>
              <p:ext uri="{D42A27DB-BD31-4B8C-83A1-F6EECF244321}">
                <p14:modId xmlns:p14="http://schemas.microsoft.com/office/powerpoint/2010/main" val="2208016314"/>
              </p:ext>
            </p:extLst>
          </p:nvPr>
        </p:nvGraphicFramePr>
        <p:xfrm>
          <a:off x="7642907" y="5315233"/>
          <a:ext cx="4365063" cy="365760"/>
        </p:xfrm>
        <a:graphic>
          <a:graphicData uri="http://schemas.openxmlformats.org/drawingml/2006/table">
            <a:tbl>
              <a:tblPr firstRow="1" bandRow="1">
                <a:tableStyleId>{5940675A-B579-460E-94D1-54222C63F5DA}</a:tableStyleId>
              </a:tblPr>
              <a:tblGrid>
                <a:gridCol w="923973">
                  <a:extLst>
                    <a:ext uri="{9D8B030D-6E8A-4147-A177-3AD203B41FA5}">
                      <a16:colId xmlns:a16="http://schemas.microsoft.com/office/drawing/2014/main" val="373498608"/>
                    </a:ext>
                  </a:extLst>
                </a:gridCol>
                <a:gridCol w="3441090">
                  <a:extLst>
                    <a:ext uri="{9D8B030D-6E8A-4147-A177-3AD203B41FA5}">
                      <a16:colId xmlns:a16="http://schemas.microsoft.com/office/drawing/2014/main" val="2593729395"/>
                    </a:ext>
                  </a:extLst>
                </a:gridCol>
              </a:tblGrid>
              <a:tr h="342617">
                <a:tc>
                  <a:txBody>
                    <a:bodyPr/>
                    <a:lstStyle/>
                    <a:p>
                      <a:pPr algn="ctr"/>
                      <a:r>
                        <a:rPr lang="fr-FR" b="1" dirty="0">
                          <a:solidFill>
                            <a:schemeClr val="tx1"/>
                          </a:solidFill>
                        </a:rPr>
                        <a:t>10</a:t>
                      </a:r>
                    </a:p>
                  </a:txBody>
                  <a:tcPr>
                    <a:solidFill>
                      <a:srgbClr val="FFFF00"/>
                    </a:solidFill>
                  </a:tcPr>
                </a:tc>
                <a:tc>
                  <a:txBody>
                    <a:bodyPr/>
                    <a:lstStyle/>
                    <a:p>
                      <a:pPr algn="ctr"/>
                      <a:endParaRPr lang="fr-FR" b="1" dirty="0"/>
                    </a:p>
                  </a:txBody>
                  <a:tcPr>
                    <a:solidFill>
                      <a:srgbClr val="FFFF00"/>
                    </a:solidFill>
                  </a:tcPr>
                </a:tc>
                <a:extLst>
                  <a:ext uri="{0D108BD9-81ED-4DB2-BD59-A6C34878D82A}">
                    <a16:rowId xmlns:a16="http://schemas.microsoft.com/office/drawing/2014/main" val="3861361364"/>
                  </a:ext>
                </a:extLst>
              </a:tr>
            </a:tbl>
          </a:graphicData>
        </a:graphic>
      </p:graphicFrame>
      <p:sp>
        <p:nvSpPr>
          <p:cNvPr id="26" name="ZoneTexte 25">
            <a:extLst>
              <a:ext uri="{FF2B5EF4-FFF2-40B4-BE49-F238E27FC236}">
                <a16:creationId xmlns:a16="http://schemas.microsoft.com/office/drawing/2014/main" id="{8440D1E6-5FE4-ED17-15B8-AD8E9BE2262B}"/>
              </a:ext>
            </a:extLst>
          </p:cNvPr>
          <p:cNvSpPr txBox="1"/>
          <p:nvPr/>
        </p:nvSpPr>
        <p:spPr>
          <a:xfrm>
            <a:off x="7642906" y="5677070"/>
            <a:ext cx="4365063" cy="369332"/>
          </a:xfrm>
          <a:prstGeom prst="rect">
            <a:avLst/>
          </a:prstGeom>
          <a:noFill/>
        </p:spPr>
        <p:txBody>
          <a:bodyPr wrap="square">
            <a:spAutoFit/>
          </a:bodyPr>
          <a:lstStyle/>
          <a:p>
            <a:r>
              <a:rPr lang="fr-FR" b="1" dirty="0">
                <a:solidFill>
                  <a:srgbClr val="0070C0"/>
                </a:solidFill>
                <a:latin typeface="Calibri" panose="020F0502020204030204" pitchFamily="34" charset="0"/>
                <a:cs typeface="Calibri" panose="020F0502020204030204" pitchFamily="34" charset="0"/>
              </a:rPr>
              <a:t>1986 :</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3</a:t>
            </a:r>
            <a:r>
              <a:rPr lang="fr-FR" b="1" baseline="30000" dirty="0">
                <a:latin typeface="Calibri" panose="020F0502020204030204" pitchFamily="34" charset="0"/>
                <a:cs typeface="Calibri" panose="020F0502020204030204" pitchFamily="34" charset="0"/>
              </a:rPr>
              <a:t>ème</a:t>
            </a:r>
            <a:r>
              <a:rPr lang="fr-FR" b="1" dirty="0">
                <a:latin typeface="Calibri" panose="020F0502020204030204" pitchFamily="34" charset="0"/>
                <a:cs typeface="Calibri" panose="020F0502020204030204" pitchFamily="34" charset="0"/>
              </a:rPr>
              <a:t> élargissement - </a:t>
            </a:r>
            <a:r>
              <a:rPr lang="fr-FR" b="1" dirty="0">
                <a:solidFill>
                  <a:srgbClr val="00B0F0"/>
                </a:solidFill>
                <a:latin typeface="Calibri" panose="020F0502020204030204" pitchFamily="34" charset="0"/>
                <a:cs typeface="Calibri" panose="020F0502020204030204" pitchFamily="34" charset="0"/>
              </a:rPr>
              <a:t>CEE</a:t>
            </a:r>
            <a:endParaRPr lang="fr-FR" b="1" dirty="0">
              <a:latin typeface="Calibri" panose="020F0502020204030204" pitchFamily="34" charset="0"/>
              <a:cs typeface="Calibri" panose="020F0502020204030204" pitchFamily="34" charset="0"/>
            </a:endParaRPr>
          </a:p>
        </p:txBody>
      </p:sp>
      <p:graphicFrame>
        <p:nvGraphicFramePr>
          <p:cNvPr id="27" name="Tableau 26">
            <a:extLst>
              <a:ext uri="{FF2B5EF4-FFF2-40B4-BE49-F238E27FC236}">
                <a16:creationId xmlns:a16="http://schemas.microsoft.com/office/drawing/2014/main" id="{45195390-7F92-CE74-AB43-264032A77936}"/>
              </a:ext>
            </a:extLst>
          </p:cNvPr>
          <p:cNvGraphicFramePr>
            <a:graphicFrameLocks noGrp="1"/>
          </p:cNvGraphicFramePr>
          <p:nvPr>
            <p:extLst>
              <p:ext uri="{D42A27DB-BD31-4B8C-83A1-F6EECF244321}">
                <p14:modId xmlns:p14="http://schemas.microsoft.com/office/powerpoint/2010/main" val="2407941754"/>
              </p:ext>
            </p:extLst>
          </p:nvPr>
        </p:nvGraphicFramePr>
        <p:xfrm>
          <a:off x="7642907" y="6064165"/>
          <a:ext cx="4365063" cy="731520"/>
        </p:xfrm>
        <a:graphic>
          <a:graphicData uri="http://schemas.openxmlformats.org/drawingml/2006/table">
            <a:tbl>
              <a:tblPr firstRow="1" bandRow="1">
                <a:tableStyleId>{5940675A-B579-460E-94D1-54222C63F5DA}</a:tableStyleId>
              </a:tblPr>
              <a:tblGrid>
                <a:gridCol w="923973">
                  <a:extLst>
                    <a:ext uri="{9D8B030D-6E8A-4147-A177-3AD203B41FA5}">
                      <a16:colId xmlns:a16="http://schemas.microsoft.com/office/drawing/2014/main" val="373498608"/>
                    </a:ext>
                  </a:extLst>
                </a:gridCol>
                <a:gridCol w="3441090">
                  <a:extLst>
                    <a:ext uri="{9D8B030D-6E8A-4147-A177-3AD203B41FA5}">
                      <a16:colId xmlns:a16="http://schemas.microsoft.com/office/drawing/2014/main" val="2593729395"/>
                    </a:ext>
                  </a:extLst>
                </a:gridCol>
              </a:tblGrid>
              <a:tr h="327110">
                <a:tc>
                  <a:txBody>
                    <a:bodyPr/>
                    <a:lstStyle/>
                    <a:p>
                      <a:pPr algn="ctr"/>
                      <a:r>
                        <a:rPr lang="fr-FR" b="1" dirty="0">
                          <a:solidFill>
                            <a:schemeClr val="tx1"/>
                          </a:solidFill>
                        </a:rPr>
                        <a:t>11</a:t>
                      </a:r>
                    </a:p>
                  </a:txBody>
                  <a:tcPr>
                    <a:solidFill>
                      <a:srgbClr val="D101FD"/>
                    </a:solidFill>
                  </a:tcPr>
                </a:tc>
                <a:tc>
                  <a:txBody>
                    <a:bodyPr/>
                    <a:lstStyle/>
                    <a:p>
                      <a:pPr algn="ctr"/>
                      <a:endParaRPr lang="fr-FR" b="1" dirty="0"/>
                    </a:p>
                  </a:txBody>
                  <a:tcPr>
                    <a:solidFill>
                      <a:srgbClr val="D101FD"/>
                    </a:solidFill>
                  </a:tcPr>
                </a:tc>
                <a:extLst>
                  <a:ext uri="{0D108BD9-81ED-4DB2-BD59-A6C34878D82A}">
                    <a16:rowId xmlns:a16="http://schemas.microsoft.com/office/drawing/2014/main" val="3861361364"/>
                  </a:ext>
                </a:extLst>
              </a:tr>
              <a:tr h="332418">
                <a:tc>
                  <a:txBody>
                    <a:bodyPr/>
                    <a:lstStyle/>
                    <a:p>
                      <a:pPr algn="ctr"/>
                      <a:r>
                        <a:rPr lang="fr-FR" b="1" dirty="0">
                          <a:solidFill>
                            <a:schemeClr val="tx1"/>
                          </a:solidFill>
                        </a:rPr>
                        <a:t>12</a:t>
                      </a:r>
                    </a:p>
                  </a:txBody>
                  <a:tcPr>
                    <a:solidFill>
                      <a:srgbClr val="D101FD"/>
                    </a:solidFill>
                  </a:tcPr>
                </a:tc>
                <a:tc>
                  <a:txBody>
                    <a:bodyPr/>
                    <a:lstStyle/>
                    <a:p>
                      <a:pPr algn="ctr"/>
                      <a:endParaRPr lang="fr-FR" b="1" dirty="0"/>
                    </a:p>
                  </a:txBody>
                  <a:tcPr>
                    <a:solidFill>
                      <a:srgbClr val="D101FD"/>
                    </a:solidFill>
                  </a:tcPr>
                </a:tc>
                <a:extLst>
                  <a:ext uri="{0D108BD9-81ED-4DB2-BD59-A6C34878D82A}">
                    <a16:rowId xmlns:a16="http://schemas.microsoft.com/office/drawing/2014/main" val="1033966305"/>
                  </a:ext>
                </a:extLst>
              </a:tr>
            </a:tbl>
          </a:graphicData>
        </a:graphic>
      </p:graphicFrame>
      <p:sp>
        <p:nvSpPr>
          <p:cNvPr id="28" name="ZoneTexte 27">
            <a:extLst>
              <a:ext uri="{FF2B5EF4-FFF2-40B4-BE49-F238E27FC236}">
                <a16:creationId xmlns:a16="http://schemas.microsoft.com/office/drawing/2014/main" id="{E3545461-B367-31EF-D8DB-2DBA3DEAA0D2}"/>
              </a:ext>
            </a:extLst>
          </p:cNvPr>
          <p:cNvSpPr txBox="1"/>
          <p:nvPr/>
        </p:nvSpPr>
        <p:spPr>
          <a:xfrm>
            <a:off x="8644699" y="5308144"/>
            <a:ext cx="2599659" cy="369332"/>
          </a:xfrm>
          <a:prstGeom prst="rect">
            <a:avLst/>
          </a:prstGeom>
          <a:noFill/>
        </p:spPr>
        <p:txBody>
          <a:bodyPr wrap="square" rtlCol="0">
            <a:spAutoFit/>
          </a:bodyPr>
          <a:lstStyle/>
          <a:p>
            <a:r>
              <a:rPr lang="fr-FR" dirty="0"/>
              <a:t>GRÈCE</a:t>
            </a:r>
          </a:p>
        </p:txBody>
      </p:sp>
      <p:sp>
        <p:nvSpPr>
          <p:cNvPr id="29" name="ZoneTexte 28">
            <a:extLst>
              <a:ext uri="{FF2B5EF4-FFF2-40B4-BE49-F238E27FC236}">
                <a16:creationId xmlns:a16="http://schemas.microsoft.com/office/drawing/2014/main" id="{02BDCF4A-FA18-05CE-611F-2FC6021437B8}"/>
              </a:ext>
            </a:extLst>
          </p:cNvPr>
          <p:cNvSpPr txBox="1"/>
          <p:nvPr/>
        </p:nvSpPr>
        <p:spPr>
          <a:xfrm>
            <a:off x="8554117" y="6080899"/>
            <a:ext cx="3144737" cy="369332"/>
          </a:xfrm>
          <a:prstGeom prst="rect">
            <a:avLst/>
          </a:prstGeom>
          <a:noFill/>
        </p:spPr>
        <p:txBody>
          <a:bodyPr wrap="square" rtlCol="0">
            <a:spAutoFit/>
          </a:bodyPr>
          <a:lstStyle/>
          <a:p>
            <a:r>
              <a:rPr lang="fr-FR" dirty="0"/>
              <a:t>ESPAGNE</a:t>
            </a:r>
          </a:p>
        </p:txBody>
      </p:sp>
      <p:sp>
        <p:nvSpPr>
          <p:cNvPr id="30" name="ZoneTexte 29">
            <a:extLst>
              <a:ext uri="{FF2B5EF4-FFF2-40B4-BE49-F238E27FC236}">
                <a16:creationId xmlns:a16="http://schemas.microsoft.com/office/drawing/2014/main" id="{9B8277B1-A66A-2B22-C3DD-FE1190DEDB39}"/>
              </a:ext>
            </a:extLst>
          </p:cNvPr>
          <p:cNvSpPr txBox="1"/>
          <p:nvPr/>
        </p:nvSpPr>
        <p:spPr>
          <a:xfrm>
            <a:off x="8554116" y="6437867"/>
            <a:ext cx="3144737" cy="369332"/>
          </a:xfrm>
          <a:prstGeom prst="rect">
            <a:avLst/>
          </a:prstGeom>
          <a:noFill/>
        </p:spPr>
        <p:txBody>
          <a:bodyPr wrap="square" rtlCol="0">
            <a:spAutoFit/>
          </a:bodyPr>
          <a:lstStyle/>
          <a:p>
            <a:r>
              <a:rPr lang="fr-FR" dirty="0"/>
              <a:t>PORTUGAL</a:t>
            </a:r>
          </a:p>
        </p:txBody>
      </p:sp>
      <p:pic>
        <p:nvPicPr>
          <p:cNvPr id="32" name="Image 31">
            <a:extLst>
              <a:ext uri="{FF2B5EF4-FFF2-40B4-BE49-F238E27FC236}">
                <a16:creationId xmlns:a16="http://schemas.microsoft.com/office/drawing/2014/main" id="{4976600C-2369-7E88-93B2-EAE4E0BA05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96078" y="797624"/>
            <a:ext cx="7234780" cy="6018787"/>
          </a:xfrm>
          <a:prstGeom prst="rect">
            <a:avLst/>
          </a:prstGeom>
        </p:spPr>
      </p:pic>
      <p:pic>
        <p:nvPicPr>
          <p:cNvPr id="33" name="Image 32">
            <a:extLst>
              <a:ext uri="{FF2B5EF4-FFF2-40B4-BE49-F238E27FC236}">
                <a16:creationId xmlns:a16="http://schemas.microsoft.com/office/drawing/2014/main" id="{1FA0568A-96FB-F7CB-9F3A-706A9C5C2B3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1395" y="790388"/>
            <a:ext cx="7234780" cy="6018786"/>
          </a:xfrm>
          <a:prstGeom prst="rect">
            <a:avLst/>
          </a:prstGeom>
        </p:spPr>
      </p:pic>
      <p:pic>
        <p:nvPicPr>
          <p:cNvPr id="34" name="Image 33">
            <a:extLst>
              <a:ext uri="{FF2B5EF4-FFF2-40B4-BE49-F238E27FC236}">
                <a16:creationId xmlns:a16="http://schemas.microsoft.com/office/drawing/2014/main" id="{E107547E-DFEC-D966-3A79-4E414118F08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91393" y="786043"/>
            <a:ext cx="7234780" cy="6018786"/>
          </a:xfrm>
          <a:prstGeom prst="rect">
            <a:avLst/>
          </a:prstGeom>
        </p:spPr>
      </p:pic>
      <p:pic>
        <p:nvPicPr>
          <p:cNvPr id="35" name="Image 34">
            <a:hlinkClick r:id="rId6" action="ppaction://hlinksldjump"/>
            <a:extLst>
              <a:ext uri="{FF2B5EF4-FFF2-40B4-BE49-F238E27FC236}">
                <a16:creationId xmlns:a16="http://schemas.microsoft.com/office/drawing/2014/main" id="{89868EB5-614B-696F-49EE-555D8873D92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2" name="ZoneTexte 1">
            <a:extLst>
              <a:ext uri="{FF2B5EF4-FFF2-40B4-BE49-F238E27FC236}">
                <a16:creationId xmlns:a16="http://schemas.microsoft.com/office/drawing/2014/main" id="{424D7F1E-FC9F-EA17-1FFA-49955B1FEAD7}"/>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222508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80">
                                          <p:stCondLst>
                                            <p:cond delay="0"/>
                                          </p:stCondLst>
                                        </p:cTn>
                                        <p:tgtEl>
                                          <p:spTgt spid="9"/>
                                        </p:tgtEl>
                                      </p:cBhvr>
                                    </p:animEffect>
                                    <p:anim calcmode="lin" valueType="num">
                                      <p:cBhvr>
                                        <p:cTn id="3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3" dur="26">
                                          <p:stCondLst>
                                            <p:cond delay="650"/>
                                          </p:stCondLst>
                                        </p:cTn>
                                        <p:tgtEl>
                                          <p:spTgt spid="9"/>
                                        </p:tgtEl>
                                      </p:cBhvr>
                                      <p:to x="100000" y="60000"/>
                                    </p:animScale>
                                    <p:animScale>
                                      <p:cBhvr>
                                        <p:cTn id="44" dur="166" decel="50000">
                                          <p:stCondLst>
                                            <p:cond delay="676"/>
                                          </p:stCondLst>
                                        </p:cTn>
                                        <p:tgtEl>
                                          <p:spTgt spid="9"/>
                                        </p:tgtEl>
                                      </p:cBhvr>
                                      <p:to x="100000" y="100000"/>
                                    </p:animScale>
                                    <p:animScale>
                                      <p:cBhvr>
                                        <p:cTn id="45" dur="26">
                                          <p:stCondLst>
                                            <p:cond delay="1312"/>
                                          </p:stCondLst>
                                        </p:cTn>
                                        <p:tgtEl>
                                          <p:spTgt spid="9"/>
                                        </p:tgtEl>
                                      </p:cBhvr>
                                      <p:to x="100000" y="80000"/>
                                    </p:animScale>
                                    <p:animScale>
                                      <p:cBhvr>
                                        <p:cTn id="46" dur="166" decel="50000">
                                          <p:stCondLst>
                                            <p:cond delay="1338"/>
                                          </p:stCondLst>
                                        </p:cTn>
                                        <p:tgtEl>
                                          <p:spTgt spid="9"/>
                                        </p:tgtEl>
                                      </p:cBhvr>
                                      <p:to x="100000" y="100000"/>
                                    </p:animScale>
                                    <p:animScale>
                                      <p:cBhvr>
                                        <p:cTn id="47" dur="26">
                                          <p:stCondLst>
                                            <p:cond delay="1642"/>
                                          </p:stCondLst>
                                        </p:cTn>
                                        <p:tgtEl>
                                          <p:spTgt spid="9"/>
                                        </p:tgtEl>
                                      </p:cBhvr>
                                      <p:to x="100000" y="90000"/>
                                    </p:animScale>
                                    <p:animScale>
                                      <p:cBhvr>
                                        <p:cTn id="48" dur="166" decel="50000">
                                          <p:stCondLst>
                                            <p:cond delay="1668"/>
                                          </p:stCondLst>
                                        </p:cTn>
                                        <p:tgtEl>
                                          <p:spTgt spid="9"/>
                                        </p:tgtEl>
                                      </p:cBhvr>
                                      <p:to x="100000" y="100000"/>
                                    </p:animScale>
                                    <p:animScale>
                                      <p:cBhvr>
                                        <p:cTn id="49" dur="26">
                                          <p:stCondLst>
                                            <p:cond delay="1808"/>
                                          </p:stCondLst>
                                        </p:cTn>
                                        <p:tgtEl>
                                          <p:spTgt spid="9"/>
                                        </p:tgtEl>
                                      </p:cBhvr>
                                      <p:to x="100000" y="95000"/>
                                    </p:animScale>
                                    <p:animScale>
                                      <p:cBhvr>
                                        <p:cTn id="50" dur="166" decel="50000">
                                          <p:stCondLst>
                                            <p:cond delay="1834"/>
                                          </p:stCondLst>
                                        </p:cTn>
                                        <p:tgtEl>
                                          <p:spTgt spid="9"/>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500" fill="hold"/>
                                        <p:tgtEl>
                                          <p:spTgt spid="13"/>
                                        </p:tgtEl>
                                        <p:attrNameLst>
                                          <p:attrName>ppt_x</p:attrName>
                                        </p:attrNameLst>
                                      </p:cBhvr>
                                      <p:tavLst>
                                        <p:tav tm="0">
                                          <p:val>
                                            <p:strVal val="#ppt_x"/>
                                          </p:val>
                                        </p:tav>
                                        <p:tav tm="100000">
                                          <p:val>
                                            <p:strVal val="#ppt_x"/>
                                          </p:val>
                                        </p:tav>
                                      </p:tavLst>
                                    </p:anim>
                                    <p:anim calcmode="lin" valueType="num">
                                      <p:cBhvr additive="base">
                                        <p:cTn id="6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additive="base">
                                        <p:cTn id="73" dur="500" fill="hold"/>
                                        <p:tgtEl>
                                          <p:spTgt spid="14"/>
                                        </p:tgtEl>
                                        <p:attrNameLst>
                                          <p:attrName>ppt_x</p:attrName>
                                        </p:attrNameLst>
                                      </p:cBhvr>
                                      <p:tavLst>
                                        <p:tav tm="0">
                                          <p:val>
                                            <p:strVal val="#ppt_x"/>
                                          </p:val>
                                        </p:tav>
                                        <p:tav tm="100000">
                                          <p:val>
                                            <p:strVal val="#ppt_x"/>
                                          </p:val>
                                        </p:tav>
                                      </p:tavLst>
                                    </p:anim>
                                    <p:anim calcmode="lin" valueType="num">
                                      <p:cBhvr additive="base">
                                        <p:cTn id="7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additive="base">
                                        <p:cTn id="79" dur="500" fill="hold"/>
                                        <p:tgtEl>
                                          <p:spTgt spid="15"/>
                                        </p:tgtEl>
                                        <p:attrNameLst>
                                          <p:attrName>ppt_x</p:attrName>
                                        </p:attrNameLst>
                                      </p:cBhvr>
                                      <p:tavLst>
                                        <p:tav tm="0">
                                          <p:val>
                                            <p:strVal val="#ppt_x"/>
                                          </p:val>
                                        </p:tav>
                                        <p:tav tm="100000">
                                          <p:val>
                                            <p:strVal val="#ppt_x"/>
                                          </p:val>
                                        </p:tav>
                                      </p:tavLst>
                                    </p:anim>
                                    <p:anim calcmode="lin" valueType="num">
                                      <p:cBhvr additive="base">
                                        <p:cTn id="8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additive="base">
                                        <p:cTn id="85" dur="500" fill="hold"/>
                                        <p:tgtEl>
                                          <p:spTgt spid="16"/>
                                        </p:tgtEl>
                                        <p:attrNameLst>
                                          <p:attrName>ppt_x</p:attrName>
                                        </p:attrNameLst>
                                      </p:cBhvr>
                                      <p:tavLst>
                                        <p:tav tm="0">
                                          <p:val>
                                            <p:strVal val="#ppt_x"/>
                                          </p:val>
                                        </p:tav>
                                        <p:tav tm="100000">
                                          <p:val>
                                            <p:strVal val="#ppt_x"/>
                                          </p:val>
                                        </p:tav>
                                      </p:tavLst>
                                    </p:anim>
                                    <p:anim calcmode="lin" valueType="num">
                                      <p:cBhvr additive="base">
                                        <p:cTn id="8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1000"/>
                                        <p:tgtEl>
                                          <p:spTgt spid="23"/>
                                        </p:tgtEl>
                                      </p:cBhvr>
                                    </p:animEffect>
                                    <p:anim calcmode="lin" valueType="num">
                                      <p:cBhvr>
                                        <p:cTn id="92" dur="1000" fill="hold"/>
                                        <p:tgtEl>
                                          <p:spTgt spid="23"/>
                                        </p:tgtEl>
                                        <p:attrNameLst>
                                          <p:attrName>ppt_x</p:attrName>
                                        </p:attrNameLst>
                                      </p:cBhvr>
                                      <p:tavLst>
                                        <p:tav tm="0">
                                          <p:val>
                                            <p:strVal val="#ppt_x"/>
                                          </p:val>
                                        </p:tav>
                                        <p:tav tm="100000">
                                          <p:val>
                                            <p:strVal val="#ppt_x"/>
                                          </p:val>
                                        </p:tav>
                                      </p:tavLst>
                                    </p:anim>
                                    <p:anim calcmode="lin" valueType="num">
                                      <p:cBhvr>
                                        <p:cTn id="9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6" presetClass="entr" presetSubtype="0" fill="hold" nodeType="clickEffect">
                                  <p:stCondLst>
                                    <p:cond delay="0"/>
                                  </p:stCondLst>
                                  <p:childTnLst>
                                    <p:set>
                                      <p:cBhvr>
                                        <p:cTn id="97" dur="1" fill="hold">
                                          <p:stCondLst>
                                            <p:cond delay="0"/>
                                          </p:stCondLst>
                                        </p:cTn>
                                        <p:tgtEl>
                                          <p:spTgt spid="31"/>
                                        </p:tgtEl>
                                        <p:attrNameLst>
                                          <p:attrName>style.visibility</p:attrName>
                                        </p:attrNameLst>
                                      </p:cBhvr>
                                      <p:to>
                                        <p:strVal val="visible"/>
                                      </p:to>
                                    </p:set>
                                    <p:animEffect transition="in" filter="wipe(down)">
                                      <p:cBhvr>
                                        <p:cTn id="98" dur="580">
                                          <p:stCondLst>
                                            <p:cond delay="0"/>
                                          </p:stCondLst>
                                        </p:cTn>
                                        <p:tgtEl>
                                          <p:spTgt spid="31"/>
                                        </p:tgtEl>
                                      </p:cBhvr>
                                    </p:animEffect>
                                    <p:anim calcmode="lin" valueType="num">
                                      <p:cBhvr>
                                        <p:cTn id="99"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100"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01"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102"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103"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104" dur="26">
                                          <p:stCondLst>
                                            <p:cond delay="650"/>
                                          </p:stCondLst>
                                        </p:cTn>
                                        <p:tgtEl>
                                          <p:spTgt spid="31"/>
                                        </p:tgtEl>
                                      </p:cBhvr>
                                      <p:to x="100000" y="60000"/>
                                    </p:animScale>
                                    <p:animScale>
                                      <p:cBhvr>
                                        <p:cTn id="105" dur="166" decel="50000">
                                          <p:stCondLst>
                                            <p:cond delay="676"/>
                                          </p:stCondLst>
                                        </p:cTn>
                                        <p:tgtEl>
                                          <p:spTgt spid="31"/>
                                        </p:tgtEl>
                                      </p:cBhvr>
                                      <p:to x="100000" y="100000"/>
                                    </p:animScale>
                                    <p:animScale>
                                      <p:cBhvr>
                                        <p:cTn id="106" dur="26">
                                          <p:stCondLst>
                                            <p:cond delay="1312"/>
                                          </p:stCondLst>
                                        </p:cTn>
                                        <p:tgtEl>
                                          <p:spTgt spid="31"/>
                                        </p:tgtEl>
                                      </p:cBhvr>
                                      <p:to x="100000" y="80000"/>
                                    </p:animScale>
                                    <p:animScale>
                                      <p:cBhvr>
                                        <p:cTn id="107" dur="166" decel="50000">
                                          <p:stCondLst>
                                            <p:cond delay="1338"/>
                                          </p:stCondLst>
                                        </p:cTn>
                                        <p:tgtEl>
                                          <p:spTgt spid="31"/>
                                        </p:tgtEl>
                                      </p:cBhvr>
                                      <p:to x="100000" y="100000"/>
                                    </p:animScale>
                                    <p:animScale>
                                      <p:cBhvr>
                                        <p:cTn id="108" dur="26">
                                          <p:stCondLst>
                                            <p:cond delay="1642"/>
                                          </p:stCondLst>
                                        </p:cTn>
                                        <p:tgtEl>
                                          <p:spTgt spid="31"/>
                                        </p:tgtEl>
                                      </p:cBhvr>
                                      <p:to x="100000" y="90000"/>
                                    </p:animScale>
                                    <p:animScale>
                                      <p:cBhvr>
                                        <p:cTn id="109" dur="166" decel="50000">
                                          <p:stCondLst>
                                            <p:cond delay="1668"/>
                                          </p:stCondLst>
                                        </p:cTn>
                                        <p:tgtEl>
                                          <p:spTgt spid="31"/>
                                        </p:tgtEl>
                                      </p:cBhvr>
                                      <p:to x="100000" y="100000"/>
                                    </p:animScale>
                                    <p:animScale>
                                      <p:cBhvr>
                                        <p:cTn id="110" dur="26">
                                          <p:stCondLst>
                                            <p:cond delay="1808"/>
                                          </p:stCondLst>
                                        </p:cTn>
                                        <p:tgtEl>
                                          <p:spTgt spid="31"/>
                                        </p:tgtEl>
                                      </p:cBhvr>
                                      <p:to x="100000" y="95000"/>
                                    </p:animScale>
                                    <p:animScale>
                                      <p:cBhvr>
                                        <p:cTn id="111" dur="166" decel="50000">
                                          <p:stCondLst>
                                            <p:cond delay="1834"/>
                                          </p:stCondLst>
                                        </p:cTn>
                                        <p:tgtEl>
                                          <p:spTgt spid="31"/>
                                        </p:tgtEl>
                                      </p:cBhvr>
                                      <p:to x="100000" y="100000"/>
                                    </p:animScale>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nodeType="clickEffect">
                                  <p:stCondLst>
                                    <p:cond delay="0"/>
                                  </p:stCondLst>
                                  <p:childTnLst>
                                    <p:set>
                                      <p:cBhvr>
                                        <p:cTn id="115" dur="1" fill="hold">
                                          <p:stCondLst>
                                            <p:cond delay="0"/>
                                          </p:stCondLst>
                                        </p:cTn>
                                        <p:tgtEl>
                                          <p:spTgt spid="32"/>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2" presetClass="entr" presetSubtype="4" fill="hold" grpId="0" nodeType="clickEffect">
                                  <p:stCondLst>
                                    <p:cond delay="0"/>
                                  </p:stCondLst>
                                  <p:childTnLst>
                                    <p:set>
                                      <p:cBhvr>
                                        <p:cTn id="119" dur="1" fill="hold">
                                          <p:stCondLst>
                                            <p:cond delay="0"/>
                                          </p:stCondLst>
                                        </p:cTn>
                                        <p:tgtEl>
                                          <p:spTgt spid="19"/>
                                        </p:tgtEl>
                                        <p:attrNameLst>
                                          <p:attrName>style.visibility</p:attrName>
                                        </p:attrNameLst>
                                      </p:cBhvr>
                                      <p:to>
                                        <p:strVal val="visible"/>
                                      </p:to>
                                    </p:set>
                                    <p:anim calcmode="lin" valueType="num">
                                      <p:cBhvr additive="base">
                                        <p:cTn id="120" dur="500" fill="hold"/>
                                        <p:tgtEl>
                                          <p:spTgt spid="19"/>
                                        </p:tgtEl>
                                        <p:attrNameLst>
                                          <p:attrName>ppt_x</p:attrName>
                                        </p:attrNameLst>
                                      </p:cBhvr>
                                      <p:tavLst>
                                        <p:tav tm="0">
                                          <p:val>
                                            <p:strVal val="#ppt_x"/>
                                          </p:val>
                                        </p:tav>
                                        <p:tav tm="100000">
                                          <p:val>
                                            <p:strVal val="#ppt_x"/>
                                          </p:val>
                                        </p:tav>
                                      </p:tavLst>
                                    </p:anim>
                                    <p:anim calcmode="lin" valueType="num">
                                      <p:cBhvr additive="base">
                                        <p:cTn id="12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2" presetClass="entr" presetSubtype="4" fill="hold" grpId="0" nodeType="clickEffect">
                                  <p:stCondLst>
                                    <p:cond delay="0"/>
                                  </p:stCondLst>
                                  <p:childTnLst>
                                    <p:set>
                                      <p:cBhvr>
                                        <p:cTn id="125" dur="1" fill="hold">
                                          <p:stCondLst>
                                            <p:cond delay="0"/>
                                          </p:stCondLst>
                                        </p:cTn>
                                        <p:tgtEl>
                                          <p:spTgt spid="20"/>
                                        </p:tgtEl>
                                        <p:attrNameLst>
                                          <p:attrName>style.visibility</p:attrName>
                                        </p:attrNameLst>
                                      </p:cBhvr>
                                      <p:to>
                                        <p:strVal val="visible"/>
                                      </p:to>
                                    </p:set>
                                    <p:anim calcmode="lin" valueType="num">
                                      <p:cBhvr additive="base">
                                        <p:cTn id="126" dur="500" fill="hold"/>
                                        <p:tgtEl>
                                          <p:spTgt spid="20"/>
                                        </p:tgtEl>
                                        <p:attrNameLst>
                                          <p:attrName>ppt_x</p:attrName>
                                        </p:attrNameLst>
                                      </p:cBhvr>
                                      <p:tavLst>
                                        <p:tav tm="0">
                                          <p:val>
                                            <p:strVal val="#ppt_x"/>
                                          </p:val>
                                        </p:tav>
                                        <p:tav tm="100000">
                                          <p:val>
                                            <p:strVal val="#ppt_x"/>
                                          </p:val>
                                        </p:tav>
                                      </p:tavLst>
                                    </p:anim>
                                    <p:anim calcmode="lin" valueType="num">
                                      <p:cBhvr additive="base">
                                        <p:cTn id="12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21"/>
                                        </p:tgtEl>
                                        <p:attrNameLst>
                                          <p:attrName>style.visibility</p:attrName>
                                        </p:attrNameLst>
                                      </p:cBhvr>
                                      <p:to>
                                        <p:strVal val="visible"/>
                                      </p:to>
                                    </p:set>
                                    <p:anim calcmode="lin" valueType="num">
                                      <p:cBhvr additive="base">
                                        <p:cTn id="132" dur="500" fill="hold"/>
                                        <p:tgtEl>
                                          <p:spTgt spid="21"/>
                                        </p:tgtEl>
                                        <p:attrNameLst>
                                          <p:attrName>ppt_x</p:attrName>
                                        </p:attrNameLst>
                                      </p:cBhvr>
                                      <p:tavLst>
                                        <p:tav tm="0">
                                          <p:val>
                                            <p:strVal val="#ppt_x"/>
                                          </p:val>
                                        </p:tav>
                                        <p:tav tm="100000">
                                          <p:val>
                                            <p:strVal val="#ppt_x"/>
                                          </p:val>
                                        </p:tav>
                                      </p:tavLst>
                                    </p:anim>
                                    <p:anim calcmode="lin" valueType="num">
                                      <p:cBhvr additive="base">
                                        <p:cTn id="13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42" presetClass="entr" presetSubtype="0" fill="hold" grpId="0" nodeType="clickEffect">
                                  <p:stCondLst>
                                    <p:cond delay="0"/>
                                  </p:stCondLst>
                                  <p:childTnLst>
                                    <p:set>
                                      <p:cBhvr>
                                        <p:cTn id="137" dur="1" fill="hold">
                                          <p:stCondLst>
                                            <p:cond delay="0"/>
                                          </p:stCondLst>
                                        </p:cTn>
                                        <p:tgtEl>
                                          <p:spTgt spid="24"/>
                                        </p:tgtEl>
                                        <p:attrNameLst>
                                          <p:attrName>style.visibility</p:attrName>
                                        </p:attrNameLst>
                                      </p:cBhvr>
                                      <p:to>
                                        <p:strVal val="visible"/>
                                      </p:to>
                                    </p:set>
                                    <p:animEffect transition="in" filter="fade">
                                      <p:cBhvr>
                                        <p:cTn id="138" dur="1000"/>
                                        <p:tgtEl>
                                          <p:spTgt spid="24"/>
                                        </p:tgtEl>
                                      </p:cBhvr>
                                    </p:animEffect>
                                    <p:anim calcmode="lin" valueType="num">
                                      <p:cBhvr>
                                        <p:cTn id="139" dur="1000" fill="hold"/>
                                        <p:tgtEl>
                                          <p:spTgt spid="24"/>
                                        </p:tgtEl>
                                        <p:attrNameLst>
                                          <p:attrName>ppt_x</p:attrName>
                                        </p:attrNameLst>
                                      </p:cBhvr>
                                      <p:tavLst>
                                        <p:tav tm="0">
                                          <p:val>
                                            <p:strVal val="#ppt_x"/>
                                          </p:val>
                                        </p:tav>
                                        <p:tav tm="100000">
                                          <p:val>
                                            <p:strVal val="#ppt_x"/>
                                          </p:val>
                                        </p:tav>
                                      </p:tavLst>
                                    </p:anim>
                                    <p:anim calcmode="lin" valueType="num">
                                      <p:cBhvr>
                                        <p:cTn id="14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6" presetClass="entr" presetSubtype="0" fill="hold" nodeType="clickEffect">
                                  <p:stCondLst>
                                    <p:cond delay="0"/>
                                  </p:stCondLst>
                                  <p:childTnLst>
                                    <p:set>
                                      <p:cBhvr>
                                        <p:cTn id="144" dur="1" fill="hold">
                                          <p:stCondLst>
                                            <p:cond delay="0"/>
                                          </p:stCondLst>
                                        </p:cTn>
                                        <p:tgtEl>
                                          <p:spTgt spid="25"/>
                                        </p:tgtEl>
                                        <p:attrNameLst>
                                          <p:attrName>style.visibility</p:attrName>
                                        </p:attrNameLst>
                                      </p:cBhvr>
                                      <p:to>
                                        <p:strVal val="visible"/>
                                      </p:to>
                                    </p:set>
                                    <p:animEffect transition="in" filter="wipe(down)">
                                      <p:cBhvr>
                                        <p:cTn id="145" dur="580">
                                          <p:stCondLst>
                                            <p:cond delay="0"/>
                                          </p:stCondLst>
                                        </p:cTn>
                                        <p:tgtEl>
                                          <p:spTgt spid="25"/>
                                        </p:tgtEl>
                                      </p:cBhvr>
                                    </p:animEffect>
                                    <p:anim calcmode="lin" valueType="num">
                                      <p:cBhvr>
                                        <p:cTn id="146"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47"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48"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149"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150"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151" dur="26">
                                          <p:stCondLst>
                                            <p:cond delay="650"/>
                                          </p:stCondLst>
                                        </p:cTn>
                                        <p:tgtEl>
                                          <p:spTgt spid="25"/>
                                        </p:tgtEl>
                                      </p:cBhvr>
                                      <p:to x="100000" y="60000"/>
                                    </p:animScale>
                                    <p:animScale>
                                      <p:cBhvr>
                                        <p:cTn id="152" dur="166" decel="50000">
                                          <p:stCondLst>
                                            <p:cond delay="676"/>
                                          </p:stCondLst>
                                        </p:cTn>
                                        <p:tgtEl>
                                          <p:spTgt spid="25"/>
                                        </p:tgtEl>
                                      </p:cBhvr>
                                      <p:to x="100000" y="100000"/>
                                    </p:animScale>
                                    <p:animScale>
                                      <p:cBhvr>
                                        <p:cTn id="153" dur="26">
                                          <p:stCondLst>
                                            <p:cond delay="1312"/>
                                          </p:stCondLst>
                                        </p:cTn>
                                        <p:tgtEl>
                                          <p:spTgt spid="25"/>
                                        </p:tgtEl>
                                      </p:cBhvr>
                                      <p:to x="100000" y="80000"/>
                                    </p:animScale>
                                    <p:animScale>
                                      <p:cBhvr>
                                        <p:cTn id="154" dur="166" decel="50000">
                                          <p:stCondLst>
                                            <p:cond delay="1338"/>
                                          </p:stCondLst>
                                        </p:cTn>
                                        <p:tgtEl>
                                          <p:spTgt spid="25"/>
                                        </p:tgtEl>
                                      </p:cBhvr>
                                      <p:to x="100000" y="100000"/>
                                    </p:animScale>
                                    <p:animScale>
                                      <p:cBhvr>
                                        <p:cTn id="155" dur="26">
                                          <p:stCondLst>
                                            <p:cond delay="1642"/>
                                          </p:stCondLst>
                                        </p:cTn>
                                        <p:tgtEl>
                                          <p:spTgt spid="25"/>
                                        </p:tgtEl>
                                      </p:cBhvr>
                                      <p:to x="100000" y="90000"/>
                                    </p:animScale>
                                    <p:animScale>
                                      <p:cBhvr>
                                        <p:cTn id="156" dur="166" decel="50000">
                                          <p:stCondLst>
                                            <p:cond delay="1668"/>
                                          </p:stCondLst>
                                        </p:cTn>
                                        <p:tgtEl>
                                          <p:spTgt spid="25"/>
                                        </p:tgtEl>
                                      </p:cBhvr>
                                      <p:to x="100000" y="100000"/>
                                    </p:animScale>
                                    <p:animScale>
                                      <p:cBhvr>
                                        <p:cTn id="157" dur="26">
                                          <p:stCondLst>
                                            <p:cond delay="1808"/>
                                          </p:stCondLst>
                                        </p:cTn>
                                        <p:tgtEl>
                                          <p:spTgt spid="25"/>
                                        </p:tgtEl>
                                      </p:cBhvr>
                                      <p:to x="100000" y="95000"/>
                                    </p:animScale>
                                    <p:animScale>
                                      <p:cBhvr>
                                        <p:cTn id="158" dur="166" decel="50000">
                                          <p:stCondLst>
                                            <p:cond delay="1834"/>
                                          </p:stCondLst>
                                        </p:cTn>
                                        <p:tgtEl>
                                          <p:spTgt spid="25"/>
                                        </p:tgtEl>
                                      </p:cBhvr>
                                      <p:to x="100000" y="100000"/>
                                    </p:animScale>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nodeType="clickEffect">
                                  <p:stCondLst>
                                    <p:cond delay="0"/>
                                  </p:stCondLst>
                                  <p:childTnLst>
                                    <p:set>
                                      <p:cBhvr>
                                        <p:cTn id="162" dur="1" fill="hold">
                                          <p:stCondLst>
                                            <p:cond delay="0"/>
                                          </p:stCondLst>
                                        </p:cTn>
                                        <p:tgtEl>
                                          <p:spTgt spid="33"/>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2" presetClass="entr" presetSubtype="4" fill="hold" grpId="0" nodeType="clickEffect">
                                  <p:stCondLst>
                                    <p:cond delay="0"/>
                                  </p:stCondLst>
                                  <p:childTnLst>
                                    <p:set>
                                      <p:cBhvr>
                                        <p:cTn id="166" dur="1" fill="hold">
                                          <p:stCondLst>
                                            <p:cond delay="0"/>
                                          </p:stCondLst>
                                        </p:cTn>
                                        <p:tgtEl>
                                          <p:spTgt spid="28"/>
                                        </p:tgtEl>
                                        <p:attrNameLst>
                                          <p:attrName>style.visibility</p:attrName>
                                        </p:attrNameLst>
                                      </p:cBhvr>
                                      <p:to>
                                        <p:strVal val="visible"/>
                                      </p:to>
                                    </p:set>
                                    <p:anim calcmode="lin" valueType="num">
                                      <p:cBhvr additive="base">
                                        <p:cTn id="167" dur="500" fill="hold"/>
                                        <p:tgtEl>
                                          <p:spTgt spid="28"/>
                                        </p:tgtEl>
                                        <p:attrNameLst>
                                          <p:attrName>ppt_x</p:attrName>
                                        </p:attrNameLst>
                                      </p:cBhvr>
                                      <p:tavLst>
                                        <p:tav tm="0">
                                          <p:val>
                                            <p:strVal val="#ppt_x"/>
                                          </p:val>
                                        </p:tav>
                                        <p:tav tm="100000">
                                          <p:val>
                                            <p:strVal val="#ppt_x"/>
                                          </p:val>
                                        </p:tav>
                                      </p:tavLst>
                                    </p:anim>
                                    <p:anim calcmode="lin" valueType="num">
                                      <p:cBhvr additive="base">
                                        <p:cTn id="16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42" presetClass="entr" presetSubtype="0" fill="hold" grpId="0" nodeType="clickEffect">
                                  <p:stCondLst>
                                    <p:cond delay="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1000"/>
                                        <p:tgtEl>
                                          <p:spTgt spid="26"/>
                                        </p:tgtEl>
                                      </p:cBhvr>
                                    </p:animEffect>
                                    <p:anim calcmode="lin" valueType="num">
                                      <p:cBhvr>
                                        <p:cTn id="174" dur="1000" fill="hold"/>
                                        <p:tgtEl>
                                          <p:spTgt spid="26"/>
                                        </p:tgtEl>
                                        <p:attrNameLst>
                                          <p:attrName>ppt_x</p:attrName>
                                        </p:attrNameLst>
                                      </p:cBhvr>
                                      <p:tavLst>
                                        <p:tav tm="0">
                                          <p:val>
                                            <p:strVal val="#ppt_x"/>
                                          </p:val>
                                        </p:tav>
                                        <p:tav tm="100000">
                                          <p:val>
                                            <p:strVal val="#ppt_x"/>
                                          </p:val>
                                        </p:tav>
                                      </p:tavLst>
                                    </p:anim>
                                    <p:anim calcmode="lin" valueType="num">
                                      <p:cBhvr>
                                        <p:cTn id="17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76" fill="hold">
                      <p:stCondLst>
                        <p:cond delay="indefinite"/>
                      </p:stCondLst>
                      <p:childTnLst>
                        <p:par>
                          <p:cTn id="177" fill="hold">
                            <p:stCondLst>
                              <p:cond delay="0"/>
                            </p:stCondLst>
                            <p:childTnLst>
                              <p:par>
                                <p:cTn id="178" presetID="26" presetClass="entr" presetSubtype="0" fill="hold" nodeType="clickEffect">
                                  <p:stCondLst>
                                    <p:cond delay="0"/>
                                  </p:stCondLst>
                                  <p:childTnLst>
                                    <p:set>
                                      <p:cBhvr>
                                        <p:cTn id="179" dur="1" fill="hold">
                                          <p:stCondLst>
                                            <p:cond delay="0"/>
                                          </p:stCondLst>
                                        </p:cTn>
                                        <p:tgtEl>
                                          <p:spTgt spid="27"/>
                                        </p:tgtEl>
                                        <p:attrNameLst>
                                          <p:attrName>style.visibility</p:attrName>
                                        </p:attrNameLst>
                                      </p:cBhvr>
                                      <p:to>
                                        <p:strVal val="visible"/>
                                      </p:to>
                                    </p:set>
                                    <p:animEffect transition="in" filter="wipe(down)">
                                      <p:cBhvr>
                                        <p:cTn id="180" dur="580">
                                          <p:stCondLst>
                                            <p:cond delay="0"/>
                                          </p:stCondLst>
                                        </p:cTn>
                                        <p:tgtEl>
                                          <p:spTgt spid="27"/>
                                        </p:tgtEl>
                                      </p:cBhvr>
                                    </p:animEffect>
                                    <p:anim calcmode="lin" valueType="num">
                                      <p:cBhvr>
                                        <p:cTn id="181"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182"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83"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184"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185"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186" dur="26">
                                          <p:stCondLst>
                                            <p:cond delay="650"/>
                                          </p:stCondLst>
                                        </p:cTn>
                                        <p:tgtEl>
                                          <p:spTgt spid="27"/>
                                        </p:tgtEl>
                                      </p:cBhvr>
                                      <p:to x="100000" y="60000"/>
                                    </p:animScale>
                                    <p:animScale>
                                      <p:cBhvr>
                                        <p:cTn id="187" dur="166" decel="50000">
                                          <p:stCondLst>
                                            <p:cond delay="676"/>
                                          </p:stCondLst>
                                        </p:cTn>
                                        <p:tgtEl>
                                          <p:spTgt spid="27"/>
                                        </p:tgtEl>
                                      </p:cBhvr>
                                      <p:to x="100000" y="100000"/>
                                    </p:animScale>
                                    <p:animScale>
                                      <p:cBhvr>
                                        <p:cTn id="188" dur="26">
                                          <p:stCondLst>
                                            <p:cond delay="1312"/>
                                          </p:stCondLst>
                                        </p:cTn>
                                        <p:tgtEl>
                                          <p:spTgt spid="27"/>
                                        </p:tgtEl>
                                      </p:cBhvr>
                                      <p:to x="100000" y="80000"/>
                                    </p:animScale>
                                    <p:animScale>
                                      <p:cBhvr>
                                        <p:cTn id="189" dur="166" decel="50000">
                                          <p:stCondLst>
                                            <p:cond delay="1338"/>
                                          </p:stCondLst>
                                        </p:cTn>
                                        <p:tgtEl>
                                          <p:spTgt spid="27"/>
                                        </p:tgtEl>
                                      </p:cBhvr>
                                      <p:to x="100000" y="100000"/>
                                    </p:animScale>
                                    <p:animScale>
                                      <p:cBhvr>
                                        <p:cTn id="190" dur="26">
                                          <p:stCondLst>
                                            <p:cond delay="1642"/>
                                          </p:stCondLst>
                                        </p:cTn>
                                        <p:tgtEl>
                                          <p:spTgt spid="27"/>
                                        </p:tgtEl>
                                      </p:cBhvr>
                                      <p:to x="100000" y="90000"/>
                                    </p:animScale>
                                    <p:animScale>
                                      <p:cBhvr>
                                        <p:cTn id="191" dur="166" decel="50000">
                                          <p:stCondLst>
                                            <p:cond delay="1668"/>
                                          </p:stCondLst>
                                        </p:cTn>
                                        <p:tgtEl>
                                          <p:spTgt spid="27"/>
                                        </p:tgtEl>
                                      </p:cBhvr>
                                      <p:to x="100000" y="100000"/>
                                    </p:animScale>
                                    <p:animScale>
                                      <p:cBhvr>
                                        <p:cTn id="192" dur="26">
                                          <p:stCondLst>
                                            <p:cond delay="1808"/>
                                          </p:stCondLst>
                                        </p:cTn>
                                        <p:tgtEl>
                                          <p:spTgt spid="27"/>
                                        </p:tgtEl>
                                      </p:cBhvr>
                                      <p:to x="100000" y="95000"/>
                                    </p:animScale>
                                    <p:animScale>
                                      <p:cBhvr>
                                        <p:cTn id="193" dur="166" decel="50000">
                                          <p:stCondLst>
                                            <p:cond delay="1834"/>
                                          </p:stCondLst>
                                        </p:cTn>
                                        <p:tgtEl>
                                          <p:spTgt spid="27"/>
                                        </p:tgtEl>
                                      </p:cBhvr>
                                      <p:to x="100000" y="100000"/>
                                    </p:animScale>
                                  </p:childTnLst>
                                </p:cTn>
                              </p:par>
                            </p:childTnLst>
                          </p:cTn>
                        </p:par>
                      </p:childTnLst>
                    </p:cTn>
                  </p:par>
                  <p:par>
                    <p:cTn id="194" fill="hold">
                      <p:stCondLst>
                        <p:cond delay="indefinite"/>
                      </p:stCondLst>
                      <p:childTnLst>
                        <p:par>
                          <p:cTn id="195" fill="hold">
                            <p:stCondLst>
                              <p:cond delay="0"/>
                            </p:stCondLst>
                            <p:childTnLst>
                              <p:par>
                                <p:cTn id="196" presetID="1" presetClass="entr" presetSubtype="0" fill="hold" nodeType="clickEffect">
                                  <p:stCondLst>
                                    <p:cond delay="0"/>
                                  </p:stCondLst>
                                  <p:childTnLst>
                                    <p:set>
                                      <p:cBhvr>
                                        <p:cTn id="197" dur="1" fill="hold">
                                          <p:stCondLst>
                                            <p:cond delay="0"/>
                                          </p:stCondLst>
                                        </p:cTn>
                                        <p:tgtEl>
                                          <p:spTgt spid="34"/>
                                        </p:tgtEl>
                                        <p:attrNameLst>
                                          <p:attrName>style.visibility</p:attrName>
                                        </p:attrNameLst>
                                      </p:cBhvr>
                                      <p:to>
                                        <p:strVal val="visible"/>
                                      </p:to>
                                    </p:set>
                                  </p:childTnLst>
                                </p:cTn>
                              </p:par>
                            </p:childTnLst>
                          </p:cTn>
                        </p:par>
                      </p:childTnLst>
                    </p:cTn>
                  </p:par>
                  <p:par>
                    <p:cTn id="198" fill="hold">
                      <p:stCondLst>
                        <p:cond delay="indefinite"/>
                      </p:stCondLst>
                      <p:childTnLst>
                        <p:par>
                          <p:cTn id="199" fill="hold">
                            <p:stCondLst>
                              <p:cond delay="0"/>
                            </p:stCondLst>
                            <p:childTnLst>
                              <p:par>
                                <p:cTn id="200" presetID="2" presetClass="entr" presetSubtype="4" fill="hold" grpId="0" nodeType="clickEffect">
                                  <p:stCondLst>
                                    <p:cond delay="0"/>
                                  </p:stCondLst>
                                  <p:childTnLst>
                                    <p:set>
                                      <p:cBhvr>
                                        <p:cTn id="201" dur="1" fill="hold">
                                          <p:stCondLst>
                                            <p:cond delay="0"/>
                                          </p:stCondLst>
                                        </p:cTn>
                                        <p:tgtEl>
                                          <p:spTgt spid="29"/>
                                        </p:tgtEl>
                                        <p:attrNameLst>
                                          <p:attrName>style.visibility</p:attrName>
                                        </p:attrNameLst>
                                      </p:cBhvr>
                                      <p:to>
                                        <p:strVal val="visible"/>
                                      </p:to>
                                    </p:set>
                                    <p:anim calcmode="lin" valueType="num">
                                      <p:cBhvr additive="base">
                                        <p:cTn id="202" dur="500" fill="hold"/>
                                        <p:tgtEl>
                                          <p:spTgt spid="29"/>
                                        </p:tgtEl>
                                        <p:attrNameLst>
                                          <p:attrName>ppt_x</p:attrName>
                                        </p:attrNameLst>
                                      </p:cBhvr>
                                      <p:tavLst>
                                        <p:tav tm="0">
                                          <p:val>
                                            <p:strVal val="#ppt_x"/>
                                          </p:val>
                                        </p:tav>
                                        <p:tav tm="100000">
                                          <p:val>
                                            <p:strVal val="#ppt_x"/>
                                          </p:val>
                                        </p:tav>
                                      </p:tavLst>
                                    </p:anim>
                                    <p:anim calcmode="lin" valueType="num">
                                      <p:cBhvr additive="base">
                                        <p:cTn id="20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04" fill="hold">
                      <p:stCondLst>
                        <p:cond delay="indefinite"/>
                      </p:stCondLst>
                      <p:childTnLst>
                        <p:par>
                          <p:cTn id="205" fill="hold">
                            <p:stCondLst>
                              <p:cond delay="0"/>
                            </p:stCondLst>
                            <p:childTnLst>
                              <p:par>
                                <p:cTn id="206" presetID="2" presetClass="entr" presetSubtype="4" fill="hold" grpId="0" nodeType="clickEffect">
                                  <p:stCondLst>
                                    <p:cond delay="0"/>
                                  </p:stCondLst>
                                  <p:childTnLst>
                                    <p:set>
                                      <p:cBhvr>
                                        <p:cTn id="207" dur="1" fill="hold">
                                          <p:stCondLst>
                                            <p:cond delay="0"/>
                                          </p:stCondLst>
                                        </p:cTn>
                                        <p:tgtEl>
                                          <p:spTgt spid="30"/>
                                        </p:tgtEl>
                                        <p:attrNameLst>
                                          <p:attrName>style.visibility</p:attrName>
                                        </p:attrNameLst>
                                      </p:cBhvr>
                                      <p:to>
                                        <p:strVal val="visible"/>
                                      </p:to>
                                    </p:set>
                                    <p:anim calcmode="lin" valueType="num">
                                      <p:cBhvr additive="base">
                                        <p:cTn id="208" dur="500" fill="hold"/>
                                        <p:tgtEl>
                                          <p:spTgt spid="30"/>
                                        </p:tgtEl>
                                        <p:attrNameLst>
                                          <p:attrName>ppt_x</p:attrName>
                                        </p:attrNameLst>
                                      </p:cBhvr>
                                      <p:tavLst>
                                        <p:tav tm="0">
                                          <p:val>
                                            <p:strVal val="#ppt_x"/>
                                          </p:val>
                                        </p:tav>
                                        <p:tav tm="100000">
                                          <p:val>
                                            <p:strVal val="#ppt_x"/>
                                          </p:val>
                                        </p:tav>
                                      </p:tavLst>
                                    </p:anim>
                                    <p:anim calcmode="lin" valueType="num">
                                      <p:cBhvr additive="base">
                                        <p:cTn id="20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4" grpId="0"/>
      <p:bldP spid="10" grpId="0"/>
      <p:bldP spid="11" grpId="0"/>
      <p:bldP spid="12" grpId="0"/>
      <p:bldP spid="13" grpId="0"/>
      <p:bldP spid="14" grpId="0"/>
      <p:bldP spid="15" grpId="0"/>
      <p:bldP spid="16" grpId="0"/>
      <p:bldP spid="19" grpId="0"/>
      <p:bldP spid="20" grpId="0"/>
      <p:bldP spid="21" grpId="0"/>
      <p:bldP spid="22" grpId="0"/>
      <p:bldP spid="23" grpId="0"/>
      <p:bldP spid="24" grpId="0"/>
      <p:bldP spid="26" grpId="0"/>
      <p:bldP spid="28" grpId="0"/>
      <p:bldP spid="29"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4A902E-202F-0554-55B4-14D927FD2199}"/>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20</a:t>
            </a:r>
          </a:p>
        </p:txBody>
      </p:sp>
      <p:sp>
        <p:nvSpPr>
          <p:cNvPr id="4" name="ZoneTexte 3">
            <a:extLst>
              <a:ext uri="{FF2B5EF4-FFF2-40B4-BE49-F238E27FC236}">
                <a16:creationId xmlns:a16="http://schemas.microsoft.com/office/drawing/2014/main" id="{E65A7626-97DA-8653-81E1-AC5AB6979F99}"/>
              </a:ext>
            </a:extLst>
          </p:cNvPr>
          <p:cNvSpPr txBox="1"/>
          <p:nvPr/>
        </p:nvSpPr>
        <p:spPr>
          <a:xfrm>
            <a:off x="1833524" y="453461"/>
            <a:ext cx="4262476"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construction de l’Union européenne</a:t>
            </a:r>
          </a:p>
        </p:txBody>
      </p:sp>
      <p:pic>
        <p:nvPicPr>
          <p:cNvPr id="6" name="Image 5">
            <a:extLst>
              <a:ext uri="{FF2B5EF4-FFF2-40B4-BE49-F238E27FC236}">
                <a16:creationId xmlns:a16="http://schemas.microsoft.com/office/drawing/2014/main" id="{44C859DD-0700-ACC9-AB26-F90121A3A15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6077" y="797624"/>
            <a:ext cx="7234782" cy="6018787"/>
          </a:xfrm>
          <a:prstGeom prst="rect">
            <a:avLst/>
          </a:prstGeom>
        </p:spPr>
      </p:pic>
      <p:graphicFrame>
        <p:nvGraphicFramePr>
          <p:cNvPr id="7" name="Tableau 6">
            <a:extLst>
              <a:ext uri="{FF2B5EF4-FFF2-40B4-BE49-F238E27FC236}">
                <a16:creationId xmlns:a16="http://schemas.microsoft.com/office/drawing/2014/main" id="{4FCBA51D-5469-8983-71BC-924E0ED059C2}"/>
              </a:ext>
            </a:extLst>
          </p:cNvPr>
          <p:cNvGraphicFramePr>
            <a:graphicFrameLocks noGrp="1"/>
          </p:cNvGraphicFramePr>
          <p:nvPr>
            <p:extLst>
              <p:ext uri="{D42A27DB-BD31-4B8C-83A1-F6EECF244321}">
                <p14:modId xmlns:p14="http://schemas.microsoft.com/office/powerpoint/2010/main" val="4181812776"/>
              </p:ext>
            </p:extLst>
          </p:nvPr>
        </p:nvGraphicFramePr>
        <p:xfrm>
          <a:off x="7642907" y="1365298"/>
          <a:ext cx="4365063" cy="1155651"/>
        </p:xfrm>
        <a:graphic>
          <a:graphicData uri="http://schemas.openxmlformats.org/drawingml/2006/table">
            <a:tbl>
              <a:tblPr firstRow="1" bandRow="1">
                <a:tableStyleId>{5940675A-B579-460E-94D1-54222C63F5DA}</a:tableStyleId>
              </a:tblPr>
              <a:tblGrid>
                <a:gridCol w="923973">
                  <a:extLst>
                    <a:ext uri="{9D8B030D-6E8A-4147-A177-3AD203B41FA5}">
                      <a16:colId xmlns:a16="http://schemas.microsoft.com/office/drawing/2014/main" val="3402224365"/>
                    </a:ext>
                  </a:extLst>
                </a:gridCol>
                <a:gridCol w="3441090">
                  <a:extLst>
                    <a:ext uri="{9D8B030D-6E8A-4147-A177-3AD203B41FA5}">
                      <a16:colId xmlns:a16="http://schemas.microsoft.com/office/drawing/2014/main" val="820813509"/>
                    </a:ext>
                  </a:extLst>
                </a:gridCol>
              </a:tblGrid>
              <a:tr h="385217">
                <a:tc>
                  <a:txBody>
                    <a:bodyPr/>
                    <a:lstStyle/>
                    <a:p>
                      <a:pPr algn="ctr"/>
                      <a:r>
                        <a:rPr lang="fr-FR" b="1" dirty="0">
                          <a:solidFill>
                            <a:schemeClr val="tx1"/>
                          </a:solidFill>
                        </a:rPr>
                        <a:t>13</a:t>
                      </a:r>
                    </a:p>
                  </a:txBody>
                  <a:tcPr>
                    <a:solidFill>
                      <a:schemeClr val="accent5">
                        <a:lumMod val="60000"/>
                        <a:lumOff val="40000"/>
                      </a:schemeClr>
                    </a:solidFill>
                  </a:tcPr>
                </a:tc>
                <a:tc>
                  <a:txBody>
                    <a:bodyPr/>
                    <a:lstStyle/>
                    <a:p>
                      <a:pPr algn="ctr"/>
                      <a:endParaRPr lang="fr-FR" b="1" dirty="0"/>
                    </a:p>
                  </a:txBody>
                  <a:tcPr>
                    <a:solidFill>
                      <a:schemeClr val="accent5">
                        <a:lumMod val="60000"/>
                        <a:lumOff val="40000"/>
                      </a:schemeClr>
                    </a:solidFill>
                  </a:tcPr>
                </a:tc>
                <a:extLst>
                  <a:ext uri="{0D108BD9-81ED-4DB2-BD59-A6C34878D82A}">
                    <a16:rowId xmlns:a16="http://schemas.microsoft.com/office/drawing/2014/main" val="2711910083"/>
                  </a:ext>
                </a:extLst>
              </a:tr>
              <a:tr h="385217">
                <a:tc>
                  <a:txBody>
                    <a:bodyPr/>
                    <a:lstStyle/>
                    <a:p>
                      <a:pPr algn="ctr"/>
                      <a:r>
                        <a:rPr lang="fr-FR" b="1" dirty="0">
                          <a:solidFill>
                            <a:schemeClr val="tx1"/>
                          </a:solidFill>
                        </a:rPr>
                        <a:t>14</a:t>
                      </a:r>
                    </a:p>
                  </a:txBody>
                  <a:tcPr>
                    <a:solidFill>
                      <a:schemeClr val="accent5">
                        <a:lumMod val="60000"/>
                        <a:lumOff val="40000"/>
                      </a:schemeClr>
                    </a:solidFill>
                  </a:tcPr>
                </a:tc>
                <a:tc>
                  <a:txBody>
                    <a:bodyPr/>
                    <a:lstStyle/>
                    <a:p>
                      <a:pPr algn="ctr"/>
                      <a:endParaRPr lang="fr-FR" b="1" dirty="0"/>
                    </a:p>
                  </a:txBody>
                  <a:tcPr>
                    <a:solidFill>
                      <a:schemeClr val="accent5">
                        <a:lumMod val="60000"/>
                        <a:lumOff val="40000"/>
                      </a:schemeClr>
                    </a:solidFill>
                  </a:tcPr>
                </a:tc>
                <a:extLst>
                  <a:ext uri="{0D108BD9-81ED-4DB2-BD59-A6C34878D82A}">
                    <a16:rowId xmlns:a16="http://schemas.microsoft.com/office/drawing/2014/main" val="3962216471"/>
                  </a:ext>
                </a:extLst>
              </a:tr>
              <a:tr h="385217">
                <a:tc>
                  <a:txBody>
                    <a:bodyPr/>
                    <a:lstStyle/>
                    <a:p>
                      <a:pPr algn="ctr"/>
                      <a:r>
                        <a:rPr lang="fr-FR" b="1" dirty="0">
                          <a:solidFill>
                            <a:schemeClr val="tx1"/>
                          </a:solidFill>
                        </a:rPr>
                        <a:t>15</a:t>
                      </a:r>
                    </a:p>
                  </a:txBody>
                  <a:tcPr>
                    <a:solidFill>
                      <a:schemeClr val="accent5">
                        <a:lumMod val="60000"/>
                        <a:lumOff val="40000"/>
                      </a:schemeClr>
                    </a:solidFill>
                  </a:tcPr>
                </a:tc>
                <a:tc>
                  <a:txBody>
                    <a:bodyPr/>
                    <a:lstStyle/>
                    <a:p>
                      <a:pPr algn="ctr"/>
                      <a:endParaRPr lang="fr-FR" b="1" dirty="0"/>
                    </a:p>
                  </a:txBody>
                  <a:tcPr>
                    <a:solidFill>
                      <a:schemeClr val="accent5">
                        <a:lumMod val="60000"/>
                        <a:lumOff val="40000"/>
                      </a:schemeClr>
                    </a:solidFill>
                  </a:tcPr>
                </a:tc>
                <a:extLst>
                  <a:ext uri="{0D108BD9-81ED-4DB2-BD59-A6C34878D82A}">
                    <a16:rowId xmlns:a16="http://schemas.microsoft.com/office/drawing/2014/main" val="3129588816"/>
                  </a:ext>
                </a:extLst>
              </a:tr>
            </a:tbl>
          </a:graphicData>
        </a:graphic>
      </p:graphicFrame>
      <p:sp>
        <p:nvSpPr>
          <p:cNvPr id="8" name="ZoneTexte 7">
            <a:extLst>
              <a:ext uri="{FF2B5EF4-FFF2-40B4-BE49-F238E27FC236}">
                <a16:creationId xmlns:a16="http://schemas.microsoft.com/office/drawing/2014/main" id="{20774575-424F-6383-C64F-36502DC658EC}"/>
              </a:ext>
            </a:extLst>
          </p:cNvPr>
          <p:cNvSpPr txBox="1"/>
          <p:nvPr/>
        </p:nvSpPr>
        <p:spPr>
          <a:xfrm>
            <a:off x="8644699" y="1365298"/>
            <a:ext cx="3144737" cy="369332"/>
          </a:xfrm>
          <a:prstGeom prst="rect">
            <a:avLst/>
          </a:prstGeom>
          <a:noFill/>
        </p:spPr>
        <p:txBody>
          <a:bodyPr wrap="square" rtlCol="0">
            <a:spAutoFit/>
          </a:bodyPr>
          <a:lstStyle/>
          <a:p>
            <a:r>
              <a:rPr lang="fr-FR" dirty="0"/>
              <a:t>AUTRICHE</a:t>
            </a:r>
          </a:p>
        </p:txBody>
      </p:sp>
      <p:sp>
        <p:nvSpPr>
          <p:cNvPr id="9" name="ZoneTexte 8">
            <a:extLst>
              <a:ext uri="{FF2B5EF4-FFF2-40B4-BE49-F238E27FC236}">
                <a16:creationId xmlns:a16="http://schemas.microsoft.com/office/drawing/2014/main" id="{B0823DAF-5154-C408-18B3-1F42AF6ADD3E}"/>
              </a:ext>
            </a:extLst>
          </p:cNvPr>
          <p:cNvSpPr txBox="1"/>
          <p:nvPr/>
        </p:nvSpPr>
        <p:spPr>
          <a:xfrm>
            <a:off x="8644699" y="1760508"/>
            <a:ext cx="3144737" cy="369332"/>
          </a:xfrm>
          <a:prstGeom prst="rect">
            <a:avLst/>
          </a:prstGeom>
          <a:noFill/>
        </p:spPr>
        <p:txBody>
          <a:bodyPr wrap="square" rtlCol="0">
            <a:spAutoFit/>
          </a:bodyPr>
          <a:lstStyle/>
          <a:p>
            <a:r>
              <a:rPr lang="fr-FR" dirty="0"/>
              <a:t>FINLANDE</a:t>
            </a:r>
          </a:p>
        </p:txBody>
      </p:sp>
      <p:sp>
        <p:nvSpPr>
          <p:cNvPr id="10" name="ZoneTexte 9">
            <a:extLst>
              <a:ext uri="{FF2B5EF4-FFF2-40B4-BE49-F238E27FC236}">
                <a16:creationId xmlns:a16="http://schemas.microsoft.com/office/drawing/2014/main" id="{670F5F70-74E0-14A4-2F02-5B6735F0935E}"/>
              </a:ext>
            </a:extLst>
          </p:cNvPr>
          <p:cNvSpPr txBox="1"/>
          <p:nvPr/>
        </p:nvSpPr>
        <p:spPr>
          <a:xfrm>
            <a:off x="8644699" y="2129840"/>
            <a:ext cx="3144737" cy="369332"/>
          </a:xfrm>
          <a:prstGeom prst="rect">
            <a:avLst/>
          </a:prstGeom>
          <a:noFill/>
        </p:spPr>
        <p:txBody>
          <a:bodyPr wrap="square" rtlCol="0">
            <a:spAutoFit/>
          </a:bodyPr>
          <a:lstStyle/>
          <a:p>
            <a:r>
              <a:rPr lang="fr-FR" dirty="0"/>
              <a:t>SUÈDE</a:t>
            </a:r>
          </a:p>
        </p:txBody>
      </p:sp>
      <p:sp>
        <p:nvSpPr>
          <p:cNvPr id="11" name="ZoneTexte 10">
            <a:extLst>
              <a:ext uri="{FF2B5EF4-FFF2-40B4-BE49-F238E27FC236}">
                <a16:creationId xmlns:a16="http://schemas.microsoft.com/office/drawing/2014/main" id="{D3419939-4D82-B9FA-032B-C04965C102C8}"/>
              </a:ext>
            </a:extLst>
          </p:cNvPr>
          <p:cNvSpPr txBox="1"/>
          <p:nvPr/>
        </p:nvSpPr>
        <p:spPr>
          <a:xfrm>
            <a:off x="7628526" y="963091"/>
            <a:ext cx="4365063" cy="369332"/>
          </a:xfrm>
          <a:prstGeom prst="rect">
            <a:avLst/>
          </a:prstGeom>
          <a:noFill/>
        </p:spPr>
        <p:txBody>
          <a:bodyPr wrap="square">
            <a:spAutoFit/>
          </a:bodyPr>
          <a:lstStyle/>
          <a:p>
            <a:r>
              <a:rPr lang="fr-FR" b="1" dirty="0">
                <a:solidFill>
                  <a:srgbClr val="0070C0"/>
                </a:solidFill>
                <a:latin typeface="Calibri" panose="020F0502020204030204" pitchFamily="34" charset="0"/>
                <a:cs typeface="Calibri" panose="020F0502020204030204" pitchFamily="34" charset="0"/>
              </a:rPr>
              <a:t>1995 :</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4</a:t>
            </a:r>
            <a:r>
              <a:rPr lang="fr-FR" b="1" baseline="30000" dirty="0">
                <a:latin typeface="Calibri" panose="020F0502020204030204" pitchFamily="34" charset="0"/>
                <a:cs typeface="Calibri" panose="020F0502020204030204" pitchFamily="34" charset="0"/>
              </a:rPr>
              <a:t>ème</a:t>
            </a:r>
            <a:r>
              <a:rPr lang="fr-FR" b="1" dirty="0">
                <a:latin typeface="Calibri" panose="020F0502020204030204" pitchFamily="34" charset="0"/>
                <a:cs typeface="Calibri" panose="020F0502020204030204" pitchFamily="34" charset="0"/>
              </a:rPr>
              <a:t> élargissement  - </a:t>
            </a:r>
            <a:r>
              <a:rPr lang="fr-FR" b="1" dirty="0">
                <a:solidFill>
                  <a:srgbClr val="00B0F0"/>
                </a:solidFill>
                <a:latin typeface="Calibri" panose="020F0502020204030204" pitchFamily="34" charset="0"/>
                <a:cs typeface="Calibri" panose="020F0502020204030204" pitchFamily="34" charset="0"/>
              </a:rPr>
              <a:t>UE</a:t>
            </a:r>
            <a:endParaRPr lang="fr-FR" b="1" dirty="0">
              <a:latin typeface="Calibri" panose="020F0502020204030204" pitchFamily="34" charset="0"/>
              <a:cs typeface="Calibri" panose="020F0502020204030204" pitchFamily="34" charset="0"/>
            </a:endParaRPr>
          </a:p>
        </p:txBody>
      </p:sp>
      <p:sp>
        <p:nvSpPr>
          <p:cNvPr id="12" name="ZoneTexte 11">
            <a:extLst>
              <a:ext uri="{FF2B5EF4-FFF2-40B4-BE49-F238E27FC236}">
                <a16:creationId xmlns:a16="http://schemas.microsoft.com/office/drawing/2014/main" id="{486E6E68-8029-1C3B-3527-EFB216EA4FBE}"/>
              </a:ext>
            </a:extLst>
          </p:cNvPr>
          <p:cNvSpPr txBox="1"/>
          <p:nvPr/>
        </p:nvSpPr>
        <p:spPr>
          <a:xfrm>
            <a:off x="7634279" y="2583017"/>
            <a:ext cx="4365063" cy="369332"/>
          </a:xfrm>
          <a:prstGeom prst="rect">
            <a:avLst/>
          </a:prstGeom>
          <a:noFill/>
        </p:spPr>
        <p:txBody>
          <a:bodyPr wrap="square">
            <a:spAutoFit/>
          </a:bodyPr>
          <a:lstStyle/>
          <a:p>
            <a:r>
              <a:rPr lang="fr-FR" b="1" dirty="0">
                <a:solidFill>
                  <a:srgbClr val="0070C0"/>
                </a:solidFill>
                <a:latin typeface="Calibri" panose="020F0502020204030204" pitchFamily="34" charset="0"/>
                <a:cs typeface="Calibri" panose="020F0502020204030204" pitchFamily="34" charset="0"/>
              </a:rPr>
              <a:t>2004 :</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5</a:t>
            </a:r>
            <a:r>
              <a:rPr lang="fr-FR" b="1" baseline="30000" dirty="0">
                <a:latin typeface="Calibri" panose="020F0502020204030204" pitchFamily="34" charset="0"/>
                <a:cs typeface="Calibri" panose="020F0502020204030204" pitchFamily="34" charset="0"/>
              </a:rPr>
              <a:t>ème</a:t>
            </a:r>
            <a:r>
              <a:rPr lang="fr-FR" b="1" dirty="0">
                <a:latin typeface="Calibri" panose="020F0502020204030204" pitchFamily="34" charset="0"/>
                <a:cs typeface="Calibri" panose="020F0502020204030204" pitchFamily="34" charset="0"/>
              </a:rPr>
              <a:t> élargissement  - </a:t>
            </a:r>
            <a:r>
              <a:rPr lang="fr-FR" b="1" dirty="0">
                <a:solidFill>
                  <a:srgbClr val="00B0F0"/>
                </a:solidFill>
                <a:latin typeface="Calibri" panose="020F0502020204030204" pitchFamily="34" charset="0"/>
                <a:cs typeface="Calibri" panose="020F0502020204030204" pitchFamily="34" charset="0"/>
              </a:rPr>
              <a:t>UE</a:t>
            </a:r>
            <a:endParaRPr lang="fr-FR" b="1" dirty="0">
              <a:latin typeface="Calibri" panose="020F0502020204030204" pitchFamily="34" charset="0"/>
              <a:cs typeface="Calibri" panose="020F0502020204030204" pitchFamily="34" charset="0"/>
            </a:endParaRPr>
          </a:p>
        </p:txBody>
      </p:sp>
      <p:graphicFrame>
        <p:nvGraphicFramePr>
          <p:cNvPr id="13" name="Tableau 12">
            <a:extLst>
              <a:ext uri="{FF2B5EF4-FFF2-40B4-BE49-F238E27FC236}">
                <a16:creationId xmlns:a16="http://schemas.microsoft.com/office/drawing/2014/main" id="{2AFF9D62-517A-088C-1961-6FEC9D4E50CF}"/>
              </a:ext>
            </a:extLst>
          </p:cNvPr>
          <p:cNvGraphicFramePr>
            <a:graphicFrameLocks noGrp="1"/>
          </p:cNvGraphicFramePr>
          <p:nvPr>
            <p:extLst>
              <p:ext uri="{D42A27DB-BD31-4B8C-83A1-F6EECF244321}">
                <p14:modId xmlns:p14="http://schemas.microsoft.com/office/powerpoint/2010/main" val="3157861449"/>
              </p:ext>
            </p:extLst>
          </p:nvPr>
        </p:nvGraphicFramePr>
        <p:xfrm>
          <a:off x="7642907" y="2943046"/>
          <a:ext cx="4365063" cy="3852170"/>
        </p:xfrm>
        <a:graphic>
          <a:graphicData uri="http://schemas.openxmlformats.org/drawingml/2006/table">
            <a:tbl>
              <a:tblPr firstRow="1" bandRow="1">
                <a:tableStyleId>{5940675A-B579-460E-94D1-54222C63F5DA}</a:tableStyleId>
              </a:tblPr>
              <a:tblGrid>
                <a:gridCol w="923973">
                  <a:extLst>
                    <a:ext uri="{9D8B030D-6E8A-4147-A177-3AD203B41FA5}">
                      <a16:colId xmlns:a16="http://schemas.microsoft.com/office/drawing/2014/main" val="373498608"/>
                    </a:ext>
                  </a:extLst>
                </a:gridCol>
                <a:gridCol w="3441090">
                  <a:extLst>
                    <a:ext uri="{9D8B030D-6E8A-4147-A177-3AD203B41FA5}">
                      <a16:colId xmlns:a16="http://schemas.microsoft.com/office/drawing/2014/main" val="2593729395"/>
                    </a:ext>
                  </a:extLst>
                </a:gridCol>
              </a:tblGrid>
              <a:tr h="385217">
                <a:tc>
                  <a:txBody>
                    <a:bodyPr/>
                    <a:lstStyle/>
                    <a:p>
                      <a:pPr algn="ctr"/>
                      <a:r>
                        <a:rPr lang="fr-FR" b="1" dirty="0">
                          <a:solidFill>
                            <a:schemeClr val="tx1"/>
                          </a:solidFill>
                        </a:rPr>
                        <a:t>16</a:t>
                      </a:r>
                    </a:p>
                  </a:txBody>
                  <a:tcPr>
                    <a:solidFill>
                      <a:schemeClr val="accent1">
                        <a:lumMod val="60000"/>
                        <a:lumOff val="40000"/>
                      </a:schemeClr>
                    </a:solidFill>
                  </a:tcPr>
                </a:tc>
                <a:tc>
                  <a:txBody>
                    <a:bodyPr/>
                    <a:lstStyle/>
                    <a:p>
                      <a:pPr algn="ctr"/>
                      <a:endParaRPr lang="fr-FR" b="1" dirty="0"/>
                    </a:p>
                  </a:txBody>
                  <a:tcPr>
                    <a:solidFill>
                      <a:schemeClr val="accent1">
                        <a:lumMod val="60000"/>
                        <a:lumOff val="40000"/>
                      </a:schemeClr>
                    </a:solidFill>
                  </a:tcPr>
                </a:tc>
                <a:extLst>
                  <a:ext uri="{0D108BD9-81ED-4DB2-BD59-A6C34878D82A}">
                    <a16:rowId xmlns:a16="http://schemas.microsoft.com/office/drawing/2014/main" val="3861361364"/>
                  </a:ext>
                </a:extLst>
              </a:tr>
              <a:tr h="385217">
                <a:tc>
                  <a:txBody>
                    <a:bodyPr/>
                    <a:lstStyle/>
                    <a:p>
                      <a:pPr algn="ctr"/>
                      <a:r>
                        <a:rPr lang="fr-FR" b="1" dirty="0">
                          <a:solidFill>
                            <a:schemeClr val="tx1"/>
                          </a:solidFill>
                        </a:rPr>
                        <a:t>17</a:t>
                      </a:r>
                    </a:p>
                  </a:txBody>
                  <a:tcPr>
                    <a:solidFill>
                      <a:schemeClr val="accent1">
                        <a:lumMod val="60000"/>
                        <a:lumOff val="40000"/>
                      </a:schemeClr>
                    </a:solidFill>
                  </a:tcPr>
                </a:tc>
                <a:tc>
                  <a:txBody>
                    <a:bodyPr/>
                    <a:lstStyle/>
                    <a:p>
                      <a:pPr algn="ctr"/>
                      <a:endParaRPr lang="fr-FR" b="1" dirty="0"/>
                    </a:p>
                  </a:txBody>
                  <a:tcPr>
                    <a:solidFill>
                      <a:schemeClr val="accent1">
                        <a:lumMod val="60000"/>
                        <a:lumOff val="40000"/>
                      </a:schemeClr>
                    </a:solidFill>
                  </a:tcPr>
                </a:tc>
                <a:extLst>
                  <a:ext uri="{0D108BD9-81ED-4DB2-BD59-A6C34878D82A}">
                    <a16:rowId xmlns:a16="http://schemas.microsoft.com/office/drawing/2014/main" val="2085601958"/>
                  </a:ext>
                </a:extLst>
              </a:tr>
              <a:tr h="385217">
                <a:tc>
                  <a:txBody>
                    <a:bodyPr/>
                    <a:lstStyle/>
                    <a:p>
                      <a:pPr algn="ctr"/>
                      <a:r>
                        <a:rPr lang="fr-FR" b="1" dirty="0">
                          <a:solidFill>
                            <a:schemeClr val="tx1"/>
                          </a:solidFill>
                        </a:rPr>
                        <a:t>18</a:t>
                      </a:r>
                    </a:p>
                  </a:txBody>
                  <a:tcPr>
                    <a:solidFill>
                      <a:schemeClr val="accent1">
                        <a:lumMod val="60000"/>
                        <a:lumOff val="40000"/>
                      </a:schemeClr>
                    </a:solidFill>
                  </a:tcPr>
                </a:tc>
                <a:tc>
                  <a:txBody>
                    <a:bodyPr/>
                    <a:lstStyle/>
                    <a:p>
                      <a:pPr algn="ctr"/>
                      <a:endParaRPr lang="fr-FR" b="1" dirty="0"/>
                    </a:p>
                  </a:txBody>
                  <a:tcPr>
                    <a:solidFill>
                      <a:schemeClr val="accent1">
                        <a:lumMod val="60000"/>
                        <a:lumOff val="40000"/>
                      </a:schemeClr>
                    </a:solidFill>
                  </a:tcPr>
                </a:tc>
                <a:extLst>
                  <a:ext uri="{0D108BD9-81ED-4DB2-BD59-A6C34878D82A}">
                    <a16:rowId xmlns:a16="http://schemas.microsoft.com/office/drawing/2014/main" val="1325607886"/>
                  </a:ext>
                </a:extLst>
              </a:tr>
              <a:tr h="385217">
                <a:tc>
                  <a:txBody>
                    <a:bodyPr/>
                    <a:lstStyle/>
                    <a:p>
                      <a:pPr algn="ctr"/>
                      <a:r>
                        <a:rPr lang="fr-FR" b="1" dirty="0">
                          <a:solidFill>
                            <a:schemeClr val="tx1"/>
                          </a:solidFill>
                        </a:rPr>
                        <a:t>19</a:t>
                      </a:r>
                    </a:p>
                  </a:txBody>
                  <a:tcPr>
                    <a:solidFill>
                      <a:schemeClr val="accent1">
                        <a:lumMod val="60000"/>
                        <a:lumOff val="40000"/>
                      </a:schemeClr>
                    </a:solidFill>
                  </a:tcPr>
                </a:tc>
                <a:tc>
                  <a:txBody>
                    <a:bodyPr/>
                    <a:lstStyle/>
                    <a:p>
                      <a:pPr algn="ctr"/>
                      <a:endParaRPr lang="fr-FR" b="1" dirty="0"/>
                    </a:p>
                  </a:txBody>
                  <a:tcPr>
                    <a:solidFill>
                      <a:schemeClr val="accent1">
                        <a:lumMod val="60000"/>
                        <a:lumOff val="40000"/>
                      </a:schemeClr>
                    </a:solidFill>
                  </a:tcPr>
                </a:tc>
                <a:extLst>
                  <a:ext uri="{0D108BD9-81ED-4DB2-BD59-A6C34878D82A}">
                    <a16:rowId xmlns:a16="http://schemas.microsoft.com/office/drawing/2014/main" val="739992193"/>
                  </a:ext>
                </a:extLst>
              </a:tr>
              <a:tr h="385217">
                <a:tc>
                  <a:txBody>
                    <a:bodyPr/>
                    <a:lstStyle/>
                    <a:p>
                      <a:pPr algn="ctr"/>
                      <a:r>
                        <a:rPr lang="fr-FR" b="1" dirty="0">
                          <a:solidFill>
                            <a:schemeClr val="tx1"/>
                          </a:solidFill>
                        </a:rPr>
                        <a:t>20</a:t>
                      </a:r>
                    </a:p>
                  </a:txBody>
                  <a:tcPr>
                    <a:solidFill>
                      <a:schemeClr val="accent1">
                        <a:lumMod val="60000"/>
                        <a:lumOff val="40000"/>
                      </a:schemeClr>
                    </a:solidFill>
                  </a:tcPr>
                </a:tc>
                <a:tc>
                  <a:txBody>
                    <a:bodyPr/>
                    <a:lstStyle/>
                    <a:p>
                      <a:pPr algn="ctr"/>
                      <a:endParaRPr lang="fr-FR" b="1" dirty="0"/>
                    </a:p>
                  </a:txBody>
                  <a:tcPr>
                    <a:solidFill>
                      <a:schemeClr val="accent1">
                        <a:lumMod val="60000"/>
                        <a:lumOff val="40000"/>
                      </a:schemeClr>
                    </a:solidFill>
                  </a:tcPr>
                </a:tc>
                <a:extLst>
                  <a:ext uri="{0D108BD9-81ED-4DB2-BD59-A6C34878D82A}">
                    <a16:rowId xmlns:a16="http://schemas.microsoft.com/office/drawing/2014/main" val="2484764930"/>
                  </a:ext>
                </a:extLst>
              </a:tr>
              <a:tr h="385217">
                <a:tc>
                  <a:txBody>
                    <a:bodyPr/>
                    <a:lstStyle/>
                    <a:p>
                      <a:pPr algn="ctr"/>
                      <a:r>
                        <a:rPr lang="fr-FR" b="1" dirty="0">
                          <a:solidFill>
                            <a:schemeClr val="tx1"/>
                          </a:solidFill>
                        </a:rPr>
                        <a:t>21</a:t>
                      </a:r>
                    </a:p>
                  </a:txBody>
                  <a:tcPr>
                    <a:solidFill>
                      <a:schemeClr val="accent1">
                        <a:lumMod val="60000"/>
                        <a:lumOff val="40000"/>
                      </a:schemeClr>
                    </a:solidFill>
                  </a:tcPr>
                </a:tc>
                <a:tc>
                  <a:txBody>
                    <a:bodyPr/>
                    <a:lstStyle/>
                    <a:p>
                      <a:pPr algn="ctr"/>
                      <a:endParaRPr lang="fr-FR" b="1" dirty="0"/>
                    </a:p>
                  </a:txBody>
                  <a:tcPr>
                    <a:solidFill>
                      <a:schemeClr val="accent1">
                        <a:lumMod val="60000"/>
                        <a:lumOff val="40000"/>
                      </a:schemeClr>
                    </a:solidFill>
                  </a:tcPr>
                </a:tc>
                <a:extLst>
                  <a:ext uri="{0D108BD9-81ED-4DB2-BD59-A6C34878D82A}">
                    <a16:rowId xmlns:a16="http://schemas.microsoft.com/office/drawing/2014/main" val="409329745"/>
                  </a:ext>
                </a:extLst>
              </a:tr>
              <a:tr h="385217">
                <a:tc>
                  <a:txBody>
                    <a:bodyPr/>
                    <a:lstStyle/>
                    <a:p>
                      <a:pPr algn="ctr"/>
                      <a:r>
                        <a:rPr lang="fr-FR" b="1" dirty="0">
                          <a:solidFill>
                            <a:schemeClr val="tx1"/>
                          </a:solidFill>
                        </a:rPr>
                        <a:t>22</a:t>
                      </a:r>
                    </a:p>
                  </a:txBody>
                  <a:tcPr>
                    <a:solidFill>
                      <a:schemeClr val="accent1">
                        <a:lumMod val="60000"/>
                        <a:lumOff val="40000"/>
                      </a:schemeClr>
                    </a:solidFill>
                  </a:tcPr>
                </a:tc>
                <a:tc>
                  <a:txBody>
                    <a:bodyPr/>
                    <a:lstStyle/>
                    <a:p>
                      <a:pPr algn="ctr"/>
                      <a:endParaRPr lang="fr-FR" b="1" dirty="0"/>
                    </a:p>
                  </a:txBody>
                  <a:tcPr>
                    <a:solidFill>
                      <a:schemeClr val="accent1">
                        <a:lumMod val="60000"/>
                        <a:lumOff val="40000"/>
                      </a:schemeClr>
                    </a:solidFill>
                  </a:tcPr>
                </a:tc>
                <a:extLst>
                  <a:ext uri="{0D108BD9-81ED-4DB2-BD59-A6C34878D82A}">
                    <a16:rowId xmlns:a16="http://schemas.microsoft.com/office/drawing/2014/main" val="3360344911"/>
                  </a:ext>
                </a:extLst>
              </a:tr>
              <a:tr h="385217">
                <a:tc>
                  <a:txBody>
                    <a:bodyPr/>
                    <a:lstStyle/>
                    <a:p>
                      <a:pPr algn="ctr"/>
                      <a:r>
                        <a:rPr lang="fr-FR" b="1" dirty="0">
                          <a:solidFill>
                            <a:schemeClr val="tx1"/>
                          </a:solidFill>
                        </a:rPr>
                        <a:t>23</a:t>
                      </a:r>
                    </a:p>
                  </a:txBody>
                  <a:tcPr>
                    <a:solidFill>
                      <a:schemeClr val="accent1">
                        <a:lumMod val="60000"/>
                        <a:lumOff val="40000"/>
                      </a:schemeClr>
                    </a:solidFill>
                  </a:tcPr>
                </a:tc>
                <a:tc>
                  <a:txBody>
                    <a:bodyPr/>
                    <a:lstStyle/>
                    <a:p>
                      <a:pPr algn="ctr"/>
                      <a:endParaRPr lang="fr-FR" b="1" dirty="0"/>
                    </a:p>
                  </a:txBody>
                  <a:tcPr>
                    <a:solidFill>
                      <a:schemeClr val="accent1">
                        <a:lumMod val="60000"/>
                        <a:lumOff val="40000"/>
                      </a:schemeClr>
                    </a:solidFill>
                  </a:tcPr>
                </a:tc>
                <a:extLst>
                  <a:ext uri="{0D108BD9-81ED-4DB2-BD59-A6C34878D82A}">
                    <a16:rowId xmlns:a16="http://schemas.microsoft.com/office/drawing/2014/main" val="82935498"/>
                  </a:ext>
                </a:extLst>
              </a:tr>
              <a:tr h="385217">
                <a:tc>
                  <a:txBody>
                    <a:bodyPr/>
                    <a:lstStyle/>
                    <a:p>
                      <a:pPr algn="ctr"/>
                      <a:r>
                        <a:rPr lang="fr-FR" b="1" dirty="0">
                          <a:solidFill>
                            <a:schemeClr val="tx1"/>
                          </a:solidFill>
                        </a:rPr>
                        <a:t>24</a:t>
                      </a:r>
                    </a:p>
                  </a:txBody>
                  <a:tcPr>
                    <a:solidFill>
                      <a:schemeClr val="accent1">
                        <a:lumMod val="60000"/>
                        <a:lumOff val="40000"/>
                      </a:schemeClr>
                    </a:solidFill>
                  </a:tcPr>
                </a:tc>
                <a:tc>
                  <a:txBody>
                    <a:bodyPr/>
                    <a:lstStyle/>
                    <a:p>
                      <a:pPr algn="ctr"/>
                      <a:endParaRPr lang="fr-FR" b="1" dirty="0"/>
                    </a:p>
                  </a:txBody>
                  <a:tcPr>
                    <a:solidFill>
                      <a:schemeClr val="accent1">
                        <a:lumMod val="60000"/>
                        <a:lumOff val="40000"/>
                      </a:schemeClr>
                    </a:solidFill>
                  </a:tcPr>
                </a:tc>
                <a:extLst>
                  <a:ext uri="{0D108BD9-81ED-4DB2-BD59-A6C34878D82A}">
                    <a16:rowId xmlns:a16="http://schemas.microsoft.com/office/drawing/2014/main" val="3682065712"/>
                  </a:ext>
                </a:extLst>
              </a:tr>
              <a:tr h="385217">
                <a:tc>
                  <a:txBody>
                    <a:bodyPr/>
                    <a:lstStyle/>
                    <a:p>
                      <a:pPr algn="ctr"/>
                      <a:r>
                        <a:rPr lang="fr-FR" b="1" dirty="0">
                          <a:solidFill>
                            <a:schemeClr val="tx1"/>
                          </a:solidFill>
                        </a:rPr>
                        <a:t>25</a:t>
                      </a:r>
                    </a:p>
                  </a:txBody>
                  <a:tcPr>
                    <a:solidFill>
                      <a:schemeClr val="accent1">
                        <a:lumMod val="60000"/>
                        <a:lumOff val="40000"/>
                      </a:schemeClr>
                    </a:solidFill>
                  </a:tcPr>
                </a:tc>
                <a:tc>
                  <a:txBody>
                    <a:bodyPr/>
                    <a:lstStyle/>
                    <a:p>
                      <a:pPr algn="ctr"/>
                      <a:endParaRPr lang="fr-FR" b="1" dirty="0"/>
                    </a:p>
                  </a:txBody>
                  <a:tcPr>
                    <a:solidFill>
                      <a:schemeClr val="accent1">
                        <a:lumMod val="60000"/>
                        <a:lumOff val="40000"/>
                      </a:schemeClr>
                    </a:solidFill>
                  </a:tcPr>
                </a:tc>
                <a:extLst>
                  <a:ext uri="{0D108BD9-81ED-4DB2-BD59-A6C34878D82A}">
                    <a16:rowId xmlns:a16="http://schemas.microsoft.com/office/drawing/2014/main" val="1963247395"/>
                  </a:ext>
                </a:extLst>
              </a:tr>
            </a:tbl>
          </a:graphicData>
        </a:graphic>
      </p:graphicFrame>
      <p:sp>
        <p:nvSpPr>
          <p:cNvPr id="14" name="ZoneTexte 13">
            <a:extLst>
              <a:ext uri="{FF2B5EF4-FFF2-40B4-BE49-F238E27FC236}">
                <a16:creationId xmlns:a16="http://schemas.microsoft.com/office/drawing/2014/main" id="{9091A953-674F-2E8F-B840-9D82C7D91139}"/>
              </a:ext>
            </a:extLst>
          </p:cNvPr>
          <p:cNvSpPr txBox="1"/>
          <p:nvPr/>
        </p:nvSpPr>
        <p:spPr>
          <a:xfrm>
            <a:off x="8644699" y="2947121"/>
            <a:ext cx="3144737" cy="369332"/>
          </a:xfrm>
          <a:prstGeom prst="rect">
            <a:avLst/>
          </a:prstGeom>
          <a:noFill/>
        </p:spPr>
        <p:txBody>
          <a:bodyPr wrap="square" rtlCol="0">
            <a:spAutoFit/>
          </a:bodyPr>
          <a:lstStyle/>
          <a:p>
            <a:r>
              <a:rPr lang="fr-FR" dirty="0"/>
              <a:t>ESTONIE</a:t>
            </a:r>
          </a:p>
        </p:txBody>
      </p:sp>
      <p:sp>
        <p:nvSpPr>
          <p:cNvPr id="15" name="ZoneTexte 14">
            <a:extLst>
              <a:ext uri="{FF2B5EF4-FFF2-40B4-BE49-F238E27FC236}">
                <a16:creationId xmlns:a16="http://schemas.microsoft.com/office/drawing/2014/main" id="{AA202A7B-C045-B3F1-2B56-DA5C161C7A08}"/>
              </a:ext>
            </a:extLst>
          </p:cNvPr>
          <p:cNvSpPr txBox="1"/>
          <p:nvPr/>
        </p:nvSpPr>
        <p:spPr>
          <a:xfrm>
            <a:off x="8644698" y="3333511"/>
            <a:ext cx="3144737" cy="369332"/>
          </a:xfrm>
          <a:prstGeom prst="rect">
            <a:avLst/>
          </a:prstGeom>
          <a:noFill/>
        </p:spPr>
        <p:txBody>
          <a:bodyPr wrap="square" rtlCol="0">
            <a:spAutoFit/>
          </a:bodyPr>
          <a:lstStyle/>
          <a:p>
            <a:r>
              <a:rPr lang="fr-FR" dirty="0"/>
              <a:t>LETTONIE</a:t>
            </a:r>
          </a:p>
        </p:txBody>
      </p:sp>
      <p:sp>
        <p:nvSpPr>
          <p:cNvPr id="16" name="ZoneTexte 15">
            <a:extLst>
              <a:ext uri="{FF2B5EF4-FFF2-40B4-BE49-F238E27FC236}">
                <a16:creationId xmlns:a16="http://schemas.microsoft.com/office/drawing/2014/main" id="{34CA7C71-77E5-A4E4-4B6F-08F2D970BFEF}"/>
              </a:ext>
            </a:extLst>
          </p:cNvPr>
          <p:cNvSpPr txBox="1"/>
          <p:nvPr/>
        </p:nvSpPr>
        <p:spPr>
          <a:xfrm>
            <a:off x="8644698" y="3711469"/>
            <a:ext cx="3144737" cy="369332"/>
          </a:xfrm>
          <a:prstGeom prst="rect">
            <a:avLst/>
          </a:prstGeom>
          <a:noFill/>
        </p:spPr>
        <p:txBody>
          <a:bodyPr wrap="square" rtlCol="0">
            <a:spAutoFit/>
          </a:bodyPr>
          <a:lstStyle/>
          <a:p>
            <a:r>
              <a:rPr lang="fr-FR" dirty="0"/>
              <a:t>LITUANIE</a:t>
            </a:r>
          </a:p>
        </p:txBody>
      </p:sp>
      <p:sp>
        <p:nvSpPr>
          <p:cNvPr id="17" name="ZoneTexte 16">
            <a:extLst>
              <a:ext uri="{FF2B5EF4-FFF2-40B4-BE49-F238E27FC236}">
                <a16:creationId xmlns:a16="http://schemas.microsoft.com/office/drawing/2014/main" id="{C1F812B6-B606-B195-A770-EF760096ED29}"/>
              </a:ext>
            </a:extLst>
          </p:cNvPr>
          <p:cNvSpPr txBox="1"/>
          <p:nvPr/>
        </p:nvSpPr>
        <p:spPr>
          <a:xfrm>
            <a:off x="8644697" y="4116115"/>
            <a:ext cx="3144737" cy="369332"/>
          </a:xfrm>
          <a:prstGeom prst="rect">
            <a:avLst/>
          </a:prstGeom>
          <a:noFill/>
        </p:spPr>
        <p:txBody>
          <a:bodyPr wrap="square" rtlCol="0">
            <a:spAutoFit/>
          </a:bodyPr>
          <a:lstStyle/>
          <a:p>
            <a:r>
              <a:rPr lang="fr-FR" dirty="0"/>
              <a:t>POLOGNE</a:t>
            </a:r>
          </a:p>
        </p:txBody>
      </p:sp>
      <p:sp>
        <p:nvSpPr>
          <p:cNvPr id="18" name="ZoneTexte 17">
            <a:extLst>
              <a:ext uri="{FF2B5EF4-FFF2-40B4-BE49-F238E27FC236}">
                <a16:creationId xmlns:a16="http://schemas.microsoft.com/office/drawing/2014/main" id="{2D17CE37-E569-5918-9F2D-6012EA65B408}"/>
              </a:ext>
            </a:extLst>
          </p:cNvPr>
          <p:cNvSpPr txBox="1"/>
          <p:nvPr/>
        </p:nvSpPr>
        <p:spPr>
          <a:xfrm>
            <a:off x="8653322" y="4493396"/>
            <a:ext cx="3144737" cy="369332"/>
          </a:xfrm>
          <a:prstGeom prst="rect">
            <a:avLst/>
          </a:prstGeom>
          <a:noFill/>
        </p:spPr>
        <p:txBody>
          <a:bodyPr wrap="square" rtlCol="0">
            <a:spAutoFit/>
          </a:bodyPr>
          <a:lstStyle/>
          <a:p>
            <a:r>
              <a:rPr lang="fr-FR" dirty="0"/>
              <a:t>TCHÉQUIE</a:t>
            </a:r>
          </a:p>
        </p:txBody>
      </p:sp>
      <p:sp>
        <p:nvSpPr>
          <p:cNvPr id="19" name="ZoneTexte 18">
            <a:extLst>
              <a:ext uri="{FF2B5EF4-FFF2-40B4-BE49-F238E27FC236}">
                <a16:creationId xmlns:a16="http://schemas.microsoft.com/office/drawing/2014/main" id="{30632527-B0FD-6FDD-0BCC-068181813190}"/>
              </a:ext>
            </a:extLst>
          </p:cNvPr>
          <p:cNvSpPr txBox="1"/>
          <p:nvPr/>
        </p:nvSpPr>
        <p:spPr>
          <a:xfrm>
            <a:off x="8644696" y="4874979"/>
            <a:ext cx="3144737" cy="369332"/>
          </a:xfrm>
          <a:prstGeom prst="rect">
            <a:avLst/>
          </a:prstGeom>
          <a:noFill/>
        </p:spPr>
        <p:txBody>
          <a:bodyPr wrap="square" rtlCol="0">
            <a:spAutoFit/>
          </a:bodyPr>
          <a:lstStyle/>
          <a:p>
            <a:r>
              <a:rPr lang="fr-FR" dirty="0"/>
              <a:t>SLOVAQUIE</a:t>
            </a:r>
          </a:p>
        </p:txBody>
      </p:sp>
      <p:sp>
        <p:nvSpPr>
          <p:cNvPr id="20" name="ZoneTexte 19">
            <a:extLst>
              <a:ext uri="{FF2B5EF4-FFF2-40B4-BE49-F238E27FC236}">
                <a16:creationId xmlns:a16="http://schemas.microsoft.com/office/drawing/2014/main" id="{B49480DD-D9EB-5282-08D2-B497364D8E33}"/>
              </a:ext>
            </a:extLst>
          </p:cNvPr>
          <p:cNvSpPr txBox="1"/>
          <p:nvPr/>
        </p:nvSpPr>
        <p:spPr>
          <a:xfrm>
            <a:off x="8644695" y="5260697"/>
            <a:ext cx="3144737" cy="369332"/>
          </a:xfrm>
          <a:prstGeom prst="rect">
            <a:avLst/>
          </a:prstGeom>
          <a:noFill/>
        </p:spPr>
        <p:txBody>
          <a:bodyPr wrap="square" rtlCol="0">
            <a:spAutoFit/>
          </a:bodyPr>
          <a:lstStyle/>
          <a:p>
            <a:r>
              <a:rPr lang="fr-FR" dirty="0"/>
              <a:t>HONGRIE</a:t>
            </a:r>
          </a:p>
        </p:txBody>
      </p:sp>
      <p:sp>
        <p:nvSpPr>
          <p:cNvPr id="21" name="ZoneTexte 20">
            <a:extLst>
              <a:ext uri="{FF2B5EF4-FFF2-40B4-BE49-F238E27FC236}">
                <a16:creationId xmlns:a16="http://schemas.microsoft.com/office/drawing/2014/main" id="{97E0E29C-0B96-8105-28D5-B19B22DCC205}"/>
              </a:ext>
            </a:extLst>
          </p:cNvPr>
          <p:cNvSpPr txBox="1"/>
          <p:nvPr/>
        </p:nvSpPr>
        <p:spPr>
          <a:xfrm>
            <a:off x="8644694" y="5642725"/>
            <a:ext cx="3144737" cy="369332"/>
          </a:xfrm>
          <a:prstGeom prst="rect">
            <a:avLst/>
          </a:prstGeom>
          <a:noFill/>
        </p:spPr>
        <p:txBody>
          <a:bodyPr wrap="square" rtlCol="0">
            <a:spAutoFit/>
          </a:bodyPr>
          <a:lstStyle/>
          <a:p>
            <a:r>
              <a:rPr lang="fr-FR" dirty="0"/>
              <a:t>SLOVÉNIE</a:t>
            </a:r>
          </a:p>
        </p:txBody>
      </p:sp>
      <p:sp>
        <p:nvSpPr>
          <p:cNvPr id="22" name="ZoneTexte 21">
            <a:extLst>
              <a:ext uri="{FF2B5EF4-FFF2-40B4-BE49-F238E27FC236}">
                <a16:creationId xmlns:a16="http://schemas.microsoft.com/office/drawing/2014/main" id="{D1FBB3F7-1D5C-C843-6B63-1C524CCAD6DF}"/>
              </a:ext>
            </a:extLst>
          </p:cNvPr>
          <p:cNvSpPr txBox="1"/>
          <p:nvPr/>
        </p:nvSpPr>
        <p:spPr>
          <a:xfrm>
            <a:off x="8653321" y="6036813"/>
            <a:ext cx="3144737" cy="369332"/>
          </a:xfrm>
          <a:prstGeom prst="rect">
            <a:avLst/>
          </a:prstGeom>
          <a:noFill/>
        </p:spPr>
        <p:txBody>
          <a:bodyPr wrap="square" rtlCol="0">
            <a:spAutoFit/>
          </a:bodyPr>
          <a:lstStyle/>
          <a:p>
            <a:r>
              <a:rPr lang="fr-FR" dirty="0"/>
              <a:t>MALTE (ÎLE DE)</a:t>
            </a:r>
          </a:p>
        </p:txBody>
      </p:sp>
      <p:sp>
        <p:nvSpPr>
          <p:cNvPr id="23" name="ZoneTexte 22">
            <a:extLst>
              <a:ext uri="{FF2B5EF4-FFF2-40B4-BE49-F238E27FC236}">
                <a16:creationId xmlns:a16="http://schemas.microsoft.com/office/drawing/2014/main" id="{17345575-05A5-A4C7-C0ED-D1A3D719E412}"/>
              </a:ext>
            </a:extLst>
          </p:cNvPr>
          <p:cNvSpPr txBox="1"/>
          <p:nvPr/>
        </p:nvSpPr>
        <p:spPr>
          <a:xfrm>
            <a:off x="8653321" y="6416026"/>
            <a:ext cx="3144737" cy="369332"/>
          </a:xfrm>
          <a:prstGeom prst="rect">
            <a:avLst/>
          </a:prstGeom>
          <a:noFill/>
        </p:spPr>
        <p:txBody>
          <a:bodyPr wrap="square" rtlCol="0">
            <a:spAutoFit/>
          </a:bodyPr>
          <a:lstStyle/>
          <a:p>
            <a:r>
              <a:rPr lang="fr-FR" dirty="0"/>
              <a:t>CHYPRE (ÎLE DE)</a:t>
            </a:r>
          </a:p>
        </p:txBody>
      </p:sp>
      <p:sp>
        <p:nvSpPr>
          <p:cNvPr id="25" name="ZoneTexte 24">
            <a:extLst>
              <a:ext uri="{FF2B5EF4-FFF2-40B4-BE49-F238E27FC236}">
                <a16:creationId xmlns:a16="http://schemas.microsoft.com/office/drawing/2014/main" id="{F454B9E9-5A2E-4E47-40CC-38BDF8ACBB09}"/>
              </a:ext>
            </a:extLst>
          </p:cNvPr>
          <p:cNvSpPr txBox="1"/>
          <p:nvPr/>
        </p:nvSpPr>
        <p:spPr>
          <a:xfrm>
            <a:off x="7634279" y="669391"/>
            <a:ext cx="4557721" cy="369332"/>
          </a:xfrm>
          <a:prstGeom prst="rect">
            <a:avLst/>
          </a:prstGeom>
          <a:noFill/>
        </p:spPr>
        <p:txBody>
          <a:bodyPr wrap="square">
            <a:spAutoFit/>
          </a:bodyPr>
          <a:lstStyle/>
          <a:p>
            <a:r>
              <a:rPr lang="fr-FR" b="1" dirty="0">
                <a:solidFill>
                  <a:srgbClr val="0070C0"/>
                </a:solidFill>
                <a:latin typeface="Calibri" panose="020F0502020204030204" pitchFamily="34" charset="0"/>
                <a:cs typeface="Calibri" panose="020F0502020204030204" pitchFamily="34" charset="0"/>
              </a:rPr>
              <a:t>1992 :</a:t>
            </a:r>
            <a:r>
              <a:rPr lang="fr-FR" b="1" dirty="0">
                <a:solidFill>
                  <a:srgbClr val="FF0000"/>
                </a:solidFill>
                <a:latin typeface="Calibri" panose="020F0502020204030204" pitchFamily="34" charset="0"/>
                <a:cs typeface="Calibri" panose="020F0502020204030204" pitchFamily="34" charset="0"/>
              </a:rPr>
              <a:t> La </a:t>
            </a:r>
            <a:r>
              <a:rPr lang="fr-FR" b="1" dirty="0">
                <a:solidFill>
                  <a:srgbClr val="00B0F0"/>
                </a:solidFill>
                <a:latin typeface="Calibri" panose="020F0502020204030204" pitchFamily="34" charset="0"/>
                <a:cs typeface="Calibri" panose="020F0502020204030204" pitchFamily="34" charset="0"/>
              </a:rPr>
              <a:t>CEE</a:t>
            </a:r>
            <a:r>
              <a:rPr lang="fr-FR" b="1" dirty="0">
                <a:solidFill>
                  <a:srgbClr val="FF0000"/>
                </a:solidFill>
                <a:latin typeface="Calibri" panose="020F0502020204030204" pitchFamily="34" charset="0"/>
                <a:cs typeface="Calibri" panose="020F0502020204030204" pitchFamily="34" charset="0"/>
              </a:rPr>
              <a:t> devient </a:t>
            </a:r>
            <a:r>
              <a:rPr lang="fr-FR" b="1" dirty="0">
                <a:solidFill>
                  <a:srgbClr val="00B0F0"/>
                </a:solidFill>
                <a:latin typeface="Calibri" panose="020F0502020204030204" pitchFamily="34" charset="0"/>
                <a:cs typeface="Calibri" panose="020F0502020204030204" pitchFamily="34" charset="0"/>
              </a:rPr>
              <a:t>UE</a:t>
            </a:r>
            <a:r>
              <a:rPr lang="fr-FR" b="1" dirty="0">
                <a:solidFill>
                  <a:srgbClr val="FF0000"/>
                </a:solidFill>
                <a:latin typeface="Calibri" panose="020F0502020204030204" pitchFamily="34" charset="0"/>
                <a:cs typeface="Calibri" panose="020F0502020204030204" pitchFamily="34" charset="0"/>
              </a:rPr>
              <a:t> (</a:t>
            </a:r>
            <a:r>
              <a:rPr lang="fr-FR" b="1" dirty="0">
                <a:solidFill>
                  <a:srgbClr val="00B0F0"/>
                </a:solidFill>
                <a:latin typeface="Calibri" panose="020F0502020204030204" pitchFamily="34" charset="0"/>
                <a:cs typeface="Calibri" panose="020F0502020204030204" pitchFamily="34" charset="0"/>
              </a:rPr>
              <a:t>U</a:t>
            </a:r>
            <a:r>
              <a:rPr lang="fr-FR" b="1" dirty="0">
                <a:solidFill>
                  <a:srgbClr val="FF0000"/>
                </a:solidFill>
                <a:latin typeface="Calibri" panose="020F0502020204030204" pitchFamily="34" charset="0"/>
                <a:cs typeface="Calibri" panose="020F0502020204030204" pitchFamily="34" charset="0"/>
              </a:rPr>
              <a:t>nion </a:t>
            </a:r>
            <a:r>
              <a:rPr lang="fr-FR" b="1" dirty="0">
                <a:solidFill>
                  <a:srgbClr val="00B0F0"/>
                </a:solidFill>
                <a:latin typeface="Calibri" panose="020F0502020204030204" pitchFamily="34" charset="0"/>
                <a:cs typeface="Calibri" panose="020F0502020204030204" pitchFamily="34" charset="0"/>
              </a:rPr>
              <a:t>E</a:t>
            </a:r>
            <a:r>
              <a:rPr lang="fr-FR" b="1" dirty="0">
                <a:solidFill>
                  <a:srgbClr val="FF0000"/>
                </a:solidFill>
                <a:latin typeface="Calibri" panose="020F0502020204030204" pitchFamily="34" charset="0"/>
                <a:cs typeface="Calibri" panose="020F0502020204030204" pitchFamily="34" charset="0"/>
              </a:rPr>
              <a:t>uropéenne)</a:t>
            </a:r>
          </a:p>
        </p:txBody>
      </p:sp>
      <p:pic>
        <p:nvPicPr>
          <p:cNvPr id="26" name="Image 25">
            <a:extLst>
              <a:ext uri="{FF2B5EF4-FFF2-40B4-BE49-F238E27FC236}">
                <a16:creationId xmlns:a16="http://schemas.microsoft.com/office/drawing/2014/main" id="{46F02EB7-3B1E-2430-5D97-C256980BFDF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96078" y="797623"/>
            <a:ext cx="7234780" cy="6018787"/>
          </a:xfrm>
          <a:prstGeom prst="rect">
            <a:avLst/>
          </a:prstGeom>
        </p:spPr>
      </p:pic>
      <p:sp>
        <p:nvSpPr>
          <p:cNvPr id="27" name="ZoneTexte 26">
            <a:extLst>
              <a:ext uri="{FF2B5EF4-FFF2-40B4-BE49-F238E27FC236}">
                <a16:creationId xmlns:a16="http://schemas.microsoft.com/office/drawing/2014/main" id="{EA2B0582-84DA-FD4E-0A22-C1FA95E5F175}"/>
              </a:ext>
            </a:extLst>
          </p:cNvPr>
          <p:cNvSpPr txBox="1"/>
          <p:nvPr/>
        </p:nvSpPr>
        <p:spPr>
          <a:xfrm>
            <a:off x="7628526" y="384023"/>
            <a:ext cx="4557721" cy="369332"/>
          </a:xfrm>
          <a:prstGeom prst="rect">
            <a:avLst/>
          </a:prstGeom>
          <a:noFill/>
        </p:spPr>
        <p:txBody>
          <a:bodyPr wrap="square">
            <a:spAutoFit/>
          </a:bodyPr>
          <a:lstStyle/>
          <a:p>
            <a:r>
              <a:rPr lang="fr-FR" b="1" dirty="0">
                <a:solidFill>
                  <a:srgbClr val="0070C0"/>
                </a:solidFill>
                <a:latin typeface="Calibri" panose="020F0502020204030204" pitchFamily="34" charset="0"/>
                <a:cs typeface="Calibri" panose="020F0502020204030204" pitchFamily="34" charset="0"/>
              </a:rPr>
              <a:t>1989-1990 :</a:t>
            </a:r>
            <a:r>
              <a:rPr lang="fr-FR" b="1" dirty="0">
                <a:latin typeface="Calibri" panose="020F0502020204030204" pitchFamily="34" charset="0"/>
                <a:cs typeface="Calibri" panose="020F0502020204030204" pitchFamily="34" charset="0"/>
              </a:rPr>
              <a:t> Réunification allemande</a:t>
            </a:r>
          </a:p>
        </p:txBody>
      </p:sp>
      <p:pic>
        <p:nvPicPr>
          <p:cNvPr id="28" name="Image 27">
            <a:hlinkClick r:id="rId4" action="ppaction://hlinksldjump"/>
            <a:extLst>
              <a:ext uri="{FF2B5EF4-FFF2-40B4-BE49-F238E27FC236}">
                <a16:creationId xmlns:a16="http://schemas.microsoft.com/office/drawing/2014/main" id="{702BCAA3-D34B-6E42-34ED-0BAE6AB1F4B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5" name="ZoneTexte 4">
            <a:extLst>
              <a:ext uri="{FF2B5EF4-FFF2-40B4-BE49-F238E27FC236}">
                <a16:creationId xmlns:a16="http://schemas.microsoft.com/office/drawing/2014/main" id="{39D28E93-E0A8-3AEF-9A88-A9131ED68365}"/>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2804699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1000"/>
                                        <p:tgtEl>
                                          <p:spTgt spid="25"/>
                                        </p:tgtEl>
                                      </p:cBhvr>
                                    </p:animEffect>
                                    <p:anim calcmode="lin" valueType="num">
                                      <p:cBhvr>
                                        <p:cTn id="27" dur="1000" fill="hold"/>
                                        <p:tgtEl>
                                          <p:spTgt spid="25"/>
                                        </p:tgtEl>
                                        <p:attrNameLst>
                                          <p:attrName>ppt_x</p:attrName>
                                        </p:attrNameLst>
                                      </p:cBhvr>
                                      <p:tavLst>
                                        <p:tav tm="0">
                                          <p:val>
                                            <p:strVal val="#ppt_x"/>
                                          </p:val>
                                        </p:tav>
                                        <p:tav tm="100000">
                                          <p:val>
                                            <p:strVal val="#ppt_x"/>
                                          </p:val>
                                        </p:tav>
                                      </p:tavLst>
                                    </p:anim>
                                    <p:anim calcmode="lin" valueType="num">
                                      <p:cBhvr>
                                        <p:cTn id="2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down)">
                                      <p:cBhvr>
                                        <p:cTn id="40" dur="580">
                                          <p:stCondLst>
                                            <p:cond delay="0"/>
                                          </p:stCondLst>
                                        </p:cTn>
                                        <p:tgtEl>
                                          <p:spTgt spid="7"/>
                                        </p:tgtEl>
                                      </p:cBhvr>
                                    </p:animEffect>
                                    <p:anim calcmode="lin" valueType="num">
                                      <p:cBhvr>
                                        <p:cTn id="4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6" dur="26">
                                          <p:stCondLst>
                                            <p:cond delay="650"/>
                                          </p:stCondLst>
                                        </p:cTn>
                                        <p:tgtEl>
                                          <p:spTgt spid="7"/>
                                        </p:tgtEl>
                                      </p:cBhvr>
                                      <p:to x="100000" y="60000"/>
                                    </p:animScale>
                                    <p:animScale>
                                      <p:cBhvr>
                                        <p:cTn id="47" dur="166" decel="50000">
                                          <p:stCondLst>
                                            <p:cond delay="676"/>
                                          </p:stCondLst>
                                        </p:cTn>
                                        <p:tgtEl>
                                          <p:spTgt spid="7"/>
                                        </p:tgtEl>
                                      </p:cBhvr>
                                      <p:to x="100000" y="100000"/>
                                    </p:animScale>
                                    <p:animScale>
                                      <p:cBhvr>
                                        <p:cTn id="48" dur="26">
                                          <p:stCondLst>
                                            <p:cond delay="1312"/>
                                          </p:stCondLst>
                                        </p:cTn>
                                        <p:tgtEl>
                                          <p:spTgt spid="7"/>
                                        </p:tgtEl>
                                      </p:cBhvr>
                                      <p:to x="100000" y="80000"/>
                                    </p:animScale>
                                    <p:animScale>
                                      <p:cBhvr>
                                        <p:cTn id="49" dur="166" decel="50000">
                                          <p:stCondLst>
                                            <p:cond delay="1338"/>
                                          </p:stCondLst>
                                        </p:cTn>
                                        <p:tgtEl>
                                          <p:spTgt spid="7"/>
                                        </p:tgtEl>
                                      </p:cBhvr>
                                      <p:to x="100000" y="100000"/>
                                    </p:animScale>
                                    <p:animScale>
                                      <p:cBhvr>
                                        <p:cTn id="50" dur="26">
                                          <p:stCondLst>
                                            <p:cond delay="1642"/>
                                          </p:stCondLst>
                                        </p:cTn>
                                        <p:tgtEl>
                                          <p:spTgt spid="7"/>
                                        </p:tgtEl>
                                      </p:cBhvr>
                                      <p:to x="100000" y="90000"/>
                                    </p:animScale>
                                    <p:animScale>
                                      <p:cBhvr>
                                        <p:cTn id="51" dur="166" decel="50000">
                                          <p:stCondLst>
                                            <p:cond delay="1668"/>
                                          </p:stCondLst>
                                        </p:cTn>
                                        <p:tgtEl>
                                          <p:spTgt spid="7"/>
                                        </p:tgtEl>
                                      </p:cBhvr>
                                      <p:to x="100000" y="100000"/>
                                    </p:animScale>
                                    <p:animScale>
                                      <p:cBhvr>
                                        <p:cTn id="52" dur="26">
                                          <p:stCondLst>
                                            <p:cond delay="1808"/>
                                          </p:stCondLst>
                                        </p:cTn>
                                        <p:tgtEl>
                                          <p:spTgt spid="7"/>
                                        </p:tgtEl>
                                      </p:cBhvr>
                                      <p:to x="100000" y="95000"/>
                                    </p:animScale>
                                    <p:animScale>
                                      <p:cBhvr>
                                        <p:cTn id="53" dur="166" decel="50000">
                                          <p:stCondLst>
                                            <p:cond delay="1834"/>
                                          </p:stCondLst>
                                        </p:cTn>
                                        <p:tgtEl>
                                          <p:spTgt spid="7"/>
                                        </p:tgtEl>
                                      </p:cBhvr>
                                      <p:to x="100000" y="100000"/>
                                    </p:animScale>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6"/>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fill="hold"/>
                                        <p:tgtEl>
                                          <p:spTgt spid="8"/>
                                        </p:tgtEl>
                                        <p:attrNameLst>
                                          <p:attrName>ppt_x</p:attrName>
                                        </p:attrNameLst>
                                      </p:cBhvr>
                                      <p:tavLst>
                                        <p:tav tm="0">
                                          <p:val>
                                            <p:strVal val="#ppt_x"/>
                                          </p:val>
                                        </p:tav>
                                        <p:tav tm="100000">
                                          <p:val>
                                            <p:strVal val="#ppt_x"/>
                                          </p:val>
                                        </p:tav>
                                      </p:tavLst>
                                    </p:anim>
                                    <p:anim calcmode="lin" valueType="num">
                                      <p:cBhvr additive="base">
                                        <p:cTn id="6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9"/>
                                        </p:tgtEl>
                                        <p:attrNameLst>
                                          <p:attrName>style.visibility</p:attrName>
                                        </p:attrNameLst>
                                      </p:cBhvr>
                                      <p:to>
                                        <p:strVal val="visible"/>
                                      </p:to>
                                    </p:set>
                                    <p:anim calcmode="lin" valueType="num">
                                      <p:cBhvr additive="base">
                                        <p:cTn id="68" dur="500" fill="hold"/>
                                        <p:tgtEl>
                                          <p:spTgt spid="9"/>
                                        </p:tgtEl>
                                        <p:attrNameLst>
                                          <p:attrName>ppt_x</p:attrName>
                                        </p:attrNameLst>
                                      </p:cBhvr>
                                      <p:tavLst>
                                        <p:tav tm="0">
                                          <p:val>
                                            <p:strVal val="#ppt_x"/>
                                          </p:val>
                                        </p:tav>
                                        <p:tav tm="100000">
                                          <p:val>
                                            <p:strVal val="#ppt_x"/>
                                          </p:val>
                                        </p:tav>
                                      </p:tavLst>
                                    </p:anim>
                                    <p:anim calcmode="lin" valueType="num">
                                      <p:cBhvr additive="base">
                                        <p:cTn id="6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500" fill="hold"/>
                                        <p:tgtEl>
                                          <p:spTgt spid="10"/>
                                        </p:tgtEl>
                                        <p:attrNameLst>
                                          <p:attrName>ppt_x</p:attrName>
                                        </p:attrNameLst>
                                      </p:cBhvr>
                                      <p:tavLst>
                                        <p:tav tm="0">
                                          <p:val>
                                            <p:strVal val="#ppt_x"/>
                                          </p:val>
                                        </p:tav>
                                        <p:tav tm="100000">
                                          <p:val>
                                            <p:strVal val="#ppt_x"/>
                                          </p:val>
                                        </p:tav>
                                      </p:tavLst>
                                    </p:anim>
                                    <p:anim calcmode="lin" valueType="num">
                                      <p:cBhvr additive="base">
                                        <p:cTn id="7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1000"/>
                                        <p:tgtEl>
                                          <p:spTgt spid="12"/>
                                        </p:tgtEl>
                                      </p:cBhvr>
                                    </p:animEffect>
                                    <p:anim calcmode="lin" valueType="num">
                                      <p:cBhvr>
                                        <p:cTn id="81" dur="1000" fill="hold"/>
                                        <p:tgtEl>
                                          <p:spTgt spid="12"/>
                                        </p:tgtEl>
                                        <p:attrNameLst>
                                          <p:attrName>ppt_x</p:attrName>
                                        </p:attrNameLst>
                                      </p:cBhvr>
                                      <p:tavLst>
                                        <p:tav tm="0">
                                          <p:val>
                                            <p:strVal val="#ppt_x"/>
                                          </p:val>
                                        </p:tav>
                                        <p:tav tm="100000">
                                          <p:val>
                                            <p:strVal val="#ppt_x"/>
                                          </p:val>
                                        </p:tav>
                                      </p:tavLst>
                                    </p:anim>
                                    <p:anim calcmode="lin" valueType="num">
                                      <p:cBhvr>
                                        <p:cTn id="8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6" presetClass="entr" presetSubtype="0" fill="hold" nodeType="click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down)">
                                      <p:cBhvr>
                                        <p:cTn id="87" dur="580">
                                          <p:stCondLst>
                                            <p:cond delay="0"/>
                                          </p:stCondLst>
                                        </p:cTn>
                                        <p:tgtEl>
                                          <p:spTgt spid="13"/>
                                        </p:tgtEl>
                                      </p:cBhvr>
                                    </p:animEffect>
                                    <p:anim calcmode="lin" valueType="num">
                                      <p:cBhvr>
                                        <p:cTn id="8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93" dur="26">
                                          <p:stCondLst>
                                            <p:cond delay="650"/>
                                          </p:stCondLst>
                                        </p:cTn>
                                        <p:tgtEl>
                                          <p:spTgt spid="13"/>
                                        </p:tgtEl>
                                      </p:cBhvr>
                                      <p:to x="100000" y="60000"/>
                                    </p:animScale>
                                    <p:animScale>
                                      <p:cBhvr>
                                        <p:cTn id="94" dur="166" decel="50000">
                                          <p:stCondLst>
                                            <p:cond delay="676"/>
                                          </p:stCondLst>
                                        </p:cTn>
                                        <p:tgtEl>
                                          <p:spTgt spid="13"/>
                                        </p:tgtEl>
                                      </p:cBhvr>
                                      <p:to x="100000" y="100000"/>
                                    </p:animScale>
                                    <p:animScale>
                                      <p:cBhvr>
                                        <p:cTn id="95" dur="26">
                                          <p:stCondLst>
                                            <p:cond delay="1312"/>
                                          </p:stCondLst>
                                        </p:cTn>
                                        <p:tgtEl>
                                          <p:spTgt spid="13"/>
                                        </p:tgtEl>
                                      </p:cBhvr>
                                      <p:to x="100000" y="80000"/>
                                    </p:animScale>
                                    <p:animScale>
                                      <p:cBhvr>
                                        <p:cTn id="96" dur="166" decel="50000">
                                          <p:stCondLst>
                                            <p:cond delay="1338"/>
                                          </p:stCondLst>
                                        </p:cTn>
                                        <p:tgtEl>
                                          <p:spTgt spid="13"/>
                                        </p:tgtEl>
                                      </p:cBhvr>
                                      <p:to x="100000" y="100000"/>
                                    </p:animScale>
                                    <p:animScale>
                                      <p:cBhvr>
                                        <p:cTn id="97" dur="26">
                                          <p:stCondLst>
                                            <p:cond delay="1642"/>
                                          </p:stCondLst>
                                        </p:cTn>
                                        <p:tgtEl>
                                          <p:spTgt spid="13"/>
                                        </p:tgtEl>
                                      </p:cBhvr>
                                      <p:to x="100000" y="90000"/>
                                    </p:animScale>
                                    <p:animScale>
                                      <p:cBhvr>
                                        <p:cTn id="98" dur="166" decel="50000">
                                          <p:stCondLst>
                                            <p:cond delay="1668"/>
                                          </p:stCondLst>
                                        </p:cTn>
                                        <p:tgtEl>
                                          <p:spTgt spid="13"/>
                                        </p:tgtEl>
                                      </p:cBhvr>
                                      <p:to x="100000" y="100000"/>
                                    </p:animScale>
                                    <p:animScale>
                                      <p:cBhvr>
                                        <p:cTn id="99" dur="26">
                                          <p:stCondLst>
                                            <p:cond delay="1808"/>
                                          </p:stCondLst>
                                        </p:cTn>
                                        <p:tgtEl>
                                          <p:spTgt spid="13"/>
                                        </p:tgtEl>
                                      </p:cBhvr>
                                      <p:to x="100000" y="95000"/>
                                    </p:animScale>
                                    <p:animScale>
                                      <p:cBhvr>
                                        <p:cTn id="100" dur="166" decel="50000">
                                          <p:stCondLst>
                                            <p:cond delay="1834"/>
                                          </p:stCondLst>
                                        </p:cTn>
                                        <p:tgtEl>
                                          <p:spTgt spid="13"/>
                                        </p:tgtEl>
                                      </p:cBhvr>
                                      <p:to x="100000" y="100000"/>
                                    </p:animScale>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26"/>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14"/>
                                        </p:tgtEl>
                                        <p:attrNameLst>
                                          <p:attrName>style.visibility</p:attrName>
                                        </p:attrNameLst>
                                      </p:cBhvr>
                                      <p:to>
                                        <p:strVal val="visible"/>
                                      </p:to>
                                    </p:set>
                                    <p:anim calcmode="lin" valueType="num">
                                      <p:cBhvr additive="base">
                                        <p:cTn id="109" dur="500" fill="hold"/>
                                        <p:tgtEl>
                                          <p:spTgt spid="14"/>
                                        </p:tgtEl>
                                        <p:attrNameLst>
                                          <p:attrName>ppt_x</p:attrName>
                                        </p:attrNameLst>
                                      </p:cBhvr>
                                      <p:tavLst>
                                        <p:tav tm="0">
                                          <p:val>
                                            <p:strVal val="#ppt_x"/>
                                          </p:val>
                                        </p:tav>
                                        <p:tav tm="100000">
                                          <p:val>
                                            <p:strVal val="#ppt_x"/>
                                          </p:val>
                                        </p:tav>
                                      </p:tavLst>
                                    </p:anim>
                                    <p:anim calcmode="lin" valueType="num">
                                      <p:cBhvr additive="base">
                                        <p:cTn id="11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15"/>
                                        </p:tgtEl>
                                        <p:attrNameLst>
                                          <p:attrName>style.visibility</p:attrName>
                                        </p:attrNameLst>
                                      </p:cBhvr>
                                      <p:to>
                                        <p:strVal val="visible"/>
                                      </p:to>
                                    </p:set>
                                    <p:anim calcmode="lin" valueType="num">
                                      <p:cBhvr additive="base">
                                        <p:cTn id="115" dur="500" fill="hold"/>
                                        <p:tgtEl>
                                          <p:spTgt spid="15"/>
                                        </p:tgtEl>
                                        <p:attrNameLst>
                                          <p:attrName>ppt_x</p:attrName>
                                        </p:attrNameLst>
                                      </p:cBhvr>
                                      <p:tavLst>
                                        <p:tav tm="0">
                                          <p:val>
                                            <p:strVal val="#ppt_x"/>
                                          </p:val>
                                        </p:tav>
                                        <p:tav tm="100000">
                                          <p:val>
                                            <p:strVal val="#ppt_x"/>
                                          </p:val>
                                        </p:tav>
                                      </p:tavLst>
                                    </p:anim>
                                    <p:anim calcmode="lin" valueType="num">
                                      <p:cBhvr additive="base">
                                        <p:cTn id="11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16"/>
                                        </p:tgtEl>
                                        <p:attrNameLst>
                                          <p:attrName>style.visibility</p:attrName>
                                        </p:attrNameLst>
                                      </p:cBhvr>
                                      <p:to>
                                        <p:strVal val="visible"/>
                                      </p:to>
                                    </p:set>
                                    <p:anim calcmode="lin" valueType="num">
                                      <p:cBhvr additive="base">
                                        <p:cTn id="121" dur="500" fill="hold"/>
                                        <p:tgtEl>
                                          <p:spTgt spid="16"/>
                                        </p:tgtEl>
                                        <p:attrNameLst>
                                          <p:attrName>ppt_x</p:attrName>
                                        </p:attrNameLst>
                                      </p:cBhvr>
                                      <p:tavLst>
                                        <p:tav tm="0">
                                          <p:val>
                                            <p:strVal val="#ppt_x"/>
                                          </p:val>
                                        </p:tav>
                                        <p:tav tm="100000">
                                          <p:val>
                                            <p:strVal val="#ppt_x"/>
                                          </p:val>
                                        </p:tav>
                                      </p:tavLst>
                                    </p:anim>
                                    <p:anim calcmode="lin" valueType="num">
                                      <p:cBhvr additive="base">
                                        <p:cTn id="1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17"/>
                                        </p:tgtEl>
                                        <p:attrNameLst>
                                          <p:attrName>style.visibility</p:attrName>
                                        </p:attrNameLst>
                                      </p:cBhvr>
                                      <p:to>
                                        <p:strVal val="visible"/>
                                      </p:to>
                                    </p:set>
                                    <p:anim calcmode="lin" valueType="num">
                                      <p:cBhvr additive="base">
                                        <p:cTn id="127" dur="500" fill="hold"/>
                                        <p:tgtEl>
                                          <p:spTgt spid="17"/>
                                        </p:tgtEl>
                                        <p:attrNameLst>
                                          <p:attrName>ppt_x</p:attrName>
                                        </p:attrNameLst>
                                      </p:cBhvr>
                                      <p:tavLst>
                                        <p:tav tm="0">
                                          <p:val>
                                            <p:strVal val="#ppt_x"/>
                                          </p:val>
                                        </p:tav>
                                        <p:tav tm="100000">
                                          <p:val>
                                            <p:strVal val="#ppt_x"/>
                                          </p:val>
                                        </p:tav>
                                      </p:tavLst>
                                    </p:anim>
                                    <p:anim calcmode="lin" valueType="num">
                                      <p:cBhvr additive="base">
                                        <p:cTn id="12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18"/>
                                        </p:tgtEl>
                                        <p:attrNameLst>
                                          <p:attrName>style.visibility</p:attrName>
                                        </p:attrNameLst>
                                      </p:cBhvr>
                                      <p:to>
                                        <p:strVal val="visible"/>
                                      </p:to>
                                    </p:set>
                                    <p:anim calcmode="lin" valueType="num">
                                      <p:cBhvr additive="base">
                                        <p:cTn id="133" dur="500" fill="hold"/>
                                        <p:tgtEl>
                                          <p:spTgt spid="18"/>
                                        </p:tgtEl>
                                        <p:attrNameLst>
                                          <p:attrName>ppt_x</p:attrName>
                                        </p:attrNameLst>
                                      </p:cBhvr>
                                      <p:tavLst>
                                        <p:tav tm="0">
                                          <p:val>
                                            <p:strVal val="#ppt_x"/>
                                          </p:val>
                                        </p:tav>
                                        <p:tav tm="100000">
                                          <p:val>
                                            <p:strVal val="#ppt_x"/>
                                          </p:val>
                                        </p:tav>
                                      </p:tavLst>
                                    </p:anim>
                                    <p:anim calcmode="lin" valueType="num">
                                      <p:cBhvr additive="base">
                                        <p:cTn id="13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grpId="0" nodeType="clickEffect">
                                  <p:stCondLst>
                                    <p:cond delay="0"/>
                                  </p:stCondLst>
                                  <p:childTnLst>
                                    <p:set>
                                      <p:cBhvr>
                                        <p:cTn id="138" dur="1" fill="hold">
                                          <p:stCondLst>
                                            <p:cond delay="0"/>
                                          </p:stCondLst>
                                        </p:cTn>
                                        <p:tgtEl>
                                          <p:spTgt spid="19"/>
                                        </p:tgtEl>
                                        <p:attrNameLst>
                                          <p:attrName>style.visibility</p:attrName>
                                        </p:attrNameLst>
                                      </p:cBhvr>
                                      <p:to>
                                        <p:strVal val="visible"/>
                                      </p:to>
                                    </p:set>
                                    <p:anim calcmode="lin" valueType="num">
                                      <p:cBhvr additive="base">
                                        <p:cTn id="139" dur="500" fill="hold"/>
                                        <p:tgtEl>
                                          <p:spTgt spid="19"/>
                                        </p:tgtEl>
                                        <p:attrNameLst>
                                          <p:attrName>ppt_x</p:attrName>
                                        </p:attrNameLst>
                                      </p:cBhvr>
                                      <p:tavLst>
                                        <p:tav tm="0">
                                          <p:val>
                                            <p:strVal val="#ppt_x"/>
                                          </p:val>
                                        </p:tav>
                                        <p:tav tm="100000">
                                          <p:val>
                                            <p:strVal val="#ppt_x"/>
                                          </p:val>
                                        </p:tav>
                                      </p:tavLst>
                                    </p:anim>
                                    <p:anim calcmode="lin" valueType="num">
                                      <p:cBhvr additive="base">
                                        <p:cTn id="14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20"/>
                                        </p:tgtEl>
                                        <p:attrNameLst>
                                          <p:attrName>style.visibility</p:attrName>
                                        </p:attrNameLst>
                                      </p:cBhvr>
                                      <p:to>
                                        <p:strVal val="visible"/>
                                      </p:to>
                                    </p:set>
                                    <p:anim calcmode="lin" valueType="num">
                                      <p:cBhvr additive="base">
                                        <p:cTn id="145" dur="500" fill="hold"/>
                                        <p:tgtEl>
                                          <p:spTgt spid="20"/>
                                        </p:tgtEl>
                                        <p:attrNameLst>
                                          <p:attrName>ppt_x</p:attrName>
                                        </p:attrNameLst>
                                      </p:cBhvr>
                                      <p:tavLst>
                                        <p:tav tm="0">
                                          <p:val>
                                            <p:strVal val="#ppt_x"/>
                                          </p:val>
                                        </p:tav>
                                        <p:tav tm="100000">
                                          <p:val>
                                            <p:strVal val="#ppt_x"/>
                                          </p:val>
                                        </p:tav>
                                      </p:tavLst>
                                    </p:anim>
                                    <p:anim calcmode="lin" valueType="num">
                                      <p:cBhvr additive="base">
                                        <p:cTn id="14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grpId="0" nodeType="clickEffect">
                                  <p:stCondLst>
                                    <p:cond delay="0"/>
                                  </p:stCondLst>
                                  <p:childTnLst>
                                    <p:set>
                                      <p:cBhvr>
                                        <p:cTn id="150" dur="1" fill="hold">
                                          <p:stCondLst>
                                            <p:cond delay="0"/>
                                          </p:stCondLst>
                                        </p:cTn>
                                        <p:tgtEl>
                                          <p:spTgt spid="21"/>
                                        </p:tgtEl>
                                        <p:attrNameLst>
                                          <p:attrName>style.visibility</p:attrName>
                                        </p:attrNameLst>
                                      </p:cBhvr>
                                      <p:to>
                                        <p:strVal val="visible"/>
                                      </p:to>
                                    </p:set>
                                    <p:anim calcmode="lin" valueType="num">
                                      <p:cBhvr additive="base">
                                        <p:cTn id="151" dur="500" fill="hold"/>
                                        <p:tgtEl>
                                          <p:spTgt spid="21"/>
                                        </p:tgtEl>
                                        <p:attrNameLst>
                                          <p:attrName>ppt_x</p:attrName>
                                        </p:attrNameLst>
                                      </p:cBhvr>
                                      <p:tavLst>
                                        <p:tav tm="0">
                                          <p:val>
                                            <p:strVal val="#ppt_x"/>
                                          </p:val>
                                        </p:tav>
                                        <p:tav tm="100000">
                                          <p:val>
                                            <p:strVal val="#ppt_x"/>
                                          </p:val>
                                        </p:tav>
                                      </p:tavLst>
                                    </p:anim>
                                    <p:anim calcmode="lin" valueType="num">
                                      <p:cBhvr additive="base">
                                        <p:cTn id="15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 presetClass="entr" presetSubtype="4" fill="hold" grpId="0" nodeType="clickEffect">
                                  <p:stCondLst>
                                    <p:cond delay="0"/>
                                  </p:stCondLst>
                                  <p:childTnLst>
                                    <p:set>
                                      <p:cBhvr>
                                        <p:cTn id="156" dur="1" fill="hold">
                                          <p:stCondLst>
                                            <p:cond delay="0"/>
                                          </p:stCondLst>
                                        </p:cTn>
                                        <p:tgtEl>
                                          <p:spTgt spid="22"/>
                                        </p:tgtEl>
                                        <p:attrNameLst>
                                          <p:attrName>style.visibility</p:attrName>
                                        </p:attrNameLst>
                                      </p:cBhvr>
                                      <p:to>
                                        <p:strVal val="visible"/>
                                      </p:to>
                                    </p:set>
                                    <p:anim calcmode="lin" valueType="num">
                                      <p:cBhvr additive="base">
                                        <p:cTn id="157" dur="500" fill="hold"/>
                                        <p:tgtEl>
                                          <p:spTgt spid="22"/>
                                        </p:tgtEl>
                                        <p:attrNameLst>
                                          <p:attrName>ppt_x</p:attrName>
                                        </p:attrNameLst>
                                      </p:cBhvr>
                                      <p:tavLst>
                                        <p:tav tm="0">
                                          <p:val>
                                            <p:strVal val="#ppt_x"/>
                                          </p:val>
                                        </p:tav>
                                        <p:tav tm="100000">
                                          <p:val>
                                            <p:strVal val="#ppt_x"/>
                                          </p:val>
                                        </p:tav>
                                      </p:tavLst>
                                    </p:anim>
                                    <p:anim calcmode="lin" valueType="num">
                                      <p:cBhvr additive="base">
                                        <p:cTn id="15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2" presetClass="entr" presetSubtype="4" fill="hold" grpId="0" nodeType="clickEffect">
                                  <p:stCondLst>
                                    <p:cond delay="0"/>
                                  </p:stCondLst>
                                  <p:childTnLst>
                                    <p:set>
                                      <p:cBhvr>
                                        <p:cTn id="162" dur="1" fill="hold">
                                          <p:stCondLst>
                                            <p:cond delay="0"/>
                                          </p:stCondLst>
                                        </p:cTn>
                                        <p:tgtEl>
                                          <p:spTgt spid="23"/>
                                        </p:tgtEl>
                                        <p:attrNameLst>
                                          <p:attrName>style.visibility</p:attrName>
                                        </p:attrNameLst>
                                      </p:cBhvr>
                                      <p:to>
                                        <p:strVal val="visible"/>
                                      </p:to>
                                    </p:set>
                                    <p:anim calcmode="lin" valueType="num">
                                      <p:cBhvr additive="base">
                                        <p:cTn id="163" dur="500" fill="hold"/>
                                        <p:tgtEl>
                                          <p:spTgt spid="23"/>
                                        </p:tgtEl>
                                        <p:attrNameLst>
                                          <p:attrName>ppt_x</p:attrName>
                                        </p:attrNameLst>
                                      </p:cBhvr>
                                      <p:tavLst>
                                        <p:tav tm="0">
                                          <p:val>
                                            <p:strVal val="#ppt_x"/>
                                          </p:val>
                                        </p:tav>
                                        <p:tav tm="100000">
                                          <p:val>
                                            <p:strVal val="#ppt_x"/>
                                          </p:val>
                                        </p:tav>
                                      </p:tavLst>
                                    </p:anim>
                                    <p:anim calcmode="lin" valueType="num">
                                      <p:cBhvr additive="base">
                                        <p:cTn id="16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P spid="9" grpId="0"/>
      <p:bldP spid="10" grpId="0"/>
      <p:bldP spid="11" grpId="0"/>
      <p:bldP spid="12" grpId="0"/>
      <p:bldP spid="14" grpId="0"/>
      <p:bldP spid="15" grpId="0"/>
      <p:bldP spid="16" grpId="0"/>
      <p:bldP spid="17" grpId="0"/>
      <p:bldP spid="18" grpId="0"/>
      <p:bldP spid="19" grpId="0"/>
      <p:bldP spid="20" grpId="0"/>
      <p:bldP spid="21" grpId="0"/>
      <p:bldP spid="22" grpId="0"/>
      <p:bldP spid="23" grpId="0"/>
      <p:bldP spid="25"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4A902E-202F-0554-55B4-14D927FD2199}"/>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20</a:t>
            </a:r>
          </a:p>
        </p:txBody>
      </p:sp>
      <p:sp>
        <p:nvSpPr>
          <p:cNvPr id="4" name="ZoneTexte 3">
            <a:extLst>
              <a:ext uri="{FF2B5EF4-FFF2-40B4-BE49-F238E27FC236}">
                <a16:creationId xmlns:a16="http://schemas.microsoft.com/office/drawing/2014/main" id="{E65A7626-97DA-8653-81E1-AC5AB6979F99}"/>
              </a:ext>
            </a:extLst>
          </p:cNvPr>
          <p:cNvSpPr txBox="1"/>
          <p:nvPr/>
        </p:nvSpPr>
        <p:spPr>
          <a:xfrm>
            <a:off x="1833524" y="453461"/>
            <a:ext cx="4262476"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construction de l’Union européenne</a:t>
            </a:r>
          </a:p>
        </p:txBody>
      </p:sp>
      <p:pic>
        <p:nvPicPr>
          <p:cNvPr id="5" name="Image 4">
            <a:extLst>
              <a:ext uri="{FF2B5EF4-FFF2-40B4-BE49-F238E27FC236}">
                <a16:creationId xmlns:a16="http://schemas.microsoft.com/office/drawing/2014/main" id="{3F926E1F-D746-911D-E4B1-5B63447F10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6077" y="797624"/>
            <a:ext cx="7234782" cy="6018787"/>
          </a:xfrm>
          <a:prstGeom prst="rect">
            <a:avLst/>
          </a:prstGeom>
        </p:spPr>
      </p:pic>
      <p:graphicFrame>
        <p:nvGraphicFramePr>
          <p:cNvPr id="6" name="Tableau 6">
            <a:extLst>
              <a:ext uri="{FF2B5EF4-FFF2-40B4-BE49-F238E27FC236}">
                <a16:creationId xmlns:a16="http://schemas.microsoft.com/office/drawing/2014/main" id="{50B8AD86-F662-7626-92CF-BBB9A4412451}"/>
              </a:ext>
            </a:extLst>
          </p:cNvPr>
          <p:cNvGraphicFramePr>
            <a:graphicFrameLocks noGrp="1"/>
          </p:cNvGraphicFramePr>
          <p:nvPr>
            <p:extLst>
              <p:ext uri="{D42A27DB-BD31-4B8C-83A1-F6EECF244321}">
                <p14:modId xmlns:p14="http://schemas.microsoft.com/office/powerpoint/2010/main" val="3556321364"/>
              </p:ext>
            </p:extLst>
          </p:nvPr>
        </p:nvGraphicFramePr>
        <p:xfrm>
          <a:off x="7642907" y="1191562"/>
          <a:ext cx="4365063" cy="770434"/>
        </p:xfrm>
        <a:graphic>
          <a:graphicData uri="http://schemas.openxmlformats.org/drawingml/2006/table">
            <a:tbl>
              <a:tblPr firstRow="1" bandRow="1">
                <a:tableStyleId>{5940675A-B579-460E-94D1-54222C63F5DA}</a:tableStyleId>
              </a:tblPr>
              <a:tblGrid>
                <a:gridCol w="923973">
                  <a:extLst>
                    <a:ext uri="{9D8B030D-6E8A-4147-A177-3AD203B41FA5}">
                      <a16:colId xmlns:a16="http://schemas.microsoft.com/office/drawing/2014/main" val="3402224365"/>
                    </a:ext>
                  </a:extLst>
                </a:gridCol>
                <a:gridCol w="3441090">
                  <a:extLst>
                    <a:ext uri="{9D8B030D-6E8A-4147-A177-3AD203B41FA5}">
                      <a16:colId xmlns:a16="http://schemas.microsoft.com/office/drawing/2014/main" val="820813509"/>
                    </a:ext>
                  </a:extLst>
                </a:gridCol>
              </a:tblGrid>
              <a:tr h="385217">
                <a:tc>
                  <a:txBody>
                    <a:bodyPr/>
                    <a:lstStyle/>
                    <a:p>
                      <a:pPr algn="ctr"/>
                      <a:r>
                        <a:rPr lang="fr-FR" b="1" dirty="0">
                          <a:solidFill>
                            <a:schemeClr val="tx1"/>
                          </a:solidFill>
                        </a:rPr>
                        <a:t>26</a:t>
                      </a:r>
                    </a:p>
                  </a:txBody>
                  <a:tcPr>
                    <a:solidFill>
                      <a:srgbClr val="FF7C80"/>
                    </a:solidFill>
                  </a:tcPr>
                </a:tc>
                <a:tc>
                  <a:txBody>
                    <a:bodyPr/>
                    <a:lstStyle/>
                    <a:p>
                      <a:pPr algn="ctr"/>
                      <a:endParaRPr lang="fr-FR" b="1" dirty="0"/>
                    </a:p>
                  </a:txBody>
                  <a:tcPr>
                    <a:solidFill>
                      <a:srgbClr val="FF7C80"/>
                    </a:solidFill>
                  </a:tcPr>
                </a:tc>
                <a:extLst>
                  <a:ext uri="{0D108BD9-81ED-4DB2-BD59-A6C34878D82A}">
                    <a16:rowId xmlns:a16="http://schemas.microsoft.com/office/drawing/2014/main" val="2711910083"/>
                  </a:ext>
                </a:extLst>
              </a:tr>
              <a:tr h="385217">
                <a:tc>
                  <a:txBody>
                    <a:bodyPr/>
                    <a:lstStyle/>
                    <a:p>
                      <a:pPr algn="ctr"/>
                      <a:r>
                        <a:rPr lang="fr-FR" b="1" dirty="0">
                          <a:solidFill>
                            <a:schemeClr val="tx1"/>
                          </a:solidFill>
                        </a:rPr>
                        <a:t>27</a:t>
                      </a:r>
                    </a:p>
                  </a:txBody>
                  <a:tcPr>
                    <a:solidFill>
                      <a:srgbClr val="FF7C80"/>
                    </a:solidFill>
                  </a:tcPr>
                </a:tc>
                <a:tc>
                  <a:txBody>
                    <a:bodyPr/>
                    <a:lstStyle/>
                    <a:p>
                      <a:pPr algn="ctr"/>
                      <a:endParaRPr lang="fr-FR" b="1" dirty="0"/>
                    </a:p>
                  </a:txBody>
                  <a:tcPr>
                    <a:solidFill>
                      <a:srgbClr val="FF7C80"/>
                    </a:solidFill>
                  </a:tcPr>
                </a:tc>
                <a:extLst>
                  <a:ext uri="{0D108BD9-81ED-4DB2-BD59-A6C34878D82A}">
                    <a16:rowId xmlns:a16="http://schemas.microsoft.com/office/drawing/2014/main" val="3962216471"/>
                  </a:ext>
                </a:extLst>
              </a:tr>
            </a:tbl>
          </a:graphicData>
        </a:graphic>
      </p:graphicFrame>
      <p:sp>
        <p:nvSpPr>
          <p:cNvPr id="7" name="ZoneTexte 6">
            <a:extLst>
              <a:ext uri="{FF2B5EF4-FFF2-40B4-BE49-F238E27FC236}">
                <a16:creationId xmlns:a16="http://schemas.microsoft.com/office/drawing/2014/main" id="{A2F5AB5D-7BF5-7DE0-A4B7-475004AF6281}"/>
              </a:ext>
            </a:extLst>
          </p:cNvPr>
          <p:cNvSpPr txBox="1"/>
          <p:nvPr/>
        </p:nvSpPr>
        <p:spPr>
          <a:xfrm>
            <a:off x="8644699" y="1191562"/>
            <a:ext cx="3144737" cy="369332"/>
          </a:xfrm>
          <a:prstGeom prst="rect">
            <a:avLst/>
          </a:prstGeom>
          <a:noFill/>
        </p:spPr>
        <p:txBody>
          <a:bodyPr wrap="square" rtlCol="0">
            <a:spAutoFit/>
          </a:bodyPr>
          <a:lstStyle/>
          <a:p>
            <a:r>
              <a:rPr lang="fr-FR" dirty="0"/>
              <a:t>ROUMANIE</a:t>
            </a:r>
          </a:p>
        </p:txBody>
      </p:sp>
      <p:sp>
        <p:nvSpPr>
          <p:cNvPr id="8" name="ZoneTexte 7">
            <a:extLst>
              <a:ext uri="{FF2B5EF4-FFF2-40B4-BE49-F238E27FC236}">
                <a16:creationId xmlns:a16="http://schemas.microsoft.com/office/drawing/2014/main" id="{6782F012-7CC4-B519-CC68-6B0C8C4B762F}"/>
              </a:ext>
            </a:extLst>
          </p:cNvPr>
          <p:cNvSpPr txBox="1"/>
          <p:nvPr/>
        </p:nvSpPr>
        <p:spPr>
          <a:xfrm>
            <a:off x="8644699" y="1586772"/>
            <a:ext cx="3144737" cy="369332"/>
          </a:xfrm>
          <a:prstGeom prst="rect">
            <a:avLst/>
          </a:prstGeom>
          <a:noFill/>
        </p:spPr>
        <p:txBody>
          <a:bodyPr wrap="square" rtlCol="0">
            <a:spAutoFit/>
          </a:bodyPr>
          <a:lstStyle/>
          <a:p>
            <a:r>
              <a:rPr lang="fr-FR" dirty="0"/>
              <a:t>BULGARIE</a:t>
            </a:r>
          </a:p>
        </p:txBody>
      </p:sp>
      <p:sp>
        <p:nvSpPr>
          <p:cNvPr id="9" name="ZoneTexte 8">
            <a:extLst>
              <a:ext uri="{FF2B5EF4-FFF2-40B4-BE49-F238E27FC236}">
                <a16:creationId xmlns:a16="http://schemas.microsoft.com/office/drawing/2014/main" id="{800C6A6C-C49C-1548-C3F7-02A18D9CF367}"/>
              </a:ext>
            </a:extLst>
          </p:cNvPr>
          <p:cNvSpPr txBox="1"/>
          <p:nvPr/>
        </p:nvSpPr>
        <p:spPr>
          <a:xfrm>
            <a:off x="7628526" y="789355"/>
            <a:ext cx="4365063" cy="369332"/>
          </a:xfrm>
          <a:prstGeom prst="rect">
            <a:avLst/>
          </a:prstGeom>
          <a:noFill/>
        </p:spPr>
        <p:txBody>
          <a:bodyPr wrap="square">
            <a:spAutoFit/>
          </a:bodyPr>
          <a:lstStyle/>
          <a:p>
            <a:r>
              <a:rPr lang="fr-FR" b="1" dirty="0">
                <a:solidFill>
                  <a:srgbClr val="0070C0"/>
                </a:solidFill>
                <a:latin typeface="Calibri" panose="020F0502020204030204" pitchFamily="34" charset="0"/>
                <a:cs typeface="Calibri" panose="020F0502020204030204" pitchFamily="34" charset="0"/>
              </a:rPr>
              <a:t>2007 :</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6</a:t>
            </a:r>
            <a:r>
              <a:rPr lang="fr-FR" b="1" baseline="30000" dirty="0">
                <a:latin typeface="Calibri" panose="020F0502020204030204" pitchFamily="34" charset="0"/>
                <a:cs typeface="Calibri" panose="020F0502020204030204" pitchFamily="34" charset="0"/>
              </a:rPr>
              <a:t>ème</a:t>
            </a:r>
            <a:r>
              <a:rPr lang="fr-FR" b="1" dirty="0">
                <a:latin typeface="Calibri" panose="020F0502020204030204" pitchFamily="34" charset="0"/>
                <a:cs typeface="Calibri" panose="020F0502020204030204" pitchFamily="34" charset="0"/>
              </a:rPr>
              <a:t> élargissement</a:t>
            </a:r>
          </a:p>
        </p:txBody>
      </p:sp>
      <p:sp>
        <p:nvSpPr>
          <p:cNvPr id="10" name="ZoneTexte 9">
            <a:extLst>
              <a:ext uri="{FF2B5EF4-FFF2-40B4-BE49-F238E27FC236}">
                <a16:creationId xmlns:a16="http://schemas.microsoft.com/office/drawing/2014/main" id="{3C0C33C5-932F-36AB-7C8A-AFF66D0A3C51}"/>
              </a:ext>
            </a:extLst>
          </p:cNvPr>
          <p:cNvSpPr txBox="1"/>
          <p:nvPr/>
        </p:nvSpPr>
        <p:spPr>
          <a:xfrm>
            <a:off x="7634279" y="2020059"/>
            <a:ext cx="4365063" cy="369332"/>
          </a:xfrm>
          <a:prstGeom prst="rect">
            <a:avLst/>
          </a:prstGeom>
          <a:noFill/>
        </p:spPr>
        <p:txBody>
          <a:bodyPr wrap="square">
            <a:spAutoFit/>
          </a:bodyPr>
          <a:lstStyle/>
          <a:p>
            <a:r>
              <a:rPr lang="fr-FR" b="1" dirty="0">
                <a:solidFill>
                  <a:srgbClr val="0070C0"/>
                </a:solidFill>
                <a:latin typeface="Calibri" panose="020F0502020204030204" pitchFamily="34" charset="0"/>
                <a:cs typeface="Calibri" panose="020F0502020204030204" pitchFamily="34" charset="0"/>
              </a:rPr>
              <a:t>2013 :</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7</a:t>
            </a:r>
            <a:r>
              <a:rPr lang="fr-FR" b="1" baseline="30000" dirty="0">
                <a:latin typeface="Calibri" panose="020F0502020204030204" pitchFamily="34" charset="0"/>
                <a:cs typeface="Calibri" panose="020F0502020204030204" pitchFamily="34" charset="0"/>
              </a:rPr>
              <a:t>ème</a:t>
            </a:r>
            <a:r>
              <a:rPr lang="fr-FR" b="1" dirty="0">
                <a:latin typeface="Calibri" panose="020F0502020204030204" pitchFamily="34" charset="0"/>
                <a:cs typeface="Calibri" panose="020F0502020204030204" pitchFamily="34" charset="0"/>
              </a:rPr>
              <a:t> élargissement</a:t>
            </a:r>
          </a:p>
        </p:txBody>
      </p:sp>
      <p:graphicFrame>
        <p:nvGraphicFramePr>
          <p:cNvPr id="11" name="Tableau 10">
            <a:extLst>
              <a:ext uri="{FF2B5EF4-FFF2-40B4-BE49-F238E27FC236}">
                <a16:creationId xmlns:a16="http://schemas.microsoft.com/office/drawing/2014/main" id="{5F477EE3-B08C-ED13-57C8-79592F15B687}"/>
              </a:ext>
            </a:extLst>
          </p:cNvPr>
          <p:cNvGraphicFramePr>
            <a:graphicFrameLocks noGrp="1"/>
          </p:cNvGraphicFramePr>
          <p:nvPr>
            <p:extLst>
              <p:ext uri="{D42A27DB-BD31-4B8C-83A1-F6EECF244321}">
                <p14:modId xmlns:p14="http://schemas.microsoft.com/office/powerpoint/2010/main" val="2961819540"/>
              </p:ext>
            </p:extLst>
          </p:nvPr>
        </p:nvGraphicFramePr>
        <p:xfrm>
          <a:off x="7642907" y="2371462"/>
          <a:ext cx="4365063" cy="385217"/>
        </p:xfrm>
        <a:graphic>
          <a:graphicData uri="http://schemas.openxmlformats.org/drawingml/2006/table">
            <a:tbl>
              <a:tblPr firstRow="1" bandRow="1">
                <a:tableStyleId>{5940675A-B579-460E-94D1-54222C63F5DA}</a:tableStyleId>
              </a:tblPr>
              <a:tblGrid>
                <a:gridCol w="923973">
                  <a:extLst>
                    <a:ext uri="{9D8B030D-6E8A-4147-A177-3AD203B41FA5}">
                      <a16:colId xmlns:a16="http://schemas.microsoft.com/office/drawing/2014/main" val="373498608"/>
                    </a:ext>
                  </a:extLst>
                </a:gridCol>
                <a:gridCol w="3441090">
                  <a:extLst>
                    <a:ext uri="{9D8B030D-6E8A-4147-A177-3AD203B41FA5}">
                      <a16:colId xmlns:a16="http://schemas.microsoft.com/office/drawing/2014/main" val="2593729395"/>
                    </a:ext>
                  </a:extLst>
                </a:gridCol>
              </a:tblGrid>
              <a:tr h="385217">
                <a:tc>
                  <a:txBody>
                    <a:bodyPr/>
                    <a:lstStyle/>
                    <a:p>
                      <a:pPr algn="ctr"/>
                      <a:r>
                        <a:rPr lang="fr-FR" b="1" dirty="0">
                          <a:solidFill>
                            <a:schemeClr val="tx1"/>
                          </a:solidFill>
                        </a:rPr>
                        <a:t>28</a:t>
                      </a:r>
                    </a:p>
                  </a:txBody>
                  <a:tcPr>
                    <a:solidFill>
                      <a:schemeClr val="accent6">
                        <a:lumMod val="60000"/>
                        <a:lumOff val="40000"/>
                      </a:schemeClr>
                    </a:solidFill>
                  </a:tcPr>
                </a:tc>
                <a:tc>
                  <a:txBody>
                    <a:bodyPr/>
                    <a:lstStyle/>
                    <a:p>
                      <a:pPr algn="ctr"/>
                      <a:endParaRPr lang="fr-FR" b="1" dirty="0"/>
                    </a:p>
                  </a:txBody>
                  <a:tcPr>
                    <a:solidFill>
                      <a:schemeClr val="accent6">
                        <a:lumMod val="60000"/>
                        <a:lumOff val="40000"/>
                      </a:schemeClr>
                    </a:solidFill>
                  </a:tcPr>
                </a:tc>
                <a:extLst>
                  <a:ext uri="{0D108BD9-81ED-4DB2-BD59-A6C34878D82A}">
                    <a16:rowId xmlns:a16="http://schemas.microsoft.com/office/drawing/2014/main" val="3861361364"/>
                  </a:ext>
                </a:extLst>
              </a:tr>
            </a:tbl>
          </a:graphicData>
        </a:graphic>
      </p:graphicFrame>
      <p:sp>
        <p:nvSpPr>
          <p:cNvPr id="12" name="ZoneTexte 11">
            <a:extLst>
              <a:ext uri="{FF2B5EF4-FFF2-40B4-BE49-F238E27FC236}">
                <a16:creationId xmlns:a16="http://schemas.microsoft.com/office/drawing/2014/main" id="{14823665-810C-E87B-FDB1-269DEC2660FB}"/>
              </a:ext>
            </a:extLst>
          </p:cNvPr>
          <p:cNvSpPr txBox="1"/>
          <p:nvPr/>
        </p:nvSpPr>
        <p:spPr>
          <a:xfrm>
            <a:off x="8644699" y="2375537"/>
            <a:ext cx="3144737" cy="369332"/>
          </a:xfrm>
          <a:prstGeom prst="rect">
            <a:avLst/>
          </a:prstGeom>
          <a:noFill/>
        </p:spPr>
        <p:txBody>
          <a:bodyPr wrap="square" rtlCol="0">
            <a:spAutoFit/>
          </a:bodyPr>
          <a:lstStyle/>
          <a:p>
            <a:r>
              <a:rPr lang="fr-FR" dirty="0"/>
              <a:t>CROATIE</a:t>
            </a:r>
          </a:p>
        </p:txBody>
      </p:sp>
      <p:sp>
        <p:nvSpPr>
          <p:cNvPr id="13" name="ZoneTexte 12">
            <a:extLst>
              <a:ext uri="{FF2B5EF4-FFF2-40B4-BE49-F238E27FC236}">
                <a16:creationId xmlns:a16="http://schemas.microsoft.com/office/drawing/2014/main" id="{04A64A12-F4F9-DF9A-644B-87516C1D5A92}"/>
              </a:ext>
            </a:extLst>
          </p:cNvPr>
          <p:cNvSpPr txBox="1"/>
          <p:nvPr/>
        </p:nvSpPr>
        <p:spPr>
          <a:xfrm>
            <a:off x="7628525" y="2923416"/>
            <a:ext cx="4365063" cy="369332"/>
          </a:xfrm>
          <a:prstGeom prst="rect">
            <a:avLst/>
          </a:prstGeom>
          <a:noFill/>
        </p:spPr>
        <p:txBody>
          <a:bodyPr wrap="square">
            <a:spAutoFit/>
          </a:bodyPr>
          <a:lstStyle/>
          <a:p>
            <a:r>
              <a:rPr lang="fr-FR" b="1" dirty="0">
                <a:solidFill>
                  <a:srgbClr val="0070C0"/>
                </a:solidFill>
                <a:latin typeface="Calibri" panose="020F0502020204030204" pitchFamily="34" charset="0"/>
                <a:cs typeface="Calibri" panose="020F0502020204030204" pitchFamily="34" charset="0"/>
              </a:rPr>
              <a:t>2020 :</a:t>
            </a:r>
            <a:r>
              <a:rPr lang="fr-FR" b="1" dirty="0">
                <a:solidFill>
                  <a:srgbClr val="FF0000"/>
                </a:solidFill>
                <a:latin typeface="Calibri" panose="020F0502020204030204" pitchFamily="34" charset="0"/>
                <a:cs typeface="Calibri" panose="020F0502020204030204" pitchFamily="34" charset="0"/>
              </a:rPr>
              <a:t> BREXIT</a:t>
            </a:r>
          </a:p>
        </p:txBody>
      </p:sp>
      <p:graphicFrame>
        <p:nvGraphicFramePr>
          <p:cNvPr id="14" name="Tableau 13">
            <a:extLst>
              <a:ext uri="{FF2B5EF4-FFF2-40B4-BE49-F238E27FC236}">
                <a16:creationId xmlns:a16="http://schemas.microsoft.com/office/drawing/2014/main" id="{F9F5B273-0A65-EAC0-CC5D-8A9A5294E36C}"/>
              </a:ext>
            </a:extLst>
          </p:cNvPr>
          <p:cNvGraphicFramePr>
            <a:graphicFrameLocks noGrp="1"/>
          </p:cNvGraphicFramePr>
          <p:nvPr>
            <p:extLst>
              <p:ext uri="{D42A27DB-BD31-4B8C-83A1-F6EECF244321}">
                <p14:modId xmlns:p14="http://schemas.microsoft.com/office/powerpoint/2010/main" val="570560904"/>
              </p:ext>
            </p:extLst>
          </p:nvPr>
        </p:nvGraphicFramePr>
        <p:xfrm>
          <a:off x="7642907" y="3254072"/>
          <a:ext cx="4365063" cy="640080"/>
        </p:xfrm>
        <a:graphic>
          <a:graphicData uri="http://schemas.openxmlformats.org/drawingml/2006/table">
            <a:tbl>
              <a:tblPr firstRow="1" bandRow="1">
                <a:tableStyleId>{5940675A-B579-460E-94D1-54222C63F5DA}</a:tableStyleId>
              </a:tblPr>
              <a:tblGrid>
                <a:gridCol w="4365063">
                  <a:extLst>
                    <a:ext uri="{9D8B030D-6E8A-4147-A177-3AD203B41FA5}">
                      <a16:colId xmlns:a16="http://schemas.microsoft.com/office/drawing/2014/main" val="373498608"/>
                    </a:ext>
                  </a:extLst>
                </a:gridCol>
              </a:tblGrid>
              <a:tr h="385217">
                <a:tc>
                  <a:txBody>
                    <a:bodyPr/>
                    <a:lstStyle/>
                    <a:p>
                      <a:pPr algn="ctr"/>
                      <a:r>
                        <a:rPr lang="fr-FR" b="1" dirty="0">
                          <a:solidFill>
                            <a:schemeClr val="tx1"/>
                          </a:solidFill>
                        </a:rPr>
                        <a:t>Le ROYAUME-UNI quitte l’UE,</a:t>
                      </a:r>
                      <a:br>
                        <a:rPr lang="fr-FR" b="1" dirty="0">
                          <a:solidFill>
                            <a:schemeClr val="tx1"/>
                          </a:solidFill>
                        </a:rPr>
                      </a:br>
                      <a:r>
                        <a:rPr lang="fr-FR" b="1" dirty="0">
                          <a:solidFill>
                            <a:schemeClr val="tx1"/>
                          </a:solidFill>
                        </a:rPr>
                        <a:t> </a:t>
                      </a:r>
                      <a:r>
                        <a:rPr lang="fr-FR" sz="1200" b="1" dirty="0">
                          <a:solidFill>
                            <a:schemeClr val="tx1"/>
                          </a:solidFill>
                        </a:rPr>
                        <a:t>suite au référendum de 2016</a:t>
                      </a:r>
                    </a:p>
                  </a:txBody>
                  <a:tcPr>
                    <a:solidFill>
                      <a:srgbClr val="FFFF00"/>
                    </a:solidFill>
                  </a:tcPr>
                </a:tc>
                <a:extLst>
                  <a:ext uri="{0D108BD9-81ED-4DB2-BD59-A6C34878D82A}">
                    <a16:rowId xmlns:a16="http://schemas.microsoft.com/office/drawing/2014/main" val="3861361364"/>
                  </a:ext>
                </a:extLst>
              </a:tr>
            </a:tbl>
          </a:graphicData>
        </a:graphic>
      </p:graphicFrame>
      <p:sp>
        <p:nvSpPr>
          <p:cNvPr id="21" name="ZoneTexte 20">
            <a:extLst>
              <a:ext uri="{FF2B5EF4-FFF2-40B4-BE49-F238E27FC236}">
                <a16:creationId xmlns:a16="http://schemas.microsoft.com/office/drawing/2014/main" id="{55DA9F92-3CFF-29D5-0C47-D167ABC07C32}"/>
              </a:ext>
            </a:extLst>
          </p:cNvPr>
          <p:cNvSpPr txBox="1"/>
          <p:nvPr/>
        </p:nvSpPr>
        <p:spPr>
          <a:xfrm>
            <a:off x="7642907" y="3969454"/>
            <a:ext cx="4365063" cy="646331"/>
          </a:xfrm>
          <a:prstGeom prst="rect">
            <a:avLst/>
          </a:prstGeom>
          <a:noFill/>
        </p:spPr>
        <p:txBody>
          <a:bodyPr wrap="square">
            <a:spAutoFit/>
          </a:bodyPr>
          <a:lstStyle/>
          <a:p>
            <a:r>
              <a:rPr lang="fr-FR" b="1" dirty="0">
                <a:solidFill>
                  <a:srgbClr val="0070C0"/>
                </a:solidFill>
                <a:latin typeface="Calibri" panose="020F0502020204030204" pitchFamily="34" charset="0"/>
                <a:cs typeface="Calibri" panose="020F0502020204030204" pitchFamily="34" charset="0"/>
              </a:rPr>
              <a:t>2021 :</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au 1</a:t>
            </a:r>
            <a:r>
              <a:rPr lang="fr-FR" b="1" baseline="30000" dirty="0">
                <a:latin typeface="Calibri" panose="020F0502020204030204" pitchFamily="34" charset="0"/>
                <a:cs typeface="Calibri" panose="020F0502020204030204" pitchFamily="34" charset="0"/>
              </a:rPr>
              <a:t>er</a:t>
            </a:r>
            <a:r>
              <a:rPr lang="fr-FR" b="1" dirty="0">
                <a:latin typeface="Calibri" panose="020F0502020204030204" pitchFamily="34" charset="0"/>
                <a:cs typeface="Calibri" panose="020F0502020204030204" pitchFamily="34" charset="0"/>
              </a:rPr>
              <a:t> janvier, l’</a:t>
            </a:r>
            <a:r>
              <a:rPr lang="fr-FR" b="1" dirty="0">
                <a:solidFill>
                  <a:srgbClr val="FF0000"/>
                </a:solidFill>
                <a:latin typeface="Calibri" panose="020F0502020204030204" pitchFamily="34" charset="0"/>
                <a:cs typeface="Calibri" panose="020F0502020204030204" pitchFamily="34" charset="0"/>
              </a:rPr>
              <a:t>Union européenne</a:t>
            </a:r>
            <a:r>
              <a:rPr lang="fr-FR" b="1" dirty="0">
                <a:latin typeface="Calibri" panose="020F0502020204030204" pitchFamily="34" charset="0"/>
                <a:cs typeface="Calibri" panose="020F0502020204030204" pitchFamily="34" charset="0"/>
              </a:rPr>
              <a:t> compte donc </a:t>
            </a:r>
            <a:r>
              <a:rPr lang="fr-FR" b="1" dirty="0">
                <a:solidFill>
                  <a:srgbClr val="FF0000"/>
                </a:solidFill>
                <a:latin typeface="Calibri" panose="020F0502020204030204" pitchFamily="34" charset="0"/>
                <a:cs typeface="Calibri" panose="020F0502020204030204" pitchFamily="34" charset="0"/>
              </a:rPr>
              <a:t>27 pays</a:t>
            </a:r>
            <a:r>
              <a:rPr lang="fr-FR" b="1" dirty="0">
                <a:latin typeface="Calibri" panose="020F0502020204030204" pitchFamily="34" charset="0"/>
                <a:cs typeface="Calibri" panose="020F0502020204030204" pitchFamily="34" charset="0"/>
              </a:rPr>
              <a:t>.</a:t>
            </a:r>
          </a:p>
        </p:txBody>
      </p:sp>
      <p:pic>
        <p:nvPicPr>
          <p:cNvPr id="24" name="Image 23">
            <a:extLst>
              <a:ext uri="{FF2B5EF4-FFF2-40B4-BE49-F238E27FC236}">
                <a16:creationId xmlns:a16="http://schemas.microsoft.com/office/drawing/2014/main" id="{EE2DABED-07EA-DACF-3CC1-E829CA1C060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4706" y="789355"/>
            <a:ext cx="7234780" cy="6018787"/>
          </a:xfrm>
          <a:prstGeom prst="rect">
            <a:avLst/>
          </a:prstGeom>
        </p:spPr>
      </p:pic>
      <p:pic>
        <p:nvPicPr>
          <p:cNvPr id="25" name="Image 24">
            <a:extLst>
              <a:ext uri="{FF2B5EF4-FFF2-40B4-BE49-F238E27FC236}">
                <a16:creationId xmlns:a16="http://schemas.microsoft.com/office/drawing/2014/main" id="{023EA374-6259-33DC-C7D4-8629AE3BB92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0324" y="784015"/>
            <a:ext cx="7234780" cy="6018786"/>
          </a:xfrm>
          <a:prstGeom prst="rect">
            <a:avLst/>
          </a:prstGeom>
        </p:spPr>
      </p:pic>
      <p:pic>
        <p:nvPicPr>
          <p:cNvPr id="18" name="Image 17">
            <a:hlinkClick r:id="rId5" action="ppaction://hlinksldjump"/>
            <a:extLst>
              <a:ext uri="{FF2B5EF4-FFF2-40B4-BE49-F238E27FC236}">
                <a16:creationId xmlns:a16="http://schemas.microsoft.com/office/drawing/2014/main" id="{A1771E61-55B1-9DBC-50B1-F94122694CE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15" name="ZoneTexte 14">
            <a:extLst>
              <a:ext uri="{FF2B5EF4-FFF2-40B4-BE49-F238E27FC236}">
                <a16:creationId xmlns:a16="http://schemas.microsoft.com/office/drawing/2014/main" id="{A2256FB1-B96D-FE08-FE30-22355B51BDA0}"/>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135256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80">
                                          <p:stCondLst>
                                            <p:cond delay="0"/>
                                          </p:stCondLst>
                                        </p:cTn>
                                        <p:tgtEl>
                                          <p:spTgt spid="6"/>
                                        </p:tgtEl>
                                      </p:cBhvr>
                                    </p:animEffect>
                                    <p:anim calcmode="lin" valueType="num">
                                      <p:cBhvr>
                                        <p:cTn id="2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2" dur="26">
                                          <p:stCondLst>
                                            <p:cond delay="650"/>
                                          </p:stCondLst>
                                        </p:cTn>
                                        <p:tgtEl>
                                          <p:spTgt spid="6"/>
                                        </p:tgtEl>
                                      </p:cBhvr>
                                      <p:to x="100000" y="60000"/>
                                    </p:animScale>
                                    <p:animScale>
                                      <p:cBhvr>
                                        <p:cTn id="33" dur="166" decel="50000">
                                          <p:stCondLst>
                                            <p:cond delay="676"/>
                                          </p:stCondLst>
                                        </p:cTn>
                                        <p:tgtEl>
                                          <p:spTgt spid="6"/>
                                        </p:tgtEl>
                                      </p:cBhvr>
                                      <p:to x="100000" y="100000"/>
                                    </p:animScale>
                                    <p:animScale>
                                      <p:cBhvr>
                                        <p:cTn id="34" dur="26">
                                          <p:stCondLst>
                                            <p:cond delay="1312"/>
                                          </p:stCondLst>
                                        </p:cTn>
                                        <p:tgtEl>
                                          <p:spTgt spid="6"/>
                                        </p:tgtEl>
                                      </p:cBhvr>
                                      <p:to x="100000" y="80000"/>
                                    </p:animScale>
                                    <p:animScale>
                                      <p:cBhvr>
                                        <p:cTn id="35" dur="166" decel="50000">
                                          <p:stCondLst>
                                            <p:cond delay="1338"/>
                                          </p:stCondLst>
                                        </p:cTn>
                                        <p:tgtEl>
                                          <p:spTgt spid="6"/>
                                        </p:tgtEl>
                                      </p:cBhvr>
                                      <p:to x="100000" y="100000"/>
                                    </p:animScale>
                                    <p:animScale>
                                      <p:cBhvr>
                                        <p:cTn id="36" dur="26">
                                          <p:stCondLst>
                                            <p:cond delay="1642"/>
                                          </p:stCondLst>
                                        </p:cTn>
                                        <p:tgtEl>
                                          <p:spTgt spid="6"/>
                                        </p:tgtEl>
                                      </p:cBhvr>
                                      <p:to x="100000" y="90000"/>
                                    </p:animScale>
                                    <p:animScale>
                                      <p:cBhvr>
                                        <p:cTn id="37" dur="166" decel="50000">
                                          <p:stCondLst>
                                            <p:cond delay="1668"/>
                                          </p:stCondLst>
                                        </p:cTn>
                                        <p:tgtEl>
                                          <p:spTgt spid="6"/>
                                        </p:tgtEl>
                                      </p:cBhvr>
                                      <p:to x="100000" y="100000"/>
                                    </p:animScale>
                                    <p:animScale>
                                      <p:cBhvr>
                                        <p:cTn id="38" dur="26">
                                          <p:stCondLst>
                                            <p:cond delay="1808"/>
                                          </p:stCondLst>
                                        </p:cTn>
                                        <p:tgtEl>
                                          <p:spTgt spid="6"/>
                                        </p:tgtEl>
                                      </p:cBhvr>
                                      <p:to x="100000" y="95000"/>
                                    </p:animScale>
                                    <p:animScale>
                                      <p:cBhvr>
                                        <p:cTn id="39" dur="166" decel="50000">
                                          <p:stCondLst>
                                            <p:cond delay="1834"/>
                                          </p:stCondLst>
                                        </p:cTn>
                                        <p:tgtEl>
                                          <p:spTgt spid="6"/>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500" fill="hold"/>
                                        <p:tgtEl>
                                          <p:spTgt spid="7"/>
                                        </p:tgtEl>
                                        <p:attrNameLst>
                                          <p:attrName>ppt_x</p:attrName>
                                        </p:attrNameLst>
                                      </p:cBhvr>
                                      <p:tavLst>
                                        <p:tav tm="0">
                                          <p:val>
                                            <p:strVal val="#ppt_x"/>
                                          </p:val>
                                        </p:tav>
                                        <p:tav tm="100000">
                                          <p:val>
                                            <p:strVal val="#ppt_x"/>
                                          </p:val>
                                        </p:tav>
                                      </p:tavLst>
                                    </p:anim>
                                    <p:anim calcmode="lin" valueType="num">
                                      <p:cBhvr additive="base">
                                        <p:cTn id="4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fill="hold"/>
                                        <p:tgtEl>
                                          <p:spTgt spid="8"/>
                                        </p:tgtEl>
                                        <p:attrNameLst>
                                          <p:attrName>ppt_x</p:attrName>
                                        </p:attrNameLst>
                                      </p:cBhvr>
                                      <p:tavLst>
                                        <p:tav tm="0">
                                          <p:val>
                                            <p:strVal val="#ppt_x"/>
                                          </p:val>
                                        </p:tav>
                                        <p:tav tm="100000">
                                          <p:val>
                                            <p:strVal val="#ppt_x"/>
                                          </p:val>
                                        </p:tav>
                                      </p:tavLst>
                                    </p:anim>
                                    <p:anim calcmode="lin" valueType="num">
                                      <p:cBhvr additive="base">
                                        <p:cTn id="5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1000"/>
                                        <p:tgtEl>
                                          <p:spTgt spid="10"/>
                                        </p:tgtEl>
                                      </p:cBhvr>
                                    </p:animEffect>
                                    <p:anim calcmode="lin" valueType="num">
                                      <p:cBhvr>
                                        <p:cTn id="61" dur="1000" fill="hold"/>
                                        <p:tgtEl>
                                          <p:spTgt spid="10"/>
                                        </p:tgtEl>
                                        <p:attrNameLst>
                                          <p:attrName>ppt_x</p:attrName>
                                        </p:attrNameLst>
                                      </p:cBhvr>
                                      <p:tavLst>
                                        <p:tav tm="0">
                                          <p:val>
                                            <p:strVal val="#ppt_x"/>
                                          </p:val>
                                        </p:tav>
                                        <p:tav tm="100000">
                                          <p:val>
                                            <p:strVal val="#ppt_x"/>
                                          </p:val>
                                        </p:tav>
                                      </p:tavLst>
                                    </p:anim>
                                    <p:anim calcmode="lin" valueType="num">
                                      <p:cBhvr>
                                        <p:cTn id="6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6" presetClass="entr" presetSubtype="0"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2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12"/>
                                        </p:tgtEl>
                                        <p:attrNameLst>
                                          <p:attrName>style.visibility</p:attrName>
                                        </p:attrNameLst>
                                      </p:cBhvr>
                                      <p:to>
                                        <p:strVal val="visible"/>
                                      </p:to>
                                    </p:set>
                                    <p:anim calcmode="lin" valueType="num">
                                      <p:cBhvr additive="base">
                                        <p:cTn id="89" dur="500" fill="hold"/>
                                        <p:tgtEl>
                                          <p:spTgt spid="12"/>
                                        </p:tgtEl>
                                        <p:attrNameLst>
                                          <p:attrName>ppt_x</p:attrName>
                                        </p:attrNameLst>
                                      </p:cBhvr>
                                      <p:tavLst>
                                        <p:tav tm="0">
                                          <p:val>
                                            <p:strVal val="#ppt_x"/>
                                          </p:val>
                                        </p:tav>
                                        <p:tav tm="100000">
                                          <p:val>
                                            <p:strVal val="#ppt_x"/>
                                          </p:val>
                                        </p:tav>
                                      </p:tavLst>
                                    </p:anim>
                                    <p:anim calcmode="lin" valueType="num">
                                      <p:cBhvr additive="base">
                                        <p:cTn id="9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fade">
                                      <p:cBhvr>
                                        <p:cTn id="95" dur="1000"/>
                                        <p:tgtEl>
                                          <p:spTgt spid="13"/>
                                        </p:tgtEl>
                                      </p:cBhvr>
                                    </p:animEffect>
                                    <p:anim calcmode="lin" valueType="num">
                                      <p:cBhvr>
                                        <p:cTn id="96" dur="1000" fill="hold"/>
                                        <p:tgtEl>
                                          <p:spTgt spid="13"/>
                                        </p:tgtEl>
                                        <p:attrNameLst>
                                          <p:attrName>ppt_x</p:attrName>
                                        </p:attrNameLst>
                                      </p:cBhvr>
                                      <p:tavLst>
                                        <p:tav tm="0">
                                          <p:val>
                                            <p:strVal val="#ppt_x"/>
                                          </p:val>
                                        </p:tav>
                                        <p:tav tm="100000">
                                          <p:val>
                                            <p:strVal val="#ppt_x"/>
                                          </p:val>
                                        </p:tav>
                                      </p:tavLst>
                                    </p:anim>
                                    <p:anim calcmode="lin" valueType="num">
                                      <p:cBhvr>
                                        <p:cTn id="9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nodeType="clickEffect">
                                  <p:stCondLst>
                                    <p:cond delay="0"/>
                                  </p:stCondLst>
                                  <p:childTnLst>
                                    <p:set>
                                      <p:cBhvr>
                                        <p:cTn id="101" dur="1" fill="hold">
                                          <p:stCondLst>
                                            <p:cond delay="0"/>
                                          </p:stCondLst>
                                        </p:cTn>
                                        <p:tgtEl>
                                          <p:spTgt spid="25"/>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26" presetClass="entr" presetSubtype="0" fill="hold" nodeType="clickEffect">
                                  <p:stCondLst>
                                    <p:cond delay="0"/>
                                  </p:stCondLst>
                                  <p:childTnLst>
                                    <p:set>
                                      <p:cBhvr>
                                        <p:cTn id="105" dur="1" fill="hold">
                                          <p:stCondLst>
                                            <p:cond delay="0"/>
                                          </p:stCondLst>
                                        </p:cTn>
                                        <p:tgtEl>
                                          <p:spTgt spid="14"/>
                                        </p:tgtEl>
                                        <p:attrNameLst>
                                          <p:attrName>style.visibility</p:attrName>
                                        </p:attrNameLst>
                                      </p:cBhvr>
                                      <p:to>
                                        <p:strVal val="visible"/>
                                      </p:to>
                                    </p:set>
                                    <p:animEffect transition="in" filter="wipe(down)">
                                      <p:cBhvr>
                                        <p:cTn id="106" dur="580">
                                          <p:stCondLst>
                                            <p:cond delay="0"/>
                                          </p:stCondLst>
                                        </p:cTn>
                                        <p:tgtEl>
                                          <p:spTgt spid="14"/>
                                        </p:tgtEl>
                                      </p:cBhvr>
                                    </p:animEffect>
                                    <p:anim calcmode="lin" valueType="num">
                                      <p:cBhvr>
                                        <p:cTn id="107"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08"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9"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0"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11"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12" dur="26">
                                          <p:stCondLst>
                                            <p:cond delay="650"/>
                                          </p:stCondLst>
                                        </p:cTn>
                                        <p:tgtEl>
                                          <p:spTgt spid="14"/>
                                        </p:tgtEl>
                                      </p:cBhvr>
                                      <p:to x="100000" y="60000"/>
                                    </p:animScale>
                                    <p:animScale>
                                      <p:cBhvr>
                                        <p:cTn id="113" dur="166" decel="50000">
                                          <p:stCondLst>
                                            <p:cond delay="676"/>
                                          </p:stCondLst>
                                        </p:cTn>
                                        <p:tgtEl>
                                          <p:spTgt spid="14"/>
                                        </p:tgtEl>
                                      </p:cBhvr>
                                      <p:to x="100000" y="100000"/>
                                    </p:animScale>
                                    <p:animScale>
                                      <p:cBhvr>
                                        <p:cTn id="114" dur="26">
                                          <p:stCondLst>
                                            <p:cond delay="1312"/>
                                          </p:stCondLst>
                                        </p:cTn>
                                        <p:tgtEl>
                                          <p:spTgt spid="14"/>
                                        </p:tgtEl>
                                      </p:cBhvr>
                                      <p:to x="100000" y="80000"/>
                                    </p:animScale>
                                    <p:animScale>
                                      <p:cBhvr>
                                        <p:cTn id="115" dur="166" decel="50000">
                                          <p:stCondLst>
                                            <p:cond delay="1338"/>
                                          </p:stCondLst>
                                        </p:cTn>
                                        <p:tgtEl>
                                          <p:spTgt spid="14"/>
                                        </p:tgtEl>
                                      </p:cBhvr>
                                      <p:to x="100000" y="100000"/>
                                    </p:animScale>
                                    <p:animScale>
                                      <p:cBhvr>
                                        <p:cTn id="116" dur="26">
                                          <p:stCondLst>
                                            <p:cond delay="1642"/>
                                          </p:stCondLst>
                                        </p:cTn>
                                        <p:tgtEl>
                                          <p:spTgt spid="14"/>
                                        </p:tgtEl>
                                      </p:cBhvr>
                                      <p:to x="100000" y="90000"/>
                                    </p:animScale>
                                    <p:animScale>
                                      <p:cBhvr>
                                        <p:cTn id="117" dur="166" decel="50000">
                                          <p:stCondLst>
                                            <p:cond delay="1668"/>
                                          </p:stCondLst>
                                        </p:cTn>
                                        <p:tgtEl>
                                          <p:spTgt spid="14"/>
                                        </p:tgtEl>
                                      </p:cBhvr>
                                      <p:to x="100000" y="100000"/>
                                    </p:animScale>
                                    <p:animScale>
                                      <p:cBhvr>
                                        <p:cTn id="118" dur="26">
                                          <p:stCondLst>
                                            <p:cond delay="1808"/>
                                          </p:stCondLst>
                                        </p:cTn>
                                        <p:tgtEl>
                                          <p:spTgt spid="14"/>
                                        </p:tgtEl>
                                      </p:cBhvr>
                                      <p:to x="100000" y="95000"/>
                                    </p:animScale>
                                    <p:animScale>
                                      <p:cBhvr>
                                        <p:cTn id="119" dur="166" decel="50000">
                                          <p:stCondLst>
                                            <p:cond delay="1834"/>
                                          </p:stCondLst>
                                        </p:cTn>
                                        <p:tgtEl>
                                          <p:spTgt spid="14"/>
                                        </p:tgtEl>
                                      </p:cBhvr>
                                      <p:to x="100000" y="100000"/>
                                    </p:animScale>
                                  </p:childTnLst>
                                </p:cTn>
                              </p:par>
                            </p:childTnLst>
                          </p:cTn>
                        </p:par>
                      </p:childTnLst>
                    </p:cTn>
                  </p:par>
                  <p:par>
                    <p:cTn id="120" fill="hold">
                      <p:stCondLst>
                        <p:cond delay="indefinite"/>
                      </p:stCondLst>
                      <p:childTnLst>
                        <p:par>
                          <p:cTn id="121" fill="hold">
                            <p:stCondLst>
                              <p:cond delay="0"/>
                            </p:stCondLst>
                            <p:childTnLst>
                              <p:par>
                                <p:cTn id="122" presetID="42" presetClass="entr" presetSubtype="0" fill="hold" grpId="0" nodeType="clickEffect">
                                  <p:stCondLst>
                                    <p:cond delay="0"/>
                                  </p:stCondLst>
                                  <p:childTnLst>
                                    <p:set>
                                      <p:cBhvr>
                                        <p:cTn id="123" dur="1" fill="hold">
                                          <p:stCondLst>
                                            <p:cond delay="0"/>
                                          </p:stCondLst>
                                        </p:cTn>
                                        <p:tgtEl>
                                          <p:spTgt spid="21"/>
                                        </p:tgtEl>
                                        <p:attrNameLst>
                                          <p:attrName>style.visibility</p:attrName>
                                        </p:attrNameLst>
                                      </p:cBhvr>
                                      <p:to>
                                        <p:strVal val="visible"/>
                                      </p:to>
                                    </p:set>
                                    <p:animEffect transition="in" filter="fade">
                                      <p:cBhvr>
                                        <p:cTn id="124" dur="1000"/>
                                        <p:tgtEl>
                                          <p:spTgt spid="21"/>
                                        </p:tgtEl>
                                      </p:cBhvr>
                                    </p:animEffect>
                                    <p:anim calcmode="lin" valueType="num">
                                      <p:cBhvr>
                                        <p:cTn id="125" dur="1000" fill="hold"/>
                                        <p:tgtEl>
                                          <p:spTgt spid="21"/>
                                        </p:tgtEl>
                                        <p:attrNameLst>
                                          <p:attrName>ppt_x</p:attrName>
                                        </p:attrNameLst>
                                      </p:cBhvr>
                                      <p:tavLst>
                                        <p:tav tm="0">
                                          <p:val>
                                            <p:strVal val="#ppt_x"/>
                                          </p:val>
                                        </p:tav>
                                        <p:tav tm="100000">
                                          <p:val>
                                            <p:strVal val="#ppt_x"/>
                                          </p:val>
                                        </p:tav>
                                      </p:tavLst>
                                    </p:anim>
                                    <p:anim calcmode="lin" valueType="num">
                                      <p:cBhvr>
                                        <p:cTn id="12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8" grpId="0"/>
      <p:bldP spid="9" grpId="0"/>
      <p:bldP spid="10" grpId="0"/>
      <p:bldP spid="12" grpId="0"/>
      <p:bldP spid="13"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4A902E-202F-0554-55B4-14D927FD2199}"/>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21</a:t>
            </a:r>
          </a:p>
        </p:txBody>
      </p:sp>
      <p:sp>
        <p:nvSpPr>
          <p:cNvPr id="4" name="ZoneTexte 3">
            <a:extLst>
              <a:ext uri="{FF2B5EF4-FFF2-40B4-BE49-F238E27FC236}">
                <a16:creationId xmlns:a16="http://schemas.microsoft.com/office/drawing/2014/main" id="{E65A7626-97DA-8653-81E1-AC5AB6979F99}"/>
              </a:ext>
            </a:extLst>
          </p:cNvPr>
          <p:cNvSpPr txBox="1"/>
          <p:nvPr/>
        </p:nvSpPr>
        <p:spPr>
          <a:xfrm>
            <a:off x="1833524" y="453461"/>
            <a:ext cx="4262476"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Les 6 pays candidats à l’entrée dans l’UE</a:t>
            </a:r>
          </a:p>
        </p:txBody>
      </p:sp>
      <p:pic>
        <p:nvPicPr>
          <p:cNvPr id="5" name="Image 4">
            <a:extLst>
              <a:ext uri="{FF2B5EF4-FFF2-40B4-BE49-F238E27FC236}">
                <a16:creationId xmlns:a16="http://schemas.microsoft.com/office/drawing/2014/main" id="{5D751C26-5974-595A-45F9-3C4D8898E85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0324" y="784015"/>
            <a:ext cx="7234779" cy="6018786"/>
          </a:xfrm>
          <a:prstGeom prst="rect">
            <a:avLst/>
          </a:prstGeom>
        </p:spPr>
      </p:pic>
      <p:sp>
        <p:nvSpPr>
          <p:cNvPr id="6" name="ZoneTexte 5">
            <a:extLst>
              <a:ext uri="{FF2B5EF4-FFF2-40B4-BE49-F238E27FC236}">
                <a16:creationId xmlns:a16="http://schemas.microsoft.com/office/drawing/2014/main" id="{2698FC2B-C72C-0FB8-FD5C-FA6872DE3033}"/>
              </a:ext>
            </a:extLst>
          </p:cNvPr>
          <p:cNvSpPr txBox="1"/>
          <p:nvPr/>
        </p:nvSpPr>
        <p:spPr>
          <a:xfrm>
            <a:off x="7628526" y="313867"/>
            <a:ext cx="4365063" cy="646331"/>
          </a:xfrm>
          <a:prstGeom prst="rect">
            <a:avLst/>
          </a:prstGeom>
          <a:noFill/>
        </p:spPr>
        <p:txBody>
          <a:bodyPr wrap="square">
            <a:spAutoFit/>
          </a:bodyPr>
          <a:lstStyle/>
          <a:p>
            <a:r>
              <a:rPr lang="fr-FR" b="1" dirty="0">
                <a:solidFill>
                  <a:srgbClr val="0070C0"/>
                </a:solidFill>
                <a:latin typeface="Calibri" panose="020F0502020204030204" pitchFamily="34" charset="0"/>
                <a:cs typeface="Calibri" panose="020F0502020204030204" pitchFamily="34" charset="0"/>
              </a:rPr>
              <a:t>2022 :</a:t>
            </a:r>
            <a:r>
              <a:rPr lang="fr-FR" b="1" dirty="0">
                <a:solidFill>
                  <a:srgbClr val="FF0000"/>
                </a:solidFill>
                <a:latin typeface="Calibri" panose="020F0502020204030204" pitchFamily="34" charset="0"/>
                <a:cs typeface="Calibri" panose="020F0502020204030204" pitchFamily="34" charset="0"/>
              </a:rPr>
              <a:t> Autres pays d’Europe &amp; </a:t>
            </a:r>
            <a:br>
              <a:rPr lang="fr-FR" b="1" dirty="0">
                <a:solidFill>
                  <a:srgbClr val="FF0000"/>
                </a:solidFill>
                <a:latin typeface="Calibri" panose="020F0502020204030204" pitchFamily="34" charset="0"/>
                <a:cs typeface="Calibri" panose="020F0502020204030204" pitchFamily="34" charset="0"/>
              </a:rPr>
            </a:br>
            <a:r>
              <a:rPr lang="fr-FR" b="1" dirty="0">
                <a:solidFill>
                  <a:srgbClr val="FF0000"/>
                </a:solidFill>
                <a:highlight>
                  <a:srgbClr val="C0C0C0"/>
                </a:highlight>
                <a:latin typeface="Calibri" panose="020F0502020204030204" pitchFamily="34" charset="0"/>
                <a:cs typeface="Calibri" panose="020F0502020204030204" pitchFamily="34" charset="0"/>
              </a:rPr>
              <a:t>Pays candidats</a:t>
            </a:r>
            <a:r>
              <a:rPr lang="fr-FR" b="1" dirty="0">
                <a:highlight>
                  <a:srgbClr val="C0C0C0"/>
                </a:highlight>
                <a:latin typeface="Calibri" panose="020F0502020204030204" pitchFamily="34" charset="0"/>
                <a:cs typeface="Calibri" panose="020F0502020204030204" pitchFamily="34" charset="0"/>
              </a:rPr>
              <a:t> à l’entrée dans l’</a:t>
            </a:r>
            <a:r>
              <a:rPr lang="fr-FR" b="1" dirty="0">
                <a:solidFill>
                  <a:srgbClr val="00B0F0"/>
                </a:solidFill>
                <a:highlight>
                  <a:srgbClr val="C0C0C0"/>
                </a:highlight>
                <a:latin typeface="Calibri" panose="020F0502020204030204" pitchFamily="34" charset="0"/>
                <a:cs typeface="Calibri" panose="020F0502020204030204" pitchFamily="34" charset="0"/>
              </a:rPr>
              <a:t>UE</a:t>
            </a:r>
          </a:p>
        </p:txBody>
      </p:sp>
      <p:graphicFrame>
        <p:nvGraphicFramePr>
          <p:cNvPr id="8" name="Tableau 7">
            <a:extLst>
              <a:ext uri="{FF2B5EF4-FFF2-40B4-BE49-F238E27FC236}">
                <a16:creationId xmlns:a16="http://schemas.microsoft.com/office/drawing/2014/main" id="{AE106AB8-C84B-B2C9-8CBA-F5CF7F7F54BF}"/>
              </a:ext>
            </a:extLst>
          </p:cNvPr>
          <p:cNvGraphicFramePr>
            <a:graphicFrameLocks noGrp="1"/>
          </p:cNvGraphicFramePr>
          <p:nvPr>
            <p:extLst>
              <p:ext uri="{D42A27DB-BD31-4B8C-83A1-F6EECF244321}">
                <p14:modId xmlns:p14="http://schemas.microsoft.com/office/powerpoint/2010/main" val="4045729242"/>
              </p:ext>
            </p:extLst>
          </p:nvPr>
        </p:nvGraphicFramePr>
        <p:xfrm>
          <a:off x="7642907" y="1011766"/>
          <a:ext cx="4365063" cy="5778255"/>
        </p:xfrm>
        <a:graphic>
          <a:graphicData uri="http://schemas.openxmlformats.org/drawingml/2006/table">
            <a:tbl>
              <a:tblPr firstRow="1" bandRow="1">
                <a:tableStyleId>{5940675A-B579-460E-94D1-54222C63F5DA}</a:tableStyleId>
              </a:tblPr>
              <a:tblGrid>
                <a:gridCol w="923973">
                  <a:extLst>
                    <a:ext uri="{9D8B030D-6E8A-4147-A177-3AD203B41FA5}">
                      <a16:colId xmlns:a16="http://schemas.microsoft.com/office/drawing/2014/main" val="373498608"/>
                    </a:ext>
                  </a:extLst>
                </a:gridCol>
                <a:gridCol w="3441090">
                  <a:extLst>
                    <a:ext uri="{9D8B030D-6E8A-4147-A177-3AD203B41FA5}">
                      <a16:colId xmlns:a16="http://schemas.microsoft.com/office/drawing/2014/main" val="2593729395"/>
                    </a:ext>
                  </a:extLst>
                </a:gridCol>
              </a:tblGrid>
              <a:tr h="385217">
                <a:tc>
                  <a:txBody>
                    <a:bodyPr/>
                    <a:lstStyle/>
                    <a:p>
                      <a:pPr algn="ctr"/>
                      <a:r>
                        <a:rPr lang="fr-FR" b="1" dirty="0">
                          <a:solidFill>
                            <a:schemeClr val="tx1"/>
                          </a:solidFill>
                        </a:rPr>
                        <a:t>A</a:t>
                      </a:r>
                    </a:p>
                  </a:txBody>
                  <a:tcPr/>
                </a:tc>
                <a:tc>
                  <a:txBody>
                    <a:bodyPr/>
                    <a:lstStyle/>
                    <a:p>
                      <a:pPr algn="ctr"/>
                      <a:endParaRPr lang="fr-FR" b="1" dirty="0"/>
                    </a:p>
                  </a:txBody>
                  <a:tcPr/>
                </a:tc>
                <a:extLst>
                  <a:ext uri="{0D108BD9-81ED-4DB2-BD59-A6C34878D82A}">
                    <a16:rowId xmlns:a16="http://schemas.microsoft.com/office/drawing/2014/main" val="3861361364"/>
                  </a:ext>
                </a:extLst>
              </a:tr>
              <a:tr h="385217">
                <a:tc>
                  <a:txBody>
                    <a:bodyPr/>
                    <a:lstStyle/>
                    <a:p>
                      <a:pPr algn="ctr"/>
                      <a:r>
                        <a:rPr lang="fr-FR" b="1" dirty="0">
                          <a:solidFill>
                            <a:schemeClr val="tx1"/>
                          </a:solidFill>
                        </a:rPr>
                        <a:t>B</a:t>
                      </a:r>
                    </a:p>
                  </a:txBody>
                  <a:tcPr/>
                </a:tc>
                <a:tc>
                  <a:txBody>
                    <a:bodyPr/>
                    <a:lstStyle/>
                    <a:p>
                      <a:pPr algn="ctr"/>
                      <a:endParaRPr lang="fr-FR" b="1" dirty="0"/>
                    </a:p>
                  </a:txBody>
                  <a:tcPr/>
                </a:tc>
                <a:extLst>
                  <a:ext uri="{0D108BD9-81ED-4DB2-BD59-A6C34878D82A}">
                    <a16:rowId xmlns:a16="http://schemas.microsoft.com/office/drawing/2014/main" val="2085601958"/>
                  </a:ext>
                </a:extLst>
              </a:tr>
              <a:tr h="385217">
                <a:tc>
                  <a:txBody>
                    <a:bodyPr/>
                    <a:lstStyle/>
                    <a:p>
                      <a:pPr algn="ctr"/>
                      <a:r>
                        <a:rPr lang="fr-FR" b="1" dirty="0">
                          <a:solidFill>
                            <a:schemeClr val="tx1"/>
                          </a:solidFill>
                        </a:rPr>
                        <a:t>C</a:t>
                      </a:r>
                    </a:p>
                  </a:txBody>
                  <a:tcPr/>
                </a:tc>
                <a:tc>
                  <a:txBody>
                    <a:bodyPr/>
                    <a:lstStyle/>
                    <a:p>
                      <a:pPr algn="ctr"/>
                      <a:endParaRPr lang="fr-FR" b="1" dirty="0"/>
                    </a:p>
                  </a:txBody>
                  <a:tcPr/>
                </a:tc>
                <a:extLst>
                  <a:ext uri="{0D108BD9-81ED-4DB2-BD59-A6C34878D82A}">
                    <a16:rowId xmlns:a16="http://schemas.microsoft.com/office/drawing/2014/main" val="1325607886"/>
                  </a:ext>
                </a:extLst>
              </a:tr>
              <a:tr h="385217">
                <a:tc>
                  <a:txBody>
                    <a:bodyPr/>
                    <a:lstStyle/>
                    <a:p>
                      <a:pPr algn="ctr"/>
                      <a:r>
                        <a:rPr lang="fr-FR" b="1" dirty="0">
                          <a:solidFill>
                            <a:schemeClr val="tx1"/>
                          </a:solidFill>
                        </a:rPr>
                        <a:t>D</a:t>
                      </a:r>
                    </a:p>
                  </a:txBody>
                  <a:tcPr/>
                </a:tc>
                <a:tc>
                  <a:txBody>
                    <a:bodyPr/>
                    <a:lstStyle/>
                    <a:p>
                      <a:pPr algn="ctr"/>
                      <a:endParaRPr lang="fr-FR" b="1" dirty="0"/>
                    </a:p>
                  </a:txBody>
                  <a:tcPr/>
                </a:tc>
                <a:extLst>
                  <a:ext uri="{0D108BD9-81ED-4DB2-BD59-A6C34878D82A}">
                    <a16:rowId xmlns:a16="http://schemas.microsoft.com/office/drawing/2014/main" val="739992193"/>
                  </a:ext>
                </a:extLst>
              </a:tr>
              <a:tr h="385217">
                <a:tc>
                  <a:txBody>
                    <a:bodyPr/>
                    <a:lstStyle/>
                    <a:p>
                      <a:pPr algn="ctr"/>
                      <a:r>
                        <a:rPr lang="fr-FR" b="1" dirty="0">
                          <a:solidFill>
                            <a:schemeClr val="tx1"/>
                          </a:solidFill>
                        </a:rPr>
                        <a:t>E</a:t>
                      </a:r>
                    </a:p>
                  </a:txBody>
                  <a:tcPr>
                    <a:solidFill>
                      <a:schemeClr val="bg1">
                        <a:lumMod val="75000"/>
                      </a:schemeClr>
                    </a:solidFill>
                  </a:tcPr>
                </a:tc>
                <a:tc>
                  <a:txBody>
                    <a:bodyPr/>
                    <a:lstStyle/>
                    <a:p>
                      <a:pPr algn="ctr"/>
                      <a:endParaRPr lang="fr-FR" b="1" dirty="0"/>
                    </a:p>
                  </a:txBody>
                  <a:tcPr>
                    <a:solidFill>
                      <a:schemeClr val="bg1">
                        <a:lumMod val="75000"/>
                      </a:schemeClr>
                    </a:solidFill>
                  </a:tcPr>
                </a:tc>
                <a:extLst>
                  <a:ext uri="{0D108BD9-81ED-4DB2-BD59-A6C34878D82A}">
                    <a16:rowId xmlns:a16="http://schemas.microsoft.com/office/drawing/2014/main" val="2484764930"/>
                  </a:ext>
                </a:extLst>
              </a:tr>
              <a:tr h="385217">
                <a:tc>
                  <a:txBody>
                    <a:bodyPr/>
                    <a:lstStyle/>
                    <a:p>
                      <a:pPr algn="ctr"/>
                      <a:r>
                        <a:rPr lang="fr-FR" b="1" dirty="0">
                          <a:solidFill>
                            <a:schemeClr val="tx1"/>
                          </a:solidFill>
                        </a:rPr>
                        <a:t>F</a:t>
                      </a:r>
                    </a:p>
                  </a:txBody>
                  <a:tcPr/>
                </a:tc>
                <a:tc>
                  <a:txBody>
                    <a:bodyPr/>
                    <a:lstStyle/>
                    <a:p>
                      <a:pPr algn="ctr"/>
                      <a:endParaRPr lang="fr-FR" b="1" dirty="0"/>
                    </a:p>
                  </a:txBody>
                  <a:tcPr/>
                </a:tc>
                <a:extLst>
                  <a:ext uri="{0D108BD9-81ED-4DB2-BD59-A6C34878D82A}">
                    <a16:rowId xmlns:a16="http://schemas.microsoft.com/office/drawing/2014/main" val="409329745"/>
                  </a:ext>
                </a:extLst>
              </a:tr>
              <a:tr h="385217">
                <a:tc>
                  <a:txBody>
                    <a:bodyPr/>
                    <a:lstStyle/>
                    <a:p>
                      <a:pPr algn="ctr"/>
                      <a:r>
                        <a:rPr lang="fr-FR" b="1" dirty="0">
                          <a:solidFill>
                            <a:schemeClr val="tx1"/>
                          </a:solidFill>
                        </a:rPr>
                        <a:t>G</a:t>
                      </a:r>
                    </a:p>
                  </a:txBody>
                  <a:tcPr/>
                </a:tc>
                <a:tc>
                  <a:txBody>
                    <a:bodyPr/>
                    <a:lstStyle/>
                    <a:p>
                      <a:pPr algn="ctr"/>
                      <a:endParaRPr lang="fr-FR" b="1" dirty="0"/>
                    </a:p>
                  </a:txBody>
                  <a:tcPr/>
                </a:tc>
                <a:extLst>
                  <a:ext uri="{0D108BD9-81ED-4DB2-BD59-A6C34878D82A}">
                    <a16:rowId xmlns:a16="http://schemas.microsoft.com/office/drawing/2014/main" val="3360344911"/>
                  </a:ext>
                </a:extLst>
              </a:tr>
              <a:tr h="385217">
                <a:tc>
                  <a:txBody>
                    <a:bodyPr/>
                    <a:lstStyle/>
                    <a:p>
                      <a:pPr algn="ctr"/>
                      <a:r>
                        <a:rPr lang="fr-FR" b="1" dirty="0">
                          <a:solidFill>
                            <a:schemeClr val="tx1"/>
                          </a:solidFill>
                        </a:rPr>
                        <a:t>H</a:t>
                      </a:r>
                    </a:p>
                  </a:txBody>
                  <a:tcPr/>
                </a:tc>
                <a:tc>
                  <a:txBody>
                    <a:bodyPr/>
                    <a:lstStyle/>
                    <a:p>
                      <a:pPr algn="ctr"/>
                      <a:endParaRPr lang="fr-FR" b="1" dirty="0"/>
                    </a:p>
                  </a:txBody>
                  <a:tcPr/>
                </a:tc>
                <a:extLst>
                  <a:ext uri="{0D108BD9-81ED-4DB2-BD59-A6C34878D82A}">
                    <a16:rowId xmlns:a16="http://schemas.microsoft.com/office/drawing/2014/main" val="82935498"/>
                  </a:ext>
                </a:extLst>
              </a:tr>
              <a:tr h="385217">
                <a:tc>
                  <a:txBody>
                    <a:bodyPr/>
                    <a:lstStyle/>
                    <a:p>
                      <a:pPr algn="ctr"/>
                      <a:r>
                        <a:rPr lang="fr-FR" b="1" dirty="0">
                          <a:solidFill>
                            <a:schemeClr val="tx1"/>
                          </a:solidFill>
                        </a:rPr>
                        <a:t>I</a:t>
                      </a:r>
                    </a:p>
                  </a:txBody>
                  <a:tcPr/>
                </a:tc>
                <a:tc>
                  <a:txBody>
                    <a:bodyPr/>
                    <a:lstStyle/>
                    <a:p>
                      <a:pPr algn="ctr"/>
                      <a:endParaRPr lang="fr-FR" b="1" dirty="0"/>
                    </a:p>
                  </a:txBody>
                  <a:tcPr/>
                </a:tc>
                <a:extLst>
                  <a:ext uri="{0D108BD9-81ED-4DB2-BD59-A6C34878D82A}">
                    <a16:rowId xmlns:a16="http://schemas.microsoft.com/office/drawing/2014/main" val="3682065712"/>
                  </a:ext>
                </a:extLst>
              </a:tr>
              <a:tr h="385217">
                <a:tc>
                  <a:txBody>
                    <a:bodyPr/>
                    <a:lstStyle/>
                    <a:p>
                      <a:pPr algn="ctr"/>
                      <a:r>
                        <a:rPr lang="fr-FR" b="1" dirty="0">
                          <a:solidFill>
                            <a:schemeClr val="tx1"/>
                          </a:solidFill>
                        </a:rPr>
                        <a:t>J</a:t>
                      </a:r>
                    </a:p>
                  </a:txBody>
                  <a:tcPr>
                    <a:solidFill>
                      <a:schemeClr val="bg1">
                        <a:lumMod val="75000"/>
                      </a:schemeClr>
                    </a:solidFill>
                  </a:tcPr>
                </a:tc>
                <a:tc>
                  <a:txBody>
                    <a:bodyPr/>
                    <a:lstStyle/>
                    <a:p>
                      <a:pPr algn="ctr"/>
                      <a:endParaRPr lang="fr-FR" b="1" dirty="0"/>
                    </a:p>
                  </a:txBody>
                  <a:tcPr>
                    <a:solidFill>
                      <a:schemeClr val="bg1">
                        <a:lumMod val="75000"/>
                      </a:schemeClr>
                    </a:solidFill>
                  </a:tcPr>
                </a:tc>
                <a:extLst>
                  <a:ext uri="{0D108BD9-81ED-4DB2-BD59-A6C34878D82A}">
                    <a16:rowId xmlns:a16="http://schemas.microsoft.com/office/drawing/2014/main" val="1963247395"/>
                  </a:ext>
                </a:extLst>
              </a:tr>
              <a:tr h="385217">
                <a:tc>
                  <a:txBody>
                    <a:bodyPr/>
                    <a:lstStyle/>
                    <a:p>
                      <a:pPr algn="ctr"/>
                      <a:r>
                        <a:rPr lang="fr-FR" b="1" dirty="0">
                          <a:solidFill>
                            <a:schemeClr val="tx1"/>
                          </a:solidFill>
                        </a:rPr>
                        <a:t>K</a:t>
                      </a:r>
                    </a:p>
                  </a:txBody>
                  <a:tcPr>
                    <a:solidFill>
                      <a:schemeClr val="bg1">
                        <a:lumMod val="75000"/>
                      </a:schemeClr>
                    </a:solidFill>
                  </a:tcPr>
                </a:tc>
                <a:tc>
                  <a:txBody>
                    <a:bodyPr/>
                    <a:lstStyle/>
                    <a:p>
                      <a:pPr algn="ctr"/>
                      <a:endParaRPr lang="fr-FR" b="1" dirty="0"/>
                    </a:p>
                  </a:txBody>
                  <a:tcPr>
                    <a:solidFill>
                      <a:schemeClr val="bg1">
                        <a:lumMod val="75000"/>
                      </a:schemeClr>
                    </a:solidFill>
                  </a:tcPr>
                </a:tc>
                <a:extLst>
                  <a:ext uri="{0D108BD9-81ED-4DB2-BD59-A6C34878D82A}">
                    <a16:rowId xmlns:a16="http://schemas.microsoft.com/office/drawing/2014/main" val="706418069"/>
                  </a:ext>
                </a:extLst>
              </a:tr>
              <a:tr h="385217">
                <a:tc>
                  <a:txBody>
                    <a:bodyPr/>
                    <a:lstStyle/>
                    <a:p>
                      <a:pPr algn="ctr"/>
                      <a:r>
                        <a:rPr lang="fr-FR" b="1" dirty="0">
                          <a:solidFill>
                            <a:schemeClr val="tx1"/>
                          </a:solidFill>
                        </a:rPr>
                        <a:t>L</a:t>
                      </a:r>
                    </a:p>
                  </a:txBody>
                  <a:tcPr/>
                </a:tc>
                <a:tc>
                  <a:txBody>
                    <a:bodyPr/>
                    <a:lstStyle/>
                    <a:p>
                      <a:pPr algn="ctr"/>
                      <a:endParaRPr lang="fr-FR" b="1" dirty="0"/>
                    </a:p>
                  </a:txBody>
                  <a:tcPr/>
                </a:tc>
                <a:extLst>
                  <a:ext uri="{0D108BD9-81ED-4DB2-BD59-A6C34878D82A}">
                    <a16:rowId xmlns:a16="http://schemas.microsoft.com/office/drawing/2014/main" val="406207637"/>
                  </a:ext>
                </a:extLst>
              </a:tr>
              <a:tr h="385217">
                <a:tc>
                  <a:txBody>
                    <a:bodyPr/>
                    <a:lstStyle/>
                    <a:p>
                      <a:pPr algn="ctr"/>
                      <a:r>
                        <a:rPr lang="fr-FR" b="1" dirty="0">
                          <a:solidFill>
                            <a:schemeClr val="tx1"/>
                          </a:solidFill>
                        </a:rPr>
                        <a:t>M</a:t>
                      </a:r>
                    </a:p>
                  </a:txBody>
                  <a:tcPr>
                    <a:solidFill>
                      <a:schemeClr val="bg1">
                        <a:lumMod val="75000"/>
                      </a:schemeClr>
                    </a:solidFill>
                  </a:tcPr>
                </a:tc>
                <a:tc>
                  <a:txBody>
                    <a:bodyPr/>
                    <a:lstStyle/>
                    <a:p>
                      <a:pPr algn="ctr"/>
                      <a:endParaRPr lang="fr-FR" b="1" dirty="0"/>
                    </a:p>
                  </a:txBody>
                  <a:tcPr>
                    <a:solidFill>
                      <a:schemeClr val="bg1">
                        <a:lumMod val="75000"/>
                      </a:schemeClr>
                    </a:solidFill>
                  </a:tcPr>
                </a:tc>
                <a:extLst>
                  <a:ext uri="{0D108BD9-81ED-4DB2-BD59-A6C34878D82A}">
                    <a16:rowId xmlns:a16="http://schemas.microsoft.com/office/drawing/2014/main" val="3989348367"/>
                  </a:ext>
                </a:extLst>
              </a:tr>
              <a:tr h="385217">
                <a:tc>
                  <a:txBody>
                    <a:bodyPr/>
                    <a:lstStyle/>
                    <a:p>
                      <a:pPr algn="ctr"/>
                      <a:r>
                        <a:rPr lang="fr-FR" b="1" dirty="0">
                          <a:solidFill>
                            <a:schemeClr val="tx1"/>
                          </a:solidFill>
                        </a:rPr>
                        <a:t>N</a:t>
                      </a:r>
                    </a:p>
                  </a:txBody>
                  <a:tcPr>
                    <a:solidFill>
                      <a:schemeClr val="bg1">
                        <a:lumMod val="75000"/>
                      </a:schemeClr>
                    </a:solidFill>
                  </a:tcPr>
                </a:tc>
                <a:tc>
                  <a:txBody>
                    <a:bodyPr/>
                    <a:lstStyle/>
                    <a:p>
                      <a:pPr algn="ctr"/>
                      <a:endParaRPr lang="fr-FR" b="1" dirty="0"/>
                    </a:p>
                  </a:txBody>
                  <a:tcPr>
                    <a:solidFill>
                      <a:schemeClr val="bg1">
                        <a:lumMod val="75000"/>
                      </a:schemeClr>
                    </a:solidFill>
                  </a:tcPr>
                </a:tc>
                <a:extLst>
                  <a:ext uri="{0D108BD9-81ED-4DB2-BD59-A6C34878D82A}">
                    <a16:rowId xmlns:a16="http://schemas.microsoft.com/office/drawing/2014/main" val="1405730906"/>
                  </a:ext>
                </a:extLst>
              </a:tr>
              <a:tr h="385217">
                <a:tc>
                  <a:txBody>
                    <a:bodyPr/>
                    <a:lstStyle/>
                    <a:p>
                      <a:pPr algn="ctr"/>
                      <a:r>
                        <a:rPr lang="fr-FR" b="1" dirty="0">
                          <a:solidFill>
                            <a:schemeClr val="tx1"/>
                          </a:solidFill>
                        </a:rPr>
                        <a:t>O</a:t>
                      </a:r>
                    </a:p>
                  </a:txBody>
                  <a:tcPr>
                    <a:solidFill>
                      <a:schemeClr val="bg1">
                        <a:lumMod val="75000"/>
                      </a:schemeClr>
                    </a:solidFill>
                  </a:tcPr>
                </a:tc>
                <a:tc>
                  <a:txBody>
                    <a:bodyPr/>
                    <a:lstStyle/>
                    <a:p>
                      <a:pPr algn="ctr"/>
                      <a:endParaRPr lang="fr-FR" b="1" dirty="0"/>
                    </a:p>
                  </a:txBody>
                  <a:tcPr>
                    <a:solidFill>
                      <a:schemeClr val="bg1">
                        <a:lumMod val="75000"/>
                      </a:schemeClr>
                    </a:solidFill>
                  </a:tcPr>
                </a:tc>
                <a:extLst>
                  <a:ext uri="{0D108BD9-81ED-4DB2-BD59-A6C34878D82A}">
                    <a16:rowId xmlns:a16="http://schemas.microsoft.com/office/drawing/2014/main" val="3849976462"/>
                  </a:ext>
                </a:extLst>
              </a:tr>
            </a:tbl>
          </a:graphicData>
        </a:graphic>
      </p:graphicFrame>
      <p:sp>
        <p:nvSpPr>
          <p:cNvPr id="9" name="ZoneTexte 8">
            <a:extLst>
              <a:ext uri="{FF2B5EF4-FFF2-40B4-BE49-F238E27FC236}">
                <a16:creationId xmlns:a16="http://schemas.microsoft.com/office/drawing/2014/main" id="{65851ED5-562F-0561-4131-557C06A9824B}"/>
              </a:ext>
            </a:extLst>
          </p:cNvPr>
          <p:cNvSpPr txBox="1"/>
          <p:nvPr/>
        </p:nvSpPr>
        <p:spPr>
          <a:xfrm>
            <a:off x="8644699" y="1015841"/>
            <a:ext cx="3144737" cy="369332"/>
          </a:xfrm>
          <a:prstGeom prst="rect">
            <a:avLst/>
          </a:prstGeom>
          <a:noFill/>
        </p:spPr>
        <p:txBody>
          <a:bodyPr wrap="square" rtlCol="0">
            <a:spAutoFit/>
          </a:bodyPr>
          <a:lstStyle/>
          <a:p>
            <a:r>
              <a:rPr lang="fr-FR" dirty="0"/>
              <a:t>ISLANDE</a:t>
            </a:r>
          </a:p>
        </p:txBody>
      </p:sp>
      <p:sp>
        <p:nvSpPr>
          <p:cNvPr id="10" name="ZoneTexte 9">
            <a:extLst>
              <a:ext uri="{FF2B5EF4-FFF2-40B4-BE49-F238E27FC236}">
                <a16:creationId xmlns:a16="http://schemas.microsoft.com/office/drawing/2014/main" id="{C4E7BEEF-AA66-9E8E-D0B6-C6C5C620B796}"/>
              </a:ext>
            </a:extLst>
          </p:cNvPr>
          <p:cNvSpPr txBox="1"/>
          <p:nvPr/>
        </p:nvSpPr>
        <p:spPr>
          <a:xfrm>
            <a:off x="8644698" y="1402231"/>
            <a:ext cx="3144737" cy="369332"/>
          </a:xfrm>
          <a:prstGeom prst="rect">
            <a:avLst/>
          </a:prstGeom>
          <a:noFill/>
        </p:spPr>
        <p:txBody>
          <a:bodyPr wrap="square" rtlCol="0">
            <a:spAutoFit/>
          </a:bodyPr>
          <a:lstStyle/>
          <a:p>
            <a:r>
              <a:rPr lang="fr-FR" dirty="0"/>
              <a:t>NORVÈGE</a:t>
            </a:r>
          </a:p>
        </p:txBody>
      </p:sp>
      <p:sp>
        <p:nvSpPr>
          <p:cNvPr id="11" name="ZoneTexte 10">
            <a:extLst>
              <a:ext uri="{FF2B5EF4-FFF2-40B4-BE49-F238E27FC236}">
                <a16:creationId xmlns:a16="http://schemas.microsoft.com/office/drawing/2014/main" id="{D6126BC6-EBB0-5953-DD35-E3D5DB3F4B34}"/>
              </a:ext>
            </a:extLst>
          </p:cNvPr>
          <p:cNvSpPr txBox="1"/>
          <p:nvPr/>
        </p:nvSpPr>
        <p:spPr>
          <a:xfrm>
            <a:off x="8644698" y="1780189"/>
            <a:ext cx="3144737" cy="369332"/>
          </a:xfrm>
          <a:prstGeom prst="rect">
            <a:avLst/>
          </a:prstGeom>
          <a:noFill/>
        </p:spPr>
        <p:txBody>
          <a:bodyPr wrap="square" rtlCol="0">
            <a:spAutoFit/>
          </a:bodyPr>
          <a:lstStyle/>
          <a:p>
            <a:r>
              <a:rPr lang="fr-FR" dirty="0"/>
              <a:t>RUSSIE</a:t>
            </a:r>
          </a:p>
        </p:txBody>
      </p:sp>
      <p:sp>
        <p:nvSpPr>
          <p:cNvPr id="12" name="ZoneTexte 11">
            <a:extLst>
              <a:ext uri="{FF2B5EF4-FFF2-40B4-BE49-F238E27FC236}">
                <a16:creationId xmlns:a16="http://schemas.microsoft.com/office/drawing/2014/main" id="{534C73DA-194F-3754-2C5F-30B620DA6181}"/>
              </a:ext>
            </a:extLst>
          </p:cNvPr>
          <p:cNvSpPr txBox="1"/>
          <p:nvPr/>
        </p:nvSpPr>
        <p:spPr>
          <a:xfrm>
            <a:off x="8644697" y="2184835"/>
            <a:ext cx="3144737" cy="369332"/>
          </a:xfrm>
          <a:prstGeom prst="rect">
            <a:avLst/>
          </a:prstGeom>
          <a:noFill/>
        </p:spPr>
        <p:txBody>
          <a:bodyPr wrap="square" rtlCol="0">
            <a:spAutoFit/>
          </a:bodyPr>
          <a:lstStyle/>
          <a:p>
            <a:r>
              <a:rPr lang="fr-FR" dirty="0"/>
              <a:t>BIÉLORUSSIE</a:t>
            </a:r>
          </a:p>
        </p:txBody>
      </p:sp>
      <p:sp>
        <p:nvSpPr>
          <p:cNvPr id="13" name="ZoneTexte 12">
            <a:extLst>
              <a:ext uri="{FF2B5EF4-FFF2-40B4-BE49-F238E27FC236}">
                <a16:creationId xmlns:a16="http://schemas.microsoft.com/office/drawing/2014/main" id="{2A3E1819-3AFD-E9D7-0878-250C63E09900}"/>
              </a:ext>
            </a:extLst>
          </p:cNvPr>
          <p:cNvSpPr txBox="1"/>
          <p:nvPr/>
        </p:nvSpPr>
        <p:spPr>
          <a:xfrm>
            <a:off x="8653322" y="2562116"/>
            <a:ext cx="3144737" cy="369332"/>
          </a:xfrm>
          <a:prstGeom prst="rect">
            <a:avLst/>
          </a:prstGeom>
          <a:noFill/>
        </p:spPr>
        <p:txBody>
          <a:bodyPr wrap="square" rtlCol="0">
            <a:spAutoFit/>
          </a:bodyPr>
          <a:lstStyle/>
          <a:p>
            <a:r>
              <a:rPr lang="fr-FR" dirty="0"/>
              <a:t>UKRAINE</a:t>
            </a:r>
          </a:p>
        </p:txBody>
      </p:sp>
      <p:sp>
        <p:nvSpPr>
          <p:cNvPr id="14" name="ZoneTexte 13">
            <a:extLst>
              <a:ext uri="{FF2B5EF4-FFF2-40B4-BE49-F238E27FC236}">
                <a16:creationId xmlns:a16="http://schemas.microsoft.com/office/drawing/2014/main" id="{5071902A-B2C4-A9C5-5FB2-B1368768032C}"/>
              </a:ext>
            </a:extLst>
          </p:cNvPr>
          <p:cNvSpPr txBox="1"/>
          <p:nvPr/>
        </p:nvSpPr>
        <p:spPr>
          <a:xfrm>
            <a:off x="8644696" y="2943699"/>
            <a:ext cx="3144737" cy="369332"/>
          </a:xfrm>
          <a:prstGeom prst="rect">
            <a:avLst/>
          </a:prstGeom>
          <a:noFill/>
        </p:spPr>
        <p:txBody>
          <a:bodyPr wrap="square" rtlCol="0">
            <a:spAutoFit/>
          </a:bodyPr>
          <a:lstStyle/>
          <a:p>
            <a:r>
              <a:rPr lang="fr-FR" dirty="0"/>
              <a:t>MOLDAVIE</a:t>
            </a:r>
          </a:p>
        </p:txBody>
      </p:sp>
      <p:sp>
        <p:nvSpPr>
          <p:cNvPr id="15" name="ZoneTexte 14">
            <a:extLst>
              <a:ext uri="{FF2B5EF4-FFF2-40B4-BE49-F238E27FC236}">
                <a16:creationId xmlns:a16="http://schemas.microsoft.com/office/drawing/2014/main" id="{8BB14F69-5F82-296A-7C07-1BB98A3BAA1E}"/>
              </a:ext>
            </a:extLst>
          </p:cNvPr>
          <p:cNvSpPr txBox="1"/>
          <p:nvPr/>
        </p:nvSpPr>
        <p:spPr>
          <a:xfrm>
            <a:off x="8644695" y="3329417"/>
            <a:ext cx="3144737" cy="369332"/>
          </a:xfrm>
          <a:prstGeom prst="rect">
            <a:avLst/>
          </a:prstGeom>
          <a:noFill/>
        </p:spPr>
        <p:txBody>
          <a:bodyPr wrap="square" rtlCol="0">
            <a:spAutoFit/>
          </a:bodyPr>
          <a:lstStyle/>
          <a:p>
            <a:r>
              <a:rPr lang="fr-FR" dirty="0"/>
              <a:t>SUISSE</a:t>
            </a:r>
          </a:p>
        </p:txBody>
      </p:sp>
      <p:sp>
        <p:nvSpPr>
          <p:cNvPr id="16" name="ZoneTexte 15">
            <a:extLst>
              <a:ext uri="{FF2B5EF4-FFF2-40B4-BE49-F238E27FC236}">
                <a16:creationId xmlns:a16="http://schemas.microsoft.com/office/drawing/2014/main" id="{BE65DD33-032E-F46C-6BE8-73AF021E366A}"/>
              </a:ext>
            </a:extLst>
          </p:cNvPr>
          <p:cNvSpPr txBox="1"/>
          <p:nvPr/>
        </p:nvSpPr>
        <p:spPr>
          <a:xfrm>
            <a:off x="8644694" y="3711445"/>
            <a:ext cx="3144737" cy="369332"/>
          </a:xfrm>
          <a:prstGeom prst="rect">
            <a:avLst/>
          </a:prstGeom>
          <a:noFill/>
        </p:spPr>
        <p:txBody>
          <a:bodyPr wrap="square" rtlCol="0">
            <a:spAutoFit/>
          </a:bodyPr>
          <a:lstStyle/>
          <a:p>
            <a:r>
              <a:rPr lang="fr-FR" dirty="0"/>
              <a:t>LICHTENSTEIN</a:t>
            </a:r>
          </a:p>
        </p:txBody>
      </p:sp>
      <p:sp>
        <p:nvSpPr>
          <p:cNvPr id="17" name="ZoneTexte 16">
            <a:extLst>
              <a:ext uri="{FF2B5EF4-FFF2-40B4-BE49-F238E27FC236}">
                <a16:creationId xmlns:a16="http://schemas.microsoft.com/office/drawing/2014/main" id="{C4D2F364-4BB6-622D-8AB1-C79F26B7F9E8}"/>
              </a:ext>
            </a:extLst>
          </p:cNvPr>
          <p:cNvSpPr txBox="1"/>
          <p:nvPr/>
        </p:nvSpPr>
        <p:spPr>
          <a:xfrm>
            <a:off x="8653321" y="4105533"/>
            <a:ext cx="3144737" cy="369332"/>
          </a:xfrm>
          <a:prstGeom prst="rect">
            <a:avLst/>
          </a:prstGeom>
          <a:noFill/>
        </p:spPr>
        <p:txBody>
          <a:bodyPr wrap="square" rtlCol="0">
            <a:spAutoFit/>
          </a:bodyPr>
          <a:lstStyle/>
          <a:p>
            <a:r>
              <a:rPr lang="fr-FR" dirty="0"/>
              <a:t>BOSNIE-HERZÉGOVINE</a:t>
            </a:r>
          </a:p>
        </p:txBody>
      </p:sp>
      <p:sp>
        <p:nvSpPr>
          <p:cNvPr id="18" name="ZoneTexte 17">
            <a:extLst>
              <a:ext uri="{FF2B5EF4-FFF2-40B4-BE49-F238E27FC236}">
                <a16:creationId xmlns:a16="http://schemas.microsoft.com/office/drawing/2014/main" id="{A5F30384-21AC-A139-5143-777AECA4B3DB}"/>
              </a:ext>
            </a:extLst>
          </p:cNvPr>
          <p:cNvSpPr txBox="1"/>
          <p:nvPr/>
        </p:nvSpPr>
        <p:spPr>
          <a:xfrm>
            <a:off x="8653321" y="4484746"/>
            <a:ext cx="3144737" cy="369332"/>
          </a:xfrm>
          <a:prstGeom prst="rect">
            <a:avLst/>
          </a:prstGeom>
          <a:noFill/>
        </p:spPr>
        <p:txBody>
          <a:bodyPr wrap="square" rtlCol="0">
            <a:spAutoFit/>
          </a:bodyPr>
          <a:lstStyle/>
          <a:p>
            <a:r>
              <a:rPr lang="fr-FR" dirty="0"/>
              <a:t>SERBIE</a:t>
            </a:r>
          </a:p>
        </p:txBody>
      </p:sp>
      <p:sp>
        <p:nvSpPr>
          <p:cNvPr id="19" name="ZoneTexte 18">
            <a:extLst>
              <a:ext uri="{FF2B5EF4-FFF2-40B4-BE49-F238E27FC236}">
                <a16:creationId xmlns:a16="http://schemas.microsoft.com/office/drawing/2014/main" id="{5FE09706-1950-576C-024F-07D392414380}"/>
              </a:ext>
            </a:extLst>
          </p:cNvPr>
          <p:cNvSpPr txBox="1"/>
          <p:nvPr/>
        </p:nvSpPr>
        <p:spPr>
          <a:xfrm>
            <a:off x="8653321" y="4870764"/>
            <a:ext cx="3144737" cy="369332"/>
          </a:xfrm>
          <a:prstGeom prst="rect">
            <a:avLst/>
          </a:prstGeom>
          <a:noFill/>
        </p:spPr>
        <p:txBody>
          <a:bodyPr wrap="square" rtlCol="0">
            <a:spAutoFit/>
          </a:bodyPr>
          <a:lstStyle/>
          <a:p>
            <a:r>
              <a:rPr lang="fr-FR" dirty="0"/>
              <a:t>MONTÉNÉGRO</a:t>
            </a:r>
          </a:p>
        </p:txBody>
      </p:sp>
      <p:sp>
        <p:nvSpPr>
          <p:cNvPr id="20" name="ZoneTexte 19">
            <a:extLst>
              <a:ext uri="{FF2B5EF4-FFF2-40B4-BE49-F238E27FC236}">
                <a16:creationId xmlns:a16="http://schemas.microsoft.com/office/drawing/2014/main" id="{648CBBCC-2CEE-F567-CC13-A471B669FBF2}"/>
              </a:ext>
            </a:extLst>
          </p:cNvPr>
          <p:cNvSpPr txBox="1"/>
          <p:nvPr/>
        </p:nvSpPr>
        <p:spPr>
          <a:xfrm>
            <a:off x="8653321" y="5255307"/>
            <a:ext cx="3144737" cy="369332"/>
          </a:xfrm>
          <a:prstGeom prst="rect">
            <a:avLst/>
          </a:prstGeom>
          <a:noFill/>
        </p:spPr>
        <p:txBody>
          <a:bodyPr wrap="square" rtlCol="0">
            <a:spAutoFit/>
          </a:bodyPr>
          <a:lstStyle/>
          <a:p>
            <a:r>
              <a:rPr lang="fr-FR" dirty="0"/>
              <a:t>KOSOVO</a:t>
            </a:r>
          </a:p>
        </p:txBody>
      </p:sp>
      <p:sp>
        <p:nvSpPr>
          <p:cNvPr id="21" name="ZoneTexte 20">
            <a:extLst>
              <a:ext uri="{FF2B5EF4-FFF2-40B4-BE49-F238E27FC236}">
                <a16:creationId xmlns:a16="http://schemas.microsoft.com/office/drawing/2014/main" id="{99095B2E-4D43-B7F1-9070-126F4423A16E}"/>
              </a:ext>
            </a:extLst>
          </p:cNvPr>
          <p:cNvSpPr txBox="1"/>
          <p:nvPr/>
        </p:nvSpPr>
        <p:spPr>
          <a:xfrm>
            <a:off x="8644693" y="5638631"/>
            <a:ext cx="3144737" cy="369332"/>
          </a:xfrm>
          <a:prstGeom prst="rect">
            <a:avLst/>
          </a:prstGeom>
          <a:noFill/>
        </p:spPr>
        <p:txBody>
          <a:bodyPr wrap="square" rtlCol="0">
            <a:spAutoFit/>
          </a:bodyPr>
          <a:lstStyle/>
          <a:p>
            <a:r>
              <a:rPr lang="fr-FR" dirty="0"/>
              <a:t>ALBANIE</a:t>
            </a:r>
          </a:p>
        </p:txBody>
      </p:sp>
      <p:sp>
        <p:nvSpPr>
          <p:cNvPr id="22" name="ZoneTexte 21">
            <a:extLst>
              <a:ext uri="{FF2B5EF4-FFF2-40B4-BE49-F238E27FC236}">
                <a16:creationId xmlns:a16="http://schemas.microsoft.com/office/drawing/2014/main" id="{81EDF470-07B5-8417-964D-5973D031E9A3}"/>
              </a:ext>
            </a:extLst>
          </p:cNvPr>
          <p:cNvSpPr txBox="1"/>
          <p:nvPr/>
        </p:nvSpPr>
        <p:spPr>
          <a:xfrm>
            <a:off x="8644692" y="6025215"/>
            <a:ext cx="3144737" cy="369332"/>
          </a:xfrm>
          <a:prstGeom prst="rect">
            <a:avLst/>
          </a:prstGeom>
          <a:noFill/>
        </p:spPr>
        <p:txBody>
          <a:bodyPr wrap="square" rtlCol="0">
            <a:spAutoFit/>
          </a:bodyPr>
          <a:lstStyle/>
          <a:p>
            <a:r>
              <a:rPr lang="fr-FR" dirty="0"/>
              <a:t>MACÉDOINE-DU-NORD</a:t>
            </a:r>
          </a:p>
        </p:txBody>
      </p:sp>
      <p:sp>
        <p:nvSpPr>
          <p:cNvPr id="23" name="ZoneTexte 22">
            <a:extLst>
              <a:ext uri="{FF2B5EF4-FFF2-40B4-BE49-F238E27FC236}">
                <a16:creationId xmlns:a16="http://schemas.microsoft.com/office/drawing/2014/main" id="{B683DB6C-0A0F-A500-A1F5-6A839ECA04C8}"/>
              </a:ext>
            </a:extLst>
          </p:cNvPr>
          <p:cNvSpPr txBox="1"/>
          <p:nvPr/>
        </p:nvSpPr>
        <p:spPr>
          <a:xfrm>
            <a:off x="8653321" y="6411799"/>
            <a:ext cx="3144737" cy="369332"/>
          </a:xfrm>
          <a:prstGeom prst="rect">
            <a:avLst/>
          </a:prstGeom>
          <a:noFill/>
        </p:spPr>
        <p:txBody>
          <a:bodyPr wrap="square" rtlCol="0">
            <a:spAutoFit/>
          </a:bodyPr>
          <a:lstStyle/>
          <a:p>
            <a:r>
              <a:rPr lang="fr-FR" dirty="0"/>
              <a:t>TÜRKIYE (TURQUIE)</a:t>
            </a:r>
          </a:p>
        </p:txBody>
      </p:sp>
      <p:pic>
        <p:nvPicPr>
          <p:cNvPr id="24" name="Image 23">
            <a:hlinkClick r:id="rId3" action="ppaction://hlinksldjump"/>
            <a:extLst>
              <a:ext uri="{FF2B5EF4-FFF2-40B4-BE49-F238E27FC236}">
                <a16:creationId xmlns:a16="http://schemas.microsoft.com/office/drawing/2014/main" id="{47139437-7FBA-0A1D-A315-D10B5896187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7" name="ZoneTexte 6">
            <a:extLst>
              <a:ext uri="{FF2B5EF4-FFF2-40B4-BE49-F238E27FC236}">
                <a16:creationId xmlns:a16="http://schemas.microsoft.com/office/drawing/2014/main" id="{50809B57-152F-047B-3FC9-FDF7CE0F2509}"/>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378442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80">
                                          <p:stCondLst>
                                            <p:cond delay="0"/>
                                          </p:stCondLst>
                                        </p:cTn>
                                        <p:tgtEl>
                                          <p:spTgt spid="8"/>
                                        </p:tgtEl>
                                      </p:cBhvr>
                                    </p:animEffect>
                                    <p:anim calcmode="lin" valueType="num">
                                      <p:cBhvr>
                                        <p:cTn id="27"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2" dur="26">
                                          <p:stCondLst>
                                            <p:cond delay="650"/>
                                          </p:stCondLst>
                                        </p:cTn>
                                        <p:tgtEl>
                                          <p:spTgt spid="8"/>
                                        </p:tgtEl>
                                      </p:cBhvr>
                                      <p:to x="100000" y="60000"/>
                                    </p:animScale>
                                    <p:animScale>
                                      <p:cBhvr>
                                        <p:cTn id="33" dur="166" decel="50000">
                                          <p:stCondLst>
                                            <p:cond delay="676"/>
                                          </p:stCondLst>
                                        </p:cTn>
                                        <p:tgtEl>
                                          <p:spTgt spid="8"/>
                                        </p:tgtEl>
                                      </p:cBhvr>
                                      <p:to x="100000" y="100000"/>
                                    </p:animScale>
                                    <p:animScale>
                                      <p:cBhvr>
                                        <p:cTn id="34" dur="26">
                                          <p:stCondLst>
                                            <p:cond delay="1312"/>
                                          </p:stCondLst>
                                        </p:cTn>
                                        <p:tgtEl>
                                          <p:spTgt spid="8"/>
                                        </p:tgtEl>
                                      </p:cBhvr>
                                      <p:to x="100000" y="80000"/>
                                    </p:animScale>
                                    <p:animScale>
                                      <p:cBhvr>
                                        <p:cTn id="35" dur="166" decel="50000">
                                          <p:stCondLst>
                                            <p:cond delay="1338"/>
                                          </p:stCondLst>
                                        </p:cTn>
                                        <p:tgtEl>
                                          <p:spTgt spid="8"/>
                                        </p:tgtEl>
                                      </p:cBhvr>
                                      <p:to x="100000" y="100000"/>
                                    </p:animScale>
                                    <p:animScale>
                                      <p:cBhvr>
                                        <p:cTn id="36" dur="26">
                                          <p:stCondLst>
                                            <p:cond delay="1642"/>
                                          </p:stCondLst>
                                        </p:cTn>
                                        <p:tgtEl>
                                          <p:spTgt spid="8"/>
                                        </p:tgtEl>
                                      </p:cBhvr>
                                      <p:to x="100000" y="90000"/>
                                    </p:animScale>
                                    <p:animScale>
                                      <p:cBhvr>
                                        <p:cTn id="37" dur="166" decel="50000">
                                          <p:stCondLst>
                                            <p:cond delay="1668"/>
                                          </p:stCondLst>
                                        </p:cTn>
                                        <p:tgtEl>
                                          <p:spTgt spid="8"/>
                                        </p:tgtEl>
                                      </p:cBhvr>
                                      <p:to x="100000" y="100000"/>
                                    </p:animScale>
                                    <p:animScale>
                                      <p:cBhvr>
                                        <p:cTn id="38" dur="26">
                                          <p:stCondLst>
                                            <p:cond delay="1808"/>
                                          </p:stCondLst>
                                        </p:cTn>
                                        <p:tgtEl>
                                          <p:spTgt spid="8"/>
                                        </p:tgtEl>
                                      </p:cBhvr>
                                      <p:to x="100000" y="95000"/>
                                    </p:animScale>
                                    <p:animScale>
                                      <p:cBhvr>
                                        <p:cTn id="39" dur="166" decel="50000">
                                          <p:stCondLst>
                                            <p:cond delay="1834"/>
                                          </p:stCondLst>
                                        </p:cTn>
                                        <p:tgtEl>
                                          <p:spTgt spid="8"/>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ppt_x"/>
                                          </p:val>
                                        </p:tav>
                                        <p:tav tm="100000">
                                          <p:val>
                                            <p:strVal val="#ppt_x"/>
                                          </p:val>
                                        </p:tav>
                                      </p:tavLst>
                                    </p:anim>
                                    <p:anim calcmode="lin" valueType="num">
                                      <p:cBhvr additive="base">
                                        <p:cTn id="4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ppt_x"/>
                                          </p:val>
                                        </p:tav>
                                        <p:tav tm="100000">
                                          <p:val>
                                            <p:strVal val="#ppt_x"/>
                                          </p:val>
                                        </p:tav>
                                      </p:tavLst>
                                    </p:anim>
                                    <p:anim calcmode="lin" valueType="num">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ppt_x"/>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additive="base">
                                        <p:cTn id="66" dur="500" fill="hold"/>
                                        <p:tgtEl>
                                          <p:spTgt spid="12"/>
                                        </p:tgtEl>
                                        <p:attrNameLst>
                                          <p:attrName>ppt_x</p:attrName>
                                        </p:attrNameLst>
                                      </p:cBhvr>
                                      <p:tavLst>
                                        <p:tav tm="0">
                                          <p:val>
                                            <p:strVal val="#ppt_x"/>
                                          </p:val>
                                        </p:tav>
                                        <p:tav tm="100000">
                                          <p:val>
                                            <p:strVal val="#ppt_x"/>
                                          </p:val>
                                        </p:tav>
                                      </p:tavLst>
                                    </p:anim>
                                    <p:anim calcmode="lin" valueType="num">
                                      <p:cBhvr additive="base">
                                        <p:cTn id="6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additive="base">
                                        <p:cTn id="72" dur="500" fill="hold"/>
                                        <p:tgtEl>
                                          <p:spTgt spid="13"/>
                                        </p:tgtEl>
                                        <p:attrNameLst>
                                          <p:attrName>ppt_x</p:attrName>
                                        </p:attrNameLst>
                                      </p:cBhvr>
                                      <p:tavLst>
                                        <p:tav tm="0">
                                          <p:val>
                                            <p:strVal val="#ppt_x"/>
                                          </p:val>
                                        </p:tav>
                                        <p:tav tm="100000">
                                          <p:val>
                                            <p:strVal val="#ppt_x"/>
                                          </p:val>
                                        </p:tav>
                                      </p:tavLst>
                                    </p:anim>
                                    <p:anim calcmode="lin" valueType="num">
                                      <p:cBhvr additive="base">
                                        <p:cTn id="7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14"/>
                                        </p:tgtEl>
                                        <p:attrNameLst>
                                          <p:attrName>style.visibility</p:attrName>
                                        </p:attrNameLst>
                                      </p:cBhvr>
                                      <p:to>
                                        <p:strVal val="visible"/>
                                      </p:to>
                                    </p:set>
                                    <p:anim calcmode="lin" valueType="num">
                                      <p:cBhvr additive="base">
                                        <p:cTn id="78" dur="500" fill="hold"/>
                                        <p:tgtEl>
                                          <p:spTgt spid="14"/>
                                        </p:tgtEl>
                                        <p:attrNameLst>
                                          <p:attrName>ppt_x</p:attrName>
                                        </p:attrNameLst>
                                      </p:cBhvr>
                                      <p:tavLst>
                                        <p:tav tm="0">
                                          <p:val>
                                            <p:strVal val="#ppt_x"/>
                                          </p:val>
                                        </p:tav>
                                        <p:tav tm="100000">
                                          <p:val>
                                            <p:strVal val="#ppt_x"/>
                                          </p:val>
                                        </p:tav>
                                      </p:tavLst>
                                    </p:anim>
                                    <p:anim calcmode="lin" valueType="num">
                                      <p:cBhvr additive="base">
                                        <p:cTn id="7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15"/>
                                        </p:tgtEl>
                                        <p:attrNameLst>
                                          <p:attrName>style.visibility</p:attrName>
                                        </p:attrNameLst>
                                      </p:cBhvr>
                                      <p:to>
                                        <p:strVal val="visible"/>
                                      </p:to>
                                    </p:set>
                                    <p:anim calcmode="lin" valueType="num">
                                      <p:cBhvr additive="base">
                                        <p:cTn id="84" dur="500" fill="hold"/>
                                        <p:tgtEl>
                                          <p:spTgt spid="15"/>
                                        </p:tgtEl>
                                        <p:attrNameLst>
                                          <p:attrName>ppt_x</p:attrName>
                                        </p:attrNameLst>
                                      </p:cBhvr>
                                      <p:tavLst>
                                        <p:tav tm="0">
                                          <p:val>
                                            <p:strVal val="#ppt_x"/>
                                          </p:val>
                                        </p:tav>
                                        <p:tav tm="100000">
                                          <p:val>
                                            <p:strVal val="#ppt_x"/>
                                          </p:val>
                                        </p:tav>
                                      </p:tavLst>
                                    </p:anim>
                                    <p:anim calcmode="lin" valueType="num">
                                      <p:cBhvr additive="base">
                                        <p:cTn id="8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16"/>
                                        </p:tgtEl>
                                        <p:attrNameLst>
                                          <p:attrName>style.visibility</p:attrName>
                                        </p:attrNameLst>
                                      </p:cBhvr>
                                      <p:to>
                                        <p:strVal val="visible"/>
                                      </p:to>
                                    </p:set>
                                    <p:anim calcmode="lin" valueType="num">
                                      <p:cBhvr additive="base">
                                        <p:cTn id="90" dur="500" fill="hold"/>
                                        <p:tgtEl>
                                          <p:spTgt spid="16"/>
                                        </p:tgtEl>
                                        <p:attrNameLst>
                                          <p:attrName>ppt_x</p:attrName>
                                        </p:attrNameLst>
                                      </p:cBhvr>
                                      <p:tavLst>
                                        <p:tav tm="0">
                                          <p:val>
                                            <p:strVal val="#ppt_x"/>
                                          </p:val>
                                        </p:tav>
                                        <p:tav tm="100000">
                                          <p:val>
                                            <p:strVal val="#ppt_x"/>
                                          </p:val>
                                        </p:tav>
                                      </p:tavLst>
                                    </p:anim>
                                    <p:anim calcmode="lin" valueType="num">
                                      <p:cBhvr additive="base">
                                        <p:cTn id="9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grpId="0" nodeType="clickEffect">
                                  <p:stCondLst>
                                    <p:cond delay="0"/>
                                  </p:stCondLst>
                                  <p:childTnLst>
                                    <p:set>
                                      <p:cBhvr>
                                        <p:cTn id="95" dur="1" fill="hold">
                                          <p:stCondLst>
                                            <p:cond delay="0"/>
                                          </p:stCondLst>
                                        </p:cTn>
                                        <p:tgtEl>
                                          <p:spTgt spid="17"/>
                                        </p:tgtEl>
                                        <p:attrNameLst>
                                          <p:attrName>style.visibility</p:attrName>
                                        </p:attrNameLst>
                                      </p:cBhvr>
                                      <p:to>
                                        <p:strVal val="visible"/>
                                      </p:to>
                                    </p:set>
                                    <p:anim calcmode="lin" valueType="num">
                                      <p:cBhvr additive="base">
                                        <p:cTn id="96" dur="500" fill="hold"/>
                                        <p:tgtEl>
                                          <p:spTgt spid="17"/>
                                        </p:tgtEl>
                                        <p:attrNameLst>
                                          <p:attrName>ppt_x</p:attrName>
                                        </p:attrNameLst>
                                      </p:cBhvr>
                                      <p:tavLst>
                                        <p:tav tm="0">
                                          <p:val>
                                            <p:strVal val="#ppt_x"/>
                                          </p:val>
                                        </p:tav>
                                        <p:tav tm="100000">
                                          <p:val>
                                            <p:strVal val="#ppt_x"/>
                                          </p:val>
                                        </p:tav>
                                      </p:tavLst>
                                    </p:anim>
                                    <p:anim calcmode="lin" valueType="num">
                                      <p:cBhvr additive="base">
                                        <p:cTn id="9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grpId="0" nodeType="clickEffect">
                                  <p:stCondLst>
                                    <p:cond delay="0"/>
                                  </p:stCondLst>
                                  <p:childTnLst>
                                    <p:set>
                                      <p:cBhvr>
                                        <p:cTn id="101" dur="1" fill="hold">
                                          <p:stCondLst>
                                            <p:cond delay="0"/>
                                          </p:stCondLst>
                                        </p:cTn>
                                        <p:tgtEl>
                                          <p:spTgt spid="18"/>
                                        </p:tgtEl>
                                        <p:attrNameLst>
                                          <p:attrName>style.visibility</p:attrName>
                                        </p:attrNameLst>
                                      </p:cBhvr>
                                      <p:to>
                                        <p:strVal val="visible"/>
                                      </p:to>
                                    </p:set>
                                    <p:anim calcmode="lin" valueType="num">
                                      <p:cBhvr additive="base">
                                        <p:cTn id="102" dur="500" fill="hold"/>
                                        <p:tgtEl>
                                          <p:spTgt spid="18"/>
                                        </p:tgtEl>
                                        <p:attrNameLst>
                                          <p:attrName>ppt_x</p:attrName>
                                        </p:attrNameLst>
                                      </p:cBhvr>
                                      <p:tavLst>
                                        <p:tav tm="0">
                                          <p:val>
                                            <p:strVal val="#ppt_x"/>
                                          </p:val>
                                        </p:tav>
                                        <p:tav tm="100000">
                                          <p:val>
                                            <p:strVal val="#ppt_x"/>
                                          </p:val>
                                        </p:tav>
                                      </p:tavLst>
                                    </p:anim>
                                    <p:anim calcmode="lin" valueType="num">
                                      <p:cBhvr additive="base">
                                        <p:cTn id="10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grpId="0" nodeType="clickEffect">
                                  <p:stCondLst>
                                    <p:cond delay="0"/>
                                  </p:stCondLst>
                                  <p:childTnLst>
                                    <p:set>
                                      <p:cBhvr>
                                        <p:cTn id="107" dur="1" fill="hold">
                                          <p:stCondLst>
                                            <p:cond delay="0"/>
                                          </p:stCondLst>
                                        </p:cTn>
                                        <p:tgtEl>
                                          <p:spTgt spid="19"/>
                                        </p:tgtEl>
                                        <p:attrNameLst>
                                          <p:attrName>style.visibility</p:attrName>
                                        </p:attrNameLst>
                                      </p:cBhvr>
                                      <p:to>
                                        <p:strVal val="visible"/>
                                      </p:to>
                                    </p:set>
                                    <p:anim calcmode="lin" valueType="num">
                                      <p:cBhvr additive="base">
                                        <p:cTn id="108" dur="500" fill="hold"/>
                                        <p:tgtEl>
                                          <p:spTgt spid="19"/>
                                        </p:tgtEl>
                                        <p:attrNameLst>
                                          <p:attrName>ppt_x</p:attrName>
                                        </p:attrNameLst>
                                      </p:cBhvr>
                                      <p:tavLst>
                                        <p:tav tm="0">
                                          <p:val>
                                            <p:strVal val="#ppt_x"/>
                                          </p:val>
                                        </p:tav>
                                        <p:tav tm="100000">
                                          <p:val>
                                            <p:strVal val="#ppt_x"/>
                                          </p:val>
                                        </p:tav>
                                      </p:tavLst>
                                    </p:anim>
                                    <p:anim calcmode="lin" valueType="num">
                                      <p:cBhvr additive="base">
                                        <p:cTn id="10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2" presetClass="entr" presetSubtype="4" fill="hold" grpId="0" nodeType="clickEffect">
                                  <p:stCondLst>
                                    <p:cond delay="0"/>
                                  </p:stCondLst>
                                  <p:childTnLst>
                                    <p:set>
                                      <p:cBhvr>
                                        <p:cTn id="113" dur="1" fill="hold">
                                          <p:stCondLst>
                                            <p:cond delay="0"/>
                                          </p:stCondLst>
                                        </p:cTn>
                                        <p:tgtEl>
                                          <p:spTgt spid="20"/>
                                        </p:tgtEl>
                                        <p:attrNameLst>
                                          <p:attrName>style.visibility</p:attrName>
                                        </p:attrNameLst>
                                      </p:cBhvr>
                                      <p:to>
                                        <p:strVal val="visible"/>
                                      </p:to>
                                    </p:set>
                                    <p:anim calcmode="lin" valueType="num">
                                      <p:cBhvr additive="base">
                                        <p:cTn id="114" dur="500" fill="hold"/>
                                        <p:tgtEl>
                                          <p:spTgt spid="20"/>
                                        </p:tgtEl>
                                        <p:attrNameLst>
                                          <p:attrName>ppt_x</p:attrName>
                                        </p:attrNameLst>
                                      </p:cBhvr>
                                      <p:tavLst>
                                        <p:tav tm="0">
                                          <p:val>
                                            <p:strVal val="#ppt_x"/>
                                          </p:val>
                                        </p:tav>
                                        <p:tav tm="100000">
                                          <p:val>
                                            <p:strVal val="#ppt_x"/>
                                          </p:val>
                                        </p:tav>
                                      </p:tavLst>
                                    </p:anim>
                                    <p:anim calcmode="lin" valueType="num">
                                      <p:cBhvr additive="base">
                                        <p:cTn id="11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 presetClass="entr" presetSubtype="4" fill="hold" grpId="0" nodeType="clickEffect">
                                  <p:stCondLst>
                                    <p:cond delay="0"/>
                                  </p:stCondLst>
                                  <p:childTnLst>
                                    <p:set>
                                      <p:cBhvr>
                                        <p:cTn id="119" dur="1" fill="hold">
                                          <p:stCondLst>
                                            <p:cond delay="0"/>
                                          </p:stCondLst>
                                        </p:cTn>
                                        <p:tgtEl>
                                          <p:spTgt spid="21"/>
                                        </p:tgtEl>
                                        <p:attrNameLst>
                                          <p:attrName>style.visibility</p:attrName>
                                        </p:attrNameLst>
                                      </p:cBhvr>
                                      <p:to>
                                        <p:strVal val="visible"/>
                                      </p:to>
                                    </p:set>
                                    <p:anim calcmode="lin" valueType="num">
                                      <p:cBhvr additive="base">
                                        <p:cTn id="120" dur="500" fill="hold"/>
                                        <p:tgtEl>
                                          <p:spTgt spid="21"/>
                                        </p:tgtEl>
                                        <p:attrNameLst>
                                          <p:attrName>ppt_x</p:attrName>
                                        </p:attrNameLst>
                                      </p:cBhvr>
                                      <p:tavLst>
                                        <p:tav tm="0">
                                          <p:val>
                                            <p:strVal val="#ppt_x"/>
                                          </p:val>
                                        </p:tav>
                                        <p:tav tm="100000">
                                          <p:val>
                                            <p:strVal val="#ppt_x"/>
                                          </p:val>
                                        </p:tav>
                                      </p:tavLst>
                                    </p:anim>
                                    <p:anim calcmode="lin" valueType="num">
                                      <p:cBhvr additive="base">
                                        <p:cTn id="12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2" presetClass="entr" presetSubtype="4" fill="hold" grpId="0" nodeType="clickEffect">
                                  <p:stCondLst>
                                    <p:cond delay="0"/>
                                  </p:stCondLst>
                                  <p:childTnLst>
                                    <p:set>
                                      <p:cBhvr>
                                        <p:cTn id="125" dur="1" fill="hold">
                                          <p:stCondLst>
                                            <p:cond delay="0"/>
                                          </p:stCondLst>
                                        </p:cTn>
                                        <p:tgtEl>
                                          <p:spTgt spid="22"/>
                                        </p:tgtEl>
                                        <p:attrNameLst>
                                          <p:attrName>style.visibility</p:attrName>
                                        </p:attrNameLst>
                                      </p:cBhvr>
                                      <p:to>
                                        <p:strVal val="visible"/>
                                      </p:to>
                                    </p:set>
                                    <p:anim calcmode="lin" valueType="num">
                                      <p:cBhvr additive="base">
                                        <p:cTn id="126" dur="500" fill="hold"/>
                                        <p:tgtEl>
                                          <p:spTgt spid="22"/>
                                        </p:tgtEl>
                                        <p:attrNameLst>
                                          <p:attrName>ppt_x</p:attrName>
                                        </p:attrNameLst>
                                      </p:cBhvr>
                                      <p:tavLst>
                                        <p:tav tm="0">
                                          <p:val>
                                            <p:strVal val="#ppt_x"/>
                                          </p:val>
                                        </p:tav>
                                        <p:tav tm="100000">
                                          <p:val>
                                            <p:strVal val="#ppt_x"/>
                                          </p:val>
                                        </p:tav>
                                      </p:tavLst>
                                    </p:anim>
                                    <p:anim calcmode="lin" valueType="num">
                                      <p:cBhvr additive="base">
                                        <p:cTn id="12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23"/>
                                        </p:tgtEl>
                                        <p:attrNameLst>
                                          <p:attrName>style.visibility</p:attrName>
                                        </p:attrNameLst>
                                      </p:cBhvr>
                                      <p:to>
                                        <p:strVal val="visible"/>
                                      </p:to>
                                    </p:set>
                                    <p:anim calcmode="lin" valueType="num">
                                      <p:cBhvr additive="base">
                                        <p:cTn id="132" dur="500" fill="hold"/>
                                        <p:tgtEl>
                                          <p:spTgt spid="23"/>
                                        </p:tgtEl>
                                        <p:attrNameLst>
                                          <p:attrName>ppt_x</p:attrName>
                                        </p:attrNameLst>
                                      </p:cBhvr>
                                      <p:tavLst>
                                        <p:tav tm="0">
                                          <p:val>
                                            <p:strVal val="#ppt_x"/>
                                          </p:val>
                                        </p:tav>
                                        <p:tav tm="100000">
                                          <p:val>
                                            <p:strVal val="#ppt_x"/>
                                          </p:val>
                                        </p:tav>
                                      </p:tavLst>
                                    </p:anim>
                                    <p:anim calcmode="lin" valueType="num">
                                      <p:cBhvr additive="base">
                                        <p:cTn id="13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DEB97A9-5A1D-F785-27DB-D4DCC40BE86F}"/>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22</a:t>
            </a:r>
          </a:p>
        </p:txBody>
      </p:sp>
      <p:sp>
        <p:nvSpPr>
          <p:cNvPr id="4" name="ZoneTexte 3">
            <a:extLst>
              <a:ext uri="{FF2B5EF4-FFF2-40B4-BE49-F238E27FC236}">
                <a16:creationId xmlns:a16="http://schemas.microsoft.com/office/drawing/2014/main" id="{286CA0EE-F327-9C94-EA5E-98D39F395B50}"/>
              </a:ext>
            </a:extLst>
          </p:cNvPr>
          <p:cNvSpPr txBox="1"/>
          <p:nvPr/>
        </p:nvSpPr>
        <p:spPr>
          <a:xfrm>
            <a:off x="1833524" y="453461"/>
            <a:ext cx="6652108"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Construction de l’Union européenne et conjoncture internationale</a:t>
            </a:r>
          </a:p>
        </p:txBody>
      </p:sp>
      <p:pic>
        <p:nvPicPr>
          <p:cNvPr id="5" name="Image 4">
            <a:extLst>
              <a:ext uri="{FF2B5EF4-FFF2-40B4-BE49-F238E27FC236}">
                <a16:creationId xmlns:a16="http://schemas.microsoft.com/office/drawing/2014/main" id="{5739EC56-CEF5-BD01-94E6-84B51E062EC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53961" y="822793"/>
            <a:ext cx="11484077" cy="2597261"/>
          </a:xfrm>
          <a:prstGeom prst="rect">
            <a:avLst/>
          </a:prstGeom>
        </p:spPr>
      </p:pic>
      <p:sp>
        <p:nvSpPr>
          <p:cNvPr id="6" name="ZoneTexte 5">
            <a:extLst>
              <a:ext uri="{FF2B5EF4-FFF2-40B4-BE49-F238E27FC236}">
                <a16:creationId xmlns:a16="http://schemas.microsoft.com/office/drawing/2014/main" id="{5FBD1D25-B044-3A18-B22A-277230ADBDDF}"/>
              </a:ext>
            </a:extLst>
          </p:cNvPr>
          <p:cNvSpPr txBox="1"/>
          <p:nvPr/>
        </p:nvSpPr>
        <p:spPr>
          <a:xfrm>
            <a:off x="200707" y="3470910"/>
            <a:ext cx="4632959"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23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21 </a:t>
            </a:r>
            <a:r>
              <a:rPr lang="fr-FR" sz="1600" b="0" i="0" u="none" strike="noStrike" baseline="0" dirty="0">
                <a:solidFill>
                  <a:srgbClr val="0070C0"/>
                </a:solidFill>
                <a:latin typeface="Calibri" panose="020F0502020204030204" pitchFamily="34" charset="0"/>
                <a:cs typeface="Calibri" panose="020F0502020204030204" pitchFamily="34" charset="0"/>
              </a:rPr>
              <a:t>Quels sont les 3 grands traités historiques de la construction européenne ?</a:t>
            </a:r>
          </a:p>
        </p:txBody>
      </p:sp>
      <p:sp>
        <p:nvSpPr>
          <p:cNvPr id="8" name="ZoneTexte 7">
            <a:extLst>
              <a:ext uri="{FF2B5EF4-FFF2-40B4-BE49-F238E27FC236}">
                <a16:creationId xmlns:a16="http://schemas.microsoft.com/office/drawing/2014/main" id="{96EF4E79-E05D-9269-798C-388675921156}"/>
              </a:ext>
            </a:extLst>
          </p:cNvPr>
          <p:cNvSpPr txBox="1"/>
          <p:nvPr/>
        </p:nvSpPr>
        <p:spPr>
          <a:xfrm>
            <a:off x="4814247" y="3801787"/>
            <a:ext cx="7225814" cy="1846659"/>
          </a:xfrm>
          <a:prstGeom prst="rect">
            <a:avLst/>
          </a:prstGeom>
          <a:noFill/>
        </p:spPr>
        <p:txBody>
          <a:bodyPr wrap="square">
            <a:spAutoFit/>
          </a:bodyPr>
          <a:lstStyle/>
          <a:p>
            <a:pPr algn="just"/>
            <a:r>
              <a:rPr lang="fr-FR" sz="1600" dirty="0">
                <a:effectLst/>
                <a:ea typeface="Times New Roman" panose="02020603050405020304" pitchFamily="18" charset="0"/>
                <a:cs typeface="Georgia" panose="02040502050405020303" pitchFamily="18" charset="0"/>
              </a:rPr>
              <a:t>« Le rassemblement des nations européennes exige que l'opposition sécu­laire</a:t>
            </a:r>
            <a:r>
              <a:rPr lang="fr-FR" sz="1600" b="1" baseline="30000" dirty="0">
                <a:solidFill>
                  <a:srgbClr val="FF0000"/>
                </a:solidFill>
                <a:effectLst/>
                <a:ea typeface="Times New Roman" panose="02020603050405020304" pitchFamily="18" charset="0"/>
                <a:cs typeface="Georgia" panose="02040502050405020303" pitchFamily="18" charset="0"/>
              </a:rPr>
              <a:t>1</a:t>
            </a:r>
            <a:r>
              <a:rPr lang="fr-FR" sz="1600" dirty="0">
                <a:effectLst/>
                <a:ea typeface="Times New Roman" panose="02020603050405020304" pitchFamily="18" charset="0"/>
                <a:cs typeface="Georgia" panose="02040502050405020303" pitchFamily="18" charset="0"/>
              </a:rPr>
              <a:t> de la France et de l'Allemagne soit éliminée. [...] Dans ce but, le gouverne­ment français [...] propose de placer l'en­semble de la production franco-allemande de charbon et d'acier sous une Haute Autorité commune, dans une organisa­tion ouverte à la participation des autres pays d'Europe. »</a:t>
            </a:r>
          </a:p>
          <a:p>
            <a:pPr algn="just"/>
            <a:r>
              <a:rPr lang="fr-FR" sz="1600" b="1" baseline="30000" dirty="0">
                <a:solidFill>
                  <a:srgbClr val="FF0000"/>
                </a:solidFill>
                <a:effectLst/>
                <a:ea typeface="Times New Roman" panose="02020603050405020304" pitchFamily="18" charset="0"/>
                <a:cs typeface="Georgia" panose="02040502050405020303" pitchFamily="18" charset="0"/>
              </a:rPr>
              <a:t>1</a:t>
            </a:r>
            <a:r>
              <a:rPr lang="fr-FR" sz="1600" dirty="0">
                <a:effectLst/>
                <a:ea typeface="Times New Roman" panose="02020603050405020304" pitchFamily="18" charset="0"/>
                <a:cs typeface="Georgia" panose="02040502050405020303" pitchFamily="18" charset="0"/>
              </a:rPr>
              <a:t> </a:t>
            </a:r>
            <a:r>
              <a:rPr lang="fr-FR" sz="1600" b="1" cap="all" dirty="0">
                <a:effectLst/>
                <a:ea typeface="Times New Roman" panose="02020603050405020304" pitchFamily="18" charset="0"/>
                <a:cs typeface="Georgia" panose="02040502050405020303" pitchFamily="18" charset="0"/>
              </a:rPr>
              <a:t>séculaire :</a:t>
            </a:r>
            <a:r>
              <a:rPr lang="fr-FR" sz="1600" dirty="0">
                <a:effectLst/>
                <a:ea typeface="Times New Roman" panose="02020603050405020304" pitchFamily="18" charset="0"/>
                <a:cs typeface="Georgia" panose="02040502050405020303" pitchFamily="18" charset="0"/>
              </a:rPr>
              <a:t> très ancien.</a:t>
            </a:r>
            <a:endParaRPr lang="fr-FR" sz="1600" dirty="0"/>
          </a:p>
          <a:p>
            <a:pPr algn="r"/>
            <a:r>
              <a:rPr lang="fr-FR" sz="1600" dirty="0">
                <a:effectLst/>
                <a:ea typeface="Times New Roman" panose="02020603050405020304" pitchFamily="18" charset="0"/>
              </a:rPr>
              <a:t>Robert SCHUMAN, </a:t>
            </a:r>
            <a:r>
              <a:rPr lang="fr-FR" sz="1600" i="1" dirty="0">
                <a:effectLst/>
                <a:ea typeface="Times New Roman" panose="02020603050405020304" pitchFamily="18" charset="0"/>
              </a:rPr>
              <a:t>Déclaration Schuman</a:t>
            </a:r>
            <a:r>
              <a:rPr lang="fr-FR" sz="1600" dirty="0">
                <a:effectLst/>
                <a:ea typeface="Times New Roman" panose="02020603050405020304" pitchFamily="18" charset="0"/>
              </a:rPr>
              <a:t>, Paris, 09 mai 1950.</a:t>
            </a:r>
          </a:p>
        </p:txBody>
      </p:sp>
      <p:sp>
        <p:nvSpPr>
          <p:cNvPr id="9" name="ZoneTexte 8">
            <a:extLst>
              <a:ext uri="{FF2B5EF4-FFF2-40B4-BE49-F238E27FC236}">
                <a16:creationId xmlns:a16="http://schemas.microsoft.com/office/drawing/2014/main" id="{3C9508C1-0B32-39E4-DF0B-A9FD2EDD8F07}"/>
              </a:ext>
            </a:extLst>
          </p:cNvPr>
          <p:cNvSpPr txBox="1"/>
          <p:nvPr/>
        </p:nvSpPr>
        <p:spPr>
          <a:xfrm>
            <a:off x="4814247" y="5574215"/>
            <a:ext cx="7292409" cy="338554"/>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24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22 </a:t>
            </a:r>
            <a:r>
              <a:rPr lang="fr-FR" sz="1600" dirty="0">
                <a:solidFill>
                  <a:srgbClr val="0070C0"/>
                </a:solidFill>
                <a:latin typeface="Calibri" panose="020F0502020204030204" pitchFamily="34" charset="0"/>
                <a:cs typeface="Calibri" panose="020F0502020204030204" pitchFamily="34" charset="0"/>
              </a:rPr>
              <a:t>De quoi parle Robert SCHUMAN </a:t>
            </a:r>
            <a:r>
              <a:rPr lang="fr-FR" sz="1600" b="0" i="0" u="none" strike="noStrike" baseline="0" dirty="0">
                <a:solidFill>
                  <a:srgbClr val="0070C0"/>
                </a:solidFill>
                <a:latin typeface="Calibri" panose="020F0502020204030204" pitchFamily="34" charset="0"/>
                <a:cs typeface="Calibri" panose="020F0502020204030204" pitchFamily="34" charset="0"/>
              </a:rPr>
              <a:t>? Quel en est le double objectif</a:t>
            </a:r>
            <a:r>
              <a:rPr lang="fr-FR" sz="1600" b="0" i="0" u="none" strike="noStrike" dirty="0">
                <a:solidFill>
                  <a:srgbClr val="0070C0"/>
                </a:solidFill>
                <a:latin typeface="Calibri" panose="020F0502020204030204" pitchFamily="34" charset="0"/>
                <a:cs typeface="Calibri" panose="020F0502020204030204" pitchFamily="34" charset="0"/>
              </a:rPr>
              <a:t>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73149B47-7BAB-48F6-79ED-829220BD3D71}"/>
              </a:ext>
            </a:extLst>
          </p:cNvPr>
          <p:cNvSpPr/>
          <p:nvPr/>
        </p:nvSpPr>
        <p:spPr>
          <a:xfrm>
            <a:off x="4833666" y="3515324"/>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22</a:t>
            </a:r>
          </a:p>
        </p:txBody>
      </p:sp>
      <p:sp>
        <p:nvSpPr>
          <p:cNvPr id="11" name="ZoneTexte 10">
            <a:extLst>
              <a:ext uri="{FF2B5EF4-FFF2-40B4-BE49-F238E27FC236}">
                <a16:creationId xmlns:a16="http://schemas.microsoft.com/office/drawing/2014/main" id="{080222DC-413E-2C68-8C5C-4B87C8C06651}"/>
              </a:ext>
            </a:extLst>
          </p:cNvPr>
          <p:cNvSpPr txBox="1"/>
          <p:nvPr/>
        </p:nvSpPr>
        <p:spPr>
          <a:xfrm>
            <a:off x="6466484" y="3502698"/>
            <a:ext cx="5371554"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Le texte fondateur de la construction européenne</a:t>
            </a:r>
          </a:p>
        </p:txBody>
      </p:sp>
      <p:pic>
        <p:nvPicPr>
          <p:cNvPr id="13" name="Image 12">
            <a:hlinkClick r:id="rId3" action="ppaction://hlinksldjump"/>
            <a:extLst>
              <a:ext uri="{FF2B5EF4-FFF2-40B4-BE49-F238E27FC236}">
                <a16:creationId xmlns:a16="http://schemas.microsoft.com/office/drawing/2014/main" id="{2AC69814-9CD4-FF2E-1A5D-D7144D53792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14" name="ZoneTexte 13">
            <a:extLst>
              <a:ext uri="{FF2B5EF4-FFF2-40B4-BE49-F238E27FC236}">
                <a16:creationId xmlns:a16="http://schemas.microsoft.com/office/drawing/2014/main" id="{2BB3BB26-6B98-10EC-9112-66E350D3A411}"/>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3644857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8" grpId="0"/>
      <p:bldP spid="9"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4259F2-68ED-B135-6455-300699BB5F5F}"/>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23</a:t>
            </a:r>
          </a:p>
        </p:txBody>
      </p:sp>
      <p:sp>
        <p:nvSpPr>
          <p:cNvPr id="3" name="ZoneTexte 2">
            <a:extLst>
              <a:ext uri="{FF2B5EF4-FFF2-40B4-BE49-F238E27FC236}">
                <a16:creationId xmlns:a16="http://schemas.microsoft.com/office/drawing/2014/main" id="{C5323F26-2811-25A6-7BA6-4BBE51FABFD0}"/>
              </a:ext>
            </a:extLst>
          </p:cNvPr>
          <p:cNvSpPr txBox="1"/>
          <p:nvPr/>
        </p:nvSpPr>
        <p:spPr>
          <a:xfrm>
            <a:off x="1833524" y="453461"/>
            <a:ext cx="2866492"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Zone € &amp; Espace SCHENGEN</a:t>
            </a:r>
          </a:p>
        </p:txBody>
      </p:sp>
      <p:pic>
        <p:nvPicPr>
          <p:cNvPr id="5" name="Image 4">
            <a:extLst>
              <a:ext uri="{FF2B5EF4-FFF2-40B4-BE49-F238E27FC236}">
                <a16:creationId xmlns:a16="http://schemas.microsoft.com/office/drawing/2014/main" id="{7D34009E-579B-E555-608B-5D8BD6D2C02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0324" y="784015"/>
            <a:ext cx="7234779" cy="6018785"/>
          </a:xfrm>
          <a:prstGeom prst="rect">
            <a:avLst/>
          </a:prstGeom>
        </p:spPr>
      </p:pic>
      <p:grpSp>
        <p:nvGrpSpPr>
          <p:cNvPr id="17" name="Groupe 16">
            <a:extLst>
              <a:ext uri="{FF2B5EF4-FFF2-40B4-BE49-F238E27FC236}">
                <a16:creationId xmlns:a16="http://schemas.microsoft.com/office/drawing/2014/main" id="{41D44D3C-6AF9-33E9-2CD7-F4BB0169D836}"/>
              </a:ext>
            </a:extLst>
          </p:cNvPr>
          <p:cNvGrpSpPr/>
          <p:nvPr/>
        </p:nvGrpSpPr>
        <p:grpSpPr>
          <a:xfrm>
            <a:off x="7620001" y="808313"/>
            <a:ext cx="3620390" cy="1322138"/>
            <a:chOff x="7620001" y="259673"/>
            <a:chExt cx="3620390" cy="1322138"/>
          </a:xfrm>
        </p:grpSpPr>
        <p:pic>
          <p:nvPicPr>
            <p:cNvPr id="6" name="Image 5">
              <a:extLst>
                <a:ext uri="{FF2B5EF4-FFF2-40B4-BE49-F238E27FC236}">
                  <a16:creationId xmlns:a16="http://schemas.microsoft.com/office/drawing/2014/main" id="{A0D76A95-DFDD-116C-72C4-A4C28957AB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4120" y="331009"/>
              <a:ext cx="885344" cy="1164339"/>
            </a:xfrm>
            <a:prstGeom prst="rect">
              <a:avLst/>
            </a:prstGeom>
          </p:spPr>
        </p:pic>
        <p:sp>
          <p:nvSpPr>
            <p:cNvPr id="7" name="Rectangle : coins arrondis 6">
              <a:extLst>
                <a:ext uri="{FF2B5EF4-FFF2-40B4-BE49-F238E27FC236}">
                  <a16:creationId xmlns:a16="http://schemas.microsoft.com/office/drawing/2014/main" id="{0CECEA49-06A5-C95C-20D3-74967BEC5E2A}"/>
                </a:ext>
              </a:extLst>
            </p:cNvPr>
            <p:cNvSpPr/>
            <p:nvPr/>
          </p:nvSpPr>
          <p:spPr>
            <a:xfrm>
              <a:off x="7620001" y="259673"/>
              <a:ext cx="3620390" cy="1322138"/>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CC368CCD-3486-DA57-5A5B-4D3D92C072A0}"/>
                </a:ext>
              </a:extLst>
            </p:cNvPr>
            <p:cNvSpPr txBox="1"/>
            <p:nvPr/>
          </p:nvSpPr>
          <p:spPr>
            <a:xfrm>
              <a:off x="8589464" y="353621"/>
              <a:ext cx="2650927" cy="1169551"/>
            </a:xfrm>
            <a:prstGeom prst="rect">
              <a:avLst/>
            </a:prstGeom>
            <a:noFill/>
          </p:spPr>
          <p:txBody>
            <a:bodyPr wrap="square">
              <a:spAutoFit/>
            </a:bodyPr>
            <a:lstStyle/>
            <a:p>
              <a:r>
                <a:rPr lang="fr-FR" sz="1400" b="1" cap="all" dirty="0">
                  <a:solidFill>
                    <a:srgbClr val="FF0000"/>
                  </a:solidFill>
                </a:rPr>
                <a:t>ESPACE SCHENGEN :</a:t>
              </a:r>
              <a:r>
                <a:rPr lang="fr-FR" sz="1400" dirty="0"/>
                <a:t> élimination des frontières intérieures entre les pays signataires de l’accord qui implique la </a:t>
              </a:r>
              <a:r>
                <a:rPr lang="fr-FR" sz="1400" b="1" dirty="0"/>
                <a:t>libre circulation des personnes et des marchandises</a:t>
              </a:r>
              <a:r>
                <a:rPr lang="fr-FR" sz="1400" dirty="0"/>
                <a:t>.</a:t>
              </a:r>
            </a:p>
          </p:txBody>
        </p:sp>
      </p:grpSp>
      <p:sp>
        <p:nvSpPr>
          <p:cNvPr id="10" name="ZoneTexte 9">
            <a:extLst>
              <a:ext uri="{FF2B5EF4-FFF2-40B4-BE49-F238E27FC236}">
                <a16:creationId xmlns:a16="http://schemas.microsoft.com/office/drawing/2014/main" id="{22719FB1-E3AB-0028-D7D9-5A1403DD9389}"/>
              </a:ext>
            </a:extLst>
          </p:cNvPr>
          <p:cNvSpPr txBox="1"/>
          <p:nvPr/>
        </p:nvSpPr>
        <p:spPr>
          <a:xfrm>
            <a:off x="8522209" y="6077370"/>
            <a:ext cx="3422904" cy="646331"/>
          </a:xfrm>
          <a:prstGeom prst="rect">
            <a:avLst/>
          </a:prstGeom>
          <a:noFill/>
        </p:spPr>
        <p:txBody>
          <a:bodyPr wrap="square">
            <a:spAutoFit/>
          </a:bodyPr>
          <a:lstStyle/>
          <a:p>
            <a:r>
              <a:rPr lang="fr-FR" i="1" dirty="0"/>
              <a:t>Évaluation Histoire repérage 3 : </a:t>
            </a:r>
          </a:p>
          <a:p>
            <a:r>
              <a:rPr lang="fr-FR" b="1" dirty="0">
                <a:solidFill>
                  <a:schemeClr val="accent3"/>
                </a:solidFill>
                <a:latin typeface="Calibri" panose="020F0502020204030204" pitchFamily="34" charset="0"/>
                <a:cs typeface="Calibri" panose="020F0502020204030204" pitchFamily="34" charset="0"/>
              </a:rPr>
              <a:t>DOCUMENTS 20, 21, 22, 23</a:t>
            </a:r>
            <a:r>
              <a:rPr lang="fr-FR" i="1" dirty="0"/>
              <a:t>.</a:t>
            </a:r>
          </a:p>
        </p:txBody>
      </p:sp>
      <p:pic>
        <p:nvPicPr>
          <p:cNvPr id="11" name="Image 10">
            <a:extLst>
              <a:ext uri="{FF2B5EF4-FFF2-40B4-BE49-F238E27FC236}">
                <a16:creationId xmlns:a16="http://schemas.microsoft.com/office/drawing/2014/main" id="{158690B6-72B6-31C2-7C41-D234167270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4721" y="5877784"/>
            <a:ext cx="952259" cy="897584"/>
          </a:xfrm>
          <a:prstGeom prst="rect">
            <a:avLst/>
          </a:prstGeom>
        </p:spPr>
      </p:pic>
      <p:sp>
        <p:nvSpPr>
          <p:cNvPr id="12" name="ZoneTexte 11">
            <a:extLst>
              <a:ext uri="{FF2B5EF4-FFF2-40B4-BE49-F238E27FC236}">
                <a16:creationId xmlns:a16="http://schemas.microsoft.com/office/drawing/2014/main" id="{4A8C727D-786C-6A99-425C-D26CA0775BC5}"/>
              </a:ext>
            </a:extLst>
          </p:cNvPr>
          <p:cNvSpPr txBox="1"/>
          <p:nvPr/>
        </p:nvSpPr>
        <p:spPr>
          <a:xfrm>
            <a:off x="9564777" y="5800876"/>
            <a:ext cx="1518557" cy="369332"/>
          </a:xfrm>
          <a:prstGeom prst="rect">
            <a:avLst/>
          </a:prstGeom>
          <a:noFill/>
        </p:spPr>
        <p:txBody>
          <a:bodyPr wrap="none" rtlCol="0">
            <a:spAutoFit/>
          </a:bodyPr>
          <a:lstStyle/>
          <a:p>
            <a:r>
              <a:rPr lang="fr-FR" i="1" dirty="0"/>
              <a:t>Durée : 30 mn</a:t>
            </a:r>
          </a:p>
        </p:txBody>
      </p:sp>
      <p:sp>
        <p:nvSpPr>
          <p:cNvPr id="13" name="ZoneTexte 12">
            <a:extLst>
              <a:ext uri="{FF2B5EF4-FFF2-40B4-BE49-F238E27FC236}">
                <a16:creationId xmlns:a16="http://schemas.microsoft.com/office/drawing/2014/main" id="{3234602B-6980-ECAC-878E-6CFCB6E29864}"/>
              </a:ext>
            </a:extLst>
          </p:cNvPr>
          <p:cNvSpPr txBox="1"/>
          <p:nvPr/>
        </p:nvSpPr>
        <p:spPr>
          <a:xfrm>
            <a:off x="8383817" y="5792911"/>
            <a:ext cx="1191352" cy="369332"/>
          </a:xfrm>
          <a:prstGeom prst="rect">
            <a:avLst/>
          </a:prstGeom>
          <a:noFill/>
        </p:spPr>
        <p:txBody>
          <a:bodyPr wrap="none" rtlCol="0">
            <a:spAutoFit/>
          </a:bodyPr>
          <a:lstStyle/>
          <a:p>
            <a:r>
              <a:rPr lang="fr-FR" b="1" dirty="0">
                <a:solidFill>
                  <a:srgbClr val="7030A0"/>
                </a:solidFill>
              </a:rPr>
              <a:t>EN CLASSE</a:t>
            </a:r>
          </a:p>
        </p:txBody>
      </p:sp>
      <p:sp>
        <p:nvSpPr>
          <p:cNvPr id="14" name="ZoneTexte 13">
            <a:extLst>
              <a:ext uri="{FF2B5EF4-FFF2-40B4-BE49-F238E27FC236}">
                <a16:creationId xmlns:a16="http://schemas.microsoft.com/office/drawing/2014/main" id="{8DA8CBCB-4B57-49C6-E916-7B4127CC1823}"/>
              </a:ext>
            </a:extLst>
          </p:cNvPr>
          <p:cNvSpPr txBox="1"/>
          <p:nvPr/>
        </p:nvSpPr>
        <p:spPr>
          <a:xfrm>
            <a:off x="11240391" y="5800876"/>
            <a:ext cx="888898" cy="369332"/>
          </a:xfrm>
          <a:prstGeom prst="rect">
            <a:avLst/>
          </a:prstGeom>
          <a:noFill/>
        </p:spPr>
        <p:txBody>
          <a:bodyPr wrap="none" rtlCol="0">
            <a:spAutoFit/>
          </a:bodyPr>
          <a:lstStyle/>
          <a:p>
            <a:r>
              <a:rPr lang="fr-FR" b="1" dirty="0">
                <a:solidFill>
                  <a:srgbClr val="FF0000"/>
                </a:solidFill>
              </a:rPr>
              <a:t>COEF. 1</a:t>
            </a:r>
          </a:p>
        </p:txBody>
      </p:sp>
      <p:sp>
        <p:nvSpPr>
          <p:cNvPr id="15" name="ZoneTexte 14">
            <a:extLst>
              <a:ext uri="{FF2B5EF4-FFF2-40B4-BE49-F238E27FC236}">
                <a16:creationId xmlns:a16="http://schemas.microsoft.com/office/drawing/2014/main" id="{95C2E864-EEBF-6E04-A20E-4CCE01AD0751}"/>
              </a:ext>
            </a:extLst>
          </p:cNvPr>
          <p:cNvSpPr txBox="1"/>
          <p:nvPr/>
        </p:nvSpPr>
        <p:spPr>
          <a:xfrm>
            <a:off x="7614721" y="2204370"/>
            <a:ext cx="4438650"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25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23 </a:t>
            </a:r>
            <a:r>
              <a:rPr lang="fr-FR" sz="1600" dirty="0">
                <a:solidFill>
                  <a:srgbClr val="0070C0"/>
                </a:solidFill>
                <a:latin typeface="Calibri" panose="020F0502020204030204" pitchFamily="34" charset="0"/>
                <a:cs typeface="Calibri" panose="020F0502020204030204" pitchFamily="34" charset="0"/>
              </a:rPr>
              <a:t>Que nous apprend la lecture de cette carte sur la zone euro et sur l’espace SCHENGEN</a:t>
            </a:r>
            <a:r>
              <a:rPr lang="fr-FR" sz="1600" b="0" i="0" u="none" strike="noStrike" dirty="0">
                <a:solidFill>
                  <a:srgbClr val="0070C0"/>
                </a:solidFill>
                <a:latin typeface="Calibri" panose="020F0502020204030204" pitchFamily="34" charset="0"/>
                <a:cs typeface="Calibri" panose="020F0502020204030204" pitchFamily="34" charset="0"/>
              </a:rPr>
              <a:t>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18" name="Image 17">
            <a:hlinkClick r:id="rId5" action="ppaction://hlinksldjump"/>
            <a:extLst>
              <a:ext uri="{FF2B5EF4-FFF2-40B4-BE49-F238E27FC236}">
                <a16:creationId xmlns:a16="http://schemas.microsoft.com/office/drawing/2014/main" id="{06A6BF71-4D2A-CF21-F6E9-1D5714888B7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8" name="ZoneTexte 7">
            <a:extLst>
              <a:ext uri="{FF2B5EF4-FFF2-40B4-BE49-F238E27FC236}">
                <a16:creationId xmlns:a16="http://schemas.microsoft.com/office/drawing/2014/main" id="{8B9C8A4A-82B9-BF78-46FB-30CEFF4B1374}"/>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2068964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P spid="12" grpId="0"/>
      <p:bldP spid="13" grpId="0"/>
      <p:bldP spid="14"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DEB97A9-5A1D-F785-27DB-D4DCC40BE86F}"/>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24</a:t>
            </a:r>
          </a:p>
        </p:txBody>
      </p:sp>
      <p:sp>
        <p:nvSpPr>
          <p:cNvPr id="4" name="ZoneTexte 3">
            <a:extLst>
              <a:ext uri="{FF2B5EF4-FFF2-40B4-BE49-F238E27FC236}">
                <a16:creationId xmlns:a16="http://schemas.microsoft.com/office/drawing/2014/main" id="{286CA0EE-F327-9C94-EA5E-98D39F395B50}"/>
              </a:ext>
            </a:extLst>
          </p:cNvPr>
          <p:cNvSpPr txBox="1"/>
          <p:nvPr/>
        </p:nvSpPr>
        <p:spPr>
          <a:xfrm>
            <a:off x="1833524" y="462087"/>
            <a:ext cx="2488310"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transition soviétique</a:t>
            </a:r>
          </a:p>
        </p:txBody>
      </p:sp>
      <p:sp>
        <p:nvSpPr>
          <p:cNvPr id="10" name="ZoneTexte 9">
            <a:extLst>
              <a:ext uri="{FF2B5EF4-FFF2-40B4-BE49-F238E27FC236}">
                <a16:creationId xmlns:a16="http://schemas.microsoft.com/office/drawing/2014/main" id="{EF5596FE-9F95-4E41-1F2F-3558D85F47F0}"/>
              </a:ext>
            </a:extLst>
          </p:cNvPr>
          <p:cNvSpPr txBox="1"/>
          <p:nvPr/>
        </p:nvSpPr>
        <p:spPr>
          <a:xfrm>
            <a:off x="243836" y="733101"/>
            <a:ext cx="6894065" cy="2785378"/>
          </a:xfrm>
          <a:prstGeom prst="rect">
            <a:avLst/>
          </a:prstGeom>
          <a:noFill/>
        </p:spPr>
        <p:txBody>
          <a:bodyPr wrap="square">
            <a:spAutoFit/>
          </a:bodyPr>
          <a:lstStyle/>
          <a:p>
            <a:pPr algn="just"/>
            <a:r>
              <a:rPr lang="fr-FR" sz="1400" i="1" dirty="0"/>
              <a:t>1985 : M. GORBATCHEV accède au poste de Secrétaire général du PCUS (</a:t>
            </a:r>
            <a:r>
              <a:rPr lang="fr-FR" sz="1400" b="1" i="1" dirty="0"/>
              <a:t>P</a:t>
            </a:r>
            <a:r>
              <a:rPr lang="fr-FR" sz="1400" i="1" dirty="0"/>
              <a:t>arti </a:t>
            </a:r>
            <a:r>
              <a:rPr lang="fr-FR" sz="1400" b="1" i="1" dirty="0"/>
              <a:t>C</a:t>
            </a:r>
            <a:r>
              <a:rPr lang="fr-FR" sz="1400" i="1" dirty="0"/>
              <a:t>ommuniste de l’</a:t>
            </a:r>
            <a:r>
              <a:rPr lang="fr-FR" sz="1400" b="1" i="1" dirty="0"/>
              <a:t>U</a:t>
            </a:r>
            <a:r>
              <a:rPr lang="fr-FR" sz="1400" i="1" dirty="0"/>
              <a:t>nion </a:t>
            </a:r>
            <a:r>
              <a:rPr lang="fr-FR" sz="1400" b="1" i="1" dirty="0"/>
              <a:t>S</a:t>
            </a:r>
            <a:r>
              <a:rPr lang="fr-FR" sz="1400" i="1" dirty="0"/>
              <a:t>oviétique).</a:t>
            </a:r>
          </a:p>
          <a:p>
            <a:pPr algn="just"/>
            <a:r>
              <a:rPr lang="fr-FR" sz="1400" dirty="0"/>
              <a:t>« Parallèlement au processus de guerre, d’hostilités, de domination des peuples, un autre processus est en marche et se renforce : celui d’un monde connecté et interdépendant. D’autres progrès dans le monde sont possibles à condition de rechercher un consensus</a:t>
            </a:r>
            <a:r>
              <a:rPr lang="fr-FR" sz="1400" b="1" baseline="25000" dirty="0">
                <a:solidFill>
                  <a:srgbClr val="FF0000"/>
                </a:solidFill>
              </a:rPr>
              <a:t> 1</a:t>
            </a:r>
            <a:r>
              <a:rPr lang="fr-FR" sz="1400" dirty="0"/>
              <a:t> pour l’humanité afin d’établir un nouvel ordre mondial. […] Aujourd’hui, je puis vous assurer que l’URSS a pris la décision de réduire ses forces armées. […] La future administration américaine conduite par […] George BUSH trouvera en nous un partenaire prêt à poursuivre le dialogue dans un esprit de réalisme, d’ouverture, de bonne volonté et avec une recherche de résultats concrets. »</a:t>
            </a:r>
          </a:p>
          <a:p>
            <a:pPr algn="just"/>
            <a:r>
              <a:rPr lang="fr-FR" b="1" baseline="25000" dirty="0">
                <a:solidFill>
                  <a:srgbClr val="FF0000"/>
                </a:solidFill>
              </a:rPr>
              <a:t>1 </a:t>
            </a:r>
            <a:r>
              <a:rPr lang="fr-FR" sz="1400" b="1" dirty="0"/>
              <a:t>CONSENSUS :</a:t>
            </a:r>
            <a:r>
              <a:rPr lang="fr-FR" sz="1400" dirty="0"/>
              <a:t> accord équilibré entre deux parties</a:t>
            </a:r>
          </a:p>
          <a:p>
            <a:pPr algn="r"/>
            <a:endParaRPr lang="fr-FR" sz="400" dirty="0"/>
          </a:p>
          <a:p>
            <a:pPr algn="r"/>
            <a:r>
              <a:rPr lang="fr-FR" sz="1300" dirty="0"/>
              <a:t>Mikhaïl GORBATCHEV, </a:t>
            </a:r>
            <a:r>
              <a:rPr lang="fr-FR" sz="1300" i="1" dirty="0"/>
              <a:t>Discours devant l’Assemblée des Nations unies</a:t>
            </a:r>
            <a:r>
              <a:rPr lang="fr-FR" sz="1300" dirty="0"/>
              <a:t>, 07/12/1988.</a:t>
            </a:r>
          </a:p>
        </p:txBody>
      </p:sp>
      <p:pic>
        <p:nvPicPr>
          <p:cNvPr id="11" name="Image 10">
            <a:extLst>
              <a:ext uri="{FF2B5EF4-FFF2-40B4-BE49-F238E27FC236}">
                <a16:creationId xmlns:a16="http://schemas.microsoft.com/office/drawing/2014/main" id="{830DA779-7CF8-8DC9-E70B-891549DFB48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263447" y="2165515"/>
            <a:ext cx="4816415" cy="2355234"/>
          </a:xfrm>
          <a:prstGeom prst="rect">
            <a:avLst/>
          </a:prstGeom>
        </p:spPr>
      </p:pic>
      <p:pic>
        <p:nvPicPr>
          <p:cNvPr id="12" name="Image 11">
            <a:extLst>
              <a:ext uri="{FF2B5EF4-FFF2-40B4-BE49-F238E27FC236}">
                <a16:creationId xmlns:a16="http://schemas.microsoft.com/office/drawing/2014/main" id="{2D3AFBFA-1E82-DF19-6DDD-BDF8EDF8FC4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11936" y="2292757"/>
            <a:ext cx="1236972" cy="1236972"/>
          </a:xfrm>
          <a:prstGeom prst="rect">
            <a:avLst/>
          </a:prstGeom>
        </p:spPr>
      </p:pic>
      <p:sp>
        <p:nvSpPr>
          <p:cNvPr id="13" name="ZoneTexte 12">
            <a:extLst>
              <a:ext uri="{FF2B5EF4-FFF2-40B4-BE49-F238E27FC236}">
                <a16:creationId xmlns:a16="http://schemas.microsoft.com/office/drawing/2014/main" id="{F34F9F63-EB01-89A9-A3A2-E62F2ED65BF9}"/>
              </a:ext>
            </a:extLst>
          </p:cNvPr>
          <p:cNvSpPr txBox="1"/>
          <p:nvPr/>
        </p:nvSpPr>
        <p:spPr>
          <a:xfrm>
            <a:off x="9016016" y="2485534"/>
            <a:ext cx="1349985" cy="338554"/>
          </a:xfrm>
          <a:prstGeom prst="rect">
            <a:avLst/>
          </a:prstGeom>
          <a:noFill/>
        </p:spPr>
        <p:txBody>
          <a:bodyPr wrap="none" rtlCol="0">
            <a:spAutoFit/>
          </a:bodyPr>
          <a:lstStyle/>
          <a:p>
            <a:r>
              <a:rPr lang="fr-FR" sz="1600" b="1" dirty="0">
                <a:solidFill>
                  <a:schemeClr val="accent4"/>
                </a:solidFill>
              </a:rPr>
              <a:t>GORBATCHEV</a:t>
            </a:r>
          </a:p>
        </p:txBody>
      </p:sp>
      <p:sp>
        <p:nvSpPr>
          <p:cNvPr id="14" name="ZoneTexte 13">
            <a:extLst>
              <a:ext uri="{FF2B5EF4-FFF2-40B4-BE49-F238E27FC236}">
                <a16:creationId xmlns:a16="http://schemas.microsoft.com/office/drawing/2014/main" id="{3FBF2FBE-465E-EC14-863A-0FBDD9FBB205}"/>
              </a:ext>
            </a:extLst>
          </p:cNvPr>
          <p:cNvSpPr txBox="1"/>
          <p:nvPr/>
        </p:nvSpPr>
        <p:spPr>
          <a:xfrm>
            <a:off x="9311940" y="2316257"/>
            <a:ext cx="619080" cy="338554"/>
          </a:xfrm>
          <a:prstGeom prst="rect">
            <a:avLst/>
          </a:prstGeom>
          <a:noFill/>
        </p:spPr>
        <p:txBody>
          <a:bodyPr wrap="none" rtlCol="0">
            <a:spAutoFit/>
          </a:bodyPr>
          <a:lstStyle/>
          <a:p>
            <a:r>
              <a:rPr lang="fr-FR" sz="1600" i="1" dirty="0"/>
              <a:t>russe</a:t>
            </a:r>
          </a:p>
        </p:txBody>
      </p:sp>
      <p:pic>
        <p:nvPicPr>
          <p:cNvPr id="15" name="Image 14">
            <a:extLst>
              <a:ext uri="{FF2B5EF4-FFF2-40B4-BE49-F238E27FC236}">
                <a16:creationId xmlns:a16="http://schemas.microsoft.com/office/drawing/2014/main" id="{17FDDDE6-816A-3BBC-898B-2F383138FD6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286729" y="2269944"/>
            <a:ext cx="479351" cy="317545"/>
          </a:xfrm>
          <a:prstGeom prst="rect">
            <a:avLst/>
          </a:prstGeom>
        </p:spPr>
      </p:pic>
      <p:sp>
        <p:nvSpPr>
          <p:cNvPr id="16" name="ZoneTexte 15">
            <a:extLst>
              <a:ext uri="{FF2B5EF4-FFF2-40B4-BE49-F238E27FC236}">
                <a16:creationId xmlns:a16="http://schemas.microsoft.com/office/drawing/2014/main" id="{85836645-1A6A-CD71-98B2-796247CFD95B}"/>
              </a:ext>
            </a:extLst>
          </p:cNvPr>
          <p:cNvSpPr txBox="1"/>
          <p:nvPr/>
        </p:nvSpPr>
        <p:spPr>
          <a:xfrm>
            <a:off x="9133655" y="2673403"/>
            <a:ext cx="824649" cy="338554"/>
          </a:xfrm>
          <a:prstGeom prst="rect">
            <a:avLst/>
          </a:prstGeom>
          <a:noFill/>
        </p:spPr>
        <p:txBody>
          <a:bodyPr wrap="none" rtlCol="0">
            <a:spAutoFit/>
          </a:bodyPr>
          <a:lstStyle/>
          <a:p>
            <a:r>
              <a:rPr lang="fr-FR" sz="1600" b="1" dirty="0">
                <a:solidFill>
                  <a:schemeClr val="accent4"/>
                </a:solidFill>
              </a:rPr>
              <a:t>Mikhaïl</a:t>
            </a:r>
          </a:p>
        </p:txBody>
      </p:sp>
      <p:sp>
        <p:nvSpPr>
          <p:cNvPr id="17" name="ZoneTexte 16">
            <a:extLst>
              <a:ext uri="{FF2B5EF4-FFF2-40B4-BE49-F238E27FC236}">
                <a16:creationId xmlns:a16="http://schemas.microsoft.com/office/drawing/2014/main" id="{F77646BC-E63E-3E00-84FC-6630BF05B83D}"/>
              </a:ext>
            </a:extLst>
          </p:cNvPr>
          <p:cNvSpPr txBox="1"/>
          <p:nvPr/>
        </p:nvSpPr>
        <p:spPr>
          <a:xfrm>
            <a:off x="9161931" y="2869294"/>
            <a:ext cx="550151" cy="307777"/>
          </a:xfrm>
          <a:prstGeom prst="rect">
            <a:avLst/>
          </a:prstGeom>
          <a:noFill/>
        </p:spPr>
        <p:txBody>
          <a:bodyPr wrap="none" rtlCol="0">
            <a:spAutoFit/>
          </a:bodyPr>
          <a:lstStyle/>
          <a:p>
            <a:r>
              <a:rPr lang="fr-FR" sz="1400" b="1" dirty="0">
                <a:solidFill>
                  <a:srgbClr val="00B050"/>
                </a:solidFill>
              </a:rPr>
              <a:t>1931</a:t>
            </a:r>
          </a:p>
        </p:txBody>
      </p:sp>
      <p:pic>
        <p:nvPicPr>
          <p:cNvPr id="5" name="Image 4">
            <a:extLst>
              <a:ext uri="{FF2B5EF4-FFF2-40B4-BE49-F238E27FC236}">
                <a16:creationId xmlns:a16="http://schemas.microsoft.com/office/drawing/2014/main" id="{8E972248-BEDD-3061-8FB5-796B753DE2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3738" y="587041"/>
            <a:ext cx="885344" cy="1164339"/>
          </a:xfrm>
          <a:prstGeom prst="rect">
            <a:avLst/>
          </a:prstGeom>
        </p:spPr>
      </p:pic>
      <p:sp>
        <p:nvSpPr>
          <p:cNvPr id="6" name="Rectangle : coins arrondis 5">
            <a:extLst>
              <a:ext uri="{FF2B5EF4-FFF2-40B4-BE49-F238E27FC236}">
                <a16:creationId xmlns:a16="http://schemas.microsoft.com/office/drawing/2014/main" id="{6D1214E3-8C48-30A9-FD5C-5B0B9FC7F27B}"/>
              </a:ext>
            </a:extLst>
          </p:cNvPr>
          <p:cNvSpPr/>
          <p:nvPr/>
        </p:nvSpPr>
        <p:spPr>
          <a:xfrm>
            <a:off x="7556740" y="515704"/>
            <a:ext cx="3726371" cy="1537062"/>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07E9D1BA-7D87-7DB8-3F39-1472F492CAA8}"/>
              </a:ext>
            </a:extLst>
          </p:cNvPr>
          <p:cNvSpPr txBox="1"/>
          <p:nvPr/>
        </p:nvSpPr>
        <p:spPr>
          <a:xfrm>
            <a:off x="8529083" y="514403"/>
            <a:ext cx="2824718" cy="1600438"/>
          </a:xfrm>
          <a:prstGeom prst="rect">
            <a:avLst/>
          </a:prstGeom>
          <a:noFill/>
        </p:spPr>
        <p:txBody>
          <a:bodyPr wrap="square">
            <a:spAutoFit/>
          </a:bodyPr>
          <a:lstStyle/>
          <a:p>
            <a:r>
              <a:rPr lang="fr-FR" sz="1400" b="1" cap="all" dirty="0">
                <a:solidFill>
                  <a:srgbClr val="FF0000"/>
                </a:solidFill>
              </a:rPr>
              <a:t>PERESTROÏKA :</a:t>
            </a:r>
            <a:r>
              <a:rPr lang="fr-FR" sz="1400" dirty="0"/>
              <a:t>  « réforme », en URSS, </a:t>
            </a:r>
            <a:r>
              <a:rPr lang="fr-FR" sz="1400" b="1" dirty="0"/>
              <a:t>réformes économiques et sociales</a:t>
            </a:r>
            <a:r>
              <a:rPr lang="fr-FR" sz="1400" dirty="0"/>
              <a:t> du président </a:t>
            </a:r>
            <a:r>
              <a:rPr lang="fr-FR" sz="1400" cap="all" dirty="0"/>
              <a:t>Gorbatchev</a:t>
            </a:r>
            <a:r>
              <a:rPr lang="fr-FR" sz="1400" dirty="0"/>
              <a:t>.</a:t>
            </a:r>
          </a:p>
          <a:p>
            <a:r>
              <a:rPr lang="fr-FR" sz="1400" b="1" cap="all" dirty="0">
                <a:solidFill>
                  <a:srgbClr val="FF0000"/>
                </a:solidFill>
              </a:rPr>
              <a:t>GLASNOST :</a:t>
            </a:r>
            <a:r>
              <a:rPr lang="fr-FR" sz="1400" dirty="0"/>
              <a:t>  « transparence », en URSS, politique de </a:t>
            </a:r>
            <a:r>
              <a:rPr lang="fr-FR" sz="1400" b="1" dirty="0"/>
              <a:t>liberté d'expression </a:t>
            </a:r>
            <a:r>
              <a:rPr lang="fr-FR" sz="1400" dirty="0"/>
              <a:t>menée par Mikhaïl </a:t>
            </a:r>
            <a:r>
              <a:rPr lang="fr-FR" sz="1400" cap="all" dirty="0"/>
              <a:t>Gorbatchev</a:t>
            </a:r>
            <a:r>
              <a:rPr lang="fr-FR" sz="1400" dirty="0"/>
              <a:t> à partir de 1986.</a:t>
            </a:r>
          </a:p>
        </p:txBody>
      </p:sp>
      <p:sp>
        <p:nvSpPr>
          <p:cNvPr id="20" name="ZoneTexte 19">
            <a:extLst>
              <a:ext uri="{FF2B5EF4-FFF2-40B4-BE49-F238E27FC236}">
                <a16:creationId xmlns:a16="http://schemas.microsoft.com/office/drawing/2014/main" id="{6205F40A-3A9D-1313-D309-9103940A8137}"/>
              </a:ext>
            </a:extLst>
          </p:cNvPr>
          <p:cNvSpPr txBox="1"/>
          <p:nvPr/>
        </p:nvSpPr>
        <p:spPr>
          <a:xfrm>
            <a:off x="8951193" y="2180268"/>
            <a:ext cx="1016625" cy="338554"/>
          </a:xfrm>
          <a:prstGeom prst="rect">
            <a:avLst/>
          </a:prstGeom>
          <a:noFill/>
        </p:spPr>
        <p:txBody>
          <a:bodyPr wrap="none" rtlCol="0">
            <a:spAutoFit/>
          </a:bodyPr>
          <a:lstStyle/>
          <a:p>
            <a:r>
              <a:rPr lang="fr-FR" sz="1600" b="1" dirty="0"/>
              <a:t>XX-XXI</a:t>
            </a:r>
            <a:r>
              <a:rPr lang="fr-FR" sz="1200" b="1" dirty="0"/>
              <a:t>e</a:t>
            </a:r>
            <a:r>
              <a:rPr lang="fr-FR" sz="1600" b="1" dirty="0"/>
              <a:t> s.</a:t>
            </a:r>
          </a:p>
        </p:txBody>
      </p:sp>
      <p:sp>
        <p:nvSpPr>
          <p:cNvPr id="21" name="ZoneTexte 20">
            <a:extLst>
              <a:ext uri="{FF2B5EF4-FFF2-40B4-BE49-F238E27FC236}">
                <a16:creationId xmlns:a16="http://schemas.microsoft.com/office/drawing/2014/main" id="{D2233B82-BB3C-5E74-C837-A6CAAEC64291}"/>
              </a:ext>
            </a:extLst>
          </p:cNvPr>
          <p:cNvSpPr txBox="1"/>
          <p:nvPr/>
        </p:nvSpPr>
        <p:spPr>
          <a:xfrm>
            <a:off x="8885874" y="3129422"/>
            <a:ext cx="2850237" cy="646331"/>
          </a:xfrm>
          <a:prstGeom prst="rect">
            <a:avLst/>
          </a:prstGeom>
          <a:noFill/>
        </p:spPr>
        <p:txBody>
          <a:bodyPr wrap="square" rtlCol="0">
            <a:spAutoFit/>
          </a:bodyPr>
          <a:lstStyle/>
          <a:p>
            <a:pPr algn="ctr"/>
            <a:r>
              <a:rPr lang="fr-FR" b="1" dirty="0">
                <a:solidFill>
                  <a:srgbClr val="D101FD"/>
                </a:solidFill>
              </a:rPr>
              <a:t>DERNIER DIRIGEANT DE L’URSS</a:t>
            </a:r>
          </a:p>
        </p:txBody>
      </p:sp>
      <p:sp>
        <p:nvSpPr>
          <p:cNvPr id="22" name="ZoneTexte 21">
            <a:extLst>
              <a:ext uri="{FF2B5EF4-FFF2-40B4-BE49-F238E27FC236}">
                <a16:creationId xmlns:a16="http://schemas.microsoft.com/office/drawing/2014/main" id="{4F0C744A-6AAD-9A48-D81C-161BC18D7415}"/>
              </a:ext>
            </a:extLst>
          </p:cNvPr>
          <p:cNvSpPr txBox="1"/>
          <p:nvPr/>
        </p:nvSpPr>
        <p:spPr>
          <a:xfrm>
            <a:off x="7357747" y="3669219"/>
            <a:ext cx="1191352" cy="369332"/>
          </a:xfrm>
          <a:prstGeom prst="rect">
            <a:avLst/>
          </a:prstGeom>
          <a:noFill/>
        </p:spPr>
        <p:txBody>
          <a:bodyPr wrap="none" rtlCol="0">
            <a:spAutoFit/>
          </a:bodyPr>
          <a:lstStyle/>
          <a:p>
            <a:r>
              <a:rPr lang="fr-FR" b="1" dirty="0">
                <a:solidFill>
                  <a:srgbClr val="FF0000"/>
                </a:solidFill>
              </a:rPr>
              <a:t>1985-1991</a:t>
            </a:r>
          </a:p>
        </p:txBody>
      </p:sp>
      <p:sp>
        <p:nvSpPr>
          <p:cNvPr id="24" name="ZoneTexte 23">
            <a:extLst>
              <a:ext uri="{FF2B5EF4-FFF2-40B4-BE49-F238E27FC236}">
                <a16:creationId xmlns:a16="http://schemas.microsoft.com/office/drawing/2014/main" id="{661137F4-D0AA-A85C-F972-8282933573F3}"/>
              </a:ext>
            </a:extLst>
          </p:cNvPr>
          <p:cNvSpPr txBox="1"/>
          <p:nvPr/>
        </p:nvSpPr>
        <p:spPr>
          <a:xfrm>
            <a:off x="7357747" y="4138751"/>
            <a:ext cx="652743" cy="369332"/>
          </a:xfrm>
          <a:prstGeom prst="rect">
            <a:avLst/>
          </a:prstGeom>
          <a:noFill/>
        </p:spPr>
        <p:txBody>
          <a:bodyPr wrap="none" rtlCol="0">
            <a:spAutoFit/>
          </a:bodyPr>
          <a:lstStyle/>
          <a:p>
            <a:r>
              <a:rPr lang="fr-FR" b="1" dirty="0">
                <a:solidFill>
                  <a:srgbClr val="FF0000"/>
                </a:solidFill>
              </a:rPr>
              <a:t>1990</a:t>
            </a:r>
          </a:p>
        </p:txBody>
      </p:sp>
      <p:grpSp>
        <p:nvGrpSpPr>
          <p:cNvPr id="26" name="Groupe 25">
            <a:extLst>
              <a:ext uri="{FF2B5EF4-FFF2-40B4-BE49-F238E27FC236}">
                <a16:creationId xmlns:a16="http://schemas.microsoft.com/office/drawing/2014/main" id="{23480B57-D486-5138-6BF0-AE565D9EFE97}"/>
              </a:ext>
            </a:extLst>
          </p:cNvPr>
          <p:cNvGrpSpPr/>
          <p:nvPr/>
        </p:nvGrpSpPr>
        <p:grpSpPr>
          <a:xfrm>
            <a:off x="10321763" y="2413655"/>
            <a:ext cx="791519" cy="519891"/>
            <a:chOff x="10266298" y="750073"/>
            <a:chExt cx="858580" cy="563938"/>
          </a:xfrm>
        </p:grpSpPr>
        <p:pic>
          <p:nvPicPr>
            <p:cNvPr id="27" name="Image 26">
              <a:hlinkClick r:id="rId6"/>
              <a:extLst>
                <a:ext uri="{FF2B5EF4-FFF2-40B4-BE49-F238E27FC236}">
                  <a16:creationId xmlns:a16="http://schemas.microsoft.com/office/drawing/2014/main" id="{B62B8979-0AAD-4B07-E22E-D68498AB64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66298" y="750073"/>
              <a:ext cx="858580" cy="563938"/>
            </a:xfrm>
            <a:prstGeom prst="rect">
              <a:avLst/>
            </a:prstGeom>
          </p:spPr>
        </p:pic>
        <p:pic>
          <p:nvPicPr>
            <p:cNvPr id="28" name="Image 27">
              <a:hlinkClick r:id="rId6"/>
              <a:extLst>
                <a:ext uri="{FF2B5EF4-FFF2-40B4-BE49-F238E27FC236}">
                  <a16:creationId xmlns:a16="http://schemas.microsoft.com/office/drawing/2014/main" id="{85370C84-F193-BCFC-FCCD-28BFC1EC230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05513" y="753835"/>
              <a:ext cx="519964" cy="519964"/>
            </a:xfrm>
            <a:prstGeom prst="rect">
              <a:avLst/>
            </a:prstGeom>
          </p:spPr>
        </p:pic>
      </p:grpSp>
      <p:sp>
        <p:nvSpPr>
          <p:cNvPr id="29" name="ZoneTexte 28">
            <a:extLst>
              <a:ext uri="{FF2B5EF4-FFF2-40B4-BE49-F238E27FC236}">
                <a16:creationId xmlns:a16="http://schemas.microsoft.com/office/drawing/2014/main" id="{E49C4A07-A442-EA39-92BA-D0F8008B2B5F}"/>
              </a:ext>
            </a:extLst>
          </p:cNvPr>
          <p:cNvSpPr txBox="1"/>
          <p:nvPr/>
        </p:nvSpPr>
        <p:spPr>
          <a:xfrm>
            <a:off x="7357747" y="3909806"/>
            <a:ext cx="652743" cy="369332"/>
          </a:xfrm>
          <a:prstGeom prst="rect">
            <a:avLst/>
          </a:prstGeom>
          <a:noFill/>
        </p:spPr>
        <p:txBody>
          <a:bodyPr wrap="none" rtlCol="0">
            <a:spAutoFit/>
          </a:bodyPr>
          <a:lstStyle/>
          <a:p>
            <a:r>
              <a:rPr lang="fr-FR" b="1" dirty="0">
                <a:solidFill>
                  <a:srgbClr val="FF0000"/>
                </a:solidFill>
              </a:rPr>
              <a:t>1988</a:t>
            </a:r>
          </a:p>
        </p:txBody>
      </p:sp>
      <p:sp>
        <p:nvSpPr>
          <p:cNvPr id="30" name="ZoneTexte 29">
            <a:extLst>
              <a:ext uri="{FF2B5EF4-FFF2-40B4-BE49-F238E27FC236}">
                <a16:creationId xmlns:a16="http://schemas.microsoft.com/office/drawing/2014/main" id="{1052A83F-F050-8262-0B2A-DA636DDFE197}"/>
              </a:ext>
            </a:extLst>
          </p:cNvPr>
          <p:cNvSpPr txBox="1"/>
          <p:nvPr/>
        </p:nvSpPr>
        <p:spPr>
          <a:xfrm>
            <a:off x="7947095" y="3920710"/>
            <a:ext cx="3999418" cy="323165"/>
          </a:xfrm>
          <a:prstGeom prst="rect">
            <a:avLst/>
          </a:prstGeom>
          <a:noFill/>
        </p:spPr>
        <p:txBody>
          <a:bodyPr wrap="square" rtlCol="0">
            <a:spAutoFit/>
          </a:bodyPr>
          <a:lstStyle/>
          <a:p>
            <a:r>
              <a:rPr lang="fr-FR" sz="1500" b="1" dirty="0">
                <a:solidFill>
                  <a:srgbClr val="7030A0"/>
                </a:solidFill>
              </a:rPr>
              <a:t>Retrait des troupes soviétiques d’AFGHANISTAN</a:t>
            </a:r>
          </a:p>
        </p:txBody>
      </p:sp>
      <p:pic>
        <p:nvPicPr>
          <p:cNvPr id="31" name="Image 30">
            <a:extLst>
              <a:ext uri="{FF2B5EF4-FFF2-40B4-BE49-F238E27FC236}">
                <a16:creationId xmlns:a16="http://schemas.microsoft.com/office/drawing/2014/main" id="{F6BE1231-8E1C-C3D8-3AE4-FCACB745FDC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1283111" y="2593692"/>
            <a:ext cx="471963" cy="313976"/>
          </a:xfrm>
          <a:prstGeom prst="rect">
            <a:avLst/>
          </a:prstGeom>
        </p:spPr>
      </p:pic>
      <p:sp>
        <p:nvSpPr>
          <p:cNvPr id="23" name="ZoneTexte 22">
            <a:extLst>
              <a:ext uri="{FF2B5EF4-FFF2-40B4-BE49-F238E27FC236}">
                <a16:creationId xmlns:a16="http://schemas.microsoft.com/office/drawing/2014/main" id="{9DF3FCCF-8330-4D24-AAEB-C77B2737E415}"/>
              </a:ext>
            </a:extLst>
          </p:cNvPr>
          <p:cNvSpPr txBox="1"/>
          <p:nvPr/>
        </p:nvSpPr>
        <p:spPr>
          <a:xfrm>
            <a:off x="8436268" y="3695035"/>
            <a:ext cx="3553379" cy="323165"/>
          </a:xfrm>
          <a:prstGeom prst="rect">
            <a:avLst/>
          </a:prstGeom>
          <a:noFill/>
        </p:spPr>
        <p:txBody>
          <a:bodyPr wrap="square" rtlCol="0">
            <a:spAutoFit/>
          </a:bodyPr>
          <a:lstStyle/>
          <a:p>
            <a:r>
              <a:rPr lang="fr-FR" sz="1500" b="1" dirty="0">
                <a:solidFill>
                  <a:srgbClr val="7030A0"/>
                </a:solidFill>
              </a:rPr>
              <a:t>Met en place la perestroïka et la glasnost</a:t>
            </a:r>
          </a:p>
        </p:txBody>
      </p:sp>
      <p:sp>
        <p:nvSpPr>
          <p:cNvPr id="25" name="ZoneTexte 24">
            <a:extLst>
              <a:ext uri="{FF2B5EF4-FFF2-40B4-BE49-F238E27FC236}">
                <a16:creationId xmlns:a16="http://schemas.microsoft.com/office/drawing/2014/main" id="{BDBA3531-A1BB-D5C1-179E-171A28CFAEFD}"/>
              </a:ext>
            </a:extLst>
          </p:cNvPr>
          <p:cNvSpPr txBox="1"/>
          <p:nvPr/>
        </p:nvSpPr>
        <p:spPr>
          <a:xfrm>
            <a:off x="7938465" y="4156992"/>
            <a:ext cx="3223878" cy="338554"/>
          </a:xfrm>
          <a:prstGeom prst="rect">
            <a:avLst/>
          </a:prstGeom>
          <a:noFill/>
        </p:spPr>
        <p:txBody>
          <a:bodyPr wrap="square" rtlCol="0">
            <a:spAutoFit/>
          </a:bodyPr>
          <a:lstStyle/>
          <a:p>
            <a:r>
              <a:rPr lang="fr-FR" sz="1600" b="1" dirty="0">
                <a:solidFill>
                  <a:srgbClr val="7030A0"/>
                </a:solidFill>
              </a:rPr>
              <a:t>Prix Nobel de la Paix</a:t>
            </a:r>
          </a:p>
        </p:txBody>
      </p:sp>
      <p:sp>
        <p:nvSpPr>
          <p:cNvPr id="34" name="Rectangle 33">
            <a:extLst>
              <a:ext uri="{FF2B5EF4-FFF2-40B4-BE49-F238E27FC236}">
                <a16:creationId xmlns:a16="http://schemas.microsoft.com/office/drawing/2014/main" id="{5018A5BD-AD19-E5D0-C8C1-C27031C4C880}"/>
              </a:ext>
            </a:extLst>
          </p:cNvPr>
          <p:cNvSpPr/>
          <p:nvPr/>
        </p:nvSpPr>
        <p:spPr>
          <a:xfrm>
            <a:off x="243837" y="3370145"/>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25</a:t>
            </a:r>
          </a:p>
        </p:txBody>
      </p:sp>
      <p:sp>
        <p:nvSpPr>
          <p:cNvPr id="35" name="ZoneTexte 34">
            <a:extLst>
              <a:ext uri="{FF2B5EF4-FFF2-40B4-BE49-F238E27FC236}">
                <a16:creationId xmlns:a16="http://schemas.microsoft.com/office/drawing/2014/main" id="{BB4443A4-7CD6-7C99-5526-D0F3E49271DA}"/>
              </a:ext>
            </a:extLst>
          </p:cNvPr>
          <p:cNvSpPr txBox="1"/>
          <p:nvPr/>
        </p:nvSpPr>
        <p:spPr>
          <a:xfrm>
            <a:off x="1876655" y="3357519"/>
            <a:ext cx="2488310"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disparition de l’URSS</a:t>
            </a:r>
          </a:p>
        </p:txBody>
      </p:sp>
      <p:sp>
        <p:nvSpPr>
          <p:cNvPr id="36" name="ZoneTexte 35">
            <a:extLst>
              <a:ext uri="{FF2B5EF4-FFF2-40B4-BE49-F238E27FC236}">
                <a16:creationId xmlns:a16="http://schemas.microsoft.com/office/drawing/2014/main" id="{30781295-C8F7-7ED3-4742-E578D247F0B9}"/>
              </a:ext>
            </a:extLst>
          </p:cNvPr>
          <p:cNvSpPr txBox="1"/>
          <p:nvPr/>
        </p:nvSpPr>
        <p:spPr>
          <a:xfrm>
            <a:off x="264520" y="3683206"/>
            <a:ext cx="6865578" cy="2139047"/>
          </a:xfrm>
          <a:prstGeom prst="rect">
            <a:avLst/>
          </a:prstGeom>
          <a:noFill/>
        </p:spPr>
        <p:txBody>
          <a:bodyPr wrap="square">
            <a:spAutoFit/>
          </a:bodyPr>
          <a:lstStyle/>
          <a:p>
            <a:pPr algn="just"/>
            <a:r>
              <a:rPr lang="fr-FR" sz="1400" i="1" dirty="0"/>
              <a:t>1991 : M. GORBATCHEV annonce à la télévision sa démission du poste de président de l’Union soviétique.</a:t>
            </a:r>
          </a:p>
          <a:p>
            <a:pPr algn="just"/>
            <a:r>
              <a:rPr lang="fr-FR" sz="1400" dirty="0"/>
              <a:t>« Le destin a voulu qu’au moment où j’accédais aux plus hautes fonction de l’État, il était déjà clair que le pays allait mal. […] Il n’était plus possible de vivre ainsi, il fallait tout changer radicalement. Tous ces changements ont provoqué une énorme tension, et se sont produits dans des conditions de lutte féroce […] des anciennes structures du Parti et de l’État et de l’appareil économique, ainsi que nos habitudes et préjugés idéologiques. […] Je quitte mon poste avec inquiétude. »</a:t>
            </a:r>
          </a:p>
          <a:p>
            <a:pPr algn="r"/>
            <a:endParaRPr lang="fr-FR" sz="400" dirty="0"/>
          </a:p>
          <a:p>
            <a:pPr algn="r"/>
            <a:r>
              <a:rPr lang="fr-FR" sz="1300" dirty="0"/>
              <a:t>Mikhaïl GORBATCHEV, </a:t>
            </a:r>
            <a:r>
              <a:rPr lang="fr-FR" sz="1300" i="1" dirty="0"/>
              <a:t>Allocution télévisée</a:t>
            </a:r>
            <a:r>
              <a:rPr lang="fr-FR" sz="1300" dirty="0"/>
              <a:t>, 25/12/1991.</a:t>
            </a:r>
          </a:p>
        </p:txBody>
      </p:sp>
      <p:sp>
        <p:nvSpPr>
          <p:cNvPr id="38" name="ZoneTexte 37">
            <a:extLst>
              <a:ext uri="{FF2B5EF4-FFF2-40B4-BE49-F238E27FC236}">
                <a16:creationId xmlns:a16="http://schemas.microsoft.com/office/drawing/2014/main" id="{CBC0111C-8A38-498A-77E8-932D3AE0E825}"/>
              </a:ext>
            </a:extLst>
          </p:cNvPr>
          <p:cNvSpPr txBox="1"/>
          <p:nvPr/>
        </p:nvSpPr>
        <p:spPr>
          <a:xfrm>
            <a:off x="264520" y="5684168"/>
            <a:ext cx="7292409" cy="338554"/>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26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24 </a:t>
            </a:r>
            <a:r>
              <a:rPr lang="fr-FR" sz="1600" dirty="0">
                <a:solidFill>
                  <a:srgbClr val="0070C0"/>
                </a:solidFill>
                <a:latin typeface="Calibri" panose="020F0502020204030204" pitchFamily="34" charset="0"/>
                <a:cs typeface="Calibri" panose="020F0502020204030204" pitchFamily="34" charset="0"/>
              </a:rPr>
              <a:t>Qu’annonce M. GORBATCHEV à la tribune de l’ONU en 1988</a:t>
            </a:r>
            <a:r>
              <a:rPr lang="fr-FR" sz="1600" b="0" i="0" u="none" strike="noStrike" dirty="0">
                <a:solidFill>
                  <a:srgbClr val="0070C0"/>
                </a:solidFill>
                <a:latin typeface="Calibri" panose="020F0502020204030204" pitchFamily="34" charset="0"/>
                <a:cs typeface="Calibri" panose="020F0502020204030204" pitchFamily="34" charset="0"/>
              </a:rPr>
              <a:t>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40" name="ZoneTexte 39">
            <a:extLst>
              <a:ext uri="{FF2B5EF4-FFF2-40B4-BE49-F238E27FC236}">
                <a16:creationId xmlns:a16="http://schemas.microsoft.com/office/drawing/2014/main" id="{A546CB0E-8D55-81CD-26AC-32CEBAEF8FFB}"/>
              </a:ext>
            </a:extLst>
          </p:cNvPr>
          <p:cNvSpPr txBox="1"/>
          <p:nvPr/>
        </p:nvSpPr>
        <p:spPr>
          <a:xfrm>
            <a:off x="7234429" y="4575229"/>
            <a:ext cx="4824221"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27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25 </a:t>
            </a:r>
            <a:r>
              <a:rPr lang="fr-FR" sz="1600" dirty="0">
                <a:solidFill>
                  <a:srgbClr val="0070C0"/>
                </a:solidFill>
                <a:latin typeface="Calibri" panose="020F0502020204030204" pitchFamily="34" charset="0"/>
                <a:cs typeface="Calibri" panose="020F0502020204030204" pitchFamily="34" charset="0"/>
              </a:rPr>
              <a:t>Qu’annonce M. GORBATCHEV à la télévision russe en 1991</a:t>
            </a:r>
            <a:r>
              <a:rPr lang="fr-FR" sz="1600" b="0" i="0" u="none" strike="noStrike" dirty="0">
                <a:solidFill>
                  <a:srgbClr val="0070C0"/>
                </a:solidFill>
                <a:latin typeface="Calibri" panose="020F0502020204030204" pitchFamily="34" charset="0"/>
                <a:cs typeface="Calibri" panose="020F0502020204030204" pitchFamily="34" charset="0"/>
              </a:rPr>
              <a:t>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43" name="Image 42">
            <a:hlinkClick r:id="rId10" action="ppaction://hlinksldjump"/>
            <a:extLst>
              <a:ext uri="{FF2B5EF4-FFF2-40B4-BE49-F238E27FC236}">
                <a16:creationId xmlns:a16="http://schemas.microsoft.com/office/drawing/2014/main" id="{3A549B02-D3A9-218B-EFC7-12C482EA00F4}"/>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9" name="ZoneTexte 8">
            <a:extLst>
              <a:ext uri="{FF2B5EF4-FFF2-40B4-BE49-F238E27FC236}">
                <a16:creationId xmlns:a16="http://schemas.microsoft.com/office/drawing/2014/main" id="{9E76F258-DE26-70B2-5E13-925C18897982}"/>
              </a:ext>
            </a:extLst>
          </p:cNvPr>
          <p:cNvSpPr txBox="1"/>
          <p:nvPr/>
        </p:nvSpPr>
        <p:spPr>
          <a:xfrm>
            <a:off x="10362803" y="2882571"/>
            <a:ext cx="550151" cy="307777"/>
          </a:xfrm>
          <a:prstGeom prst="rect">
            <a:avLst/>
          </a:prstGeom>
          <a:noFill/>
        </p:spPr>
        <p:txBody>
          <a:bodyPr wrap="none" rtlCol="0">
            <a:spAutoFit/>
          </a:bodyPr>
          <a:lstStyle/>
          <a:p>
            <a:r>
              <a:rPr lang="fr-FR" sz="1400" b="1" dirty="0">
                <a:solidFill>
                  <a:srgbClr val="00B050"/>
                </a:solidFill>
              </a:rPr>
              <a:t>2022</a:t>
            </a:r>
          </a:p>
        </p:txBody>
      </p:sp>
      <p:sp>
        <p:nvSpPr>
          <p:cNvPr id="19" name="ZoneTexte 18">
            <a:extLst>
              <a:ext uri="{FF2B5EF4-FFF2-40B4-BE49-F238E27FC236}">
                <a16:creationId xmlns:a16="http://schemas.microsoft.com/office/drawing/2014/main" id="{5874FD55-4283-DE32-E708-2C522F4FF7F9}"/>
              </a:ext>
            </a:extLst>
          </p:cNvPr>
          <p:cNvSpPr txBox="1"/>
          <p:nvPr/>
        </p:nvSpPr>
        <p:spPr>
          <a:xfrm>
            <a:off x="11384893" y="2828757"/>
            <a:ext cx="418704" cy="369332"/>
          </a:xfrm>
          <a:prstGeom prst="rect">
            <a:avLst/>
          </a:prstGeom>
          <a:noFill/>
        </p:spPr>
        <p:txBody>
          <a:bodyPr wrap="none" rtlCol="0">
            <a:spAutoFit/>
          </a:bodyPr>
          <a:lstStyle/>
          <a:p>
            <a:r>
              <a:rPr lang="fr-FR" b="1" dirty="0">
                <a:solidFill>
                  <a:srgbClr val="0070C0"/>
                </a:solidFill>
              </a:rPr>
              <a:t>91</a:t>
            </a:r>
          </a:p>
        </p:txBody>
      </p:sp>
      <p:sp>
        <p:nvSpPr>
          <p:cNvPr id="8" name="ZoneTexte 7">
            <a:extLst>
              <a:ext uri="{FF2B5EF4-FFF2-40B4-BE49-F238E27FC236}">
                <a16:creationId xmlns:a16="http://schemas.microsoft.com/office/drawing/2014/main" id="{F608441B-7A9D-9AF9-4D11-E2657DE1CEF3}"/>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121084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ppt_x"/>
                                          </p:val>
                                        </p:tav>
                                        <p:tav tm="100000">
                                          <p:val>
                                            <p:strVal val="#ppt_x"/>
                                          </p:val>
                                        </p:tav>
                                      </p:tavLst>
                                    </p:anim>
                                    <p:anim calcmode="lin" valueType="num">
                                      <p:cBhvr additive="base">
                                        <p:cTn id="5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ppt_x"/>
                                          </p:val>
                                        </p:tav>
                                        <p:tav tm="100000">
                                          <p:val>
                                            <p:strVal val="#ppt_x"/>
                                          </p:val>
                                        </p:tav>
                                      </p:tavLst>
                                    </p:anim>
                                    <p:anim calcmode="lin" valueType="num">
                                      <p:cBhvr additive="base">
                                        <p:cTn id="6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fill="hold"/>
                                        <p:tgtEl>
                                          <p:spTgt spid="21"/>
                                        </p:tgtEl>
                                        <p:attrNameLst>
                                          <p:attrName>ppt_x</p:attrName>
                                        </p:attrNameLst>
                                      </p:cBhvr>
                                      <p:tavLst>
                                        <p:tav tm="0">
                                          <p:val>
                                            <p:strVal val="#ppt_x"/>
                                          </p:val>
                                        </p:tav>
                                        <p:tav tm="100000">
                                          <p:val>
                                            <p:strVal val="#ppt_x"/>
                                          </p:val>
                                        </p:tav>
                                      </p:tavLst>
                                    </p:anim>
                                    <p:anim calcmode="lin" valueType="num">
                                      <p:cBhvr additive="base">
                                        <p:cTn id="7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500" fill="hold"/>
                                        <p:tgtEl>
                                          <p:spTgt spid="22"/>
                                        </p:tgtEl>
                                        <p:attrNameLst>
                                          <p:attrName>ppt_x</p:attrName>
                                        </p:attrNameLst>
                                      </p:cBhvr>
                                      <p:tavLst>
                                        <p:tav tm="0">
                                          <p:val>
                                            <p:strVal val="#ppt_x"/>
                                          </p:val>
                                        </p:tav>
                                        <p:tav tm="100000">
                                          <p:val>
                                            <p:strVal val="#ppt_x"/>
                                          </p:val>
                                        </p:tav>
                                      </p:tavLst>
                                    </p:anim>
                                    <p:anim calcmode="lin" valueType="num">
                                      <p:cBhvr additive="base">
                                        <p:cTn id="8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additive="base">
                                        <p:cTn id="89" dur="500" fill="hold"/>
                                        <p:tgtEl>
                                          <p:spTgt spid="29"/>
                                        </p:tgtEl>
                                        <p:attrNameLst>
                                          <p:attrName>ppt_x</p:attrName>
                                        </p:attrNameLst>
                                      </p:cBhvr>
                                      <p:tavLst>
                                        <p:tav tm="0">
                                          <p:val>
                                            <p:strVal val="#ppt_x"/>
                                          </p:val>
                                        </p:tav>
                                        <p:tav tm="100000">
                                          <p:val>
                                            <p:strVal val="#ppt_x"/>
                                          </p:val>
                                        </p:tav>
                                      </p:tavLst>
                                    </p:anim>
                                    <p:anim calcmode="lin" valueType="num">
                                      <p:cBhvr additive="base">
                                        <p:cTn id="90" dur="500" fill="hold"/>
                                        <p:tgtEl>
                                          <p:spTgt spid="29"/>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anim calcmode="lin" valueType="num">
                                      <p:cBhvr additive="base">
                                        <p:cTn id="93" dur="500" fill="hold"/>
                                        <p:tgtEl>
                                          <p:spTgt spid="30"/>
                                        </p:tgtEl>
                                        <p:attrNameLst>
                                          <p:attrName>ppt_x</p:attrName>
                                        </p:attrNameLst>
                                      </p:cBhvr>
                                      <p:tavLst>
                                        <p:tav tm="0">
                                          <p:val>
                                            <p:strVal val="#ppt_x"/>
                                          </p:val>
                                        </p:tav>
                                        <p:tav tm="100000">
                                          <p:val>
                                            <p:strVal val="#ppt_x"/>
                                          </p:val>
                                        </p:tav>
                                      </p:tavLst>
                                    </p:anim>
                                    <p:anim calcmode="lin" valueType="num">
                                      <p:cBhvr additive="base">
                                        <p:cTn id="9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24"/>
                                        </p:tgtEl>
                                        <p:attrNameLst>
                                          <p:attrName>style.visibility</p:attrName>
                                        </p:attrNameLst>
                                      </p:cBhvr>
                                      <p:to>
                                        <p:strVal val="visible"/>
                                      </p:to>
                                    </p:set>
                                    <p:anim calcmode="lin" valueType="num">
                                      <p:cBhvr additive="base">
                                        <p:cTn id="99" dur="500" fill="hold"/>
                                        <p:tgtEl>
                                          <p:spTgt spid="24"/>
                                        </p:tgtEl>
                                        <p:attrNameLst>
                                          <p:attrName>ppt_x</p:attrName>
                                        </p:attrNameLst>
                                      </p:cBhvr>
                                      <p:tavLst>
                                        <p:tav tm="0">
                                          <p:val>
                                            <p:strVal val="#ppt_x"/>
                                          </p:val>
                                        </p:tav>
                                        <p:tav tm="100000">
                                          <p:val>
                                            <p:strVal val="#ppt_x"/>
                                          </p:val>
                                        </p:tav>
                                      </p:tavLst>
                                    </p:anim>
                                    <p:anim calcmode="lin" valueType="num">
                                      <p:cBhvr additive="base">
                                        <p:cTn id="100" dur="500" fill="hold"/>
                                        <p:tgtEl>
                                          <p:spTgt spid="24"/>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25"/>
                                        </p:tgtEl>
                                        <p:attrNameLst>
                                          <p:attrName>style.visibility</p:attrName>
                                        </p:attrNameLst>
                                      </p:cBhvr>
                                      <p:to>
                                        <p:strVal val="visible"/>
                                      </p:to>
                                    </p:set>
                                    <p:anim calcmode="lin" valueType="num">
                                      <p:cBhvr additive="base">
                                        <p:cTn id="103" dur="500" fill="hold"/>
                                        <p:tgtEl>
                                          <p:spTgt spid="25"/>
                                        </p:tgtEl>
                                        <p:attrNameLst>
                                          <p:attrName>ppt_x</p:attrName>
                                        </p:attrNameLst>
                                      </p:cBhvr>
                                      <p:tavLst>
                                        <p:tav tm="0">
                                          <p:val>
                                            <p:strVal val="#ppt_x"/>
                                          </p:val>
                                        </p:tav>
                                        <p:tav tm="100000">
                                          <p:val>
                                            <p:strVal val="#ppt_x"/>
                                          </p:val>
                                        </p:tav>
                                      </p:tavLst>
                                    </p:anim>
                                    <p:anim calcmode="lin" valueType="num">
                                      <p:cBhvr additive="base">
                                        <p:cTn id="10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3"/>
                                        </p:tgtEl>
                                        <p:attrNameLst>
                                          <p:attrName>style.visibility</p:attrName>
                                        </p:attrNameLst>
                                      </p:cBhvr>
                                      <p:to>
                                        <p:strVal val="visible"/>
                                      </p:to>
                                    </p:set>
                                    <p:animEffect transition="in" filter="fade">
                                      <p:cBhvr>
                                        <p:cTn id="109" dur="1000"/>
                                        <p:tgtEl>
                                          <p:spTgt spid="3"/>
                                        </p:tgtEl>
                                      </p:cBhvr>
                                    </p:animEffect>
                                    <p:anim calcmode="lin" valueType="num">
                                      <p:cBhvr>
                                        <p:cTn id="110" dur="1000" fill="hold"/>
                                        <p:tgtEl>
                                          <p:spTgt spid="3"/>
                                        </p:tgtEl>
                                        <p:attrNameLst>
                                          <p:attrName>ppt_x</p:attrName>
                                        </p:attrNameLst>
                                      </p:cBhvr>
                                      <p:tavLst>
                                        <p:tav tm="0">
                                          <p:val>
                                            <p:strVal val="#ppt_x"/>
                                          </p:val>
                                        </p:tav>
                                        <p:tav tm="100000">
                                          <p:val>
                                            <p:strVal val="#ppt_x"/>
                                          </p:val>
                                        </p:tav>
                                      </p:tavLst>
                                    </p:anim>
                                    <p:anim calcmode="lin" valueType="num">
                                      <p:cBhvr>
                                        <p:cTn id="111" dur="1000" fill="hold"/>
                                        <p:tgtEl>
                                          <p:spTgt spid="3"/>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4"/>
                                        </p:tgtEl>
                                        <p:attrNameLst>
                                          <p:attrName>style.visibility</p:attrName>
                                        </p:attrNameLst>
                                      </p:cBhvr>
                                      <p:to>
                                        <p:strVal val="visible"/>
                                      </p:to>
                                    </p:set>
                                    <p:animEffect transition="in" filter="fade">
                                      <p:cBhvr>
                                        <p:cTn id="114" dur="1000"/>
                                        <p:tgtEl>
                                          <p:spTgt spid="4"/>
                                        </p:tgtEl>
                                      </p:cBhvr>
                                    </p:animEffect>
                                    <p:anim calcmode="lin" valueType="num">
                                      <p:cBhvr>
                                        <p:cTn id="115" dur="1000" fill="hold"/>
                                        <p:tgtEl>
                                          <p:spTgt spid="4"/>
                                        </p:tgtEl>
                                        <p:attrNameLst>
                                          <p:attrName>ppt_x</p:attrName>
                                        </p:attrNameLst>
                                      </p:cBhvr>
                                      <p:tavLst>
                                        <p:tav tm="0">
                                          <p:val>
                                            <p:strVal val="#ppt_x"/>
                                          </p:val>
                                        </p:tav>
                                        <p:tav tm="100000">
                                          <p:val>
                                            <p:strVal val="#ppt_x"/>
                                          </p:val>
                                        </p:tav>
                                      </p:tavLst>
                                    </p:anim>
                                    <p:anim calcmode="lin" valueType="num">
                                      <p:cBhvr>
                                        <p:cTn id="1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10"/>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38"/>
                                        </p:tgtEl>
                                        <p:attrNameLst>
                                          <p:attrName>style.visibility</p:attrName>
                                        </p:attrNameLst>
                                      </p:cBhvr>
                                      <p:to>
                                        <p:strVal val="visible"/>
                                      </p:to>
                                    </p:set>
                                    <p:anim calcmode="lin" valueType="num">
                                      <p:cBhvr additive="base">
                                        <p:cTn id="125" dur="500" fill="hold"/>
                                        <p:tgtEl>
                                          <p:spTgt spid="38"/>
                                        </p:tgtEl>
                                        <p:attrNameLst>
                                          <p:attrName>ppt_x</p:attrName>
                                        </p:attrNameLst>
                                      </p:cBhvr>
                                      <p:tavLst>
                                        <p:tav tm="0">
                                          <p:val>
                                            <p:strVal val="#ppt_x"/>
                                          </p:val>
                                        </p:tav>
                                        <p:tav tm="100000">
                                          <p:val>
                                            <p:strVal val="#ppt_x"/>
                                          </p:val>
                                        </p:tav>
                                      </p:tavLst>
                                    </p:anim>
                                    <p:anim calcmode="lin" valueType="num">
                                      <p:cBhvr additive="base">
                                        <p:cTn id="12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42" presetClass="entr" presetSubtype="0" fill="hold" grpId="0" nodeType="clickEffect">
                                  <p:stCondLst>
                                    <p:cond delay="0"/>
                                  </p:stCondLst>
                                  <p:childTnLst>
                                    <p:set>
                                      <p:cBhvr>
                                        <p:cTn id="130" dur="1" fill="hold">
                                          <p:stCondLst>
                                            <p:cond delay="0"/>
                                          </p:stCondLst>
                                        </p:cTn>
                                        <p:tgtEl>
                                          <p:spTgt spid="34"/>
                                        </p:tgtEl>
                                        <p:attrNameLst>
                                          <p:attrName>style.visibility</p:attrName>
                                        </p:attrNameLst>
                                      </p:cBhvr>
                                      <p:to>
                                        <p:strVal val="visible"/>
                                      </p:to>
                                    </p:set>
                                    <p:animEffect transition="in" filter="fade">
                                      <p:cBhvr>
                                        <p:cTn id="131" dur="1000"/>
                                        <p:tgtEl>
                                          <p:spTgt spid="34"/>
                                        </p:tgtEl>
                                      </p:cBhvr>
                                    </p:animEffect>
                                    <p:anim calcmode="lin" valueType="num">
                                      <p:cBhvr>
                                        <p:cTn id="132" dur="1000" fill="hold"/>
                                        <p:tgtEl>
                                          <p:spTgt spid="34"/>
                                        </p:tgtEl>
                                        <p:attrNameLst>
                                          <p:attrName>ppt_x</p:attrName>
                                        </p:attrNameLst>
                                      </p:cBhvr>
                                      <p:tavLst>
                                        <p:tav tm="0">
                                          <p:val>
                                            <p:strVal val="#ppt_x"/>
                                          </p:val>
                                        </p:tav>
                                        <p:tav tm="100000">
                                          <p:val>
                                            <p:strVal val="#ppt_x"/>
                                          </p:val>
                                        </p:tav>
                                      </p:tavLst>
                                    </p:anim>
                                    <p:anim calcmode="lin" valueType="num">
                                      <p:cBhvr>
                                        <p:cTn id="133" dur="1000" fill="hold"/>
                                        <p:tgtEl>
                                          <p:spTgt spid="34"/>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35"/>
                                        </p:tgtEl>
                                        <p:attrNameLst>
                                          <p:attrName>style.visibility</p:attrName>
                                        </p:attrNameLst>
                                      </p:cBhvr>
                                      <p:to>
                                        <p:strVal val="visible"/>
                                      </p:to>
                                    </p:set>
                                    <p:animEffect transition="in" filter="fade">
                                      <p:cBhvr>
                                        <p:cTn id="136" dur="1000"/>
                                        <p:tgtEl>
                                          <p:spTgt spid="35"/>
                                        </p:tgtEl>
                                      </p:cBhvr>
                                    </p:animEffect>
                                    <p:anim calcmode="lin" valueType="num">
                                      <p:cBhvr>
                                        <p:cTn id="137" dur="1000" fill="hold"/>
                                        <p:tgtEl>
                                          <p:spTgt spid="35"/>
                                        </p:tgtEl>
                                        <p:attrNameLst>
                                          <p:attrName>ppt_x</p:attrName>
                                        </p:attrNameLst>
                                      </p:cBhvr>
                                      <p:tavLst>
                                        <p:tav tm="0">
                                          <p:val>
                                            <p:strVal val="#ppt_x"/>
                                          </p:val>
                                        </p:tav>
                                        <p:tav tm="100000">
                                          <p:val>
                                            <p:strVal val="#ppt_x"/>
                                          </p:val>
                                        </p:tav>
                                      </p:tavLst>
                                    </p:anim>
                                    <p:anim calcmode="lin" valueType="num">
                                      <p:cBhvr>
                                        <p:cTn id="13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36"/>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2" presetClass="entr" presetSubtype="4" fill="hold" grpId="0" nodeType="clickEffect">
                                  <p:stCondLst>
                                    <p:cond delay="0"/>
                                  </p:stCondLst>
                                  <p:childTnLst>
                                    <p:set>
                                      <p:cBhvr>
                                        <p:cTn id="146" dur="1" fill="hold">
                                          <p:stCondLst>
                                            <p:cond delay="0"/>
                                          </p:stCondLst>
                                        </p:cTn>
                                        <p:tgtEl>
                                          <p:spTgt spid="40"/>
                                        </p:tgtEl>
                                        <p:attrNameLst>
                                          <p:attrName>style.visibility</p:attrName>
                                        </p:attrNameLst>
                                      </p:cBhvr>
                                      <p:to>
                                        <p:strVal val="visible"/>
                                      </p:to>
                                    </p:set>
                                    <p:anim calcmode="lin" valueType="num">
                                      <p:cBhvr additive="base">
                                        <p:cTn id="147" dur="500" fill="hold"/>
                                        <p:tgtEl>
                                          <p:spTgt spid="40"/>
                                        </p:tgtEl>
                                        <p:attrNameLst>
                                          <p:attrName>ppt_x</p:attrName>
                                        </p:attrNameLst>
                                      </p:cBhvr>
                                      <p:tavLst>
                                        <p:tav tm="0">
                                          <p:val>
                                            <p:strVal val="#ppt_x"/>
                                          </p:val>
                                        </p:tav>
                                        <p:tav tm="100000">
                                          <p:val>
                                            <p:strVal val="#ppt_x"/>
                                          </p:val>
                                        </p:tav>
                                      </p:tavLst>
                                    </p:anim>
                                    <p:anim calcmode="lin" valueType="num">
                                      <p:cBhvr additive="base">
                                        <p:cTn id="14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0" grpId="0"/>
      <p:bldP spid="13" grpId="0"/>
      <p:bldP spid="14" grpId="0"/>
      <p:bldP spid="16" grpId="0"/>
      <p:bldP spid="17" grpId="0"/>
      <p:bldP spid="20" grpId="0"/>
      <p:bldP spid="21" grpId="0"/>
      <p:bldP spid="22" grpId="0"/>
      <p:bldP spid="24" grpId="0"/>
      <p:bldP spid="29" grpId="0"/>
      <p:bldP spid="30" grpId="0"/>
      <p:bldP spid="23" grpId="0"/>
      <p:bldP spid="25" grpId="0"/>
      <p:bldP spid="34" grpId="0"/>
      <p:bldP spid="35" grpId="0"/>
      <p:bldP spid="36" grpId="0"/>
      <p:bldP spid="38" grpId="0"/>
      <p:bldP spid="40" grpId="0"/>
      <p:bldP spid="9"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7C09E347-AB61-A664-F392-1D91A066B7BB}"/>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26</a:t>
            </a:r>
          </a:p>
        </p:txBody>
      </p:sp>
      <p:sp>
        <p:nvSpPr>
          <p:cNvPr id="74" name="ZoneTexte 73">
            <a:extLst>
              <a:ext uri="{FF2B5EF4-FFF2-40B4-BE49-F238E27FC236}">
                <a16:creationId xmlns:a16="http://schemas.microsoft.com/office/drawing/2014/main" id="{AE69FF87-3579-D625-D378-FB630456E607}"/>
              </a:ext>
            </a:extLst>
          </p:cNvPr>
          <p:cNvSpPr txBox="1"/>
          <p:nvPr/>
        </p:nvSpPr>
        <p:spPr>
          <a:xfrm>
            <a:off x="1833524" y="453461"/>
            <a:ext cx="3994400"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Un nouvel ordre mondial : 1991-2023</a:t>
            </a:r>
          </a:p>
        </p:txBody>
      </p:sp>
      <p:pic>
        <p:nvPicPr>
          <p:cNvPr id="5" name="Image 4">
            <a:extLst>
              <a:ext uri="{FF2B5EF4-FFF2-40B4-BE49-F238E27FC236}">
                <a16:creationId xmlns:a16="http://schemas.microsoft.com/office/drawing/2014/main" id="{1B1C2C1A-A361-C716-38D0-2B64DD1A878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10010" y="835419"/>
            <a:ext cx="8753442" cy="5759999"/>
          </a:xfrm>
          <a:prstGeom prst="rect">
            <a:avLst/>
          </a:prstGeom>
        </p:spPr>
      </p:pic>
      <p:sp>
        <p:nvSpPr>
          <p:cNvPr id="6" name="ZoneTexte 5">
            <a:extLst>
              <a:ext uri="{FF2B5EF4-FFF2-40B4-BE49-F238E27FC236}">
                <a16:creationId xmlns:a16="http://schemas.microsoft.com/office/drawing/2014/main" id="{1BD79671-3479-5D49-A590-6CA1772C73E5}"/>
              </a:ext>
            </a:extLst>
          </p:cNvPr>
          <p:cNvSpPr txBox="1"/>
          <p:nvPr/>
        </p:nvSpPr>
        <p:spPr>
          <a:xfrm>
            <a:off x="9063452" y="822793"/>
            <a:ext cx="2880615" cy="830997"/>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28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03 &amp; 24 </a:t>
            </a:r>
            <a:r>
              <a:rPr lang="fr-FR" sz="1600" dirty="0">
                <a:solidFill>
                  <a:srgbClr val="0070C0"/>
                </a:solidFill>
                <a:latin typeface="Calibri" panose="020F0502020204030204" pitchFamily="34" charset="0"/>
                <a:cs typeface="Calibri" panose="020F0502020204030204" pitchFamily="34" charset="0"/>
              </a:rPr>
              <a:t>Que nous apprennent les différences entre les deux cartes </a:t>
            </a:r>
            <a:r>
              <a:rPr lang="fr-FR" sz="1600" b="0" i="0" u="none" strike="noStrike" dirty="0">
                <a:solidFill>
                  <a:srgbClr val="0070C0"/>
                </a:solidFill>
                <a:latin typeface="Calibri" panose="020F0502020204030204" pitchFamily="34" charset="0"/>
                <a:cs typeface="Calibri" panose="020F0502020204030204" pitchFamily="34" charset="0"/>
              </a:rPr>
              <a:t>?</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grpSp>
        <p:nvGrpSpPr>
          <p:cNvPr id="2" name="Groupe 1">
            <a:extLst>
              <a:ext uri="{FF2B5EF4-FFF2-40B4-BE49-F238E27FC236}">
                <a16:creationId xmlns:a16="http://schemas.microsoft.com/office/drawing/2014/main" id="{D1439565-FC5D-932C-8516-8F6AE396C7C4}"/>
              </a:ext>
            </a:extLst>
          </p:cNvPr>
          <p:cNvGrpSpPr/>
          <p:nvPr/>
        </p:nvGrpSpPr>
        <p:grpSpPr>
          <a:xfrm>
            <a:off x="9428282" y="144244"/>
            <a:ext cx="1739643" cy="756465"/>
            <a:chOff x="10221791" y="217453"/>
            <a:chExt cx="1739643" cy="756465"/>
          </a:xfrm>
        </p:grpSpPr>
        <p:pic>
          <p:nvPicPr>
            <p:cNvPr id="7" name="Image 6">
              <a:hlinkClick r:id="rId3" action="ppaction://hlinksldjump"/>
              <a:extLst>
                <a:ext uri="{FF2B5EF4-FFF2-40B4-BE49-F238E27FC236}">
                  <a16:creationId xmlns:a16="http://schemas.microsoft.com/office/drawing/2014/main" id="{32CB9F5D-F887-E4E4-3D0E-BD4A0EC68E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0182" y="217453"/>
              <a:ext cx="385464" cy="542403"/>
            </a:xfrm>
            <a:prstGeom prst="rect">
              <a:avLst/>
            </a:prstGeom>
          </p:spPr>
        </p:pic>
        <p:sp>
          <p:nvSpPr>
            <p:cNvPr id="9" name="ZoneTexte 8">
              <a:hlinkClick r:id="rId3" action="ppaction://hlinksldjump"/>
              <a:extLst>
                <a:ext uri="{FF2B5EF4-FFF2-40B4-BE49-F238E27FC236}">
                  <a16:creationId xmlns:a16="http://schemas.microsoft.com/office/drawing/2014/main" id="{C3B32B07-985C-A0B5-A990-DAEE69B8988B}"/>
                </a:ext>
              </a:extLst>
            </p:cNvPr>
            <p:cNvSpPr txBox="1"/>
            <p:nvPr/>
          </p:nvSpPr>
          <p:spPr>
            <a:xfrm>
              <a:off x="10221791" y="696919"/>
              <a:ext cx="1739643" cy="276999"/>
            </a:xfrm>
            <a:prstGeom prst="rect">
              <a:avLst/>
            </a:prstGeom>
            <a:noFill/>
          </p:spPr>
          <p:txBody>
            <a:bodyPr wrap="none" rtlCol="0">
              <a:spAutoFit/>
            </a:bodyPr>
            <a:lstStyle/>
            <a:p>
              <a:r>
                <a:rPr lang="fr-FR" sz="1200" b="1" dirty="0">
                  <a:solidFill>
                    <a:srgbClr val="00B050"/>
                  </a:solidFill>
                </a:rPr>
                <a:t>2 PUISSANCES &amp; 3</a:t>
              </a:r>
              <a:r>
                <a:rPr lang="fr-FR" sz="1200" b="1" baseline="30000" dirty="0">
                  <a:solidFill>
                    <a:srgbClr val="00B050"/>
                  </a:solidFill>
                </a:rPr>
                <a:t>E</a:t>
              </a:r>
              <a:r>
                <a:rPr lang="fr-FR" sz="1200" b="1" dirty="0">
                  <a:solidFill>
                    <a:srgbClr val="00B050"/>
                  </a:solidFill>
                </a:rPr>
                <a:t> VOIE</a:t>
              </a:r>
            </a:p>
          </p:txBody>
        </p:sp>
      </p:grpSp>
      <p:pic>
        <p:nvPicPr>
          <p:cNvPr id="11" name="Image 10">
            <a:hlinkClick r:id="rId5" action="ppaction://hlinksldjump"/>
            <a:extLst>
              <a:ext uri="{FF2B5EF4-FFF2-40B4-BE49-F238E27FC236}">
                <a16:creationId xmlns:a16="http://schemas.microsoft.com/office/drawing/2014/main" id="{CBB550E2-3A5F-0153-982B-275EF16AAF6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3" name="ZoneTexte 2">
            <a:extLst>
              <a:ext uri="{FF2B5EF4-FFF2-40B4-BE49-F238E27FC236}">
                <a16:creationId xmlns:a16="http://schemas.microsoft.com/office/drawing/2014/main" id="{73F82299-D8A3-A2EF-27A9-00CAA201B4B4}"/>
              </a:ext>
            </a:extLst>
          </p:cNvPr>
          <p:cNvSpPr txBox="1"/>
          <p:nvPr/>
        </p:nvSpPr>
        <p:spPr>
          <a:xfrm>
            <a:off x="217958" y="146343"/>
            <a:ext cx="9831297"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L’émergence de nouvelles puissances : 1991-2022</a:t>
            </a:r>
          </a:p>
        </p:txBody>
      </p:sp>
    </p:spTree>
    <p:extLst>
      <p:ext uri="{BB962C8B-B14F-4D97-AF65-F5344CB8AC3E}">
        <p14:creationId xmlns:p14="http://schemas.microsoft.com/office/powerpoint/2010/main" val="210113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4"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Groupe 81">
            <a:extLst>
              <a:ext uri="{FF2B5EF4-FFF2-40B4-BE49-F238E27FC236}">
                <a16:creationId xmlns:a16="http://schemas.microsoft.com/office/drawing/2014/main" id="{2AEE8F59-DA10-C330-FA6D-A25054125AEC}"/>
              </a:ext>
            </a:extLst>
          </p:cNvPr>
          <p:cNvGrpSpPr/>
          <p:nvPr/>
        </p:nvGrpSpPr>
        <p:grpSpPr>
          <a:xfrm>
            <a:off x="301924" y="840753"/>
            <a:ext cx="7491147" cy="4929374"/>
            <a:chOff x="301924" y="840753"/>
            <a:chExt cx="7491147" cy="4929374"/>
          </a:xfrm>
        </p:grpSpPr>
        <p:grpSp>
          <p:nvGrpSpPr>
            <p:cNvPr id="72" name="Groupe 71">
              <a:extLst>
                <a:ext uri="{FF2B5EF4-FFF2-40B4-BE49-F238E27FC236}">
                  <a16:creationId xmlns:a16="http://schemas.microsoft.com/office/drawing/2014/main" id="{E919972A-424B-6129-A7E6-F31CD9EF8C7B}"/>
                </a:ext>
              </a:extLst>
            </p:cNvPr>
            <p:cNvGrpSpPr/>
            <p:nvPr/>
          </p:nvGrpSpPr>
          <p:grpSpPr>
            <a:xfrm>
              <a:off x="301924" y="840753"/>
              <a:ext cx="7491147" cy="4929374"/>
              <a:chOff x="301924" y="840753"/>
              <a:chExt cx="7491147" cy="4929374"/>
            </a:xfrm>
          </p:grpSpPr>
          <p:pic>
            <p:nvPicPr>
              <p:cNvPr id="9" name="Image 8">
                <a:extLst>
                  <a:ext uri="{FF2B5EF4-FFF2-40B4-BE49-F238E27FC236}">
                    <a16:creationId xmlns:a16="http://schemas.microsoft.com/office/drawing/2014/main" id="{8668CF14-FDA6-80C1-87B8-A93BB533049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01924" y="840753"/>
                <a:ext cx="7491147" cy="4929374"/>
              </a:xfrm>
              <a:prstGeom prst="rect">
                <a:avLst/>
              </a:prstGeom>
            </p:spPr>
          </p:pic>
          <p:sp>
            <p:nvSpPr>
              <p:cNvPr id="16" name="Ellipse 15">
                <a:extLst>
                  <a:ext uri="{FF2B5EF4-FFF2-40B4-BE49-F238E27FC236}">
                    <a16:creationId xmlns:a16="http://schemas.microsoft.com/office/drawing/2014/main" id="{19BFA9D7-C899-1A7A-0A0C-801F1122C96A}"/>
                  </a:ext>
                </a:extLst>
              </p:cNvPr>
              <p:cNvSpPr/>
              <p:nvPr/>
            </p:nvSpPr>
            <p:spPr>
              <a:xfrm>
                <a:off x="2323270" y="5019957"/>
                <a:ext cx="269423" cy="288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dirty="0"/>
              </a:p>
            </p:txBody>
          </p:sp>
          <p:pic>
            <p:nvPicPr>
              <p:cNvPr id="17" name="Image 16">
                <a:extLst>
                  <a:ext uri="{FF2B5EF4-FFF2-40B4-BE49-F238E27FC236}">
                    <a16:creationId xmlns:a16="http://schemas.microsoft.com/office/drawing/2014/main" id="{740E9A9B-461A-FCFF-F5F1-2997F05CA7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0359" y="5311224"/>
                <a:ext cx="336534" cy="315588"/>
              </a:xfrm>
              <a:prstGeom prst="rect">
                <a:avLst/>
              </a:prstGeom>
            </p:spPr>
          </p:pic>
          <p:sp>
            <p:nvSpPr>
              <p:cNvPr id="18" name="Ellipse 17">
                <a:extLst>
                  <a:ext uri="{FF2B5EF4-FFF2-40B4-BE49-F238E27FC236}">
                    <a16:creationId xmlns:a16="http://schemas.microsoft.com/office/drawing/2014/main" id="{AA0F3F94-3E73-AF18-4C56-54AA5CDFD189}"/>
                  </a:ext>
                </a:extLst>
              </p:cNvPr>
              <p:cNvSpPr/>
              <p:nvPr/>
            </p:nvSpPr>
            <p:spPr>
              <a:xfrm>
                <a:off x="3808901" y="5337372"/>
                <a:ext cx="288000" cy="288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19" name="Ellipse 18">
                <a:extLst>
                  <a:ext uri="{FF2B5EF4-FFF2-40B4-BE49-F238E27FC236}">
                    <a16:creationId xmlns:a16="http://schemas.microsoft.com/office/drawing/2014/main" id="{91331766-8734-C5DE-F3C0-EAB48B4C7349}"/>
                  </a:ext>
                </a:extLst>
              </p:cNvPr>
              <p:cNvSpPr/>
              <p:nvPr/>
            </p:nvSpPr>
            <p:spPr>
              <a:xfrm>
                <a:off x="5037981" y="4955692"/>
                <a:ext cx="288000" cy="288000"/>
              </a:xfrm>
              <a:prstGeom prst="ellipse">
                <a:avLst/>
              </a:prstGeom>
              <a:solidFill>
                <a:srgbClr val="92D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20" name="Ellipse 19">
                <a:extLst>
                  <a:ext uri="{FF2B5EF4-FFF2-40B4-BE49-F238E27FC236}">
                    <a16:creationId xmlns:a16="http://schemas.microsoft.com/office/drawing/2014/main" id="{18FC409C-AD9A-60DE-C235-F7C17BDB30ED}"/>
                  </a:ext>
                </a:extLst>
              </p:cNvPr>
              <p:cNvSpPr/>
              <p:nvPr/>
            </p:nvSpPr>
            <p:spPr>
              <a:xfrm>
                <a:off x="5048466" y="5452817"/>
                <a:ext cx="288000" cy="288000"/>
              </a:xfrm>
              <a:prstGeom prst="ellipse">
                <a:avLst/>
              </a:prstGeom>
              <a:solidFill>
                <a:srgbClr val="F4F7AB"/>
              </a:solidFill>
              <a:ln>
                <a:solidFill>
                  <a:srgbClr val="7030A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21" name="Ellipse 20">
                <a:extLst>
                  <a:ext uri="{FF2B5EF4-FFF2-40B4-BE49-F238E27FC236}">
                    <a16:creationId xmlns:a16="http://schemas.microsoft.com/office/drawing/2014/main" id="{64C0A978-35AD-4566-A4DB-80D17ABC6389}"/>
                  </a:ext>
                </a:extLst>
              </p:cNvPr>
              <p:cNvSpPr/>
              <p:nvPr/>
            </p:nvSpPr>
            <p:spPr>
              <a:xfrm>
                <a:off x="6299247" y="5354645"/>
                <a:ext cx="166627" cy="166627"/>
              </a:xfrm>
              <a:prstGeom prst="ellipse">
                <a:avLst/>
              </a:prstGeom>
              <a:solidFill>
                <a:srgbClr val="FFFF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grpSp>
        <p:sp>
          <p:nvSpPr>
            <p:cNvPr id="76" name="Ellipse 75">
              <a:extLst>
                <a:ext uri="{FF2B5EF4-FFF2-40B4-BE49-F238E27FC236}">
                  <a16:creationId xmlns:a16="http://schemas.microsoft.com/office/drawing/2014/main" id="{FBF7EEC6-8E9C-ED76-B524-65C69A835BA3}"/>
                </a:ext>
              </a:extLst>
            </p:cNvPr>
            <p:cNvSpPr/>
            <p:nvPr/>
          </p:nvSpPr>
          <p:spPr>
            <a:xfrm>
              <a:off x="3733516" y="5011807"/>
              <a:ext cx="139607" cy="139607"/>
            </a:xfrm>
            <a:prstGeom prst="ellipse">
              <a:avLst/>
            </a:prstGeom>
            <a:solidFill>
              <a:schemeClr val="accent4">
                <a:lumMod val="60000"/>
                <a:lumOff val="40000"/>
              </a:schemeClr>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grpSp>
      <p:sp>
        <p:nvSpPr>
          <p:cNvPr id="6" name="ZoneTexte 5">
            <a:extLst>
              <a:ext uri="{FF2B5EF4-FFF2-40B4-BE49-F238E27FC236}">
                <a16:creationId xmlns:a16="http://schemas.microsoft.com/office/drawing/2014/main" id="{8CF80BC1-6CD5-4878-42DE-5631850E996C}"/>
              </a:ext>
            </a:extLst>
          </p:cNvPr>
          <p:cNvSpPr txBox="1"/>
          <p:nvPr/>
        </p:nvSpPr>
        <p:spPr>
          <a:xfrm>
            <a:off x="1764504" y="467216"/>
            <a:ext cx="6048213"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Les mondialisations des puissances commerciales et les BRICS</a:t>
            </a:r>
          </a:p>
        </p:txBody>
      </p:sp>
      <p:sp>
        <p:nvSpPr>
          <p:cNvPr id="3" name="Rectangle 2">
            <a:extLst>
              <a:ext uri="{FF2B5EF4-FFF2-40B4-BE49-F238E27FC236}">
                <a16:creationId xmlns:a16="http://schemas.microsoft.com/office/drawing/2014/main" id="{DDEB97A9-5A1D-F785-27DB-D4DCC40BE86F}"/>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27</a:t>
            </a:r>
          </a:p>
        </p:txBody>
      </p:sp>
      <p:pic>
        <p:nvPicPr>
          <p:cNvPr id="10" name="Image 9">
            <a:extLst>
              <a:ext uri="{FF2B5EF4-FFF2-40B4-BE49-F238E27FC236}">
                <a16:creationId xmlns:a16="http://schemas.microsoft.com/office/drawing/2014/main" id="{0AFFC21F-2282-CF9A-7603-664570B835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2426" y="2311880"/>
            <a:ext cx="1455062" cy="1276486"/>
          </a:xfrm>
          <a:prstGeom prst="rect">
            <a:avLst/>
          </a:prstGeom>
        </p:spPr>
      </p:pic>
      <p:sp>
        <p:nvSpPr>
          <p:cNvPr id="11" name="Ellipse 10">
            <a:extLst>
              <a:ext uri="{FF2B5EF4-FFF2-40B4-BE49-F238E27FC236}">
                <a16:creationId xmlns:a16="http://schemas.microsoft.com/office/drawing/2014/main" id="{05E72744-4000-104D-FE3E-035F481E7BEA}"/>
              </a:ext>
            </a:extLst>
          </p:cNvPr>
          <p:cNvSpPr/>
          <p:nvPr/>
        </p:nvSpPr>
        <p:spPr>
          <a:xfrm>
            <a:off x="3183850" y="1859705"/>
            <a:ext cx="616075" cy="616075"/>
          </a:xfrm>
          <a:prstGeom prst="ellipse">
            <a:avLst/>
          </a:prstGeom>
          <a:ln>
            <a:solidFill>
              <a:srgbClr val="A812F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12" name="Ellipse 11">
            <a:extLst>
              <a:ext uri="{FF2B5EF4-FFF2-40B4-BE49-F238E27FC236}">
                <a16:creationId xmlns:a16="http://schemas.microsoft.com/office/drawing/2014/main" id="{6EBF6AEA-9B22-C139-B187-95EBB8793812}"/>
              </a:ext>
            </a:extLst>
          </p:cNvPr>
          <p:cNvSpPr/>
          <p:nvPr/>
        </p:nvSpPr>
        <p:spPr>
          <a:xfrm>
            <a:off x="3215492" y="2225616"/>
            <a:ext cx="336429" cy="336429"/>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dirty="0"/>
          </a:p>
        </p:txBody>
      </p:sp>
      <p:sp>
        <p:nvSpPr>
          <p:cNvPr id="13" name="Ellipse 12">
            <a:extLst>
              <a:ext uri="{FF2B5EF4-FFF2-40B4-BE49-F238E27FC236}">
                <a16:creationId xmlns:a16="http://schemas.microsoft.com/office/drawing/2014/main" id="{F97435A1-7F6B-4C29-DA24-5CBB9D8C4B5C}"/>
              </a:ext>
            </a:extLst>
          </p:cNvPr>
          <p:cNvSpPr/>
          <p:nvPr/>
        </p:nvSpPr>
        <p:spPr>
          <a:xfrm>
            <a:off x="788170" y="1907151"/>
            <a:ext cx="616075" cy="616075"/>
          </a:xfrm>
          <a:prstGeom prst="ellipse">
            <a:avLst/>
          </a:prstGeom>
          <a:solidFill>
            <a:srgbClr val="92D050"/>
          </a:solidFill>
          <a:ln>
            <a:solidFill>
              <a:srgbClr val="A812F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14" name="Ellipse 13">
            <a:extLst>
              <a:ext uri="{FF2B5EF4-FFF2-40B4-BE49-F238E27FC236}">
                <a16:creationId xmlns:a16="http://schemas.microsoft.com/office/drawing/2014/main" id="{83930050-607A-B5DE-80A6-37D6A39A5B48}"/>
              </a:ext>
            </a:extLst>
          </p:cNvPr>
          <p:cNvSpPr/>
          <p:nvPr/>
        </p:nvSpPr>
        <p:spPr>
          <a:xfrm>
            <a:off x="5755239" y="2311880"/>
            <a:ext cx="616075" cy="616075"/>
          </a:xfrm>
          <a:prstGeom prst="ellipse">
            <a:avLst/>
          </a:prstGeom>
          <a:solidFill>
            <a:srgbClr val="F4F7AB"/>
          </a:solidFill>
          <a:ln>
            <a:solidFill>
              <a:srgbClr val="A812F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22" name="ZoneTexte 21">
            <a:extLst>
              <a:ext uri="{FF2B5EF4-FFF2-40B4-BE49-F238E27FC236}">
                <a16:creationId xmlns:a16="http://schemas.microsoft.com/office/drawing/2014/main" id="{FF54D5BA-90DF-5AB8-D54F-2A8374FF480C}"/>
              </a:ext>
            </a:extLst>
          </p:cNvPr>
          <p:cNvSpPr txBox="1"/>
          <p:nvPr/>
        </p:nvSpPr>
        <p:spPr>
          <a:xfrm>
            <a:off x="2532334" y="4969657"/>
            <a:ext cx="1303892" cy="369332"/>
          </a:xfrm>
          <a:prstGeom prst="rect">
            <a:avLst/>
          </a:prstGeom>
          <a:noFill/>
        </p:spPr>
        <p:txBody>
          <a:bodyPr wrap="square" rtlCol="0">
            <a:spAutoFit/>
          </a:bodyPr>
          <a:lstStyle/>
          <a:p>
            <a:r>
              <a:rPr lang="fr-FR" sz="900" b="1" dirty="0">
                <a:latin typeface="Calibri" panose="020F0502020204030204" pitchFamily="34" charset="0"/>
                <a:cs typeface="Calibri" panose="020F0502020204030204" pitchFamily="34" charset="0"/>
              </a:rPr>
              <a:t>Péninsule ibérique :</a:t>
            </a:r>
          </a:p>
          <a:p>
            <a:r>
              <a:rPr lang="fr-FR" sz="900" b="1" dirty="0">
                <a:latin typeface="Calibri" panose="020F0502020204030204" pitchFamily="34" charset="0"/>
                <a:cs typeface="Calibri" panose="020F0502020204030204" pitchFamily="34" charset="0"/>
              </a:rPr>
              <a:t>Espagne, PORTUGAL</a:t>
            </a:r>
          </a:p>
        </p:txBody>
      </p:sp>
      <p:sp>
        <p:nvSpPr>
          <p:cNvPr id="23" name="ZoneTexte 22">
            <a:extLst>
              <a:ext uri="{FF2B5EF4-FFF2-40B4-BE49-F238E27FC236}">
                <a16:creationId xmlns:a16="http://schemas.microsoft.com/office/drawing/2014/main" id="{C160EB4C-5AA2-8273-D087-F0C18499F1BB}"/>
              </a:ext>
            </a:extLst>
          </p:cNvPr>
          <p:cNvSpPr txBox="1"/>
          <p:nvPr/>
        </p:nvSpPr>
        <p:spPr>
          <a:xfrm>
            <a:off x="4161620" y="5209623"/>
            <a:ext cx="769552" cy="507831"/>
          </a:xfrm>
          <a:prstGeom prst="rect">
            <a:avLst/>
          </a:prstGeom>
          <a:noFill/>
        </p:spPr>
        <p:txBody>
          <a:bodyPr wrap="square" rtlCol="0">
            <a:spAutoFit/>
          </a:bodyPr>
          <a:lstStyle/>
          <a:p>
            <a:r>
              <a:rPr lang="fr-FR" sz="900" b="1" dirty="0">
                <a:solidFill>
                  <a:srgbClr val="0070C0"/>
                </a:solidFill>
                <a:latin typeface="Calibri" panose="020F0502020204030204" pitchFamily="34" charset="0"/>
                <a:cs typeface="Calibri" panose="020F0502020204030204" pitchFamily="34" charset="0"/>
              </a:rPr>
              <a:t>1850-1914 :</a:t>
            </a:r>
          </a:p>
          <a:p>
            <a:r>
              <a:rPr lang="fr-FR" sz="900" b="1" dirty="0">
                <a:latin typeface="Calibri" panose="020F0502020204030204" pitchFamily="34" charset="0"/>
                <a:cs typeface="Calibri" panose="020F0502020204030204" pitchFamily="34" charset="0"/>
              </a:rPr>
              <a:t>EUROPE DE L’OUEST</a:t>
            </a:r>
          </a:p>
        </p:txBody>
      </p:sp>
      <p:sp>
        <p:nvSpPr>
          <p:cNvPr id="24" name="ZoneTexte 23">
            <a:extLst>
              <a:ext uri="{FF2B5EF4-FFF2-40B4-BE49-F238E27FC236}">
                <a16:creationId xmlns:a16="http://schemas.microsoft.com/office/drawing/2014/main" id="{04FE1642-4ED4-1ACE-98D4-68344C50DC57}"/>
              </a:ext>
            </a:extLst>
          </p:cNvPr>
          <p:cNvSpPr txBox="1"/>
          <p:nvPr/>
        </p:nvSpPr>
        <p:spPr>
          <a:xfrm>
            <a:off x="5310759" y="4903165"/>
            <a:ext cx="800659" cy="369332"/>
          </a:xfrm>
          <a:prstGeom prst="rect">
            <a:avLst/>
          </a:prstGeom>
          <a:noFill/>
        </p:spPr>
        <p:txBody>
          <a:bodyPr wrap="square" rtlCol="0">
            <a:spAutoFit/>
          </a:bodyPr>
          <a:lstStyle/>
          <a:p>
            <a:r>
              <a:rPr lang="fr-FR" sz="900" b="1" dirty="0">
                <a:solidFill>
                  <a:srgbClr val="0070C0"/>
                </a:solidFill>
                <a:latin typeface="Calibri" panose="020F0502020204030204" pitchFamily="34" charset="0"/>
                <a:cs typeface="Calibri" panose="020F0502020204030204" pitchFamily="34" charset="0"/>
              </a:rPr>
              <a:t>1914-2007 :</a:t>
            </a:r>
          </a:p>
          <a:p>
            <a:r>
              <a:rPr lang="fr-FR" sz="900" b="1" dirty="0">
                <a:latin typeface="Calibri" panose="020F0502020204030204" pitchFamily="34" charset="0"/>
                <a:cs typeface="Calibri" panose="020F0502020204030204" pitchFamily="34" charset="0"/>
              </a:rPr>
              <a:t>ÉTATS-UNIS</a:t>
            </a:r>
          </a:p>
        </p:txBody>
      </p:sp>
      <p:sp>
        <p:nvSpPr>
          <p:cNvPr id="25" name="ZoneTexte 24">
            <a:extLst>
              <a:ext uri="{FF2B5EF4-FFF2-40B4-BE49-F238E27FC236}">
                <a16:creationId xmlns:a16="http://schemas.microsoft.com/office/drawing/2014/main" id="{7D1E6668-6212-FCFA-24D7-CDD62B5C49A1}"/>
              </a:ext>
            </a:extLst>
          </p:cNvPr>
          <p:cNvSpPr txBox="1"/>
          <p:nvPr/>
        </p:nvSpPr>
        <p:spPr>
          <a:xfrm>
            <a:off x="2747579" y="5288180"/>
            <a:ext cx="881807" cy="369332"/>
          </a:xfrm>
          <a:prstGeom prst="rect">
            <a:avLst/>
          </a:prstGeom>
          <a:noFill/>
        </p:spPr>
        <p:txBody>
          <a:bodyPr wrap="square" rtlCol="0">
            <a:spAutoFit/>
          </a:bodyPr>
          <a:lstStyle/>
          <a:p>
            <a:r>
              <a:rPr lang="fr-FR" sz="900" b="1" dirty="0">
                <a:latin typeface="Calibri" panose="020F0502020204030204" pitchFamily="34" charset="0"/>
                <a:cs typeface="Calibri" panose="020F0502020204030204" pitchFamily="34" charset="0"/>
              </a:rPr>
              <a:t>Commerce</a:t>
            </a:r>
          </a:p>
          <a:p>
            <a:r>
              <a:rPr lang="fr-FR" sz="900" b="1" dirty="0">
                <a:latin typeface="Calibri" panose="020F0502020204030204" pitchFamily="34" charset="0"/>
                <a:cs typeface="Calibri" panose="020F0502020204030204" pitchFamily="34" charset="0"/>
              </a:rPr>
              <a:t>triangulaire</a:t>
            </a:r>
          </a:p>
        </p:txBody>
      </p:sp>
      <p:sp>
        <p:nvSpPr>
          <p:cNvPr id="26" name="ZoneTexte 25">
            <a:extLst>
              <a:ext uri="{FF2B5EF4-FFF2-40B4-BE49-F238E27FC236}">
                <a16:creationId xmlns:a16="http://schemas.microsoft.com/office/drawing/2014/main" id="{EC4806E3-93DA-C753-9ED5-DC365252CD75}"/>
              </a:ext>
            </a:extLst>
          </p:cNvPr>
          <p:cNvSpPr txBox="1"/>
          <p:nvPr/>
        </p:nvSpPr>
        <p:spPr>
          <a:xfrm>
            <a:off x="5348780" y="5416335"/>
            <a:ext cx="998847" cy="369332"/>
          </a:xfrm>
          <a:prstGeom prst="rect">
            <a:avLst/>
          </a:prstGeom>
          <a:noFill/>
        </p:spPr>
        <p:txBody>
          <a:bodyPr wrap="square" rtlCol="0">
            <a:spAutoFit/>
          </a:bodyPr>
          <a:lstStyle/>
          <a:p>
            <a:r>
              <a:rPr lang="fr-FR" sz="900" b="1" dirty="0">
                <a:latin typeface="Calibri" panose="020F0502020204030204" pitchFamily="34" charset="0"/>
                <a:cs typeface="Calibri" panose="020F0502020204030204" pitchFamily="34" charset="0"/>
              </a:rPr>
              <a:t>CHINE &amp;</a:t>
            </a:r>
          </a:p>
          <a:p>
            <a:r>
              <a:rPr lang="fr-FR" sz="900" b="1" dirty="0">
                <a:latin typeface="Calibri" panose="020F0502020204030204" pitchFamily="34" charset="0"/>
                <a:cs typeface="Calibri" panose="020F0502020204030204" pitchFamily="34" charset="0"/>
              </a:rPr>
              <a:t>ASIE DU SUD-EST</a:t>
            </a:r>
          </a:p>
        </p:txBody>
      </p:sp>
      <p:sp>
        <p:nvSpPr>
          <p:cNvPr id="27" name="ZoneTexte 26">
            <a:extLst>
              <a:ext uri="{FF2B5EF4-FFF2-40B4-BE49-F238E27FC236}">
                <a16:creationId xmlns:a16="http://schemas.microsoft.com/office/drawing/2014/main" id="{0ED97C85-745F-1A49-B123-139B38451796}"/>
              </a:ext>
            </a:extLst>
          </p:cNvPr>
          <p:cNvSpPr txBox="1"/>
          <p:nvPr/>
        </p:nvSpPr>
        <p:spPr>
          <a:xfrm>
            <a:off x="6433717" y="5231801"/>
            <a:ext cx="1318703" cy="369332"/>
          </a:xfrm>
          <a:prstGeom prst="rect">
            <a:avLst/>
          </a:prstGeom>
          <a:noFill/>
        </p:spPr>
        <p:txBody>
          <a:bodyPr wrap="square" rtlCol="0">
            <a:spAutoFit/>
          </a:bodyPr>
          <a:lstStyle/>
          <a:p>
            <a:r>
              <a:rPr lang="fr-FR" sz="900" b="1" dirty="0">
                <a:latin typeface="Calibri" panose="020F0502020204030204" pitchFamily="34" charset="0"/>
                <a:cs typeface="Calibri" panose="020F0502020204030204" pitchFamily="34" charset="0"/>
              </a:rPr>
              <a:t>Puissances émergentes</a:t>
            </a:r>
          </a:p>
          <a:p>
            <a:r>
              <a:rPr lang="fr-FR" sz="900" b="1" dirty="0">
                <a:latin typeface="Calibri" panose="020F0502020204030204" pitchFamily="34" charset="0"/>
                <a:cs typeface="Calibri" panose="020F0502020204030204" pitchFamily="34" charset="0"/>
              </a:rPr>
              <a:t>dont </a:t>
            </a:r>
            <a:r>
              <a:rPr lang="fr-FR" sz="900" b="1" dirty="0">
                <a:solidFill>
                  <a:srgbClr val="FF0000"/>
                </a:solidFill>
                <a:latin typeface="Calibri" panose="020F0502020204030204" pitchFamily="34" charset="0"/>
                <a:cs typeface="Calibri" panose="020F0502020204030204" pitchFamily="34" charset="0"/>
              </a:rPr>
              <a:t>BRICS</a:t>
            </a:r>
          </a:p>
        </p:txBody>
      </p:sp>
      <p:sp>
        <p:nvSpPr>
          <p:cNvPr id="28" name="Ellipse 27">
            <a:extLst>
              <a:ext uri="{FF2B5EF4-FFF2-40B4-BE49-F238E27FC236}">
                <a16:creationId xmlns:a16="http://schemas.microsoft.com/office/drawing/2014/main" id="{C1E2B5FE-1F91-4A43-3D5E-205BA0F267EF}"/>
              </a:ext>
            </a:extLst>
          </p:cNvPr>
          <p:cNvSpPr/>
          <p:nvPr/>
        </p:nvSpPr>
        <p:spPr>
          <a:xfrm>
            <a:off x="5496994" y="1460591"/>
            <a:ext cx="166627" cy="166627"/>
          </a:xfrm>
          <a:prstGeom prst="ellipse">
            <a:avLst/>
          </a:prstGeom>
          <a:solidFill>
            <a:srgbClr val="FFFF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29" name="Ellipse 28">
            <a:extLst>
              <a:ext uri="{FF2B5EF4-FFF2-40B4-BE49-F238E27FC236}">
                <a16:creationId xmlns:a16="http://schemas.microsoft.com/office/drawing/2014/main" id="{DEB3ADA0-9C36-CB40-0E6E-F58DFA1D28E8}"/>
              </a:ext>
            </a:extLst>
          </p:cNvPr>
          <p:cNvSpPr/>
          <p:nvPr/>
        </p:nvSpPr>
        <p:spPr>
          <a:xfrm>
            <a:off x="2077972" y="3818708"/>
            <a:ext cx="166627" cy="166627"/>
          </a:xfrm>
          <a:prstGeom prst="ellipse">
            <a:avLst/>
          </a:prstGeom>
          <a:solidFill>
            <a:srgbClr val="FFFF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5F4CF12B-44A7-3770-BE2C-4B5F1E07CA74}"/>
              </a:ext>
            </a:extLst>
          </p:cNvPr>
          <p:cNvSpPr/>
          <p:nvPr/>
        </p:nvSpPr>
        <p:spPr>
          <a:xfrm>
            <a:off x="761365" y="2761328"/>
            <a:ext cx="166627" cy="166627"/>
          </a:xfrm>
          <a:prstGeom prst="ellipse">
            <a:avLst/>
          </a:prstGeom>
          <a:solidFill>
            <a:srgbClr val="FFFF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31" name="Ellipse 30">
            <a:extLst>
              <a:ext uri="{FF2B5EF4-FFF2-40B4-BE49-F238E27FC236}">
                <a16:creationId xmlns:a16="http://schemas.microsoft.com/office/drawing/2014/main" id="{88CB3EC7-0C57-6A92-E233-5142E47BC6EF}"/>
              </a:ext>
            </a:extLst>
          </p:cNvPr>
          <p:cNvSpPr/>
          <p:nvPr/>
        </p:nvSpPr>
        <p:spPr>
          <a:xfrm>
            <a:off x="3873123" y="4517127"/>
            <a:ext cx="166627" cy="166627"/>
          </a:xfrm>
          <a:prstGeom prst="ellipse">
            <a:avLst/>
          </a:prstGeom>
          <a:solidFill>
            <a:srgbClr val="FFFF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32" name="Ellipse 31">
            <a:extLst>
              <a:ext uri="{FF2B5EF4-FFF2-40B4-BE49-F238E27FC236}">
                <a16:creationId xmlns:a16="http://schemas.microsoft.com/office/drawing/2014/main" id="{E9EA4C32-4E10-7531-9C99-2F3CE70FB608}"/>
              </a:ext>
            </a:extLst>
          </p:cNvPr>
          <p:cNvSpPr/>
          <p:nvPr/>
        </p:nvSpPr>
        <p:spPr>
          <a:xfrm>
            <a:off x="5238460" y="2953702"/>
            <a:ext cx="166627" cy="166627"/>
          </a:xfrm>
          <a:prstGeom prst="ellipse">
            <a:avLst/>
          </a:prstGeom>
          <a:solidFill>
            <a:srgbClr val="FFFF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33" name="Flèche : courbe vers la droite 32">
            <a:extLst>
              <a:ext uri="{FF2B5EF4-FFF2-40B4-BE49-F238E27FC236}">
                <a16:creationId xmlns:a16="http://schemas.microsoft.com/office/drawing/2014/main" id="{BA1E9E96-A098-8325-CE80-D35245381124}"/>
              </a:ext>
            </a:extLst>
          </p:cNvPr>
          <p:cNvSpPr/>
          <p:nvPr/>
        </p:nvSpPr>
        <p:spPr>
          <a:xfrm rot="5400000">
            <a:off x="2021313" y="708999"/>
            <a:ext cx="446233" cy="1942123"/>
          </a:xfrm>
          <a:prstGeom prst="curvedRightArrow">
            <a:avLst>
              <a:gd name="adj1" fmla="val 25000"/>
              <a:gd name="adj2" fmla="val 50000"/>
              <a:gd name="adj3" fmla="val 4927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4" name="Flèche : courbe vers la droite 33">
            <a:extLst>
              <a:ext uri="{FF2B5EF4-FFF2-40B4-BE49-F238E27FC236}">
                <a16:creationId xmlns:a16="http://schemas.microsoft.com/office/drawing/2014/main" id="{FC76CACB-FD69-995F-D712-868B5BA3F4B1}"/>
              </a:ext>
            </a:extLst>
          </p:cNvPr>
          <p:cNvSpPr/>
          <p:nvPr/>
        </p:nvSpPr>
        <p:spPr>
          <a:xfrm rot="5400000">
            <a:off x="6913580" y="1394256"/>
            <a:ext cx="446233" cy="1694120"/>
          </a:xfrm>
          <a:prstGeom prst="curvedRightArrow">
            <a:avLst>
              <a:gd name="adj1" fmla="val 25000"/>
              <a:gd name="adj2" fmla="val 50000"/>
              <a:gd name="adj3" fmla="val 4927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5" name="Ellipse 34">
            <a:extLst>
              <a:ext uri="{FF2B5EF4-FFF2-40B4-BE49-F238E27FC236}">
                <a16:creationId xmlns:a16="http://schemas.microsoft.com/office/drawing/2014/main" id="{0295D25F-67F0-4772-FEE1-54B6279F2E4D}"/>
              </a:ext>
            </a:extLst>
          </p:cNvPr>
          <p:cNvSpPr/>
          <p:nvPr/>
        </p:nvSpPr>
        <p:spPr>
          <a:xfrm>
            <a:off x="4129030" y="2395418"/>
            <a:ext cx="166627" cy="166627"/>
          </a:xfrm>
          <a:prstGeom prst="ellipse">
            <a:avLst/>
          </a:prstGeom>
          <a:solidFill>
            <a:srgbClr val="FFFF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36" name="ZoneTexte 35">
            <a:extLst>
              <a:ext uri="{FF2B5EF4-FFF2-40B4-BE49-F238E27FC236}">
                <a16:creationId xmlns:a16="http://schemas.microsoft.com/office/drawing/2014/main" id="{C23FD3BC-387F-BBF0-5F76-F8004963479D}"/>
              </a:ext>
            </a:extLst>
          </p:cNvPr>
          <p:cNvSpPr txBox="1"/>
          <p:nvPr/>
        </p:nvSpPr>
        <p:spPr>
          <a:xfrm>
            <a:off x="2270674" y="3638666"/>
            <a:ext cx="714766" cy="307777"/>
          </a:xfrm>
          <a:prstGeom prst="rect">
            <a:avLst/>
          </a:prstGeom>
          <a:noFill/>
        </p:spPr>
        <p:txBody>
          <a:bodyPr wrap="square" rtlCol="0">
            <a:spAutoFit/>
          </a:bodyPr>
          <a:lstStyle/>
          <a:p>
            <a:r>
              <a:rPr lang="fr-FR" sz="1400" b="1" dirty="0">
                <a:solidFill>
                  <a:srgbClr val="FF0000"/>
                </a:solidFill>
                <a:latin typeface="Calibri" panose="020F0502020204030204" pitchFamily="34" charset="0"/>
                <a:cs typeface="Calibri" panose="020F0502020204030204" pitchFamily="34" charset="0"/>
              </a:rPr>
              <a:t>B</a:t>
            </a:r>
            <a:r>
              <a:rPr lang="fr-FR" sz="1400" b="1" dirty="0">
                <a:latin typeface="Calibri" panose="020F0502020204030204" pitchFamily="34" charset="0"/>
                <a:cs typeface="Calibri" panose="020F0502020204030204" pitchFamily="34" charset="0"/>
              </a:rPr>
              <a:t>RÉSIL</a:t>
            </a:r>
          </a:p>
        </p:txBody>
      </p:sp>
      <p:sp>
        <p:nvSpPr>
          <p:cNvPr id="37" name="ZoneTexte 36">
            <a:extLst>
              <a:ext uri="{FF2B5EF4-FFF2-40B4-BE49-F238E27FC236}">
                <a16:creationId xmlns:a16="http://schemas.microsoft.com/office/drawing/2014/main" id="{510A6B96-F2AB-E2F1-4BE5-A7AA81A3A5C7}"/>
              </a:ext>
            </a:extLst>
          </p:cNvPr>
          <p:cNvSpPr txBox="1"/>
          <p:nvPr/>
        </p:nvSpPr>
        <p:spPr>
          <a:xfrm>
            <a:off x="798355" y="2550799"/>
            <a:ext cx="966149" cy="307777"/>
          </a:xfrm>
          <a:prstGeom prst="rect">
            <a:avLst/>
          </a:prstGeom>
          <a:noFill/>
        </p:spPr>
        <p:txBody>
          <a:bodyPr wrap="square" rtlCol="0">
            <a:spAutoFit/>
          </a:bodyPr>
          <a:lstStyle/>
          <a:p>
            <a:r>
              <a:rPr lang="fr-FR" sz="1400" b="1" dirty="0">
                <a:latin typeface="Calibri" panose="020F0502020204030204" pitchFamily="34" charset="0"/>
                <a:cs typeface="Calibri" panose="020F0502020204030204" pitchFamily="34" charset="0"/>
              </a:rPr>
              <a:t>MEXIQUE</a:t>
            </a:r>
          </a:p>
        </p:txBody>
      </p:sp>
      <p:sp>
        <p:nvSpPr>
          <p:cNvPr id="38" name="ZoneTexte 37">
            <a:extLst>
              <a:ext uri="{FF2B5EF4-FFF2-40B4-BE49-F238E27FC236}">
                <a16:creationId xmlns:a16="http://schemas.microsoft.com/office/drawing/2014/main" id="{D419797A-88E4-AD80-00A9-694242E9668C}"/>
              </a:ext>
            </a:extLst>
          </p:cNvPr>
          <p:cNvSpPr txBox="1"/>
          <p:nvPr/>
        </p:nvSpPr>
        <p:spPr>
          <a:xfrm>
            <a:off x="4237715" y="2278152"/>
            <a:ext cx="883054" cy="307777"/>
          </a:xfrm>
          <a:prstGeom prst="rect">
            <a:avLst/>
          </a:prstGeom>
          <a:noFill/>
        </p:spPr>
        <p:txBody>
          <a:bodyPr wrap="square" rtlCol="0">
            <a:spAutoFit/>
          </a:bodyPr>
          <a:lstStyle/>
          <a:p>
            <a:r>
              <a:rPr lang="fr-FR" sz="1400" b="1" dirty="0">
                <a:latin typeface="Calibri" panose="020F0502020204030204" pitchFamily="34" charset="0"/>
                <a:cs typeface="Calibri" panose="020F0502020204030204" pitchFamily="34" charset="0"/>
              </a:rPr>
              <a:t>TÜRKIYE</a:t>
            </a:r>
          </a:p>
        </p:txBody>
      </p:sp>
      <p:sp>
        <p:nvSpPr>
          <p:cNvPr id="39" name="ZoneTexte 38">
            <a:extLst>
              <a:ext uri="{FF2B5EF4-FFF2-40B4-BE49-F238E27FC236}">
                <a16:creationId xmlns:a16="http://schemas.microsoft.com/office/drawing/2014/main" id="{84BAC24C-E0C0-1581-96B2-D8D73948DD2D}"/>
              </a:ext>
            </a:extLst>
          </p:cNvPr>
          <p:cNvSpPr txBox="1"/>
          <p:nvPr/>
        </p:nvSpPr>
        <p:spPr>
          <a:xfrm>
            <a:off x="4039749" y="4474432"/>
            <a:ext cx="1623871" cy="307777"/>
          </a:xfrm>
          <a:prstGeom prst="rect">
            <a:avLst/>
          </a:prstGeom>
          <a:noFill/>
        </p:spPr>
        <p:txBody>
          <a:bodyPr wrap="square" rtlCol="0">
            <a:spAutoFit/>
          </a:bodyPr>
          <a:lstStyle/>
          <a:p>
            <a:r>
              <a:rPr lang="fr-FR" sz="1400" b="1" dirty="0">
                <a:latin typeface="Calibri" panose="020F0502020204030204" pitchFamily="34" charset="0"/>
                <a:cs typeface="Calibri" panose="020F0502020204030204" pitchFamily="34" charset="0"/>
              </a:rPr>
              <a:t>AFRIQUE DU </a:t>
            </a:r>
            <a:r>
              <a:rPr lang="fr-FR" sz="1400" b="1" dirty="0">
                <a:solidFill>
                  <a:srgbClr val="FF0000"/>
                </a:solidFill>
                <a:latin typeface="Calibri" panose="020F0502020204030204" pitchFamily="34" charset="0"/>
                <a:cs typeface="Calibri" panose="020F0502020204030204" pitchFamily="34" charset="0"/>
              </a:rPr>
              <a:t>S</a:t>
            </a:r>
            <a:r>
              <a:rPr lang="fr-FR" sz="1400" b="1" dirty="0">
                <a:latin typeface="Calibri" panose="020F0502020204030204" pitchFamily="34" charset="0"/>
                <a:cs typeface="Calibri" panose="020F0502020204030204" pitchFamily="34" charset="0"/>
              </a:rPr>
              <a:t>UD</a:t>
            </a:r>
          </a:p>
        </p:txBody>
      </p:sp>
      <p:sp>
        <p:nvSpPr>
          <p:cNvPr id="40" name="ZoneTexte 39">
            <a:extLst>
              <a:ext uri="{FF2B5EF4-FFF2-40B4-BE49-F238E27FC236}">
                <a16:creationId xmlns:a16="http://schemas.microsoft.com/office/drawing/2014/main" id="{90E0C29E-1B24-F89E-87CF-EBC37B04F7B9}"/>
              </a:ext>
            </a:extLst>
          </p:cNvPr>
          <p:cNvSpPr txBox="1"/>
          <p:nvPr/>
        </p:nvSpPr>
        <p:spPr>
          <a:xfrm>
            <a:off x="5361569" y="3000629"/>
            <a:ext cx="714766" cy="307777"/>
          </a:xfrm>
          <a:prstGeom prst="rect">
            <a:avLst/>
          </a:prstGeom>
          <a:noFill/>
        </p:spPr>
        <p:txBody>
          <a:bodyPr wrap="square" rtlCol="0">
            <a:spAutoFit/>
          </a:bodyPr>
          <a:lstStyle/>
          <a:p>
            <a:r>
              <a:rPr lang="fr-FR" sz="1400" b="1" dirty="0">
                <a:solidFill>
                  <a:srgbClr val="FF0000"/>
                </a:solidFill>
                <a:latin typeface="Calibri" panose="020F0502020204030204" pitchFamily="34" charset="0"/>
                <a:cs typeface="Calibri" panose="020F0502020204030204" pitchFamily="34" charset="0"/>
              </a:rPr>
              <a:t>I</a:t>
            </a:r>
            <a:r>
              <a:rPr lang="fr-FR" sz="1400" b="1" dirty="0">
                <a:latin typeface="Calibri" panose="020F0502020204030204" pitchFamily="34" charset="0"/>
                <a:cs typeface="Calibri" panose="020F0502020204030204" pitchFamily="34" charset="0"/>
              </a:rPr>
              <a:t>NDE</a:t>
            </a:r>
          </a:p>
        </p:txBody>
      </p:sp>
      <p:sp>
        <p:nvSpPr>
          <p:cNvPr id="41" name="ZoneTexte 40">
            <a:extLst>
              <a:ext uri="{FF2B5EF4-FFF2-40B4-BE49-F238E27FC236}">
                <a16:creationId xmlns:a16="http://schemas.microsoft.com/office/drawing/2014/main" id="{FD80E173-FCE3-19FD-C9B6-7B2FC8172E77}"/>
              </a:ext>
            </a:extLst>
          </p:cNvPr>
          <p:cNvSpPr txBox="1"/>
          <p:nvPr/>
        </p:nvSpPr>
        <p:spPr>
          <a:xfrm>
            <a:off x="5625520" y="1372283"/>
            <a:ext cx="714766" cy="307777"/>
          </a:xfrm>
          <a:prstGeom prst="rect">
            <a:avLst/>
          </a:prstGeom>
          <a:noFill/>
        </p:spPr>
        <p:txBody>
          <a:bodyPr wrap="square" rtlCol="0">
            <a:spAutoFit/>
          </a:bodyPr>
          <a:lstStyle/>
          <a:p>
            <a:r>
              <a:rPr lang="fr-FR" sz="1400" b="1" dirty="0">
                <a:solidFill>
                  <a:srgbClr val="FF0000"/>
                </a:solidFill>
                <a:latin typeface="Calibri" panose="020F0502020204030204" pitchFamily="34" charset="0"/>
                <a:cs typeface="Calibri" panose="020F0502020204030204" pitchFamily="34" charset="0"/>
              </a:rPr>
              <a:t>R</a:t>
            </a:r>
            <a:r>
              <a:rPr lang="fr-FR" sz="1400" b="1" dirty="0">
                <a:latin typeface="Calibri" panose="020F0502020204030204" pitchFamily="34" charset="0"/>
                <a:cs typeface="Calibri" panose="020F0502020204030204" pitchFamily="34" charset="0"/>
              </a:rPr>
              <a:t>USSIE</a:t>
            </a:r>
          </a:p>
        </p:txBody>
      </p:sp>
      <p:sp>
        <p:nvSpPr>
          <p:cNvPr id="42" name="ZoneTexte 41">
            <a:extLst>
              <a:ext uri="{FF2B5EF4-FFF2-40B4-BE49-F238E27FC236}">
                <a16:creationId xmlns:a16="http://schemas.microsoft.com/office/drawing/2014/main" id="{EA14B0BB-675D-76B4-4CB1-73F275DA271E}"/>
              </a:ext>
            </a:extLst>
          </p:cNvPr>
          <p:cNvSpPr txBox="1"/>
          <p:nvPr/>
        </p:nvSpPr>
        <p:spPr>
          <a:xfrm>
            <a:off x="5718952" y="2477376"/>
            <a:ext cx="714766" cy="307777"/>
          </a:xfrm>
          <a:prstGeom prst="rect">
            <a:avLst/>
          </a:prstGeom>
          <a:noFill/>
        </p:spPr>
        <p:txBody>
          <a:bodyPr wrap="square" rtlCol="0">
            <a:spAutoFit/>
          </a:bodyPr>
          <a:lstStyle/>
          <a:p>
            <a:r>
              <a:rPr lang="fr-FR" sz="1400" b="1" dirty="0">
                <a:solidFill>
                  <a:srgbClr val="FF0000"/>
                </a:solidFill>
                <a:latin typeface="Calibri" panose="020F0502020204030204" pitchFamily="34" charset="0"/>
                <a:cs typeface="Calibri" panose="020F0502020204030204" pitchFamily="34" charset="0"/>
              </a:rPr>
              <a:t>C</a:t>
            </a:r>
            <a:r>
              <a:rPr lang="fr-FR" sz="1400" b="1" dirty="0">
                <a:latin typeface="Calibri" panose="020F0502020204030204" pitchFamily="34" charset="0"/>
                <a:cs typeface="Calibri" panose="020F0502020204030204" pitchFamily="34" charset="0"/>
              </a:rPr>
              <a:t>HINE</a:t>
            </a:r>
          </a:p>
        </p:txBody>
      </p:sp>
      <p:sp>
        <p:nvSpPr>
          <p:cNvPr id="43" name="ZoneTexte 42">
            <a:extLst>
              <a:ext uri="{FF2B5EF4-FFF2-40B4-BE49-F238E27FC236}">
                <a16:creationId xmlns:a16="http://schemas.microsoft.com/office/drawing/2014/main" id="{357363A2-BCB9-98B7-7BEB-20EAA0B9CE3F}"/>
              </a:ext>
            </a:extLst>
          </p:cNvPr>
          <p:cNvSpPr txBox="1"/>
          <p:nvPr/>
        </p:nvSpPr>
        <p:spPr>
          <a:xfrm>
            <a:off x="2887992" y="1763048"/>
            <a:ext cx="1200798" cy="523220"/>
          </a:xfrm>
          <a:prstGeom prst="rect">
            <a:avLst/>
          </a:prstGeom>
          <a:noFill/>
        </p:spPr>
        <p:txBody>
          <a:bodyPr wrap="square" rtlCol="0">
            <a:spAutoFit/>
          </a:bodyPr>
          <a:lstStyle/>
          <a:p>
            <a:pPr algn="ctr"/>
            <a:r>
              <a:rPr lang="fr-FR" sz="1400" b="1" dirty="0">
                <a:latin typeface="Calibri" panose="020F0502020204030204" pitchFamily="34" charset="0"/>
                <a:cs typeface="Calibri" panose="020F0502020204030204" pitchFamily="34" charset="0"/>
              </a:rPr>
              <a:t>EUROPE</a:t>
            </a:r>
          </a:p>
          <a:p>
            <a:pPr algn="ctr"/>
            <a:r>
              <a:rPr lang="fr-FR" sz="1400" b="1" dirty="0">
                <a:latin typeface="Calibri" panose="020F0502020204030204" pitchFamily="34" charset="0"/>
                <a:cs typeface="Calibri" panose="020F0502020204030204" pitchFamily="34" charset="0"/>
              </a:rPr>
              <a:t>DE L’OUEST</a:t>
            </a:r>
          </a:p>
        </p:txBody>
      </p:sp>
      <p:sp>
        <p:nvSpPr>
          <p:cNvPr id="44" name="ZoneTexte 43">
            <a:extLst>
              <a:ext uri="{FF2B5EF4-FFF2-40B4-BE49-F238E27FC236}">
                <a16:creationId xmlns:a16="http://schemas.microsoft.com/office/drawing/2014/main" id="{BB5DA02A-BF86-5D58-918A-C8444C5DF8EA}"/>
              </a:ext>
            </a:extLst>
          </p:cNvPr>
          <p:cNvSpPr txBox="1"/>
          <p:nvPr/>
        </p:nvSpPr>
        <p:spPr>
          <a:xfrm>
            <a:off x="591236" y="2063664"/>
            <a:ext cx="1069071" cy="307777"/>
          </a:xfrm>
          <a:prstGeom prst="rect">
            <a:avLst/>
          </a:prstGeom>
          <a:noFill/>
        </p:spPr>
        <p:txBody>
          <a:bodyPr wrap="square" rtlCol="0">
            <a:spAutoFit/>
          </a:bodyPr>
          <a:lstStyle/>
          <a:p>
            <a:r>
              <a:rPr lang="fr-FR" sz="1400" b="1" dirty="0">
                <a:latin typeface="Calibri" panose="020F0502020204030204" pitchFamily="34" charset="0"/>
                <a:cs typeface="Calibri" panose="020F0502020204030204" pitchFamily="34" charset="0"/>
              </a:rPr>
              <a:t>ÉTATS-UNIS</a:t>
            </a:r>
          </a:p>
        </p:txBody>
      </p:sp>
      <p:pic>
        <p:nvPicPr>
          <p:cNvPr id="52" name="Image 51">
            <a:extLst>
              <a:ext uri="{FF2B5EF4-FFF2-40B4-BE49-F238E27FC236}">
                <a16:creationId xmlns:a16="http://schemas.microsoft.com/office/drawing/2014/main" id="{B98E12AD-7E72-360D-38FF-D4B1CBD88B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8485018">
            <a:off x="1436971" y="2340382"/>
            <a:ext cx="859538" cy="265177"/>
          </a:xfrm>
          <a:prstGeom prst="rect">
            <a:avLst/>
          </a:prstGeom>
        </p:spPr>
      </p:pic>
      <p:pic>
        <p:nvPicPr>
          <p:cNvPr id="53" name="Image 52">
            <a:extLst>
              <a:ext uri="{FF2B5EF4-FFF2-40B4-BE49-F238E27FC236}">
                <a16:creationId xmlns:a16="http://schemas.microsoft.com/office/drawing/2014/main" id="{E4E3A08D-0F08-2942-9860-BD63162F90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141076">
            <a:off x="163976" y="1898442"/>
            <a:ext cx="818234" cy="252434"/>
          </a:xfrm>
          <a:prstGeom prst="rect">
            <a:avLst/>
          </a:prstGeom>
        </p:spPr>
      </p:pic>
      <p:pic>
        <p:nvPicPr>
          <p:cNvPr id="54" name="Image 53">
            <a:extLst>
              <a:ext uri="{FF2B5EF4-FFF2-40B4-BE49-F238E27FC236}">
                <a16:creationId xmlns:a16="http://schemas.microsoft.com/office/drawing/2014/main" id="{6FD1A152-4648-707F-E58C-B72E013FC8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283388">
            <a:off x="3186846" y="2034770"/>
            <a:ext cx="535460" cy="165195"/>
          </a:xfrm>
          <a:prstGeom prst="rect">
            <a:avLst/>
          </a:prstGeom>
        </p:spPr>
      </p:pic>
      <p:pic>
        <p:nvPicPr>
          <p:cNvPr id="55" name="Image 54">
            <a:extLst>
              <a:ext uri="{FF2B5EF4-FFF2-40B4-BE49-F238E27FC236}">
                <a16:creationId xmlns:a16="http://schemas.microsoft.com/office/drawing/2014/main" id="{0FF033D8-B20A-B738-B2F3-4063C01E1B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5809" y="1865106"/>
            <a:ext cx="1019088" cy="1729589"/>
          </a:xfrm>
          <a:prstGeom prst="rect">
            <a:avLst/>
          </a:prstGeom>
        </p:spPr>
      </p:pic>
      <p:pic>
        <p:nvPicPr>
          <p:cNvPr id="56" name="Image 55">
            <a:extLst>
              <a:ext uri="{FF2B5EF4-FFF2-40B4-BE49-F238E27FC236}">
                <a16:creationId xmlns:a16="http://schemas.microsoft.com/office/drawing/2014/main" id="{54EEA4A2-4D33-D52A-0F67-ADA375E607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797903">
            <a:off x="5987458" y="2795855"/>
            <a:ext cx="859538" cy="265177"/>
          </a:xfrm>
          <a:prstGeom prst="rect">
            <a:avLst/>
          </a:prstGeom>
        </p:spPr>
      </p:pic>
      <p:sp>
        <p:nvSpPr>
          <p:cNvPr id="58" name="ZoneTexte 57">
            <a:extLst>
              <a:ext uri="{FF2B5EF4-FFF2-40B4-BE49-F238E27FC236}">
                <a16:creationId xmlns:a16="http://schemas.microsoft.com/office/drawing/2014/main" id="{42548F61-42E2-721E-4586-54AE68A855A3}"/>
              </a:ext>
            </a:extLst>
          </p:cNvPr>
          <p:cNvSpPr txBox="1"/>
          <p:nvPr/>
        </p:nvSpPr>
        <p:spPr>
          <a:xfrm>
            <a:off x="2237910" y="4709628"/>
            <a:ext cx="1592103" cy="230832"/>
          </a:xfrm>
          <a:prstGeom prst="rect">
            <a:avLst/>
          </a:prstGeom>
          <a:noFill/>
        </p:spPr>
        <p:txBody>
          <a:bodyPr wrap="none" rtlCol="0">
            <a:spAutoFit/>
          </a:bodyPr>
          <a:lstStyle/>
          <a:p>
            <a:r>
              <a:rPr lang="fr-FR" sz="900" dirty="0">
                <a:latin typeface="Script MT Bold" panose="03040602040607080904" pitchFamily="66" charset="0"/>
                <a:cs typeface="Calibri" panose="020F0502020204030204" pitchFamily="34" charset="0"/>
              </a:rPr>
              <a:t>1</a:t>
            </a:r>
            <a:r>
              <a:rPr lang="fr-FR" sz="900" baseline="30000" dirty="0">
                <a:latin typeface="Script MT Bold" panose="03040602040607080904" pitchFamily="66" charset="0"/>
                <a:cs typeface="Calibri" panose="020F0502020204030204" pitchFamily="34" charset="0"/>
              </a:rPr>
              <a:t>ère</a:t>
            </a:r>
            <a:r>
              <a:rPr lang="fr-FR" sz="900" dirty="0">
                <a:latin typeface="Script MT Bold" panose="03040602040607080904" pitchFamily="66" charset="0"/>
                <a:cs typeface="Calibri" panose="020F0502020204030204" pitchFamily="34" charset="0"/>
              </a:rPr>
              <a:t> mondialisation </a:t>
            </a:r>
            <a:r>
              <a:rPr lang="fr-FR" sz="900" dirty="0">
                <a:solidFill>
                  <a:srgbClr val="0070C0"/>
                </a:solidFill>
                <a:latin typeface="Calibri" panose="020F0502020204030204" pitchFamily="34" charset="0"/>
                <a:cs typeface="Calibri" panose="020F0502020204030204" pitchFamily="34" charset="0"/>
              </a:rPr>
              <a:t>(XV-XVIe s.)</a:t>
            </a:r>
          </a:p>
        </p:txBody>
      </p:sp>
      <p:sp>
        <p:nvSpPr>
          <p:cNvPr id="59" name="ZoneTexte 58">
            <a:extLst>
              <a:ext uri="{FF2B5EF4-FFF2-40B4-BE49-F238E27FC236}">
                <a16:creationId xmlns:a16="http://schemas.microsoft.com/office/drawing/2014/main" id="{AA2778DE-B4B7-A044-3874-11FD8ECC15B5}"/>
              </a:ext>
            </a:extLst>
          </p:cNvPr>
          <p:cNvSpPr txBox="1"/>
          <p:nvPr/>
        </p:nvSpPr>
        <p:spPr>
          <a:xfrm>
            <a:off x="3624968" y="5113302"/>
            <a:ext cx="1535998" cy="230832"/>
          </a:xfrm>
          <a:prstGeom prst="rect">
            <a:avLst/>
          </a:prstGeom>
          <a:noFill/>
        </p:spPr>
        <p:txBody>
          <a:bodyPr wrap="none" rtlCol="0">
            <a:spAutoFit/>
          </a:bodyPr>
          <a:lstStyle/>
          <a:p>
            <a:r>
              <a:rPr lang="fr-FR" sz="900" dirty="0">
                <a:latin typeface="Script MT Bold" panose="03040602040607080904" pitchFamily="66" charset="0"/>
                <a:cs typeface="Calibri" panose="020F0502020204030204" pitchFamily="34" charset="0"/>
              </a:rPr>
              <a:t>3</a:t>
            </a:r>
            <a:r>
              <a:rPr lang="fr-FR" sz="900" baseline="30000" dirty="0">
                <a:latin typeface="Script MT Bold" panose="03040602040607080904" pitchFamily="66" charset="0"/>
                <a:cs typeface="Calibri" panose="020F0502020204030204" pitchFamily="34" charset="0"/>
              </a:rPr>
              <a:t>e</a:t>
            </a:r>
            <a:r>
              <a:rPr lang="fr-FR" sz="900" dirty="0">
                <a:latin typeface="Script MT Bold" panose="03040602040607080904" pitchFamily="66" charset="0"/>
                <a:cs typeface="Calibri" panose="020F0502020204030204" pitchFamily="34" charset="0"/>
              </a:rPr>
              <a:t> mondialisation </a:t>
            </a:r>
            <a:r>
              <a:rPr lang="fr-FR" sz="900" dirty="0">
                <a:solidFill>
                  <a:srgbClr val="0070C0"/>
                </a:solidFill>
                <a:latin typeface="Calibri" panose="020F0502020204030204" pitchFamily="34" charset="0"/>
                <a:cs typeface="Calibri" panose="020F0502020204030204" pitchFamily="34" charset="0"/>
              </a:rPr>
              <a:t>(XIX-XXe s.)</a:t>
            </a:r>
          </a:p>
        </p:txBody>
      </p:sp>
      <p:sp>
        <p:nvSpPr>
          <p:cNvPr id="60" name="ZoneTexte 59">
            <a:extLst>
              <a:ext uri="{FF2B5EF4-FFF2-40B4-BE49-F238E27FC236}">
                <a16:creationId xmlns:a16="http://schemas.microsoft.com/office/drawing/2014/main" id="{A112DEFC-E1E8-46AC-952F-C8D3C6ED451E}"/>
              </a:ext>
            </a:extLst>
          </p:cNvPr>
          <p:cNvSpPr txBox="1"/>
          <p:nvPr/>
        </p:nvSpPr>
        <p:spPr>
          <a:xfrm>
            <a:off x="4934312" y="5243692"/>
            <a:ext cx="1382110" cy="230832"/>
          </a:xfrm>
          <a:prstGeom prst="rect">
            <a:avLst/>
          </a:prstGeom>
          <a:noFill/>
        </p:spPr>
        <p:txBody>
          <a:bodyPr wrap="none" rtlCol="0">
            <a:spAutoFit/>
          </a:bodyPr>
          <a:lstStyle/>
          <a:p>
            <a:r>
              <a:rPr lang="fr-FR" sz="900" dirty="0">
                <a:latin typeface="Script MT Bold" panose="03040602040607080904" pitchFamily="66" charset="0"/>
                <a:cs typeface="Calibri" panose="020F0502020204030204" pitchFamily="34" charset="0"/>
              </a:rPr>
              <a:t>5</a:t>
            </a:r>
            <a:r>
              <a:rPr lang="fr-FR" sz="900" baseline="30000" dirty="0">
                <a:latin typeface="Script MT Bold" panose="03040602040607080904" pitchFamily="66" charset="0"/>
                <a:cs typeface="Calibri" panose="020F0502020204030204" pitchFamily="34" charset="0"/>
              </a:rPr>
              <a:t>e</a:t>
            </a:r>
            <a:r>
              <a:rPr lang="fr-FR" sz="900" dirty="0">
                <a:latin typeface="Script MT Bold" panose="03040602040607080904" pitchFamily="66" charset="0"/>
                <a:cs typeface="Calibri" panose="020F0502020204030204" pitchFamily="34" charset="0"/>
              </a:rPr>
              <a:t> mondialisation </a:t>
            </a:r>
            <a:r>
              <a:rPr lang="fr-FR" sz="900" dirty="0">
                <a:solidFill>
                  <a:srgbClr val="0070C0"/>
                </a:solidFill>
                <a:latin typeface="Calibri" panose="020F0502020204030204" pitchFamily="34" charset="0"/>
                <a:cs typeface="Calibri" panose="020F0502020204030204" pitchFamily="34" charset="0"/>
              </a:rPr>
              <a:t>(XXIe s.)</a:t>
            </a:r>
          </a:p>
        </p:txBody>
      </p:sp>
      <p:grpSp>
        <p:nvGrpSpPr>
          <p:cNvPr id="4" name="Groupe 3">
            <a:extLst>
              <a:ext uri="{FF2B5EF4-FFF2-40B4-BE49-F238E27FC236}">
                <a16:creationId xmlns:a16="http://schemas.microsoft.com/office/drawing/2014/main" id="{105B4BD4-1B5E-285F-6392-EB036E7BC064}"/>
              </a:ext>
            </a:extLst>
          </p:cNvPr>
          <p:cNvGrpSpPr/>
          <p:nvPr/>
        </p:nvGrpSpPr>
        <p:grpSpPr>
          <a:xfrm>
            <a:off x="8027306" y="580366"/>
            <a:ext cx="3160752" cy="3039417"/>
            <a:chOff x="8027306" y="196318"/>
            <a:chExt cx="3160752" cy="3039417"/>
          </a:xfrm>
        </p:grpSpPr>
        <p:sp>
          <p:nvSpPr>
            <p:cNvPr id="49" name="ZoneTexte 48">
              <a:extLst>
                <a:ext uri="{FF2B5EF4-FFF2-40B4-BE49-F238E27FC236}">
                  <a16:creationId xmlns:a16="http://schemas.microsoft.com/office/drawing/2014/main" id="{EFC427BC-9CBE-D5C6-6766-0BA2580BE480}"/>
                </a:ext>
              </a:extLst>
            </p:cNvPr>
            <p:cNvSpPr txBox="1"/>
            <p:nvPr/>
          </p:nvSpPr>
          <p:spPr>
            <a:xfrm>
              <a:off x="9177522" y="465059"/>
              <a:ext cx="2010536" cy="1169551"/>
            </a:xfrm>
            <a:prstGeom prst="rect">
              <a:avLst/>
            </a:prstGeom>
            <a:noFill/>
          </p:spPr>
          <p:txBody>
            <a:bodyPr wrap="square">
              <a:spAutoFit/>
            </a:bodyPr>
            <a:lstStyle/>
            <a:p>
              <a:r>
                <a:rPr lang="fr-FR" sz="1400" dirty="0">
                  <a:latin typeface="Calibri" panose="020F0502020204030204" pitchFamily="34" charset="0"/>
                  <a:cs typeface="Calibri" panose="020F0502020204030204" pitchFamily="34" charset="0"/>
                </a:rPr>
                <a:t>acronyme anglais pour désigner un groupe de 5 pays qui se réunissent, depuis 2011, </a:t>
              </a:r>
              <a:br>
                <a:rPr lang="fr-FR" sz="1400" dirty="0">
                  <a:latin typeface="Calibri" panose="020F0502020204030204" pitchFamily="34" charset="0"/>
                  <a:cs typeface="Calibri" panose="020F0502020204030204" pitchFamily="34" charset="0"/>
                </a:rPr>
              </a:br>
              <a:r>
                <a:rPr lang="fr-FR" sz="1400" dirty="0">
                  <a:latin typeface="Calibri" panose="020F0502020204030204" pitchFamily="34" charset="0"/>
                  <a:cs typeface="Calibri" panose="020F0502020204030204" pitchFamily="34" charset="0"/>
                </a:rPr>
                <a:t>en sommets annuels :</a:t>
              </a:r>
            </a:p>
          </p:txBody>
        </p:sp>
        <p:sp>
          <p:nvSpPr>
            <p:cNvPr id="50" name="ZoneTexte 49">
              <a:extLst>
                <a:ext uri="{FF2B5EF4-FFF2-40B4-BE49-F238E27FC236}">
                  <a16:creationId xmlns:a16="http://schemas.microsoft.com/office/drawing/2014/main" id="{8EA840BA-8D71-42C2-7E14-050312F6A6E0}"/>
                </a:ext>
              </a:extLst>
            </p:cNvPr>
            <p:cNvSpPr txBox="1"/>
            <p:nvPr/>
          </p:nvSpPr>
          <p:spPr>
            <a:xfrm>
              <a:off x="9474964" y="196318"/>
              <a:ext cx="925514" cy="400110"/>
            </a:xfrm>
            <a:prstGeom prst="rect">
              <a:avLst/>
            </a:prstGeom>
            <a:noFill/>
          </p:spPr>
          <p:txBody>
            <a:bodyPr wrap="square">
              <a:spAutoFit/>
            </a:bodyPr>
            <a:lstStyle/>
            <a:p>
              <a:r>
                <a:rPr lang="fr-FR" sz="2000" b="1" dirty="0">
                  <a:solidFill>
                    <a:srgbClr val="FF0000"/>
                  </a:solidFill>
                </a:rPr>
                <a:t>BRICS</a:t>
              </a:r>
            </a:p>
          </p:txBody>
        </p:sp>
        <p:sp>
          <p:nvSpPr>
            <p:cNvPr id="51" name="ZoneTexte 50">
              <a:extLst>
                <a:ext uri="{FF2B5EF4-FFF2-40B4-BE49-F238E27FC236}">
                  <a16:creationId xmlns:a16="http://schemas.microsoft.com/office/drawing/2014/main" id="{85F4FA04-3ED5-0290-2D44-89CB320EA4EA}"/>
                </a:ext>
              </a:extLst>
            </p:cNvPr>
            <p:cNvSpPr txBox="1"/>
            <p:nvPr/>
          </p:nvSpPr>
          <p:spPr>
            <a:xfrm>
              <a:off x="8179748" y="1596085"/>
              <a:ext cx="2793721" cy="1569660"/>
            </a:xfrm>
            <a:prstGeom prst="rect">
              <a:avLst/>
            </a:prstGeom>
            <a:noFill/>
          </p:spPr>
          <p:txBody>
            <a:bodyPr wrap="square">
              <a:spAutoFit/>
            </a:bodyPr>
            <a:lstStyle/>
            <a:p>
              <a:r>
                <a:rPr lang="fr-FR" sz="1600" b="1" dirty="0">
                  <a:solidFill>
                    <a:srgbClr val="FF0000"/>
                  </a:solidFill>
                  <a:latin typeface="Calibri" panose="020F0502020204030204" pitchFamily="34" charset="0"/>
                  <a:cs typeface="Calibri" panose="020F0502020204030204" pitchFamily="34" charset="0"/>
                </a:rPr>
                <a:t>B</a:t>
              </a:r>
              <a:r>
                <a:rPr lang="fr-FR" sz="1600" dirty="0">
                  <a:latin typeface="Calibri" panose="020F0502020204030204" pitchFamily="34" charset="0"/>
                  <a:cs typeface="Calibri" panose="020F0502020204030204" pitchFamily="34" charset="0"/>
                </a:rPr>
                <a:t> comme </a:t>
              </a:r>
              <a:r>
                <a:rPr lang="fr-FR" sz="1600" b="1" dirty="0">
                  <a:solidFill>
                    <a:srgbClr val="FF0000"/>
                  </a:solidFill>
                  <a:latin typeface="Calibri" panose="020F0502020204030204" pitchFamily="34" charset="0"/>
                  <a:cs typeface="Calibri" panose="020F0502020204030204" pitchFamily="34" charset="0"/>
                </a:rPr>
                <a:t>B</a:t>
              </a:r>
              <a:r>
                <a:rPr lang="fr-FR" sz="1600" dirty="0">
                  <a:latin typeface="Calibri" panose="020F0502020204030204" pitchFamily="34" charset="0"/>
                  <a:cs typeface="Calibri" panose="020F0502020204030204" pitchFamily="34" charset="0"/>
                </a:rPr>
                <a:t>résil</a:t>
              </a:r>
            </a:p>
            <a:p>
              <a:r>
                <a:rPr lang="fr-FR" sz="1600" b="1" dirty="0">
                  <a:solidFill>
                    <a:srgbClr val="FF0000"/>
                  </a:solidFill>
                  <a:latin typeface="Calibri" panose="020F0502020204030204" pitchFamily="34" charset="0"/>
                  <a:cs typeface="Calibri" panose="020F0502020204030204" pitchFamily="34" charset="0"/>
                </a:rPr>
                <a:t>R</a:t>
              </a:r>
              <a:r>
                <a:rPr lang="fr-FR" sz="1600" dirty="0">
                  <a:latin typeface="Calibri" panose="020F0502020204030204" pitchFamily="34" charset="0"/>
                  <a:cs typeface="Calibri" panose="020F0502020204030204" pitchFamily="34" charset="0"/>
                </a:rPr>
                <a:t> comme </a:t>
              </a:r>
              <a:r>
                <a:rPr lang="fr-FR" sz="1600" b="1" dirty="0">
                  <a:solidFill>
                    <a:srgbClr val="FF0000"/>
                  </a:solidFill>
                  <a:latin typeface="Calibri" panose="020F0502020204030204" pitchFamily="34" charset="0"/>
                  <a:cs typeface="Calibri" panose="020F0502020204030204" pitchFamily="34" charset="0"/>
                </a:rPr>
                <a:t>R</a:t>
              </a:r>
              <a:r>
                <a:rPr lang="fr-FR" sz="1600" dirty="0">
                  <a:latin typeface="Calibri" panose="020F0502020204030204" pitchFamily="34" charset="0"/>
                  <a:cs typeface="Calibri" panose="020F0502020204030204" pitchFamily="34" charset="0"/>
                </a:rPr>
                <a:t>ussie</a:t>
              </a:r>
            </a:p>
            <a:p>
              <a:r>
                <a:rPr lang="fr-FR" sz="1600" b="1" dirty="0">
                  <a:solidFill>
                    <a:srgbClr val="FF0000"/>
                  </a:solidFill>
                  <a:latin typeface="Calibri" panose="020F0502020204030204" pitchFamily="34" charset="0"/>
                  <a:cs typeface="Calibri" panose="020F0502020204030204" pitchFamily="34" charset="0"/>
                </a:rPr>
                <a:t>I </a:t>
              </a:r>
              <a:r>
                <a:rPr lang="fr-FR" sz="1600" dirty="0">
                  <a:latin typeface="Calibri" panose="020F0502020204030204" pitchFamily="34" charset="0"/>
                  <a:cs typeface="Calibri" panose="020F0502020204030204" pitchFamily="34" charset="0"/>
                </a:rPr>
                <a:t>comme </a:t>
              </a:r>
              <a:r>
                <a:rPr lang="fr-FR" sz="1600" b="1" dirty="0">
                  <a:solidFill>
                    <a:srgbClr val="FF0000"/>
                  </a:solidFill>
                  <a:latin typeface="Calibri" panose="020F0502020204030204" pitchFamily="34" charset="0"/>
                  <a:cs typeface="Calibri" panose="020F0502020204030204" pitchFamily="34" charset="0"/>
                </a:rPr>
                <a:t>I</a:t>
              </a:r>
              <a:r>
                <a:rPr lang="fr-FR" sz="1600" dirty="0">
                  <a:latin typeface="Calibri" panose="020F0502020204030204" pitchFamily="34" charset="0"/>
                  <a:cs typeface="Calibri" panose="020F0502020204030204" pitchFamily="34" charset="0"/>
                </a:rPr>
                <a:t>nde</a:t>
              </a:r>
            </a:p>
            <a:p>
              <a:r>
                <a:rPr lang="fr-FR" sz="1600" b="1" dirty="0">
                  <a:solidFill>
                    <a:srgbClr val="FF0000"/>
                  </a:solidFill>
                  <a:latin typeface="Calibri" panose="020F0502020204030204" pitchFamily="34" charset="0"/>
                  <a:cs typeface="Calibri" panose="020F0502020204030204" pitchFamily="34" charset="0"/>
                </a:rPr>
                <a:t>C</a:t>
              </a:r>
              <a:r>
                <a:rPr lang="fr-FR" sz="1600" dirty="0">
                  <a:latin typeface="Calibri" panose="020F0502020204030204" pitchFamily="34" charset="0"/>
                  <a:cs typeface="Calibri" panose="020F0502020204030204" pitchFamily="34" charset="0"/>
                </a:rPr>
                <a:t> comme </a:t>
              </a:r>
              <a:r>
                <a:rPr lang="fr-FR" sz="1600" b="1" dirty="0">
                  <a:solidFill>
                    <a:srgbClr val="FF0000"/>
                  </a:solidFill>
                  <a:latin typeface="Calibri" panose="020F0502020204030204" pitchFamily="34" charset="0"/>
                  <a:cs typeface="Calibri" panose="020F0502020204030204" pitchFamily="34" charset="0"/>
                </a:rPr>
                <a:t>C</a:t>
              </a:r>
              <a:r>
                <a:rPr lang="fr-FR" sz="1600" dirty="0">
                  <a:latin typeface="Calibri" panose="020F0502020204030204" pitchFamily="34" charset="0"/>
                  <a:cs typeface="Calibri" panose="020F0502020204030204" pitchFamily="34" charset="0"/>
                </a:rPr>
                <a:t>hine</a:t>
              </a:r>
            </a:p>
            <a:p>
              <a:r>
                <a:rPr lang="fr-FR" sz="1600" b="1" dirty="0">
                  <a:solidFill>
                    <a:srgbClr val="FF0000"/>
                  </a:solidFill>
                  <a:latin typeface="Calibri" panose="020F0502020204030204" pitchFamily="34" charset="0"/>
                  <a:cs typeface="Calibri" panose="020F0502020204030204" pitchFamily="34" charset="0"/>
                </a:rPr>
                <a:t>S</a:t>
              </a:r>
              <a:r>
                <a:rPr lang="fr-FR" sz="1600" dirty="0">
                  <a:latin typeface="Calibri" panose="020F0502020204030204" pitchFamily="34" charset="0"/>
                  <a:cs typeface="Calibri" panose="020F0502020204030204" pitchFamily="34" charset="0"/>
                </a:rPr>
                <a:t> Comme Afrique du </a:t>
              </a:r>
              <a:r>
                <a:rPr lang="fr-FR" sz="1600" b="1" dirty="0">
                  <a:solidFill>
                    <a:srgbClr val="FF0000"/>
                  </a:solidFill>
                  <a:latin typeface="Calibri" panose="020F0502020204030204" pitchFamily="34" charset="0"/>
                  <a:cs typeface="Calibri" panose="020F0502020204030204" pitchFamily="34" charset="0"/>
                </a:rPr>
                <a:t>S</a:t>
              </a:r>
              <a:r>
                <a:rPr lang="fr-FR" sz="1600" dirty="0">
                  <a:latin typeface="Calibri" panose="020F0502020204030204" pitchFamily="34" charset="0"/>
                  <a:cs typeface="Calibri" panose="020F0502020204030204" pitchFamily="34" charset="0"/>
                </a:rPr>
                <a:t>ud</a:t>
              </a:r>
              <a:br>
                <a:rPr lang="fr-FR" sz="1600" dirty="0">
                  <a:latin typeface="Calibri" panose="020F0502020204030204" pitchFamily="34" charset="0"/>
                  <a:cs typeface="Calibri" panose="020F0502020204030204" pitchFamily="34" charset="0"/>
                </a:rPr>
              </a:br>
              <a:r>
                <a:rPr lang="fr-FR" sz="1600" dirty="0">
                  <a:latin typeface="Calibri" panose="020F0502020204030204" pitchFamily="34" charset="0"/>
                  <a:cs typeface="Calibri" panose="020F0502020204030204" pitchFamily="34" charset="0"/>
                </a:rPr>
                <a:t>(</a:t>
              </a:r>
              <a:r>
                <a:rPr lang="fr-FR" sz="1600" b="1" i="1" dirty="0">
                  <a:solidFill>
                    <a:srgbClr val="FF0000"/>
                  </a:solidFill>
                  <a:latin typeface="Calibri" panose="020F0502020204030204" pitchFamily="34" charset="0"/>
                  <a:cs typeface="Calibri" panose="020F0502020204030204" pitchFamily="34" charset="0"/>
                </a:rPr>
                <a:t>S</a:t>
              </a:r>
              <a:r>
                <a:rPr lang="fr-FR" sz="1600" i="1" dirty="0">
                  <a:latin typeface="Calibri" panose="020F0502020204030204" pitchFamily="34" charset="0"/>
                  <a:cs typeface="Calibri" panose="020F0502020204030204" pitchFamily="34" charset="0"/>
                </a:rPr>
                <a:t>outh Africa</a:t>
              </a:r>
              <a:r>
                <a:rPr lang="fr-FR" sz="1600" dirty="0">
                  <a:latin typeface="Calibri" panose="020F0502020204030204" pitchFamily="34" charset="0"/>
                  <a:cs typeface="Calibri" panose="020F0502020204030204" pitchFamily="34" charset="0"/>
                </a:rPr>
                <a:t>)</a:t>
              </a:r>
            </a:p>
          </p:txBody>
        </p:sp>
        <p:grpSp>
          <p:nvGrpSpPr>
            <p:cNvPr id="64" name="Groupe 63">
              <a:extLst>
                <a:ext uri="{FF2B5EF4-FFF2-40B4-BE49-F238E27FC236}">
                  <a16:creationId xmlns:a16="http://schemas.microsoft.com/office/drawing/2014/main" id="{96F6B96F-16A6-43A6-5589-365D7D97DB73}"/>
                </a:ext>
              </a:extLst>
            </p:cNvPr>
            <p:cNvGrpSpPr/>
            <p:nvPr/>
          </p:nvGrpSpPr>
          <p:grpSpPr>
            <a:xfrm>
              <a:off x="9831588" y="1718041"/>
              <a:ext cx="1087044" cy="713999"/>
              <a:chOff x="10857411" y="1755446"/>
              <a:chExt cx="1087044" cy="713999"/>
            </a:xfrm>
          </p:grpSpPr>
          <p:pic>
            <p:nvPicPr>
              <p:cNvPr id="65" name="Image 64">
                <a:hlinkClick r:id="rId7"/>
                <a:extLst>
                  <a:ext uri="{FF2B5EF4-FFF2-40B4-BE49-F238E27FC236}">
                    <a16:creationId xmlns:a16="http://schemas.microsoft.com/office/drawing/2014/main" id="{6340765F-3416-D966-E7C7-BD3774137AB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57411" y="1755446"/>
                <a:ext cx="1087044" cy="713999"/>
              </a:xfrm>
              <a:prstGeom prst="rect">
                <a:avLst/>
              </a:prstGeom>
            </p:spPr>
          </p:pic>
          <p:pic>
            <p:nvPicPr>
              <p:cNvPr id="66" name="Image 65">
                <a:hlinkClick r:id="rId7"/>
                <a:extLst>
                  <a:ext uri="{FF2B5EF4-FFF2-40B4-BE49-F238E27FC236}">
                    <a16:creationId xmlns:a16="http://schemas.microsoft.com/office/drawing/2014/main" id="{AF8E0FA6-2140-B555-7883-6894C5BB0F5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068792" y="1908692"/>
                <a:ext cx="648558" cy="358534"/>
              </a:xfrm>
              <a:prstGeom prst="rect">
                <a:avLst/>
              </a:prstGeom>
            </p:spPr>
          </p:pic>
        </p:grpSp>
        <p:sp>
          <p:nvSpPr>
            <p:cNvPr id="68" name="Rectangle : coins arrondis 67">
              <a:extLst>
                <a:ext uri="{FF2B5EF4-FFF2-40B4-BE49-F238E27FC236}">
                  <a16:creationId xmlns:a16="http://schemas.microsoft.com/office/drawing/2014/main" id="{F9DB3C49-0BD0-0943-6616-86A6D1BBBB9B}"/>
                </a:ext>
              </a:extLst>
            </p:cNvPr>
            <p:cNvSpPr/>
            <p:nvPr/>
          </p:nvSpPr>
          <p:spPr>
            <a:xfrm>
              <a:off x="8027306" y="259672"/>
              <a:ext cx="3110200" cy="2976063"/>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9" name="Image 68">
              <a:extLst>
                <a:ext uri="{FF2B5EF4-FFF2-40B4-BE49-F238E27FC236}">
                  <a16:creationId xmlns:a16="http://schemas.microsoft.com/office/drawing/2014/main" id="{6CE2C22E-679E-39F7-975E-DB9AADBF132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94706" y="361756"/>
              <a:ext cx="885344" cy="1164339"/>
            </a:xfrm>
            <a:prstGeom prst="rect">
              <a:avLst/>
            </a:prstGeom>
          </p:spPr>
        </p:pic>
      </p:grpSp>
      <p:sp>
        <p:nvSpPr>
          <p:cNvPr id="71" name="ZoneTexte 70">
            <a:extLst>
              <a:ext uri="{FF2B5EF4-FFF2-40B4-BE49-F238E27FC236}">
                <a16:creationId xmlns:a16="http://schemas.microsoft.com/office/drawing/2014/main" id="{14B5449D-2CEC-6FF4-54C6-658F42B55E0C}"/>
              </a:ext>
            </a:extLst>
          </p:cNvPr>
          <p:cNvSpPr txBox="1"/>
          <p:nvPr/>
        </p:nvSpPr>
        <p:spPr>
          <a:xfrm>
            <a:off x="7916180" y="3694435"/>
            <a:ext cx="4142472"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29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27 </a:t>
            </a:r>
            <a:r>
              <a:rPr lang="fr-FR" sz="1600" dirty="0">
                <a:solidFill>
                  <a:srgbClr val="0070C0"/>
                </a:solidFill>
                <a:latin typeface="Calibri" panose="020F0502020204030204" pitchFamily="34" charset="0"/>
                <a:cs typeface="Calibri" panose="020F0502020204030204" pitchFamily="34" charset="0"/>
              </a:rPr>
              <a:t>Pourquoi peut-on parler d’un monde multipolaire, aujourd’hui </a:t>
            </a:r>
            <a:r>
              <a:rPr lang="fr-FR" sz="1600" b="0" i="0" u="none" strike="noStrike" dirty="0">
                <a:solidFill>
                  <a:srgbClr val="0070C0"/>
                </a:solidFill>
                <a:latin typeface="Calibri" panose="020F0502020204030204" pitchFamily="34" charset="0"/>
                <a:cs typeface="Calibri" panose="020F0502020204030204" pitchFamily="34" charset="0"/>
              </a:rPr>
              <a:t>?</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74" name="ZoneTexte 73">
            <a:extLst>
              <a:ext uri="{FF2B5EF4-FFF2-40B4-BE49-F238E27FC236}">
                <a16:creationId xmlns:a16="http://schemas.microsoft.com/office/drawing/2014/main" id="{004DAE85-EF7B-182C-1AD0-86F079549580}"/>
              </a:ext>
            </a:extLst>
          </p:cNvPr>
          <p:cNvSpPr txBox="1"/>
          <p:nvPr/>
        </p:nvSpPr>
        <p:spPr>
          <a:xfrm>
            <a:off x="4889938" y="4701309"/>
            <a:ext cx="1535998" cy="230832"/>
          </a:xfrm>
          <a:prstGeom prst="rect">
            <a:avLst/>
          </a:prstGeom>
          <a:noFill/>
        </p:spPr>
        <p:txBody>
          <a:bodyPr wrap="none" rtlCol="0">
            <a:spAutoFit/>
          </a:bodyPr>
          <a:lstStyle/>
          <a:p>
            <a:r>
              <a:rPr lang="fr-FR" sz="900" dirty="0">
                <a:latin typeface="Script MT Bold" panose="03040602040607080904" pitchFamily="66" charset="0"/>
                <a:cs typeface="Calibri" panose="020F0502020204030204" pitchFamily="34" charset="0"/>
              </a:rPr>
              <a:t>4</a:t>
            </a:r>
            <a:r>
              <a:rPr lang="fr-FR" sz="900" baseline="30000" dirty="0">
                <a:latin typeface="Script MT Bold" panose="03040602040607080904" pitchFamily="66" charset="0"/>
                <a:cs typeface="Calibri" panose="020F0502020204030204" pitchFamily="34" charset="0"/>
              </a:rPr>
              <a:t>e</a:t>
            </a:r>
            <a:r>
              <a:rPr lang="fr-FR" sz="900" dirty="0">
                <a:latin typeface="Script MT Bold" panose="03040602040607080904" pitchFamily="66" charset="0"/>
                <a:cs typeface="Calibri" panose="020F0502020204030204" pitchFamily="34" charset="0"/>
              </a:rPr>
              <a:t> mondialisation </a:t>
            </a:r>
            <a:r>
              <a:rPr lang="fr-FR" sz="900" dirty="0">
                <a:solidFill>
                  <a:srgbClr val="0070C0"/>
                </a:solidFill>
                <a:latin typeface="Calibri" panose="020F0502020204030204" pitchFamily="34" charset="0"/>
                <a:cs typeface="Calibri" panose="020F0502020204030204" pitchFamily="34" charset="0"/>
              </a:rPr>
              <a:t>(XX-XXIe s.)</a:t>
            </a:r>
          </a:p>
        </p:txBody>
      </p:sp>
      <p:sp>
        <p:nvSpPr>
          <p:cNvPr id="75" name="ZoneTexte 74">
            <a:extLst>
              <a:ext uri="{FF2B5EF4-FFF2-40B4-BE49-F238E27FC236}">
                <a16:creationId xmlns:a16="http://schemas.microsoft.com/office/drawing/2014/main" id="{73AE3AEC-800F-AC44-F68E-4D8947F6F221}"/>
              </a:ext>
            </a:extLst>
          </p:cNvPr>
          <p:cNvSpPr txBox="1"/>
          <p:nvPr/>
        </p:nvSpPr>
        <p:spPr>
          <a:xfrm>
            <a:off x="3733230" y="4700600"/>
            <a:ext cx="978153" cy="369332"/>
          </a:xfrm>
          <a:prstGeom prst="rect">
            <a:avLst/>
          </a:prstGeom>
          <a:noFill/>
        </p:spPr>
        <p:txBody>
          <a:bodyPr wrap="none" rtlCol="0">
            <a:spAutoFit/>
          </a:bodyPr>
          <a:lstStyle/>
          <a:p>
            <a:r>
              <a:rPr lang="fr-FR" sz="900" dirty="0">
                <a:latin typeface="Script MT Bold" panose="03040602040607080904" pitchFamily="66" charset="0"/>
                <a:cs typeface="Calibri" panose="020F0502020204030204" pitchFamily="34" charset="0"/>
              </a:rPr>
              <a:t>2</a:t>
            </a:r>
            <a:r>
              <a:rPr lang="fr-FR" sz="900" baseline="30000" dirty="0">
                <a:latin typeface="Script MT Bold" panose="03040602040607080904" pitchFamily="66" charset="0"/>
                <a:cs typeface="Calibri" panose="020F0502020204030204" pitchFamily="34" charset="0"/>
              </a:rPr>
              <a:t>e</a:t>
            </a:r>
            <a:r>
              <a:rPr lang="fr-FR" sz="900" dirty="0">
                <a:latin typeface="Script MT Bold" panose="03040602040607080904" pitchFamily="66" charset="0"/>
                <a:cs typeface="Calibri" panose="020F0502020204030204" pitchFamily="34" charset="0"/>
              </a:rPr>
              <a:t> mondialisation</a:t>
            </a:r>
          </a:p>
          <a:p>
            <a:r>
              <a:rPr lang="fr-FR" sz="900" dirty="0">
                <a:latin typeface="Script MT Bold" panose="03040602040607080904" pitchFamily="66" charset="0"/>
                <a:cs typeface="Calibri" panose="020F0502020204030204" pitchFamily="34" charset="0"/>
              </a:rPr>
              <a:t> </a:t>
            </a:r>
            <a:r>
              <a:rPr lang="fr-FR" sz="900" dirty="0">
                <a:solidFill>
                  <a:srgbClr val="0070C0"/>
                </a:solidFill>
                <a:latin typeface="Calibri" panose="020F0502020204030204" pitchFamily="34" charset="0"/>
                <a:cs typeface="Calibri" panose="020F0502020204030204" pitchFamily="34" charset="0"/>
              </a:rPr>
              <a:t>(XVII-XVIIIe s.)</a:t>
            </a:r>
          </a:p>
        </p:txBody>
      </p:sp>
      <p:sp>
        <p:nvSpPr>
          <p:cNvPr id="78" name="ZoneTexte 77">
            <a:extLst>
              <a:ext uri="{FF2B5EF4-FFF2-40B4-BE49-F238E27FC236}">
                <a16:creationId xmlns:a16="http://schemas.microsoft.com/office/drawing/2014/main" id="{2C70AB27-569F-D1E4-ABB8-06A4F7981B97}"/>
              </a:ext>
            </a:extLst>
          </p:cNvPr>
          <p:cNvSpPr txBox="1"/>
          <p:nvPr/>
        </p:nvSpPr>
        <p:spPr>
          <a:xfrm>
            <a:off x="3868177" y="4974762"/>
            <a:ext cx="1172688" cy="230832"/>
          </a:xfrm>
          <a:prstGeom prst="rect">
            <a:avLst/>
          </a:prstGeom>
          <a:noFill/>
        </p:spPr>
        <p:txBody>
          <a:bodyPr wrap="square">
            <a:spAutoFit/>
          </a:bodyPr>
          <a:lstStyle/>
          <a:p>
            <a:r>
              <a:rPr lang="fr-FR" sz="900" b="1" dirty="0">
                <a:latin typeface="Calibri" panose="020F0502020204030204" pitchFamily="34" charset="0"/>
                <a:cs typeface="Calibri" panose="020F0502020204030204" pitchFamily="34" charset="0"/>
              </a:rPr>
              <a:t>VOC – PAYS-BAS</a:t>
            </a:r>
          </a:p>
        </p:txBody>
      </p:sp>
      <p:sp>
        <p:nvSpPr>
          <p:cNvPr id="79" name="Ellipse 78">
            <a:extLst>
              <a:ext uri="{FF2B5EF4-FFF2-40B4-BE49-F238E27FC236}">
                <a16:creationId xmlns:a16="http://schemas.microsoft.com/office/drawing/2014/main" id="{2B6AC40B-1B99-2D6C-1859-5B3893D4F80D}"/>
              </a:ext>
            </a:extLst>
          </p:cNvPr>
          <p:cNvSpPr/>
          <p:nvPr/>
        </p:nvSpPr>
        <p:spPr>
          <a:xfrm>
            <a:off x="3555164" y="1994521"/>
            <a:ext cx="139607" cy="139607"/>
          </a:xfrm>
          <a:prstGeom prst="ellipse">
            <a:avLst/>
          </a:prstGeom>
          <a:solidFill>
            <a:schemeClr val="accent4">
              <a:lumMod val="60000"/>
              <a:lumOff val="40000"/>
            </a:schemeClr>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80" name="Flèche : courbe vers la gauche 79">
            <a:extLst>
              <a:ext uri="{FF2B5EF4-FFF2-40B4-BE49-F238E27FC236}">
                <a16:creationId xmlns:a16="http://schemas.microsoft.com/office/drawing/2014/main" id="{6F17EF78-DAE9-8719-527C-D998B04F2365}"/>
              </a:ext>
            </a:extLst>
          </p:cNvPr>
          <p:cNvSpPr/>
          <p:nvPr/>
        </p:nvSpPr>
        <p:spPr>
          <a:xfrm rot="12278920" flipH="1">
            <a:off x="3642175" y="2148845"/>
            <a:ext cx="186198" cy="336430"/>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81" name="Flèche : courbe vers la gauche 80">
            <a:extLst>
              <a:ext uri="{FF2B5EF4-FFF2-40B4-BE49-F238E27FC236}">
                <a16:creationId xmlns:a16="http://schemas.microsoft.com/office/drawing/2014/main" id="{1D0935F1-2EE4-6E4D-7377-A417F70347A1}"/>
              </a:ext>
            </a:extLst>
          </p:cNvPr>
          <p:cNvSpPr/>
          <p:nvPr/>
        </p:nvSpPr>
        <p:spPr>
          <a:xfrm rot="8016772" flipH="1">
            <a:off x="3574049" y="1631677"/>
            <a:ext cx="358899" cy="336430"/>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77" name="Image 76">
            <a:hlinkClick r:id="rId11" action="ppaction://hlinksldjump"/>
            <a:extLst>
              <a:ext uri="{FF2B5EF4-FFF2-40B4-BE49-F238E27FC236}">
                <a16:creationId xmlns:a16="http://schemas.microsoft.com/office/drawing/2014/main" id="{2E767759-A1DE-F1A4-D9C4-F6EDD8F3B3CF}"/>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15" name="ZoneTexte 14">
            <a:extLst>
              <a:ext uri="{FF2B5EF4-FFF2-40B4-BE49-F238E27FC236}">
                <a16:creationId xmlns:a16="http://schemas.microsoft.com/office/drawing/2014/main" id="{303D3E04-0FD9-9204-5E95-8BAA3CB7F3F7}"/>
              </a:ext>
            </a:extLst>
          </p:cNvPr>
          <p:cNvSpPr txBox="1"/>
          <p:nvPr/>
        </p:nvSpPr>
        <p:spPr>
          <a:xfrm>
            <a:off x="217958" y="146343"/>
            <a:ext cx="9831297"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L’émergence de nouvelles puissances : 1991-2022</a:t>
            </a:r>
          </a:p>
        </p:txBody>
      </p:sp>
    </p:spTree>
    <p:extLst>
      <p:ext uri="{BB962C8B-B14F-4D97-AF65-F5344CB8AC3E}">
        <p14:creationId xmlns:p14="http://schemas.microsoft.com/office/powerpoint/2010/main" val="1286438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ppt_x"/>
                                          </p:val>
                                        </p:tav>
                                        <p:tav tm="100000">
                                          <p:val>
                                            <p:strVal val="#ppt_x"/>
                                          </p:val>
                                        </p:tav>
                                      </p:tavLst>
                                    </p:anim>
                                    <p:anim calcmode="lin" valueType="num">
                                      <p:cBhvr additive="base">
                                        <p:cTn id="49"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1" presetClass="entr" presetSubtype="1" fill="hold" grpId="0" nodeType="click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heel(1)">
                                      <p:cBhvr>
                                        <p:cTn id="54" dur="2000"/>
                                        <p:tgtEl>
                                          <p:spTgt spid="80"/>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fade">
                                      <p:cBhvr>
                                        <p:cTn id="59" dur="1000"/>
                                        <p:tgtEl>
                                          <p:spTgt spid="79"/>
                                        </p:tgtEl>
                                      </p:cBhvr>
                                    </p:animEffect>
                                    <p:anim calcmode="lin" valueType="num">
                                      <p:cBhvr>
                                        <p:cTn id="60" dur="1000" fill="hold"/>
                                        <p:tgtEl>
                                          <p:spTgt spid="79"/>
                                        </p:tgtEl>
                                        <p:attrNameLst>
                                          <p:attrName>ppt_x</p:attrName>
                                        </p:attrNameLst>
                                      </p:cBhvr>
                                      <p:tavLst>
                                        <p:tav tm="0">
                                          <p:val>
                                            <p:strVal val="#ppt_x"/>
                                          </p:val>
                                        </p:tav>
                                        <p:tav tm="100000">
                                          <p:val>
                                            <p:strVal val="#ppt_x"/>
                                          </p:val>
                                        </p:tav>
                                      </p:tavLst>
                                    </p:anim>
                                    <p:anim calcmode="lin" valueType="num">
                                      <p:cBhvr>
                                        <p:cTn id="61"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75"/>
                                        </p:tgtEl>
                                        <p:attrNameLst>
                                          <p:attrName>style.visibility</p:attrName>
                                        </p:attrNameLst>
                                      </p:cBhvr>
                                      <p:to>
                                        <p:strVal val="visible"/>
                                      </p:to>
                                    </p:set>
                                    <p:animEffect transition="in" filter="fade">
                                      <p:cBhvr>
                                        <p:cTn id="66" dur="500"/>
                                        <p:tgtEl>
                                          <p:spTgt spid="75"/>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78"/>
                                        </p:tgtEl>
                                        <p:attrNameLst>
                                          <p:attrName>style.visibility</p:attrName>
                                        </p:attrNameLst>
                                      </p:cBhvr>
                                      <p:to>
                                        <p:strVal val="visible"/>
                                      </p:to>
                                    </p:set>
                                    <p:anim calcmode="lin" valueType="num">
                                      <p:cBhvr additive="base">
                                        <p:cTn id="71" dur="500" fill="hold"/>
                                        <p:tgtEl>
                                          <p:spTgt spid="78"/>
                                        </p:tgtEl>
                                        <p:attrNameLst>
                                          <p:attrName>ppt_x</p:attrName>
                                        </p:attrNameLst>
                                      </p:cBhvr>
                                      <p:tavLst>
                                        <p:tav tm="0">
                                          <p:val>
                                            <p:strVal val="#ppt_x"/>
                                          </p:val>
                                        </p:tav>
                                        <p:tav tm="100000">
                                          <p:val>
                                            <p:strVal val="#ppt_x"/>
                                          </p:val>
                                        </p:tav>
                                      </p:tavLst>
                                    </p:anim>
                                    <p:anim calcmode="lin" valueType="num">
                                      <p:cBhvr additive="base">
                                        <p:cTn id="72"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grpId="0" nodeType="click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wheel(1)">
                                      <p:cBhvr>
                                        <p:cTn id="77" dur="2000"/>
                                        <p:tgtEl>
                                          <p:spTgt spid="81"/>
                                        </p:tgtEl>
                                      </p:cBhvr>
                                    </p:animEffect>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1000"/>
                                        <p:tgtEl>
                                          <p:spTgt spid="11"/>
                                        </p:tgtEl>
                                      </p:cBhvr>
                                    </p:animEffect>
                                    <p:anim calcmode="lin" valueType="num">
                                      <p:cBhvr>
                                        <p:cTn id="83" dur="1000" fill="hold"/>
                                        <p:tgtEl>
                                          <p:spTgt spid="11"/>
                                        </p:tgtEl>
                                        <p:attrNameLst>
                                          <p:attrName>ppt_x</p:attrName>
                                        </p:attrNameLst>
                                      </p:cBhvr>
                                      <p:tavLst>
                                        <p:tav tm="0">
                                          <p:val>
                                            <p:strVal val="#ppt_x"/>
                                          </p:val>
                                        </p:tav>
                                        <p:tav tm="100000">
                                          <p:val>
                                            <p:strVal val="#ppt_x"/>
                                          </p:val>
                                        </p:tav>
                                      </p:tavLst>
                                    </p:anim>
                                    <p:anim calcmode="lin" valueType="num">
                                      <p:cBhvr>
                                        <p:cTn id="8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59"/>
                                        </p:tgtEl>
                                        <p:attrNameLst>
                                          <p:attrName>style.visibility</p:attrName>
                                        </p:attrNameLst>
                                      </p:cBhvr>
                                      <p:to>
                                        <p:strVal val="visible"/>
                                      </p:to>
                                    </p:set>
                                    <p:animEffect transition="in" filter="fade">
                                      <p:cBhvr>
                                        <p:cTn id="89" dur="500"/>
                                        <p:tgtEl>
                                          <p:spTgt spid="59"/>
                                        </p:tgtEl>
                                      </p:cBhvr>
                                    </p:animEffect>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grpId="0" nodeType="clickEffect">
                                  <p:stCondLst>
                                    <p:cond delay="0"/>
                                  </p:stCondLst>
                                  <p:childTnLst>
                                    <p:set>
                                      <p:cBhvr>
                                        <p:cTn id="93" dur="1" fill="hold">
                                          <p:stCondLst>
                                            <p:cond delay="0"/>
                                          </p:stCondLst>
                                        </p:cTn>
                                        <p:tgtEl>
                                          <p:spTgt spid="43"/>
                                        </p:tgtEl>
                                        <p:attrNameLst>
                                          <p:attrName>style.visibility</p:attrName>
                                        </p:attrNameLst>
                                      </p:cBhvr>
                                      <p:to>
                                        <p:strVal val="visible"/>
                                      </p:to>
                                    </p:set>
                                    <p:anim calcmode="lin" valueType="num">
                                      <p:cBhvr additive="base">
                                        <p:cTn id="94" dur="500" fill="hold"/>
                                        <p:tgtEl>
                                          <p:spTgt spid="43"/>
                                        </p:tgtEl>
                                        <p:attrNameLst>
                                          <p:attrName>ppt_x</p:attrName>
                                        </p:attrNameLst>
                                      </p:cBhvr>
                                      <p:tavLst>
                                        <p:tav tm="0">
                                          <p:val>
                                            <p:strVal val="#ppt_x"/>
                                          </p:val>
                                        </p:tav>
                                        <p:tav tm="100000">
                                          <p:val>
                                            <p:strVal val="#ppt_x"/>
                                          </p:val>
                                        </p:tav>
                                      </p:tavLst>
                                    </p:anim>
                                    <p:anim calcmode="lin" valueType="num">
                                      <p:cBhvr additive="base">
                                        <p:cTn id="95" dur="500" fill="hold"/>
                                        <p:tgtEl>
                                          <p:spTgt spid="43"/>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23"/>
                                        </p:tgtEl>
                                        <p:attrNameLst>
                                          <p:attrName>style.visibility</p:attrName>
                                        </p:attrNameLst>
                                      </p:cBhvr>
                                      <p:to>
                                        <p:strVal val="visible"/>
                                      </p:to>
                                    </p:set>
                                    <p:anim calcmode="lin" valueType="num">
                                      <p:cBhvr additive="base">
                                        <p:cTn id="98" dur="500" fill="hold"/>
                                        <p:tgtEl>
                                          <p:spTgt spid="23"/>
                                        </p:tgtEl>
                                        <p:attrNameLst>
                                          <p:attrName>ppt_x</p:attrName>
                                        </p:attrNameLst>
                                      </p:cBhvr>
                                      <p:tavLst>
                                        <p:tav tm="0">
                                          <p:val>
                                            <p:strVal val="#ppt_x"/>
                                          </p:val>
                                        </p:tav>
                                        <p:tav tm="100000">
                                          <p:val>
                                            <p:strVal val="#ppt_x"/>
                                          </p:val>
                                        </p:tav>
                                      </p:tavLst>
                                    </p:anim>
                                    <p:anim calcmode="lin" valueType="num">
                                      <p:cBhvr additive="base">
                                        <p:cTn id="9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1" presetClass="entr" presetSubtype="1" fill="hold" grpId="0" nodeType="click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wheel(1)">
                                      <p:cBhvr>
                                        <p:cTn id="104" dur="2000"/>
                                        <p:tgtEl>
                                          <p:spTgt spid="33"/>
                                        </p:tgtEl>
                                      </p:cBhvr>
                                    </p:animEffect>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13"/>
                                        </p:tgtEl>
                                        <p:attrNameLst>
                                          <p:attrName>style.visibility</p:attrName>
                                        </p:attrNameLst>
                                      </p:cBhvr>
                                      <p:to>
                                        <p:strVal val="visible"/>
                                      </p:to>
                                    </p:set>
                                    <p:animEffect transition="in" filter="fade">
                                      <p:cBhvr>
                                        <p:cTn id="109" dur="1000"/>
                                        <p:tgtEl>
                                          <p:spTgt spid="13"/>
                                        </p:tgtEl>
                                      </p:cBhvr>
                                    </p:animEffect>
                                    <p:anim calcmode="lin" valueType="num">
                                      <p:cBhvr>
                                        <p:cTn id="110" dur="1000" fill="hold"/>
                                        <p:tgtEl>
                                          <p:spTgt spid="13"/>
                                        </p:tgtEl>
                                        <p:attrNameLst>
                                          <p:attrName>ppt_x</p:attrName>
                                        </p:attrNameLst>
                                      </p:cBhvr>
                                      <p:tavLst>
                                        <p:tav tm="0">
                                          <p:val>
                                            <p:strVal val="#ppt_x"/>
                                          </p:val>
                                        </p:tav>
                                        <p:tav tm="100000">
                                          <p:val>
                                            <p:strVal val="#ppt_x"/>
                                          </p:val>
                                        </p:tav>
                                      </p:tavLst>
                                    </p:anim>
                                    <p:anim calcmode="lin" valueType="num">
                                      <p:cBhvr>
                                        <p:cTn id="11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grpId="0" nodeType="clickEffect">
                                  <p:stCondLst>
                                    <p:cond delay="0"/>
                                  </p:stCondLst>
                                  <p:childTnLst>
                                    <p:set>
                                      <p:cBhvr>
                                        <p:cTn id="115" dur="1" fill="hold">
                                          <p:stCondLst>
                                            <p:cond delay="0"/>
                                          </p:stCondLst>
                                        </p:cTn>
                                        <p:tgtEl>
                                          <p:spTgt spid="74"/>
                                        </p:tgtEl>
                                        <p:attrNameLst>
                                          <p:attrName>style.visibility</p:attrName>
                                        </p:attrNameLst>
                                      </p:cBhvr>
                                      <p:to>
                                        <p:strVal val="visible"/>
                                      </p:to>
                                    </p:set>
                                    <p:animEffect transition="in" filter="fade">
                                      <p:cBhvr>
                                        <p:cTn id="116" dur="500"/>
                                        <p:tgtEl>
                                          <p:spTgt spid="74"/>
                                        </p:tgtEl>
                                      </p:cBhvr>
                                    </p:animEffect>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44"/>
                                        </p:tgtEl>
                                        <p:attrNameLst>
                                          <p:attrName>style.visibility</p:attrName>
                                        </p:attrNameLst>
                                      </p:cBhvr>
                                      <p:to>
                                        <p:strVal val="visible"/>
                                      </p:to>
                                    </p:set>
                                    <p:anim calcmode="lin" valueType="num">
                                      <p:cBhvr additive="base">
                                        <p:cTn id="121" dur="500" fill="hold"/>
                                        <p:tgtEl>
                                          <p:spTgt spid="44"/>
                                        </p:tgtEl>
                                        <p:attrNameLst>
                                          <p:attrName>ppt_x</p:attrName>
                                        </p:attrNameLst>
                                      </p:cBhvr>
                                      <p:tavLst>
                                        <p:tav tm="0">
                                          <p:val>
                                            <p:strVal val="#ppt_x"/>
                                          </p:val>
                                        </p:tav>
                                        <p:tav tm="100000">
                                          <p:val>
                                            <p:strVal val="#ppt_x"/>
                                          </p:val>
                                        </p:tav>
                                      </p:tavLst>
                                    </p:anim>
                                    <p:anim calcmode="lin" valueType="num">
                                      <p:cBhvr additive="base">
                                        <p:cTn id="122" dur="500" fill="hold"/>
                                        <p:tgtEl>
                                          <p:spTgt spid="44"/>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0"/>
                                  </p:stCondLst>
                                  <p:childTnLst>
                                    <p:set>
                                      <p:cBhvr>
                                        <p:cTn id="124" dur="1" fill="hold">
                                          <p:stCondLst>
                                            <p:cond delay="0"/>
                                          </p:stCondLst>
                                        </p:cTn>
                                        <p:tgtEl>
                                          <p:spTgt spid="24"/>
                                        </p:tgtEl>
                                        <p:attrNameLst>
                                          <p:attrName>style.visibility</p:attrName>
                                        </p:attrNameLst>
                                      </p:cBhvr>
                                      <p:to>
                                        <p:strVal val="visible"/>
                                      </p:to>
                                    </p:set>
                                    <p:anim calcmode="lin" valueType="num">
                                      <p:cBhvr additive="base">
                                        <p:cTn id="125" dur="500" fill="hold"/>
                                        <p:tgtEl>
                                          <p:spTgt spid="24"/>
                                        </p:tgtEl>
                                        <p:attrNameLst>
                                          <p:attrName>ppt_x</p:attrName>
                                        </p:attrNameLst>
                                      </p:cBhvr>
                                      <p:tavLst>
                                        <p:tav tm="0">
                                          <p:val>
                                            <p:strVal val="#ppt_x"/>
                                          </p:val>
                                        </p:tav>
                                        <p:tav tm="100000">
                                          <p:val>
                                            <p:strVal val="#ppt_x"/>
                                          </p:val>
                                        </p:tav>
                                      </p:tavLst>
                                    </p:anim>
                                    <p:anim calcmode="lin" valueType="num">
                                      <p:cBhvr additive="base">
                                        <p:cTn id="1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60"/>
                                        </p:tgtEl>
                                        <p:attrNameLst>
                                          <p:attrName>style.visibility</p:attrName>
                                        </p:attrNameLst>
                                      </p:cBhvr>
                                      <p:to>
                                        <p:strVal val="visible"/>
                                      </p:to>
                                    </p:set>
                                    <p:animEffect transition="in" filter="fade">
                                      <p:cBhvr>
                                        <p:cTn id="131" dur="500"/>
                                        <p:tgtEl>
                                          <p:spTgt spid="60"/>
                                        </p:tgtEl>
                                      </p:cBhvr>
                                    </p:animEffect>
                                  </p:childTnLst>
                                </p:cTn>
                              </p:par>
                            </p:childTnLst>
                          </p:cTn>
                        </p:par>
                      </p:childTnLst>
                    </p:cTn>
                  </p:par>
                  <p:par>
                    <p:cTn id="132" fill="hold">
                      <p:stCondLst>
                        <p:cond delay="indefinite"/>
                      </p:stCondLst>
                      <p:childTnLst>
                        <p:par>
                          <p:cTn id="133" fill="hold">
                            <p:stCondLst>
                              <p:cond delay="0"/>
                            </p:stCondLst>
                            <p:childTnLst>
                              <p:par>
                                <p:cTn id="134" presetID="21" presetClass="entr" presetSubtype="1" fill="hold" grpId="0" nodeType="clickEffect">
                                  <p:stCondLst>
                                    <p:cond delay="0"/>
                                  </p:stCondLst>
                                  <p:childTnLst>
                                    <p:set>
                                      <p:cBhvr>
                                        <p:cTn id="135" dur="1" fill="hold">
                                          <p:stCondLst>
                                            <p:cond delay="0"/>
                                          </p:stCondLst>
                                        </p:cTn>
                                        <p:tgtEl>
                                          <p:spTgt spid="34"/>
                                        </p:tgtEl>
                                        <p:attrNameLst>
                                          <p:attrName>style.visibility</p:attrName>
                                        </p:attrNameLst>
                                      </p:cBhvr>
                                      <p:to>
                                        <p:strVal val="visible"/>
                                      </p:to>
                                    </p:set>
                                    <p:animEffect transition="in" filter="wheel(1)">
                                      <p:cBhvr>
                                        <p:cTn id="136" dur="2000"/>
                                        <p:tgtEl>
                                          <p:spTgt spid="34"/>
                                        </p:tgtEl>
                                      </p:cBhvr>
                                    </p:animEffect>
                                  </p:childTnLst>
                                </p:cTn>
                              </p:par>
                            </p:childTnLst>
                          </p:cTn>
                        </p:par>
                      </p:childTnLst>
                    </p:cTn>
                  </p:par>
                  <p:par>
                    <p:cTn id="137" fill="hold">
                      <p:stCondLst>
                        <p:cond delay="indefinite"/>
                      </p:stCondLst>
                      <p:childTnLst>
                        <p:par>
                          <p:cTn id="138" fill="hold">
                            <p:stCondLst>
                              <p:cond delay="0"/>
                            </p:stCondLst>
                            <p:childTnLst>
                              <p:par>
                                <p:cTn id="139" presetID="42" presetClass="entr" presetSubtype="0" fill="hold" grpId="0" nodeType="clickEffect">
                                  <p:stCondLst>
                                    <p:cond delay="0"/>
                                  </p:stCondLst>
                                  <p:childTnLst>
                                    <p:set>
                                      <p:cBhvr>
                                        <p:cTn id="140" dur="1" fill="hold">
                                          <p:stCondLst>
                                            <p:cond delay="0"/>
                                          </p:stCondLst>
                                        </p:cTn>
                                        <p:tgtEl>
                                          <p:spTgt spid="14"/>
                                        </p:tgtEl>
                                        <p:attrNameLst>
                                          <p:attrName>style.visibility</p:attrName>
                                        </p:attrNameLst>
                                      </p:cBhvr>
                                      <p:to>
                                        <p:strVal val="visible"/>
                                      </p:to>
                                    </p:set>
                                    <p:animEffect transition="in" filter="fade">
                                      <p:cBhvr>
                                        <p:cTn id="141" dur="1000"/>
                                        <p:tgtEl>
                                          <p:spTgt spid="14"/>
                                        </p:tgtEl>
                                      </p:cBhvr>
                                    </p:animEffect>
                                    <p:anim calcmode="lin" valueType="num">
                                      <p:cBhvr>
                                        <p:cTn id="142" dur="1000" fill="hold"/>
                                        <p:tgtEl>
                                          <p:spTgt spid="14"/>
                                        </p:tgtEl>
                                        <p:attrNameLst>
                                          <p:attrName>ppt_x</p:attrName>
                                        </p:attrNameLst>
                                      </p:cBhvr>
                                      <p:tavLst>
                                        <p:tav tm="0">
                                          <p:val>
                                            <p:strVal val="#ppt_x"/>
                                          </p:val>
                                        </p:tav>
                                        <p:tav tm="100000">
                                          <p:val>
                                            <p:strVal val="#ppt_x"/>
                                          </p:val>
                                        </p:tav>
                                      </p:tavLst>
                                    </p:anim>
                                    <p:anim calcmode="lin" valueType="num">
                                      <p:cBhvr>
                                        <p:cTn id="1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44" fill="hold">
                      <p:stCondLst>
                        <p:cond delay="indefinite"/>
                      </p:stCondLst>
                      <p:childTnLst>
                        <p:par>
                          <p:cTn id="145" fill="hold">
                            <p:stCondLst>
                              <p:cond delay="0"/>
                            </p:stCondLst>
                            <p:childTnLst>
                              <p:par>
                                <p:cTn id="146" presetID="2" presetClass="entr" presetSubtype="4" fill="hold" grpId="0" nodeType="clickEffect">
                                  <p:stCondLst>
                                    <p:cond delay="0"/>
                                  </p:stCondLst>
                                  <p:childTnLst>
                                    <p:set>
                                      <p:cBhvr>
                                        <p:cTn id="147" dur="1" fill="hold">
                                          <p:stCondLst>
                                            <p:cond delay="0"/>
                                          </p:stCondLst>
                                        </p:cTn>
                                        <p:tgtEl>
                                          <p:spTgt spid="42"/>
                                        </p:tgtEl>
                                        <p:attrNameLst>
                                          <p:attrName>style.visibility</p:attrName>
                                        </p:attrNameLst>
                                      </p:cBhvr>
                                      <p:to>
                                        <p:strVal val="visible"/>
                                      </p:to>
                                    </p:set>
                                    <p:anim calcmode="lin" valueType="num">
                                      <p:cBhvr additive="base">
                                        <p:cTn id="148" dur="500" fill="hold"/>
                                        <p:tgtEl>
                                          <p:spTgt spid="42"/>
                                        </p:tgtEl>
                                        <p:attrNameLst>
                                          <p:attrName>ppt_x</p:attrName>
                                        </p:attrNameLst>
                                      </p:cBhvr>
                                      <p:tavLst>
                                        <p:tav tm="0">
                                          <p:val>
                                            <p:strVal val="#ppt_x"/>
                                          </p:val>
                                        </p:tav>
                                        <p:tav tm="100000">
                                          <p:val>
                                            <p:strVal val="#ppt_x"/>
                                          </p:val>
                                        </p:tav>
                                      </p:tavLst>
                                    </p:anim>
                                    <p:anim calcmode="lin" valueType="num">
                                      <p:cBhvr additive="base">
                                        <p:cTn id="149" dur="500" fill="hold"/>
                                        <p:tgtEl>
                                          <p:spTgt spid="42"/>
                                        </p:tgtEl>
                                        <p:attrNameLst>
                                          <p:attrName>ppt_y</p:attrName>
                                        </p:attrNameLst>
                                      </p:cBhvr>
                                      <p:tavLst>
                                        <p:tav tm="0">
                                          <p:val>
                                            <p:strVal val="1+#ppt_h/2"/>
                                          </p:val>
                                        </p:tav>
                                        <p:tav tm="100000">
                                          <p:val>
                                            <p:strVal val="#ppt_y"/>
                                          </p:val>
                                        </p:tav>
                                      </p:tavLst>
                                    </p:anim>
                                  </p:childTnLst>
                                </p:cTn>
                              </p:par>
                              <p:par>
                                <p:cTn id="150" presetID="2" presetClass="entr" presetSubtype="4" fill="hold" grpId="0" nodeType="withEffect">
                                  <p:stCondLst>
                                    <p:cond delay="0"/>
                                  </p:stCondLst>
                                  <p:childTnLst>
                                    <p:set>
                                      <p:cBhvr>
                                        <p:cTn id="151" dur="1" fill="hold">
                                          <p:stCondLst>
                                            <p:cond delay="0"/>
                                          </p:stCondLst>
                                        </p:cTn>
                                        <p:tgtEl>
                                          <p:spTgt spid="26"/>
                                        </p:tgtEl>
                                        <p:attrNameLst>
                                          <p:attrName>style.visibility</p:attrName>
                                        </p:attrNameLst>
                                      </p:cBhvr>
                                      <p:to>
                                        <p:strVal val="visible"/>
                                      </p:to>
                                    </p:set>
                                    <p:anim calcmode="lin" valueType="num">
                                      <p:cBhvr additive="base">
                                        <p:cTn id="152" dur="500" fill="hold"/>
                                        <p:tgtEl>
                                          <p:spTgt spid="26"/>
                                        </p:tgtEl>
                                        <p:attrNameLst>
                                          <p:attrName>ppt_x</p:attrName>
                                        </p:attrNameLst>
                                      </p:cBhvr>
                                      <p:tavLst>
                                        <p:tav tm="0">
                                          <p:val>
                                            <p:strVal val="#ppt_x"/>
                                          </p:val>
                                        </p:tav>
                                        <p:tav tm="100000">
                                          <p:val>
                                            <p:strVal val="#ppt_x"/>
                                          </p:val>
                                        </p:tav>
                                      </p:tavLst>
                                    </p:anim>
                                    <p:anim calcmode="lin" valueType="num">
                                      <p:cBhvr additive="base">
                                        <p:cTn id="15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54" fill="hold">
                      <p:stCondLst>
                        <p:cond delay="indefinite"/>
                      </p:stCondLst>
                      <p:childTnLst>
                        <p:par>
                          <p:cTn id="155" fill="hold">
                            <p:stCondLst>
                              <p:cond delay="0"/>
                            </p:stCondLst>
                            <p:childTnLst>
                              <p:par>
                                <p:cTn id="156" presetID="42" presetClass="entr" presetSubtype="0" fill="hold" nodeType="clickEffect">
                                  <p:stCondLst>
                                    <p:cond delay="0"/>
                                  </p:stCondLst>
                                  <p:childTnLst>
                                    <p:set>
                                      <p:cBhvr>
                                        <p:cTn id="157" dur="1" fill="hold">
                                          <p:stCondLst>
                                            <p:cond delay="0"/>
                                          </p:stCondLst>
                                        </p:cTn>
                                        <p:tgtEl>
                                          <p:spTgt spid="55"/>
                                        </p:tgtEl>
                                        <p:attrNameLst>
                                          <p:attrName>style.visibility</p:attrName>
                                        </p:attrNameLst>
                                      </p:cBhvr>
                                      <p:to>
                                        <p:strVal val="visible"/>
                                      </p:to>
                                    </p:set>
                                    <p:animEffect transition="in" filter="fade">
                                      <p:cBhvr>
                                        <p:cTn id="158" dur="1000"/>
                                        <p:tgtEl>
                                          <p:spTgt spid="55"/>
                                        </p:tgtEl>
                                      </p:cBhvr>
                                    </p:animEffect>
                                    <p:anim calcmode="lin" valueType="num">
                                      <p:cBhvr>
                                        <p:cTn id="159" dur="1000" fill="hold"/>
                                        <p:tgtEl>
                                          <p:spTgt spid="55"/>
                                        </p:tgtEl>
                                        <p:attrNameLst>
                                          <p:attrName>ppt_x</p:attrName>
                                        </p:attrNameLst>
                                      </p:cBhvr>
                                      <p:tavLst>
                                        <p:tav tm="0">
                                          <p:val>
                                            <p:strVal val="#ppt_x"/>
                                          </p:val>
                                        </p:tav>
                                        <p:tav tm="100000">
                                          <p:val>
                                            <p:strVal val="#ppt_x"/>
                                          </p:val>
                                        </p:tav>
                                      </p:tavLst>
                                    </p:anim>
                                    <p:anim calcmode="lin" valueType="num">
                                      <p:cBhvr>
                                        <p:cTn id="160"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2" presetClass="entr" presetSubtype="4" fill="hold" nodeType="clickEffect">
                                  <p:stCondLst>
                                    <p:cond delay="0"/>
                                  </p:stCondLst>
                                  <p:childTnLst>
                                    <p:set>
                                      <p:cBhvr>
                                        <p:cTn id="164" dur="1" fill="hold">
                                          <p:stCondLst>
                                            <p:cond delay="0"/>
                                          </p:stCondLst>
                                        </p:cTn>
                                        <p:tgtEl>
                                          <p:spTgt spid="56"/>
                                        </p:tgtEl>
                                        <p:attrNameLst>
                                          <p:attrName>style.visibility</p:attrName>
                                        </p:attrNameLst>
                                      </p:cBhvr>
                                      <p:to>
                                        <p:strVal val="visible"/>
                                      </p:to>
                                    </p:set>
                                    <p:anim calcmode="lin" valueType="num">
                                      <p:cBhvr additive="base">
                                        <p:cTn id="165" dur="500" fill="hold"/>
                                        <p:tgtEl>
                                          <p:spTgt spid="56"/>
                                        </p:tgtEl>
                                        <p:attrNameLst>
                                          <p:attrName>ppt_x</p:attrName>
                                        </p:attrNameLst>
                                      </p:cBhvr>
                                      <p:tavLst>
                                        <p:tav tm="0">
                                          <p:val>
                                            <p:strVal val="#ppt_x"/>
                                          </p:val>
                                        </p:tav>
                                        <p:tav tm="100000">
                                          <p:val>
                                            <p:strVal val="#ppt_x"/>
                                          </p:val>
                                        </p:tav>
                                      </p:tavLst>
                                    </p:anim>
                                    <p:anim calcmode="lin" valueType="num">
                                      <p:cBhvr additive="base">
                                        <p:cTn id="166"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2" presetClass="entr" presetSubtype="4" fill="hold" nodeType="clickEffect">
                                  <p:stCondLst>
                                    <p:cond delay="0"/>
                                  </p:stCondLst>
                                  <p:childTnLst>
                                    <p:set>
                                      <p:cBhvr>
                                        <p:cTn id="170" dur="1" fill="hold">
                                          <p:stCondLst>
                                            <p:cond delay="0"/>
                                          </p:stCondLst>
                                        </p:cTn>
                                        <p:tgtEl>
                                          <p:spTgt spid="53"/>
                                        </p:tgtEl>
                                        <p:attrNameLst>
                                          <p:attrName>style.visibility</p:attrName>
                                        </p:attrNameLst>
                                      </p:cBhvr>
                                      <p:to>
                                        <p:strVal val="visible"/>
                                      </p:to>
                                    </p:set>
                                    <p:anim calcmode="lin" valueType="num">
                                      <p:cBhvr additive="base">
                                        <p:cTn id="171" dur="500" fill="hold"/>
                                        <p:tgtEl>
                                          <p:spTgt spid="53"/>
                                        </p:tgtEl>
                                        <p:attrNameLst>
                                          <p:attrName>ppt_x</p:attrName>
                                        </p:attrNameLst>
                                      </p:cBhvr>
                                      <p:tavLst>
                                        <p:tav tm="0">
                                          <p:val>
                                            <p:strVal val="#ppt_x"/>
                                          </p:val>
                                        </p:tav>
                                        <p:tav tm="100000">
                                          <p:val>
                                            <p:strVal val="#ppt_x"/>
                                          </p:val>
                                        </p:tav>
                                      </p:tavLst>
                                    </p:anim>
                                    <p:anim calcmode="lin" valueType="num">
                                      <p:cBhvr additive="base">
                                        <p:cTn id="172"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173" fill="hold">
                      <p:stCondLst>
                        <p:cond delay="indefinite"/>
                      </p:stCondLst>
                      <p:childTnLst>
                        <p:par>
                          <p:cTn id="174" fill="hold">
                            <p:stCondLst>
                              <p:cond delay="0"/>
                            </p:stCondLst>
                            <p:childTnLst>
                              <p:par>
                                <p:cTn id="175" presetID="2" presetClass="entr" presetSubtype="4" fill="hold" nodeType="clickEffect">
                                  <p:stCondLst>
                                    <p:cond delay="0"/>
                                  </p:stCondLst>
                                  <p:childTnLst>
                                    <p:set>
                                      <p:cBhvr>
                                        <p:cTn id="176" dur="1" fill="hold">
                                          <p:stCondLst>
                                            <p:cond delay="0"/>
                                          </p:stCondLst>
                                        </p:cTn>
                                        <p:tgtEl>
                                          <p:spTgt spid="52"/>
                                        </p:tgtEl>
                                        <p:attrNameLst>
                                          <p:attrName>style.visibility</p:attrName>
                                        </p:attrNameLst>
                                      </p:cBhvr>
                                      <p:to>
                                        <p:strVal val="visible"/>
                                      </p:to>
                                    </p:set>
                                    <p:anim calcmode="lin" valueType="num">
                                      <p:cBhvr additive="base">
                                        <p:cTn id="177" dur="500" fill="hold"/>
                                        <p:tgtEl>
                                          <p:spTgt spid="52"/>
                                        </p:tgtEl>
                                        <p:attrNameLst>
                                          <p:attrName>ppt_x</p:attrName>
                                        </p:attrNameLst>
                                      </p:cBhvr>
                                      <p:tavLst>
                                        <p:tav tm="0">
                                          <p:val>
                                            <p:strVal val="#ppt_x"/>
                                          </p:val>
                                        </p:tav>
                                        <p:tav tm="100000">
                                          <p:val>
                                            <p:strVal val="#ppt_x"/>
                                          </p:val>
                                        </p:tav>
                                      </p:tavLst>
                                    </p:anim>
                                    <p:anim calcmode="lin" valueType="num">
                                      <p:cBhvr additive="base">
                                        <p:cTn id="178"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179" fill="hold">
                      <p:stCondLst>
                        <p:cond delay="indefinite"/>
                      </p:stCondLst>
                      <p:childTnLst>
                        <p:par>
                          <p:cTn id="180" fill="hold">
                            <p:stCondLst>
                              <p:cond delay="0"/>
                            </p:stCondLst>
                            <p:childTnLst>
                              <p:par>
                                <p:cTn id="181" presetID="2" presetClass="entr" presetSubtype="4" fill="hold" nodeType="clickEffect">
                                  <p:stCondLst>
                                    <p:cond delay="0"/>
                                  </p:stCondLst>
                                  <p:childTnLst>
                                    <p:set>
                                      <p:cBhvr>
                                        <p:cTn id="182" dur="1" fill="hold">
                                          <p:stCondLst>
                                            <p:cond delay="0"/>
                                          </p:stCondLst>
                                        </p:cTn>
                                        <p:tgtEl>
                                          <p:spTgt spid="54"/>
                                        </p:tgtEl>
                                        <p:attrNameLst>
                                          <p:attrName>style.visibility</p:attrName>
                                        </p:attrNameLst>
                                      </p:cBhvr>
                                      <p:to>
                                        <p:strVal val="visible"/>
                                      </p:to>
                                    </p:set>
                                    <p:anim calcmode="lin" valueType="num">
                                      <p:cBhvr additive="base">
                                        <p:cTn id="183" dur="500" fill="hold"/>
                                        <p:tgtEl>
                                          <p:spTgt spid="54"/>
                                        </p:tgtEl>
                                        <p:attrNameLst>
                                          <p:attrName>ppt_x</p:attrName>
                                        </p:attrNameLst>
                                      </p:cBhvr>
                                      <p:tavLst>
                                        <p:tav tm="0">
                                          <p:val>
                                            <p:strVal val="#ppt_x"/>
                                          </p:val>
                                        </p:tav>
                                        <p:tav tm="100000">
                                          <p:val>
                                            <p:strVal val="#ppt_x"/>
                                          </p:val>
                                        </p:tav>
                                      </p:tavLst>
                                    </p:anim>
                                    <p:anim calcmode="lin" valueType="num">
                                      <p:cBhvr additive="base">
                                        <p:cTn id="184" dur="500" fill="hold"/>
                                        <p:tgtEl>
                                          <p:spTgt spid="54"/>
                                        </p:tgtEl>
                                        <p:attrNameLst>
                                          <p:attrName>ppt_y</p:attrName>
                                        </p:attrNameLst>
                                      </p:cBhvr>
                                      <p:tavLst>
                                        <p:tav tm="0">
                                          <p:val>
                                            <p:strVal val="1+#ppt_h/2"/>
                                          </p:val>
                                        </p:tav>
                                        <p:tav tm="100000">
                                          <p:val>
                                            <p:strVal val="#ppt_y"/>
                                          </p:val>
                                        </p:tav>
                                      </p:tavLst>
                                    </p:anim>
                                  </p:childTnLst>
                                </p:cTn>
                              </p:par>
                              <p:par>
                                <p:cTn id="185" presetID="2" presetClass="entr" presetSubtype="4" fill="hold" grpId="0" nodeType="withEffect">
                                  <p:stCondLst>
                                    <p:cond delay="0"/>
                                  </p:stCondLst>
                                  <p:childTnLst>
                                    <p:set>
                                      <p:cBhvr>
                                        <p:cTn id="186" dur="1" fill="hold">
                                          <p:stCondLst>
                                            <p:cond delay="0"/>
                                          </p:stCondLst>
                                        </p:cTn>
                                        <p:tgtEl>
                                          <p:spTgt spid="27"/>
                                        </p:tgtEl>
                                        <p:attrNameLst>
                                          <p:attrName>style.visibility</p:attrName>
                                        </p:attrNameLst>
                                      </p:cBhvr>
                                      <p:to>
                                        <p:strVal val="visible"/>
                                      </p:to>
                                    </p:set>
                                    <p:anim calcmode="lin" valueType="num">
                                      <p:cBhvr additive="base">
                                        <p:cTn id="187" dur="500" fill="hold"/>
                                        <p:tgtEl>
                                          <p:spTgt spid="27"/>
                                        </p:tgtEl>
                                        <p:attrNameLst>
                                          <p:attrName>ppt_x</p:attrName>
                                        </p:attrNameLst>
                                      </p:cBhvr>
                                      <p:tavLst>
                                        <p:tav tm="0">
                                          <p:val>
                                            <p:strVal val="#ppt_x"/>
                                          </p:val>
                                        </p:tav>
                                        <p:tav tm="100000">
                                          <p:val>
                                            <p:strVal val="#ppt_x"/>
                                          </p:val>
                                        </p:tav>
                                      </p:tavLst>
                                    </p:anim>
                                    <p:anim calcmode="lin" valueType="num">
                                      <p:cBhvr additive="base">
                                        <p:cTn id="18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89" fill="hold">
                      <p:stCondLst>
                        <p:cond delay="indefinite"/>
                      </p:stCondLst>
                      <p:childTnLst>
                        <p:par>
                          <p:cTn id="190" fill="hold">
                            <p:stCondLst>
                              <p:cond delay="0"/>
                            </p:stCondLst>
                            <p:childTnLst>
                              <p:par>
                                <p:cTn id="191" presetID="42" presetClass="entr" presetSubtype="0" fill="hold" grpId="0" nodeType="clickEffect">
                                  <p:stCondLst>
                                    <p:cond delay="0"/>
                                  </p:stCondLst>
                                  <p:childTnLst>
                                    <p:set>
                                      <p:cBhvr>
                                        <p:cTn id="192" dur="1" fill="hold">
                                          <p:stCondLst>
                                            <p:cond delay="0"/>
                                          </p:stCondLst>
                                        </p:cTn>
                                        <p:tgtEl>
                                          <p:spTgt spid="29"/>
                                        </p:tgtEl>
                                        <p:attrNameLst>
                                          <p:attrName>style.visibility</p:attrName>
                                        </p:attrNameLst>
                                      </p:cBhvr>
                                      <p:to>
                                        <p:strVal val="visible"/>
                                      </p:to>
                                    </p:set>
                                    <p:animEffect transition="in" filter="fade">
                                      <p:cBhvr>
                                        <p:cTn id="193" dur="1000"/>
                                        <p:tgtEl>
                                          <p:spTgt spid="29"/>
                                        </p:tgtEl>
                                      </p:cBhvr>
                                    </p:animEffect>
                                    <p:anim calcmode="lin" valueType="num">
                                      <p:cBhvr>
                                        <p:cTn id="194" dur="1000" fill="hold"/>
                                        <p:tgtEl>
                                          <p:spTgt spid="29"/>
                                        </p:tgtEl>
                                        <p:attrNameLst>
                                          <p:attrName>ppt_x</p:attrName>
                                        </p:attrNameLst>
                                      </p:cBhvr>
                                      <p:tavLst>
                                        <p:tav tm="0">
                                          <p:val>
                                            <p:strVal val="#ppt_x"/>
                                          </p:val>
                                        </p:tav>
                                        <p:tav tm="100000">
                                          <p:val>
                                            <p:strVal val="#ppt_x"/>
                                          </p:val>
                                        </p:tav>
                                      </p:tavLst>
                                    </p:anim>
                                    <p:anim calcmode="lin" valueType="num">
                                      <p:cBhvr>
                                        <p:cTn id="19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96" fill="hold">
                      <p:stCondLst>
                        <p:cond delay="indefinite"/>
                      </p:stCondLst>
                      <p:childTnLst>
                        <p:par>
                          <p:cTn id="197" fill="hold">
                            <p:stCondLst>
                              <p:cond delay="0"/>
                            </p:stCondLst>
                            <p:childTnLst>
                              <p:par>
                                <p:cTn id="198" presetID="2" presetClass="entr" presetSubtype="4" fill="hold" grpId="0" nodeType="clickEffect">
                                  <p:stCondLst>
                                    <p:cond delay="0"/>
                                  </p:stCondLst>
                                  <p:childTnLst>
                                    <p:set>
                                      <p:cBhvr>
                                        <p:cTn id="199" dur="1" fill="hold">
                                          <p:stCondLst>
                                            <p:cond delay="0"/>
                                          </p:stCondLst>
                                        </p:cTn>
                                        <p:tgtEl>
                                          <p:spTgt spid="36"/>
                                        </p:tgtEl>
                                        <p:attrNameLst>
                                          <p:attrName>style.visibility</p:attrName>
                                        </p:attrNameLst>
                                      </p:cBhvr>
                                      <p:to>
                                        <p:strVal val="visible"/>
                                      </p:to>
                                    </p:set>
                                    <p:anim calcmode="lin" valueType="num">
                                      <p:cBhvr additive="base">
                                        <p:cTn id="200" dur="500" fill="hold"/>
                                        <p:tgtEl>
                                          <p:spTgt spid="36"/>
                                        </p:tgtEl>
                                        <p:attrNameLst>
                                          <p:attrName>ppt_x</p:attrName>
                                        </p:attrNameLst>
                                      </p:cBhvr>
                                      <p:tavLst>
                                        <p:tav tm="0">
                                          <p:val>
                                            <p:strVal val="#ppt_x"/>
                                          </p:val>
                                        </p:tav>
                                        <p:tav tm="100000">
                                          <p:val>
                                            <p:strVal val="#ppt_x"/>
                                          </p:val>
                                        </p:tav>
                                      </p:tavLst>
                                    </p:anim>
                                    <p:anim calcmode="lin" valueType="num">
                                      <p:cBhvr additive="base">
                                        <p:cTn id="201"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02" fill="hold">
                      <p:stCondLst>
                        <p:cond delay="indefinite"/>
                      </p:stCondLst>
                      <p:childTnLst>
                        <p:par>
                          <p:cTn id="203" fill="hold">
                            <p:stCondLst>
                              <p:cond delay="0"/>
                            </p:stCondLst>
                            <p:childTnLst>
                              <p:par>
                                <p:cTn id="204" presetID="42" presetClass="entr" presetSubtype="0" fill="hold" grpId="0" nodeType="clickEffect">
                                  <p:stCondLst>
                                    <p:cond delay="0"/>
                                  </p:stCondLst>
                                  <p:childTnLst>
                                    <p:set>
                                      <p:cBhvr>
                                        <p:cTn id="205" dur="1" fill="hold">
                                          <p:stCondLst>
                                            <p:cond delay="0"/>
                                          </p:stCondLst>
                                        </p:cTn>
                                        <p:tgtEl>
                                          <p:spTgt spid="28"/>
                                        </p:tgtEl>
                                        <p:attrNameLst>
                                          <p:attrName>style.visibility</p:attrName>
                                        </p:attrNameLst>
                                      </p:cBhvr>
                                      <p:to>
                                        <p:strVal val="visible"/>
                                      </p:to>
                                    </p:set>
                                    <p:animEffect transition="in" filter="fade">
                                      <p:cBhvr>
                                        <p:cTn id="206" dur="1000"/>
                                        <p:tgtEl>
                                          <p:spTgt spid="28"/>
                                        </p:tgtEl>
                                      </p:cBhvr>
                                    </p:animEffect>
                                    <p:anim calcmode="lin" valueType="num">
                                      <p:cBhvr>
                                        <p:cTn id="207" dur="1000" fill="hold"/>
                                        <p:tgtEl>
                                          <p:spTgt spid="28"/>
                                        </p:tgtEl>
                                        <p:attrNameLst>
                                          <p:attrName>ppt_x</p:attrName>
                                        </p:attrNameLst>
                                      </p:cBhvr>
                                      <p:tavLst>
                                        <p:tav tm="0">
                                          <p:val>
                                            <p:strVal val="#ppt_x"/>
                                          </p:val>
                                        </p:tav>
                                        <p:tav tm="100000">
                                          <p:val>
                                            <p:strVal val="#ppt_x"/>
                                          </p:val>
                                        </p:tav>
                                      </p:tavLst>
                                    </p:anim>
                                    <p:anim calcmode="lin" valueType="num">
                                      <p:cBhvr>
                                        <p:cTn id="20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09" fill="hold">
                      <p:stCondLst>
                        <p:cond delay="indefinite"/>
                      </p:stCondLst>
                      <p:childTnLst>
                        <p:par>
                          <p:cTn id="210" fill="hold">
                            <p:stCondLst>
                              <p:cond delay="0"/>
                            </p:stCondLst>
                            <p:childTnLst>
                              <p:par>
                                <p:cTn id="211" presetID="2" presetClass="entr" presetSubtype="4" fill="hold" grpId="0" nodeType="clickEffect">
                                  <p:stCondLst>
                                    <p:cond delay="0"/>
                                  </p:stCondLst>
                                  <p:childTnLst>
                                    <p:set>
                                      <p:cBhvr>
                                        <p:cTn id="212" dur="1" fill="hold">
                                          <p:stCondLst>
                                            <p:cond delay="0"/>
                                          </p:stCondLst>
                                        </p:cTn>
                                        <p:tgtEl>
                                          <p:spTgt spid="41"/>
                                        </p:tgtEl>
                                        <p:attrNameLst>
                                          <p:attrName>style.visibility</p:attrName>
                                        </p:attrNameLst>
                                      </p:cBhvr>
                                      <p:to>
                                        <p:strVal val="visible"/>
                                      </p:to>
                                    </p:set>
                                    <p:anim calcmode="lin" valueType="num">
                                      <p:cBhvr additive="base">
                                        <p:cTn id="213" dur="500" fill="hold"/>
                                        <p:tgtEl>
                                          <p:spTgt spid="41"/>
                                        </p:tgtEl>
                                        <p:attrNameLst>
                                          <p:attrName>ppt_x</p:attrName>
                                        </p:attrNameLst>
                                      </p:cBhvr>
                                      <p:tavLst>
                                        <p:tav tm="0">
                                          <p:val>
                                            <p:strVal val="#ppt_x"/>
                                          </p:val>
                                        </p:tav>
                                        <p:tav tm="100000">
                                          <p:val>
                                            <p:strVal val="#ppt_x"/>
                                          </p:val>
                                        </p:tav>
                                      </p:tavLst>
                                    </p:anim>
                                    <p:anim calcmode="lin" valueType="num">
                                      <p:cBhvr additive="base">
                                        <p:cTn id="21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215" fill="hold">
                      <p:stCondLst>
                        <p:cond delay="indefinite"/>
                      </p:stCondLst>
                      <p:childTnLst>
                        <p:par>
                          <p:cTn id="216" fill="hold">
                            <p:stCondLst>
                              <p:cond delay="0"/>
                            </p:stCondLst>
                            <p:childTnLst>
                              <p:par>
                                <p:cTn id="217" presetID="42" presetClass="entr" presetSubtype="0" fill="hold" grpId="0" nodeType="clickEffect">
                                  <p:stCondLst>
                                    <p:cond delay="0"/>
                                  </p:stCondLst>
                                  <p:childTnLst>
                                    <p:set>
                                      <p:cBhvr>
                                        <p:cTn id="218" dur="1" fill="hold">
                                          <p:stCondLst>
                                            <p:cond delay="0"/>
                                          </p:stCondLst>
                                        </p:cTn>
                                        <p:tgtEl>
                                          <p:spTgt spid="32"/>
                                        </p:tgtEl>
                                        <p:attrNameLst>
                                          <p:attrName>style.visibility</p:attrName>
                                        </p:attrNameLst>
                                      </p:cBhvr>
                                      <p:to>
                                        <p:strVal val="visible"/>
                                      </p:to>
                                    </p:set>
                                    <p:animEffect transition="in" filter="fade">
                                      <p:cBhvr>
                                        <p:cTn id="219" dur="1000"/>
                                        <p:tgtEl>
                                          <p:spTgt spid="32"/>
                                        </p:tgtEl>
                                      </p:cBhvr>
                                    </p:animEffect>
                                    <p:anim calcmode="lin" valueType="num">
                                      <p:cBhvr>
                                        <p:cTn id="220" dur="1000" fill="hold"/>
                                        <p:tgtEl>
                                          <p:spTgt spid="32"/>
                                        </p:tgtEl>
                                        <p:attrNameLst>
                                          <p:attrName>ppt_x</p:attrName>
                                        </p:attrNameLst>
                                      </p:cBhvr>
                                      <p:tavLst>
                                        <p:tav tm="0">
                                          <p:val>
                                            <p:strVal val="#ppt_x"/>
                                          </p:val>
                                        </p:tav>
                                        <p:tav tm="100000">
                                          <p:val>
                                            <p:strVal val="#ppt_x"/>
                                          </p:val>
                                        </p:tav>
                                      </p:tavLst>
                                    </p:anim>
                                    <p:anim calcmode="lin" valueType="num">
                                      <p:cBhvr>
                                        <p:cTn id="221"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22" fill="hold">
                      <p:stCondLst>
                        <p:cond delay="indefinite"/>
                      </p:stCondLst>
                      <p:childTnLst>
                        <p:par>
                          <p:cTn id="223" fill="hold">
                            <p:stCondLst>
                              <p:cond delay="0"/>
                            </p:stCondLst>
                            <p:childTnLst>
                              <p:par>
                                <p:cTn id="224" presetID="2" presetClass="entr" presetSubtype="4" fill="hold" grpId="0" nodeType="clickEffect">
                                  <p:stCondLst>
                                    <p:cond delay="0"/>
                                  </p:stCondLst>
                                  <p:childTnLst>
                                    <p:set>
                                      <p:cBhvr>
                                        <p:cTn id="225" dur="1" fill="hold">
                                          <p:stCondLst>
                                            <p:cond delay="0"/>
                                          </p:stCondLst>
                                        </p:cTn>
                                        <p:tgtEl>
                                          <p:spTgt spid="40"/>
                                        </p:tgtEl>
                                        <p:attrNameLst>
                                          <p:attrName>style.visibility</p:attrName>
                                        </p:attrNameLst>
                                      </p:cBhvr>
                                      <p:to>
                                        <p:strVal val="visible"/>
                                      </p:to>
                                    </p:set>
                                    <p:anim calcmode="lin" valueType="num">
                                      <p:cBhvr additive="base">
                                        <p:cTn id="226" dur="500" fill="hold"/>
                                        <p:tgtEl>
                                          <p:spTgt spid="40"/>
                                        </p:tgtEl>
                                        <p:attrNameLst>
                                          <p:attrName>ppt_x</p:attrName>
                                        </p:attrNameLst>
                                      </p:cBhvr>
                                      <p:tavLst>
                                        <p:tav tm="0">
                                          <p:val>
                                            <p:strVal val="#ppt_x"/>
                                          </p:val>
                                        </p:tav>
                                        <p:tav tm="100000">
                                          <p:val>
                                            <p:strVal val="#ppt_x"/>
                                          </p:val>
                                        </p:tav>
                                      </p:tavLst>
                                    </p:anim>
                                    <p:anim calcmode="lin" valueType="num">
                                      <p:cBhvr additive="base">
                                        <p:cTn id="227"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28" fill="hold">
                      <p:stCondLst>
                        <p:cond delay="indefinite"/>
                      </p:stCondLst>
                      <p:childTnLst>
                        <p:par>
                          <p:cTn id="229" fill="hold">
                            <p:stCondLst>
                              <p:cond delay="0"/>
                            </p:stCondLst>
                            <p:childTnLst>
                              <p:par>
                                <p:cTn id="230" presetID="42" presetClass="entr" presetSubtype="0" fill="hold" grpId="0" nodeType="clickEffect">
                                  <p:stCondLst>
                                    <p:cond delay="0"/>
                                  </p:stCondLst>
                                  <p:childTnLst>
                                    <p:set>
                                      <p:cBhvr>
                                        <p:cTn id="231" dur="1" fill="hold">
                                          <p:stCondLst>
                                            <p:cond delay="0"/>
                                          </p:stCondLst>
                                        </p:cTn>
                                        <p:tgtEl>
                                          <p:spTgt spid="31"/>
                                        </p:tgtEl>
                                        <p:attrNameLst>
                                          <p:attrName>style.visibility</p:attrName>
                                        </p:attrNameLst>
                                      </p:cBhvr>
                                      <p:to>
                                        <p:strVal val="visible"/>
                                      </p:to>
                                    </p:set>
                                    <p:animEffect transition="in" filter="fade">
                                      <p:cBhvr>
                                        <p:cTn id="232" dur="1000"/>
                                        <p:tgtEl>
                                          <p:spTgt spid="31"/>
                                        </p:tgtEl>
                                      </p:cBhvr>
                                    </p:animEffect>
                                    <p:anim calcmode="lin" valueType="num">
                                      <p:cBhvr>
                                        <p:cTn id="233" dur="1000" fill="hold"/>
                                        <p:tgtEl>
                                          <p:spTgt spid="31"/>
                                        </p:tgtEl>
                                        <p:attrNameLst>
                                          <p:attrName>ppt_x</p:attrName>
                                        </p:attrNameLst>
                                      </p:cBhvr>
                                      <p:tavLst>
                                        <p:tav tm="0">
                                          <p:val>
                                            <p:strVal val="#ppt_x"/>
                                          </p:val>
                                        </p:tav>
                                        <p:tav tm="100000">
                                          <p:val>
                                            <p:strVal val="#ppt_x"/>
                                          </p:val>
                                        </p:tav>
                                      </p:tavLst>
                                    </p:anim>
                                    <p:anim calcmode="lin" valueType="num">
                                      <p:cBhvr>
                                        <p:cTn id="23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35" fill="hold">
                      <p:stCondLst>
                        <p:cond delay="indefinite"/>
                      </p:stCondLst>
                      <p:childTnLst>
                        <p:par>
                          <p:cTn id="236" fill="hold">
                            <p:stCondLst>
                              <p:cond delay="0"/>
                            </p:stCondLst>
                            <p:childTnLst>
                              <p:par>
                                <p:cTn id="237" presetID="2" presetClass="entr" presetSubtype="4" fill="hold" grpId="0" nodeType="clickEffect">
                                  <p:stCondLst>
                                    <p:cond delay="0"/>
                                  </p:stCondLst>
                                  <p:childTnLst>
                                    <p:set>
                                      <p:cBhvr>
                                        <p:cTn id="238" dur="1" fill="hold">
                                          <p:stCondLst>
                                            <p:cond delay="0"/>
                                          </p:stCondLst>
                                        </p:cTn>
                                        <p:tgtEl>
                                          <p:spTgt spid="39"/>
                                        </p:tgtEl>
                                        <p:attrNameLst>
                                          <p:attrName>style.visibility</p:attrName>
                                        </p:attrNameLst>
                                      </p:cBhvr>
                                      <p:to>
                                        <p:strVal val="visible"/>
                                      </p:to>
                                    </p:set>
                                    <p:anim calcmode="lin" valueType="num">
                                      <p:cBhvr additive="base">
                                        <p:cTn id="239" dur="500" fill="hold"/>
                                        <p:tgtEl>
                                          <p:spTgt spid="39"/>
                                        </p:tgtEl>
                                        <p:attrNameLst>
                                          <p:attrName>ppt_x</p:attrName>
                                        </p:attrNameLst>
                                      </p:cBhvr>
                                      <p:tavLst>
                                        <p:tav tm="0">
                                          <p:val>
                                            <p:strVal val="#ppt_x"/>
                                          </p:val>
                                        </p:tav>
                                        <p:tav tm="100000">
                                          <p:val>
                                            <p:strVal val="#ppt_x"/>
                                          </p:val>
                                        </p:tav>
                                      </p:tavLst>
                                    </p:anim>
                                    <p:anim calcmode="lin" valueType="num">
                                      <p:cBhvr additive="base">
                                        <p:cTn id="24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41" fill="hold">
                      <p:stCondLst>
                        <p:cond delay="indefinite"/>
                      </p:stCondLst>
                      <p:childTnLst>
                        <p:par>
                          <p:cTn id="242" fill="hold">
                            <p:stCondLst>
                              <p:cond delay="0"/>
                            </p:stCondLst>
                            <p:childTnLst>
                              <p:par>
                                <p:cTn id="243" presetID="42" presetClass="entr" presetSubtype="0" fill="hold" grpId="0" nodeType="clickEffect">
                                  <p:stCondLst>
                                    <p:cond delay="0"/>
                                  </p:stCondLst>
                                  <p:childTnLst>
                                    <p:set>
                                      <p:cBhvr>
                                        <p:cTn id="244" dur="1" fill="hold">
                                          <p:stCondLst>
                                            <p:cond delay="0"/>
                                          </p:stCondLst>
                                        </p:cTn>
                                        <p:tgtEl>
                                          <p:spTgt spid="30"/>
                                        </p:tgtEl>
                                        <p:attrNameLst>
                                          <p:attrName>style.visibility</p:attrName>
                                        </p:attrNameLst>
                                      </p:cBhvr>
                                      <p:to>
                                        <p:strVal val="visible"/>
                                      </p:to>
                                    </p:set>
                                    <p:animEffect transition="in" filter="fade">
                                      <p:cBhvr>
                                        <p:cTn id="245" dur="1000"/>
                                        <p:tgtEl>
                                          <p:spTgt spid="30"/>
                                        </p:tgtEl>
                                      </p:cBhvr>
                                    </p:animEffect>
                                    <p:anim calcmode="lin" valueType="num">
                                      <p:cBhvr>
                                        <p:cTn id="246" dur="1000" fill="hold"/>
                                        <p:tgtEl>
                                          <p:spTgt spid="30"/>
                                        </p:tgtEl>
                                        <p:attrNameLst>
                                          <p:attrName>ppt_x</p:attrName>
                                        </p:attrNameLst>
                                      </p:cBhvr>
                                      <p:tavLst>
                                        <p:tav tm="0">
                                          <p:val>
                                            <p:strVal val="#ppt_x"/>
                                          </p:val>
                                        </p:tav>
                                        <p:tav tm="100000">
                                          <p:val>
                                            <p:strVal val="#ppt_x"/>
                                          </p:val>
                                        </p:tav>
                                      </p:tavLst>
                                    </p:anim>
                                    <p:anim calcmode="lin" valueType="num">
                                      <p:cBhvr>
                                        <p:cTn id="24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48" fill="hold">
                      <p:stCondLst>
                        <p:cond delay="indefinite"/>
                      </p:stCondLst>
                      <p:childTnLst>
                        <p:par>
                          <p:cTn id="249" fill="hold">
                            <p:stCondLst>
                              <p:cond delay="0"/>
                            </p:stCondLst>
                            <p:childTnLst>
                              <p:par>
                                <p:cTn id="250" presetID="2" presetClass="entr" presetSubtype="4" fill="hold" grpId="0" nodeType="clickEffect">
                                  <p:stCondLst>
                                    <p:cond delay="0"/>
                                  </p:stCondLst>
                                  <p:childTnLst>
                                    <p:set>
                                      <p:cBhvr>
                                        <p:cTn id="251" dur="1" fill="hold">
                                          <p:stCondLst>
                                            <p:cond delay="0"/>
                                          </p:stCondLst>
                                        </p:cTn>
                                        <p:tgtEl>
                                          <p:spTgt spid="37"/>
                                        </p:tgtEl>
                                        <p:attrNameLst>
                                          <p:attrName>style.visibility</p:attrName>
                                        </p:attrNameLst>
                                      </p:cBhvr>
                                      <p:to>
                                        <p:strVal val="visible"/>
                                      </p:to>
                                    </p:set>
                                    <p:anim calcmode="lin" valueType="num">
                                      <p:cBhvr additive="base">
                                        <p:cTn id="252" dur="500" fill="hold"/>
                                        <p:tgtEl>
                                          <p:spTgt spid="37"/>
                                        </p:tgtEl>
                                        <p:attrNameLst>
                                          <p:attrName>ppt_x</p:attrName>
                                        </p:attrNameLst>
                                      </p:cBhvr>
                                      <p:tavLst>
                                        <p:tav tm="0">
                                          <p:val>
                                            <p:strVal val="#ppt_x"/>
                                          </p:val>
                                        </p:tav>
                                        <p:tav tm="100000">
                                          <p:val>
                                            <p:strVal val="#ppt_x"/>
                                          </p:val>
                                        </p:tav>
                                      </p:tavLst>
                                    </p:anim>
                                    <p:anim calcmode="lin" valueType="num">
                                      <p:cBhvr additive="base">
                                        <p:cTn id="253"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54" fill="hold">
                      <p:stCondLst>
                        <p:cond delay="indefinite"/>
                      </p:stCondLst>
                      <p:childTnLst>
                        <p:par>
                          <p:cTn id="255" fill="hold">
                            <p:stCondLst>
                              <p:cond delay="0"/>
                            </p:stCondLst>
                            <p:childTnLst>
                              <p:par>
                                <p:cTn id="256" presetID="42" presetClass="entr" presetSubtype="0" fill="hold" grpId="0" nodeType="clickEffect">
                                  <p:stCondLst>
                                    <p:cond delay="0"/>
                                  </p:stCondLst>
                                  <p:childTnLst>
                                    <p:set>
                                      <p:cBhvr>
                                        <p:cTn id="257" dur="1" fill="hold">
                                          <p:stCondLst>
                                            <p:cond delay="0"/>
                                          </p:stCondLst>
                                        </p:cTn>
                                        <p:tgtEl>
                                          <p:spTgt spid="35"/>
                                        </p:tgtEl>
                                        <p:attrNameLst>
                                          <p:attrName>style.visibility</p:attrName>
                                        </p:attrNameLst>
                                      </p:cBhvr>
                                      <p:to>
                                        <p:strVal val="visible"/>
                                      </p:to>
                                    </p:set>
                                    <p:animEffect transition="in" filter="fade">
                                      <p:cBhvr>
                                        <p:cTn id="258" dur="1000"/>
                                        <p:tgtEl>
                                          <p:spTgt spid="35"/>
                                        </p:tgtEl>
                                      </p:cBhvr>
                                    </p:animEffect>
                                    <p:anim calcmode="lin" valueType="num">
                                      <p:cBhvr>
                                        <p:cTn id="259" dur="1000" fill="hold"/>
                                        <p:tgtEl>
                                          <p:spTgt spid="35"/>
                                        </p:tgtEl>
                                        <p:attrNameLst>
                                          <p:attrName>ppt_x</p:attrName>
                                        </p:attrNameLst>
                                      </p:cBhvr>
                                      <p:tavLst>
                                        <p:tav tm="0">
                                          <p:val>
                                            <p:strVal val="#ppt_x"/>
                                          </p:val>
                                        </p:tav>
                                        <p:tav tm="100000">
                                          <p:val>
                                            <p:strVal val="#ppt_x"/>
                                          </p:val>
                                        </p:tav>
                                      </p:tavLst>
                                    </p:anim>
                                    <p:anim calcmode="lin" valueType="num">
                                      <p:cBhvr>
                                        <p:cTn id="260"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261" fill="hold">
                      <p:stCondLst>
                        <p:cond delay="indefinite"/>
                      </p:stCondLst>
                      <p:childTnLst>
                        <p:par>
                          <p:cTn id="262" fill="hold">
                            <p:stCondLst>
                              <p:cond delay="0"/>
                            </p:stCondLst>
                            <p:childTnLst>
                              <p:par>
                                <p:cTn id="263" presetID="2" presetClass="entr" presetSubtype="4" fill="hold" grpId="0" nodeType="clickEffect">
                                  <p:stCondLst>
                                    <p:cond delay="0"/>
                                  </p:stCondLst>
                                  <p:childTnLst>
                                    <p:set>
                                      <p:cBhvr>
                                        <p:cTn id="264" dur="1" fill="hold">
                                          <p:stCondLst>
                                            <p:cond delay="0"/>
                                          </p:stCondLst>
                                        </p:cTn>
                                        <p:tgtEl>
                                          <p:spTgt spid="38"/>
                                        </p:tgtEl>
                                        <p:attrNameLst>
                                          <p:attrName>style.visibility</p:attrName>
                                        </p:attrNameLst>
                                      </p:cBhvr>
                                      <p:to>
                                        <p:strVal val="visible"/>
                                      </p:to>
                                    </p:set>
                                    <p:anim calcmode="lin" valueType="num">
                                      <p:cBhvr additive="base">
                                        <p:cTn id="265" dur="500" fill="hold"/>
                                        <p:tgtEl>
                                          <p:spTgt spid="38"/>
                                        </p:tgtEl>
                                        <p:attrNameLst>
                                          <p:attrName>ppt_x</p:attrName>
                                        </p:attrNameLst>
                                      </p:cBhvr>
                                      <p:tavLst>
                                        <p:tav tm="0">
                                          <p:val>
                                            <p:strVal val="#ppt_x"/>
                                          </p:val>
                                        </p:tav>
                                        <p:tav tm="100000">
                                          <p:val>
                                            <p:strVal val="#ppt_x"/>
                                          </p:val>
                                        </p:tav>
                                      </p:tavLst>
                                    </p:anim>
                                    <p:anim calcmode="lin" valueType="num">
                                      <p:cBhvr additive="base">
                                        <p:cTn id="26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67" fill="hold">
                      <p:stCondLst>
                        <p:cond delay="indefinite"/>
                      </p:stCondLst>
                      <p:childTnLst>
                        <p:par>
                          <p:cTn id="268" fill="hold">
                            <p:stCondLst>
                              <p:cond delay="0"/>
                            </p:stCondLst>
                            <p:childTnLst>
                              <p:par>
                                <p:cTn id="269" presetID="2" presetClass="entr" presetSubtype="4" fill="hold" grpId="0" nodeType="clickEffect">
                                  <p:stCondLst>
                                    <p:cond delay="0"/>
                                  </p:stCondLst>
                                  <p:childTnLst>
                                    <p:set>
                                      <p:cBhvr>
                                        <p:cTn id="270" dur="1" fill="hold">
                                          <p:stCondLst>
                                            <p:cond delay="0"/>
                                          </p:stCondLst>
                                        </p:cTn>
                                        <p:tgtEl>
                                          <p:spTgt spid="71"/>
                                        </p:tgtEl>
                                        <p:attrNameLst>
                                          <p:attrName>style.visibility</p:attrName>
                                        </p:attrNameLst>
                                      </p:cBhvr>
                                      <p:to>
                                        <p:strVal val="visible"/>
                                      </p:to>
                                    </p:set>
                                    <p:anim calcmode="lin" valueType="num">
                                      <p:cBhvr additive="base">
                                        <p:cTn id="271" dur="500" fill="hold"/>
                                        <p:tgtEl>
                                          <p:spTgt spid="71"/>
                                        </p:tgtEl>
                                        <p:attrNameLst>
                                          <p:attrName>ppt_x</p:attrName>
                                        </p:attrNameLst>
                                      </p:cBhvr>
                                      <p:tavLst>
                                        <p:tav tm="0">
                                          <p:val>
                                            <p:strVal val="#ppt_x"/>
                                          </p:val>
                                        </p:tav>
                                        <p:tav tm="100000">
                                          <p:val>
                                            <p:strVal val="#ppt_x"/>
                                          </p:val>
                                        </p:tav>
                                      </p:tavLst>
                                    </p:anim>
                                    <p:anim calcmode="lin" valueType="num">
                                      <p:cBhvr additive="base">
                                        <p:cTn id="272"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11" grpId="0" animBg="1"/>
      <p:bldP spid="12" grpId="0" animBg="1"/>
      <p:bldP spid="13" grpId="0" animBg="1"/>
      <p:bldP spid="14" grpId="0" animBg="1"/>
      <p:bldP spid="22" grpId="0"/>
      <p:bldP spid="23" grpId="0"/>
      <p:bldP spid="24" grpId="0"/>
      <p:bldP spid="25" grpId="0"/>
      <p:bldP spid="26" grpId="0"/>
      <p:bldP spid="27" grpId="0"/>
      <p:bldP spid="28" grpId="0" animBg="1"/>
      <p:bldP spid="29" grpId="0" animBg="1"/>
      <p:bldP spid="30" grpId="0" animBg="1"/>
      <p:bldP spid="31" grpId="0" animBg="1"/>
      <p:bldP spid="32" grpId="0" animBg="1"/>
      <p:bldP spid="33" grpId="0" animBg="1"/>
      <p:bldP spid="34" grpId="0" animBg="1"/>
      <p:bldP spid="35" grpId="0" animBg="1"/>
      <p:bldP spid="36" grpId="0"/>
      <p:bldP spid="37" grpId="0"/>
      <p:bldP spid="38" grpId="0"/>
      <p:bldP spid="39" grpId="0"/>
      <p:bldP spid="40" grpId="0"/>
      <p:bldP spid="41" grpId="0"/>
      <p:bldP spid="42" grpId="0"/>
      <p:bldP spid="43" grpId="0"/>
      <p:bldP spid="44" grpId="0"/>
      <p:bldP spid="58" grpId="0"/>
      <p:bldP spid="59" grpId="0"/>
      <p:bldP spid="60" grpId="0"/>
      <p:bldP spid="71" grpId="0"/>
      <p:bldP spid="74" grpId="0"/>
      <p:bldP spid="75" grpId="0"/>
      <p:bldP spid="78" grpId="0"/>
      <p:bldP spid="79" grpId="0" animBg="1"/>
      <p:bldP spid="80" grpId="0" animBg="1"/>
      <p:bldP spid="8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7C09E347-AB61-A664-F392-1D91A066B7BB}"/>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28</a:t>
            </a:r>
          </a:p>
        </p:txBody>
      </p:sp>
      <p:sp>
        <p:nvSpPr>
          <p:cNvPr id="74" name="ZoneTexte 73">
            <a:extLst>
              <a:ext uri="{FF2B5EF4-FFF2-40B4-BE49-F238E27FC236}">
                <a16:creationId xmlns:a16="http://schemas.microsoft.com/office/drawing/2014/main" id="{AE69FF87-3579-D625-D378-FB630456E607}"/>
              </a:ext>
            </a:extLst>
          </p:cNvPr>
          <p:cNvSpPr txBox="1"/>
          <p:nvPr/>
        </p:nvSpPr>
        <p:spPr>
          <a:xfrm>
            <a:off x="1833523" y="453461"/>
            <a:ext cx="5786477"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Lorsque la CHINE s’éveillera, le monde entier tremblera…</a:t>
            </a:r>
          </a:p>
        </p:txBody>
      </p:sp>
      <p:pic>
        <p:nvPicPr>
          <p:cNvPr id="3" name="Image 2">
            <a:extLst>
              <a:ext uri="{FF2B5EF4-FFF2-40B4-BE49-F238E27FC236}">
                <a16:creationId xmlns:a16="http://schemas.microsoft.com/office/drawing/2014/main" id="{4FCA4EF9-F1E7-3DCC-F0B4-CB8D32FF26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959" y="822793"/>
            <a:ext cx="7667350" cy="2557948"/>
          </a:xfrm>
          <a:prstGeom prst="rect">
            <a:avLst/>
          </a:prstGeom>
        </p:spPr>
      </p:pic>
      <p:graphicFrame>
        <p:nvGraphicFramePr>
          <p:cNvPr id="4" name="Tableau 4">
            <a:extLst>
              <a:ext uri="{FF2B5EF4-FFF2-40B4-BE49-F238E27FC236}">
                <a16:creationId xmlns:a16="http://schemas.microsoft.com/office/drawing/2014/main" id="{21227B24-1916-6F5C-FF06-2560BB34840A}"/>
              </a:ext>
            </a:extLst>
          </p:cNvPr>
          <p:cNvGraphicFramePr>
            <a:graphicFrameLocks noGrp="1"/>
          </p:cNvGraphicFramePr>
          <p:nvPr>
            <p:extLst>
              <p:ext uri="{D42A27DB-BD31-4B8C-83A1-F6EECF244321}">
                <p14:modId xmlns:p14="http://schemas.microsoft.com/office/powerpoint/2010/main" val="3033561708"/>
              </p:ext>
            </p:extLst>
          </p:nvPr>
        </p:nvGraphicFramePr>
        <p:xfrm>
          <a:off x="7909594" y="965547"/>
          <a:ext cx="4155750" cy="2836870"/>
        </p:xfrm>
        <a:graphic>
          <a:graphicData uri="http://schemas.openxmlformats.org/drawingml/2006/table">
            <a:tbl>
              <a:tblPr firstRow="1" bandRow="1">
                <a:tableStyleId>{5940675A-B579-460E-94D1-54222C63F5DA}</a:tableStyleId>
              </a:tblPr>
              <a:tblGrid>
                <a:gridCol w="2171744">
                  <a:extLst>
                    <a:ext uri="{9D8B030D-6E8A-4147-A177-3AD203B41FA5}">
                      <a16:colId xmlns:a16="http://schemas.microsoft.com/office/drawing/2014/main" val="2061465024"/>
                    </a:ext>
                  </a:extLst>
                </a:gridCol>
                <a:gridCol w="1013569">
                  <a:extLst>
                    <a:ext uri="{9D8B030D-6E8A-4147-A177-3AD203B41FA5}">
                      <a16:colId xmlns:a16="http://schemas.microsoft.com/office/drawing/2014/main" val="1343309194"/>
                    </a:ext>
                  </a:extLst>
                </a:gridCol>
                <a:gridCol w="970437">
                  <a:extLst>
                    <a:ext uri="{9D8B030D-6E8A-4147-A177-3AD203B41FA5}">
                      <a16:colId xmlns:a16="http://schemas.microsoft.com/office/drawing/2014/main" val="3716515622"/>
                    </a:ext>
                  </a:extLst>
                </a:gridCol>
              </a:tblGrid>
              <a:tr h="370840">
                <a:tc>
                  <a:txBody>
                    <a:bodyPr/>
                    <a:lstStyle/>
                    <a:p>
                      <a:pPr algn="ctr"/>
                      <a:r>
                        <a:rPr lang="fr-FR" sz="1400" b="1" dirty="0"/>
                        <a:t>Classements mondiaux </a:t>
                      </a:r>
                      <a:r>
                        <a:rPr lang="fr-FR" sz="1400" b="1" dirty="0">
                          <a:sym typeface="Wingdings" panose="05000000000000000000" pitchFamily="2" charset="2"/>
                        </a:rPr>
                        <a:t></a:t>
                      </a:r>
                      <a:endParaRPr lang="fr-FR" sz="1400" b="1" dirty="0"/>
                    </a:p>
                  </a:txBody>
                  <a:tcPr anchor="ctr"/>
                </a:tc>
                <a:tc>
                  <a:txBody>
                    <a:bodyPr/>
                    <a:lstStyle/>
                    <a:p>
                      <a:pPr algn="ctr"/>
                      <a:r>
                        <a:rPr lang="fr-FR" sz="1300" b="1" dirty="0">
                          <a:solidFill>
                            <a:srgbClr val="FF0000"/>
                          </a:solidFill>
                        </a:rPr>
                        <a:t>CHINE</a:t>
                      </a:r>
                    </a:p>
                  </a:txBody>
                  <a:tcPr anchor="ctr"/>
                </a:tc>
                <a:tc>
                  <a:txBody>
                    <a:bodyPr/>
                    <a:lstStyle/>
                    <a:p>
                      <a:pPr algn="ctr"/>
                      <a:r>
                        <a:rPr lang="fr-FR" sz="1300" b="1" dirty="0">
                          <a:solidFill>
                            <a:srgbClr val="0070C0"/>
                          </a:solidFill>
                        </a:rPr>
                        <a:t>ÉTATS-UNIS</a:t>
                      </a:r>
                    </a:p>
                  </a:txBody>
                  <a:tcPr anchor="ctr"/>
                </a:tc>
                <a:extLst>
                  <a:ext uri="{0D108BD9-81ED-4DB2-BD59-A6C34878D82A}">
                    <a16:rowId xmlns:a16="http://schemas.microsoft.com/office/drawing/2014/main" val="3200786938"/>
                  </a:ext>
                </a:extLst>
              </a:tr>
              <a:tr h="303052">
                <a:tc>
                  <a:txBody>
                    <a:bodyPr/>
                    <a:lstStyle/>
                    <a:p>
                      <a:r>
                        <a:rPr lang="fr-FR" sz="1400" dirty="0"/>
                        <a:t>Superficie</a:t>
                      </a:r>
                    </a:p>
                  </a:txBody>
                  <a:tcPr anchor="ctr"/>
                </a:tc>
                <a:tc>
                  <a:txBody>
                    <a:bodyPr/>
                    <a:lstStyle/>
                    <a:p>
                      <a:pPr algn="ctr"/>
                      <a:r>
                        <a:rPr lang="fr-FR" sz="1400" dirty="0">
                          <a:solidFill>
                            <a:srgbClr val="FF0000"/>
                          </a:solidFill>
                        </a:rPr>
                        <a:t>RANG 4</a:t>
                      </a:r>
                    </a:p>
                  </a:txBody>
                  <a:tcPr anchor="ctr"/>
                </a:tc>
                <a:tc>
                  <a:txBody>
                    <a:bodyPr/>
                    <a:lstStyle/>
                    <a:p>
                      <a:pPr algn="ctr"/>
                      <a:r>
                        <a:rPr lang="fr-FR" sz="1400" dirty="0">
                          <a:solidFill>
                            <a:srgbClr val="0070C0"/>
                          </a:solidFill>
                        </a:rPr>
                        <a:t>RANG 3</a:t>
                      </a:r>
                    </a:p>
                  </a:txBody>
                  <a:tcPr anchor="ctr"/>
                </a:tc>
                <a:extLst>
                  <a:ext uri="{0D108BD9-81ED-4DB2-BD59-A6C34878D82A}">
                    <a16:rowId xmlns:a16="http://schemas.microsoft.com/office/drawing/2014/main" val="2228035595"/>
                  </a:ext>
                </a:extLst>
              </a:tr>
              <a:tr h="295707">
                <a:tc>
                  <a:txBody>
                    <a:bodyPr/>
                    <a:lstStyle/>
                    <a:p>
                      <a:r>
                        <a:rPr lang="fr-FR" sz="1400" dirty="0"/>
                        <a:t>Population</a:t>
                      </a:r>
                    </a:p>
                  </a:txBody>
                  <a:tcPr anchor="ctr"/>
                </a:tc>
                <a:tc>
                  <a:txBody>
                    <a:bodyPr/>
                    <a:lstStyle/>
                    <a:p>
                      <a:pPr algn="ctr"/>
                      <a:r>
                        <a:rPr lang="fr-FR" sz="1400" dirty="0">
                          <a:solidFill>
                            <a:srgbClr val="FF0000"/>
                          </a:solidFill>
                        </a:rPr>
                        <a:t>RANG 1</a:t>
                      </a:r>
                    </a:p>
                  </a:txBody>
                  <a:tcPr anchor="ctr"/>
                </a:tc>
                <a:tc>
                  <a:txBody>
                    <a:bodyPr/>
                    <a:lstStyle/>
                    <a:p>
                      <a:pPr algn="ctr"/>
                      <a:r>
                        <a:rPr lang="fr-FR" sz="1400" dirty="0">
                          <a:solidFill>
                            <a:srgbClr val="0070C0"/>
                          </a:solidFill>
                        </a:rPr>
                        <a:t>RANG 3</a:t>
                      </a:r>
                    </a:p>
                  </a:txBody>
                  <a:tcPr anchor="ctr"/>
                </a:tc>
                <a:extLst>
                  <a:ext uri="{0D108BD9-81ED-4DB2-BD59-A6C34878D82A}">
                    <a16:rowId xmlns:a16="http://schemas.microsoft.com/office/drawing/2014/main" val="116541392"/>
                  </a:ext>
                </a:extLst>
              </a:tr>
              <a:tr h="332430">
                <a:tc>
                  <a:txBody>
                    <a:bodyPr/>
                    <a:lstStyle/>
                    <a:p>
                      <a:r>
                        <a:rPr lang="fr-FR" sz="1400" dirty="0"/>
                        <a:t>Chômage</a:t>
                      </a:r>
                    </a:p>
                  </a:txBody>
                  <a:tcPr anchor="ctr"/>
                </a:tc>
                <a:tc>
                  <a:txBody>
                    <a:bodyPr/>
                    <a:lstStyle/>
                    <a:p>
                      <a:pPr algn="ctr"/>
                      <a:r>
                        <a:rPr lang="fr-FR" sz="1400" dirty="0">
                          <a:solidFill>
                            <a:srgbClr val="FF0000"/>
                          </a:solidFill>
                        </a:rPr>
                        <a:t>RANG 14</a:t>
                      </a:r>
                    </a:p>
                  </a:txBody>
                  <a:tcPr anchor="ctr"/>
                </a:tc>
                <a:tc>
                  <a:txBody>
                    <a:bodyPr/>
                    <a:lstStyle/>
                    <a:p>
                      <a:pPr algn="ctr"/>
                      <a:r>
                        <a:rPr lang="fr-FR" sz="1400" dirty="0">
                          <a:solidFill>
                            <a:srgbClr val="0070C0"/>
                          </a:solidFill>
                        </a:rPr>
                        <a:t>RANG 7</a:t>
                      </a:r>
                    </a:p>
                  </a:txBody>
                  <a:tcPr anchor="ctr"/>
                </a:tc>
                <a:extLst>
                  <a:ext uri="{0D108BD9-81ED-4DB2-BD59-A6C34878D82A}">
                    <a16:rowId xmlns:a16="http://schemas.microsoft.com/office/drawing/2014/main" val="609965464"/>
                  </a:ext>
                </a:extLst>
              </a:tr>
              <a:tr h="297456">
                <a:tc>
                  <a:txBody>
                    <a:bodyPr/>
                    <a:lstStyle/>
                    <a:p>
                      <a:r>
                        <a:rPr lang="fr-FR" sz="1400" dirty="0"/>
                        <a:t>PIB</a:t>
                      </a:r>
                      <a:r>
                        <a:rPr lang="fr-FR" sz="1400" b="1" baseline="30000" dirty="0">
                          <a:solidFill>
                            <a:srgbClr val="FF0000"/>
                          </a:solidFill>
                          <a:effectLst/>
                          <a:ea typeface="Times New Roman" panose="02020603050405020304" pitchFamily="18" charset="0"/>
                          <a:cs typeface="Georgia" panose="02040502050405020303" pitchFamily="18" charset="0"/>
                        </a:rPr>
                        <a:t>1</a:t>
                      </a:r>
                      <a:endParaRPr lang="fr-FR" sz="1400" dirty="0"/>
                    </a:p>
                  </a:txBody>
                  <a:tcPr anchor="ctr"/>
                </a:tc>
                <a:tc>
                  <a:txBody>
                    <a:bodyPr/>
                    <a:lstStyle/>
                    <a:p>
                      <a:pPr algn="ctr"/>
                      <a:r>
                        <a:rPr lang="fr-FR" sz="1400" dirty="0">
                          <a:solidFill>
                            <a:srgbClr val="FF0000"/>
                          </a:solidFill>
                        </a:rPr>
                        <a:t>RANG 2</a:t>
                      </a:r>
                    </a:p>
                  </a:txBody>
                  <a:tcPr anchor="ctr"/>
                </a:tc>
                <a:tc>
                  <a:txBody>
                    <a:bodyPr/>
                    <a:lstStyle/>
                    <a:p>
                      <a:pPr algn="ctr"/>
                      <a:r>
                        <a:rPr lang="fr-FR" sz="1400" dirty="0">
                          <a:solidFill>
                            <a:srgbClr val="0070C0"/>
                          </a:solidFill>
                        </a:rPr>
                        <a:t>RANG 1</a:t>
                      </a:r>
                    </a:p>
                  </a:txBody>
                  <a:tcPr anchor="ctr"/>
                </a:tc>
                <a:extLst>
                  <a:ext uri="{0D108BD9-81ED-4DB2-BD59-A6C34878D82A}">
                    <a16:rowId xmlns:a16="http://schemas.microsoft.com/office/drawing/2014/main" val="2254881637"/>
                  </a:ext>
                </a:extLst>
              </a:tr>
              <a:tr h="297456">
                <a:tc>
                  <a:txBody>
                    <a:bodyPr/>
                    <a:lstStyle/>
                    <a:p>
                      <a:r>
                        <a:rPr lang="fr-FR" sz="1400" dirty="0"/>
                        <a:t>Exportations</a:t>
                      </a:r>
                    </a:p>
                  </a:txBody>
                  <a:tcPr anchor="ctr"/>
                </a:tc>
                <a:tc>
                  <a:txBody>
                    <a:bodyPr/>
                    <a:lstStyle/>
                    <a:p>
                      <a:pPr algn="ctr"/>
                      <a:r>
                        <a:rPr lang="fr-FR" sz="1400" dirty="0">
                          <a:solidFill>
                            <a:srgbClr val="FF0000"/>
                          </a:solidFill>
                        </a:rPr>
                        <a:t>RANG 1</a:t>
                      </a:r>
                    </a:p>
                  </a:txBody>
                  <a:tcPr anchor="ctr"/>
                </a:tc>
                <a:tc>
                  <a:txBody>
                    <a:bodyPr/>
                    <a:lstStyle/>
                    <a:p>
                      <a:pPr algn="ctr"/>
                      <a:r>
                        <a:rPr lang="fr-FR" sz="1400" dirty="0">
                          <a:solidFill>
                            <a:srgbClr val="0070C0"/>
                          </a:solidFill>
                        </a:rPr>
                        <a:t>RANG 2</a:t>
                      </a:r>
                    </a:p>
                  </a:txBody>
                  <a:tcPr anchor="ctr"/>
                </a:tc>
                <a:extLst>
                  <a:ext uri="{0D108BD9-81ED-4DB2-BD59-A6C34878D82A}">
                    <a16:rowId xmlns:a16="http://schemas.microsoft.com/office/drawing/2014/main" val="2715956082"/>
                  </a:ext>
                </a:extLst>
              </a:tr>
              <a:tr h="297456">
                <a:tc>
                  <a:txBody>
                    <a:bodyPr/>
                    <a:lstStyle/>
                    <a:p>
                      <a:r>
                        <a:rPr lang="fr-FR" sz="1400" dirty="0"/>
                        <a:t>Importations</a:t>
                      </a:r>
                    </a:p>
                  </a:txBody>
                  <a:tcPr anchor="ctr"/>
                </a:tc>
                <a:tc>
                  <a:txBody>
                    <a:bodyPr/>
                    <a:lstStyle/>
                    <a:p>
                      <a:pPr algn="ctr"/>
                      <a:r>
                        <a:rPr lang="fr-FR" sz="1400" dirty="0">
                          <a:solidFill>
                            <a:srgbClr val="FF0000"/>
                          </a:solidFill>
                        </a:rPr>
                        <a:t>RANG 2</a:t>
                      </a:r>
                    </a:p>
                  </a:txBody>
                  <a:tcPr anchor="ctr"/>
                </a:tc>
                <a:tc>
                  <a:txBody>
                    <a:bodyPr/>
                    <a:lstStyle/>
                    <a:p>
                      <a:pPr algn="ctr"/>
                      <a:r>
                        <a:rPr lang="fr-FR" sz="1400" dirty="0">
                          <a:solidFill>
                            <a:srgbClr val="0070C0"/>
                          </a:solidFill>
                        </a:rPr>
                        <a:t>RANG 1</a:t>
                      </a:r>
                    </a:p>
                  </a:txBody>
                  <a:tcPr anchor="ctr"/>
                </a:tc>
                <a:extLst>
                  <a:ext uri="{0D108BD9-81ED-4DB2-BD59-A6C34878D82A}">
                    <a16:rowId xmlns:a16="http://schemas.microsoft.com/office/drawing/2014/main" val="2957892161"/>
                  </a:ext>
                </a:extLst>
              </a:tr>
              <a:tr h="297456">
                <a:tc>
                  <a:txBody>
                    <a:bodyPr/>
                    <a:lstStyle/>
                    <a:p>
                      <a:r>
                        <a:rPr lang="fr-FR" sz="1400" dirty="0"/>
                        <a:t>ZEE</a:t>
                      </a:r>
                      <a:r>
                        <a:rPr lang="fr-FR" sz="1400" b="1" baseline="30000" dirty="0">
                          <a:solidFill>
                            <a:srgbClr val="FF0000"/>
                          </a:solidFill>
                          <a:effectLst/>
                          <a:ea typeface="Times New Roman" panose="02020603050405020304" pitchFamily="18" charset="0"/>
                          <a:cs typeface="Georgia" panose="02040502050405020303" pitchFamily="18" charset="0"/>
                        </a:rPr>
                        <a:t>2</a:t>
                      </a:r>
                      <a:endParaRPr lang="fr-FR" sz="1400" dirty="0"/>
                    </a:p>
                  </a:txBody>
                  <a:tcPr anchor="ctr"/>
                </a:tc>
                <a:tc>
                  <a:txBody>
                    <a:bodyPr/>
                    <a:lstStyle/>
                    <a:p>
                      <a:pPr algn="ctr"/>
                      <a:r>
                        <a:rPr lang="fr-FR" sz="1400" dirty="0">
                          <a:solidFill>
                            <a:srgbClr val="FF0000"/>
                          </a:solidFill>
                        </a:rPr>
                        <a:t>RANG 10</a:t>
                      </a:r>
                    </a:p>
                  </a:txBody>
                  <a:tcPr anchor="ctr"/>
                </a:tc>
                <a:tc>
                  <a:txBody>
                    <a:bodyPr/>
                    <a:lstStyle/>
                    <a:p>
                      <a:pPr algn="ctr"/>
                      <a:r>
                        <a:rPr lang="fr-FR" sz="1400" dirty="0">
                          <a:solidFill>
                            <a:srgbClr val="0070C0"/>
                          </a:solidFill>
                        </a:rPr>
                        <a:t>RANG 2</a:t>
                      </a:r>
                    </a:p>
                  </a:txBody>
                  <a:tcPr anchor="ctr"/>
                </a:tc>
                <a:extLst>
                  <a:ext uri="{0D108BD9-81ED-4DB2-BD59-A6C34878D82A}">
                    <a16:rowId xmlns:a16="http://schemas.microsoft.com/office/drawing/2014/main" val="1324592937"/>
                  </a:ext>
                </a:extLst>
              </a:tr>
              <a:tr h="297456">
                <a:tc>
                  <a:txBody>
                    <a:bodyPr/>
                    <a:lstStyle/>
                    <a:p>
                      <a:r>
                        <a:rPr lang="fr-FR" sz="1400" dirty="0"/>
                        <a:t>Puissance militaire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400" dirty="0">
                          <a:solidFill>
                            <a:srgbClr val="FF0000"/>
                          </a:solidFill>
                        </a:rPr>
                        <a:t>RANG 3</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400" dirty="0">
                          <a:solidFill>
                            <a:srgbClr val="0070C0"/>
                          </a:solidFill>
                        </a:rPr>
                        <a:t>RANG 1</a:t>
                      </a:r>
                    </a:p>
                  </a:txBody>
                  <a:tcPr anchor="ctr"/>
                </a:tc>
                <a:extLst>
                  <a:ext uri="{0D108BD9-81ED-4DB2-BD59-A6C34878D82A}">
                    <a16:rowId xmlns:a16="http://schemas.microsoft.com/office/drawing/2014/main" val="2589292526"/>
                  </a:ext>
                </a:extLst>
              </a:tr>
            </a:tbl>
          </a:graphicData>
        </a:graphic>
      </p:graphicFrame>
      <p:sp>
        <p:nvSpPr>
          <p:cNvPr id="8" name="Rectangle 7">
            <a:extLst>
              <a:ext uri="{FF2B5EF4-FFF2-40B4-BE49-F238E27FC236}">
                <a16:creationId xmlns:a16="http://schemas.microsoft.com/office/drawing/2014/main" id="{9CBDC188-7014-B87E-CE44-D1773BD482A6}"/>
              </a:ext>
            </a:extLst>
          </p:cNvPr>
          <p:cNvSpPr/>
          <p:nvPr/>
        </p:nvSpPr>
        <p:spPr>
          <a:xfrm>
            <a:off x="7798758" y="586811"/>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29</a:t>
            </a:r>
          </a:p>
        </p:txBody>
      </p:sp>
      <p:sp>
        <p:nvSpPr>
          <p:cNvPr id="9" name="ZoneTexte 8">
            <a:extLst>
              <a:ext uri="{FF2B5EF4-FFF2-40B4-BE49-F238E27FC236}">
                <a16:creationId xmlns:a16="http://schemas.microsoft.com/office/drawing/2014/main" id="{83082880-5DEE-3D7F-13A3-E8B879FECA95}"/>
              </a:ext>
            </a:extLst>
          </p:cNvPr>
          <p:cNvSpPr txBox="1"/>
          <p:nvPr/>
        </p:nvSpPr>
        <p:spPr>
          <a:xfrm>
            <a:off x="9299744" y="574185"/>
            <a:ext cx="2635807"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RPC et USA en chiffres</a:t>
            </a:r>
          </a:p>
        </p:txBody>
      </p:sp>
      <p:sp>
        <p:nvSpPr>
          <p:cNvPr id="11" name="ZoneTexte 10">
            <a:extLst>
              <a:ext uri="{FF2B5EF4-FFF2-40B4-BE49-F238E27FC236}">
                <a16:creationId xmlns:a16="http://schemas.microsoft.com/office/drawing/2014/main" id="{81C65B80-E368-1A9F-8CEF-19F6BCFB241E}"/>
              </a:ext>
            </a:extLst>
          </p:cNvPr>
          <p:cNvSpPr txBox="1"/>
          <p:nvPr/>
        </p:nvSpPr>
        <p:spPr>
          <a:xfrm>
            <a:off x="5502231" y="3787093"/>
            <a:ext cx="6711826" cy="938719"/>
          </a:xfrm>
          <a:prstGeom prst="rect">
            <a:avLst/>
          </a:prstGeom>
          <a:noFill/>
        </p:spPr>
        <p:txBody>
          <a:bodyPr wrap="square">
            <a:spAutoFit/>
          </a:bodyPr>
          <a:lstStyle/>
          <a:p>
            <a:pPr algn="just"/>
            <a:r>
              <a:rPr lang="fr-FR" sz="1400" b="1" baseline="25000" dirty="0">
                <a:solidFill>
                  <a:srgbClr val="FF0000"/>
                </a:solidFill>
              </a:rPr>
              <a:t>1 </a:t>
            </a:r>
            <a:r>
              <a:rPr lang="fr-FR" sz="1300" b="1" dirty="0"/>
              <a:t>PIB (Produit Intérieur Brut) :</a:t>
            </a:r>
            <a:r>
              <a:rPr lang="fr-FR" sz="1300" dirty="0"/>
              <a:t> richesses produites dans un pays par les entreprises locales et  les entreprises étrangères</a:t>
            </a:r>
            <a:r>
              <a:rPr lang="fr-FR" sz="1400" dirty="0"/>
              <a:t>.</a:t>
            </a:r>
          </a:p>
          <a:p>
            <a:pPr algn="just"/>
            <a:r>
              <a:rPr lang="fr-FR" sz="1400" b="1" baseline="25000" dirty="0">
                <a:solidFill>
                  <a:srgbClr val="FF0000"/>
                </a:solidFill>
              </a:rPr>
              <a:t>2</a:t>
            </a:r>
            <a:r>
              <a:rPr lang="fr-FR" sz="1600" b="1" baseline="25000" dirty="0">
                <a:solidFill>
                  <a:srgbClr val="FF0000"/>
                </a:solidFill>
              </a:rPr>
              <a:t> </a:t>
            </a:r>
            <a:r>
              <a:rPr lang="fr-FR" sz="1400" b="1" dirty="0"/>
              <a:t>ZEE (Zone Économique Exclusive) :</a:t>
            </a:r>
            <a:r>
              <a:rPr lang="fr-FR" sz="1400" dirty="0"/>
              <a:t> espace maritime d’un État côtier jusqu'à 200 milles marins (~370 km) de ses côtes sur lequel il peut exploiter les ressources.</a:t>
            </a:r>
          </a:p>
        </p:txBody>
      </p:sp>
      <p:sp>
        <p:nvSpPr>
          <p:cNvPr id="12" name="ZoneTexte 11">
            <a:extLst>
              <a:ext uri="{FF2B5EF4-FFF2-40B4-BE49-F238E27FC236}">
                <a16:creationId xmlns:a16="http://schemas.microsoft.com/office/drawing/2014/main" id="{EC6A6D13-D28C-837C-EBB4-B0A3FA4D314F}"/>
              </a:ext>
            </a:extLst>
          </p:cNvPr>
          <p:cNvSpPr txBox="1"/>
          <p:nvPr/>
        </p:nvSpPr>
        <p:spPr>
          <a:xfrm>
            <a:off x="7862372" y="4609378"/>
            <a:ext cx="4329628" cy="369332"/>
          </a:xfrm>
          <a:prstGeom prst="rect">
            <a:avLst/>
          </a:prstGeom>
          <a:noFill/>
        </p:spPr>
        <p:txBody>
          <a:bodyPr wrap="square">
            <a:spAutoFit/>
          </a:bodyPr>
          <a:lstStyle/>
          <a:p>
            <a:pPr algn="r"/>
            <a:r>
              <a:rPr lang="fr-FR" sz="1400" dirty="0"/>
              <a:t>D’après, </a:t>
            </a:r>
            <a:r>
              <a:rPr lang="fr-FR" sz="1400" i="1" dirty="0"/>
              <a:t>https://www.donneesmondiales.com/</a:t>
            </a:r>
            <a:r>
              <a:rPr lang="fr-FR" sz="1400" dirty="0"/>
              <a:t>, 2022</a:t>
            </a:r>
            <a:r>
              <a:rPr lang="fr-FR" sz="1800" dirty="0"/>
              <a:t>.</a:t>
            </a:r>
          </a:p>
        </p:txBody>
      </p:sp>
      <p:pic>
        <p:nvPicPr>
          <p:cNvPr id="7" name="Image 6">
            <a:extLst>
              <a:ext uri="{FF2B5EF4-FFF2-40B4-BE49-F238E27FC236}">
                <a16:creationId xmlns:a16="http://schemas.microsoft.com/office/drawing/2014/main" id="{0A860C8C-71CF-29F5-D489-DA739E3AC2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830" y="3831291"/>
            <a:ext cx="5166370" cy="2880366"/>
          </a:xfrm>
          <a:prstGeom prst="rect">
            <a:avLst/>
          </a:prstGeom>
        </p:spPr>
      </p:pic>
      <p:sp>
        <p:nvSpPr>
          <p:cNvPr id="15" name="Rectangle 14">
            <a:extLst>
              <a:ext uri="{FF2B5EF4-FFF2-40B4-BE49-F238E27FC236}">
                <a16:creationId xmlns:a16="http://schemas.microsoft.com/office/drawing/2014/main" id="{44D822F8-C5BE-A46E-A0D9-0741036EC53F}"/>
              </a:ext>
            </a:extLst>
          </p:cNvPr>
          <p:cNvSpPr/>
          <p:nvPr/>
        </p:nvSpPr>
        <p:spPr>
          <a:xfrm>
            <a:off x="130368" y="3489886"/>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30</a:t>
            </a:r>
          </a:p>
        </p:txBody>
      </p:sp>
      <p:sp>
        <p:nvSpPr>
          <p:cNvPr id="16" name="ZoneTexte 15">
            <a:extLst>
              <a:ext uri="{FF2B5EF4-FFF2-40B4-BE49-F238E27FC236}">
                <a16:creationId xmlns:a16="http://schemas.microsoft.com/office/drawing/2014/main" id="{F94690C6-11FA-B1FA-B154-91DEA3C5EA7D}"/>
              </a:ext>
            </a:extLst>
          </p:cNvPr>
          <p:cNvSpPr txBox="1"/>
          <p:nvPr/>
        </p:nvSpPr>
        <p:spPr>
          <a:xfrm>
            <a:off x="1763185" y="3477260"/>
            <a:ext cx="3628015"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L’impérialisme chinois</a:t>
            </a:r>
          </a:p>
        </p:txBody>
      </p:sp>
      <p:sp>
        <p:nvSpPr>
          <p:cNvPr id="18" name="ZoneTexte 17">
            <a:extLst>
              <a:ext uri="{FF2B5EF4-FFF2-40B4-BE49-F238E27FC236}">
                <a16:creationId xmlns:a16="http://schemas.microsoft.com/office/drawing/2014/main" id="{6E4670BE-93EB-C297-6233-598DB5D12710}"/>
              </a:ext>
            </a:extLst>
          </p:cNvPr>
          <p:cNvSpPr txBox="1"/>
          <p:nvPr/>
        </p:nvSpPr>
        <p:spPr>
          <a:xfrm>
            <a:off x="5502230" y="4939876"/>
            <a:ext cx="6563113"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30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28, 29, 30 </a:t>
            </a:r>
            <a:r>
              <a:rPr lang="fr-FR" sz="1600" dirty="0">
                <a:solidFill>
                  <a:srgbClr val="0070C0"/>
                </a:solidFill>
                <a:latin typeface="Calibri" panose="020F0502020204030204" pitchFamily="34" charset="0"/>
                <a:cs typeface="Calibri" panose="020F0502020204030204" pitchFamily="34" charset="0"/>
              </a:rPr>
              <a:t>Expliquer le titre du document 28, à la lueur des informations de la diapositive…</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grpSp>
        <p:nvGrpSpPr>
          <p:cNvPr id="10" name="Groupe 9">
            <a:extLst>
              <a:ext uri="{FF2B5EF4-FFF2-40B4-BE49-F238E27FC236}">
                <a16:creationId xmlns:a16="http://schemas.microsoft.com/office/drawing/2014/main" id="{81D8500D-FB80-496B-C91D-93B21497C263}"/>
              </a:ext>
            </a:extLst>
          </p:cNvPr>
          <p:cNvGrpSpPr/>
          <p:nvPr/>
        </p:nvGrpSpPr>
        <p:grpSpPr>
          <a:xfrm>
            <a:off x="5529594" y="3060717"/>
            <a:ext cx="1087044" cy="713999"/>
            <a:chOff x="4461719" y="3060717"/>
            <a:chExt cx="1087044" cy="713999"/>
          </a:xfrm>
        </p:grpSpPr>
        <p:pic>
          <p:nvPicPr>
            <p:cNvPr id="20" name="Image 19">
              <a:hlinkClick r:id="rId4"/>
              <a:extLst>
                <a:ext uri="{FF2B5EF4-FFF2-40B4-BE49-F238E27FC236}">
                  <a16:creationId xmlns:a16="http://schemas.microsoft.com/office/drawing/2014/main" id="{E49AAB21-2006-FE32-523C-62127FF713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61719" y="3060717"/>
              <a:ext cx="1087044" cy="713999"/>
            </a:xfrm>
            <a:prstGeom prst="rect">
              <a:avLst/>
            </a:prstGeom>
          </p:spPr>
        </p:pic>
        <p:pic>
          <p:nvPicPr>
            <p:cNvPr id="21" name="Image 20">
              <a:hlinkClick r:id="rId6"/>
              <a:extLst>
                <a:ext uri="{FF2B5EF4-FFF2-40B4-BE49-F238E27FC236}">
                  <a16:creationId xmlns:a16="http://schemas.microsoft.com/office/drawing/2014/main" id="{B862B67F-2A50-33C0-8B27-E738FE8C022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73100" y="3213963"/>
              <a:ext cx="648558" cy="358534"/>
            </a:xfrm>
            <a:prstGeom prst="rect">
              <a:avLst/>
            </a:prstGeom>
          </p:spPr>
        </p:pic>
      </p:grpSp>
      <p:grpSp>
        <p:nvGrpSpPr>
          <p:cNvPr id="22" name="Groupe 21">
            <a:extLst>
              <a:ext uri="{FF2B5EF4-FFF2-40B4-BE49-F238E27FC236}">
                <a16:creationId xmlns:a16="http://schemas.microsoft.com/office/drawing/2014/main" id="{43D3C545-B1D1-0F04-695C-DB64DDA6E50A}"/>
              </a:ext>
            </a:extLst>
          </p:cNvPr>
          <p:cNvGrpSpPr/>
          <p:nvPr/>
        </p:nvGrpSpPr>
        <p:grpSpPr>
          <a:xfrm>
            <a:off x="6719594" y="3060716"/>
            <a:ext cx="1087044" cy="713999"/>
            <a:chOff x="4461719" y="3060717"/>
            <a:chExt cx="1087044" cy="713999"/>
          </a:xfrm>
        </p:grpSpPr>
        <p:pic>
          <p:nvPicPr>
            <p:cNvPr id="23" name="Image 22">
              <a:hlinkClick r:id="rId4"/>
              <a:extLst>
                <a:ext uri="{FF2B5EF4-FFF2-40B4-BE49-F238E27FC236}">
                  <a16:creationId xmlns:a16="http://schemas.microsoft.com/office/drawing/2014/main" id="{D4A741E7-6DF7-95E9-C376-EC33E859CA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61719" y="3060717"/>
              <a:ext cx="1087044" cy="713999"/>
            </a:xfrm>
            <a:prstGeom prst="rect">
              <a:avLst/>
            </a:prstGeom>
          </p:spPr>
        </p:pic>
        <p:pic>
          <p:nvPicPr>
            <p:cNvPr id="24" name="Image 23">
              <a:hlinkClick r:id="rId4"/>
              <a:extLst>
                <a:ext uri="{FF2B5EF4-FFF2-40B4-BE49-F238E27FC236}">
                  <a16:creationId xmlns:a16="http://schemas.microsoft.com/office/drawing/2014/main" id="{6EF32F15-1A86-1BA4-8BAD-E581F4DF3CF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73100" y="3213963"/>
              <a:ext cx="648558" cy="358534"/>
            </a:xfrm>
            <a:prstGeom prst="rect">
              <a:avLst/>
            </a:prstGeom>
          </p:spPr>
        </p:pic>
      </p:grpSp>
      <p:pic>
        <p:nvPicPr>
          <p:cNvPr id="26" name="Image 25">
            <a:hlinkClick r:id="rId8" action="ppaction://hlinksldjump"/>
            <a:extLst>
              <a:ext uri="{FF2B5EF4-FFF2-40B4-BE49-F238E27FC236}">
                <a16:creationId xmlns:a16="http://schemas.microsoft.com/office/drawing/2014/main" id="{15CDBB92-6CD9-2EEF-5D69-571F7E9D95B9}"/>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2" name="ZoneTexte 1">
            <a:extLst>
              <a:ext uri="{FF2B5EF4-FFF2-40B4-BE49-F238E27FC236}">
                <a16:creationId xmlns:a16="http://schemas.microsoft.com/office/drawing/2014/main" id="{F27682D6-E893-1F8D-0ECE-92CF19C7D107}"/>
              </a:ext>
            </a:extLst>
          </p:cNvPr>
          <p:cNvSpPr txBox="1"/>
          <p:nvPr/>
        </p:nvSpPr>
        <p:spPr>
          <a:xfrm>
            <a:off x="217958" y="146343"/>
            <a:ext cx="9831297"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L’émergence de nouvelles puissances : 1991-2022</a:t>
            </a:r>
          </a:p>
        </p:txBody>
      </p:sp>
    </p:spTree>
    <p:extLst>
      <p:ext uri="{BB962C8B-B14F-4D97-AF65-F5344CB8AC3E}">
        <p14:creationId xmlns:p14="http://schemas.microsoft.com/office/powerpoint/2010/main" val="321098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ppt_x"/>
                                          </p:val>
                                        </p:tav>
                                        <p:tav tm="100000">
                                          <p:val>
                                            <p:strVal val="#ppt_x"/>
                                          </p:val>
                                        </p:tav>
                                      </p:tavLst>
                                    </p:anim>
                                    <p:anim calcmode="lin" valueType="num">
                                      <p:cBhvr additive="base">
                                        <p:cTn id="6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additive="base">
                                        <p:cTn id="65" dur="500" fill="hold"/>
                                        <p:tgtEl>
                                          <p:spTgt spid="10"/>
                                        </p:tgtEl>
                                        <p:attrNameLst>
                                          <p:attrName>ppt_x</p:attrName>
                                        </p:attrNameLst>
                                      </p:cBhvr>
                                      <p:tavLst>
                                        <p:tav tm="0">
                                          <p:val>
                                            <p:strVal val="#ppt_x"/>
                                          </p:val>
                                        </p:tav>
                                        <p:tav tm="100000">
                                          <p:val>
                                            <p:strVal val="#ppt_x"/>
                                          </p:val>
                                        </p:tav>
                                      </p:tavLst>
                                    </p:anim>
                                    <p:anim calcmode="lin" valueType="num">
                                      <p:cBhvr additive="base">
                                        <p:cTn id="6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additive="base">
                                        <p:cTn id="71" dur="500" fill="hold"/>
                                        <p:tgtEl>
                                          <p:spTgt spid="22"/>
                                        </p:tgtEl>
                                        <p:attrNameLst>
                                          <p:attrName>ppt_x</p:attrName>
                                        </p:attrNameLst>
                                      </p:cBhvr>
                                      <p:tavLst>
                                        <p:tav tm="0">
                                          <p:val>
                                            <p:strVal val="#ppt_x"/>
                                          </p:val>
                                        </p:tav>
                                        <p:tav tm="100000">
                                          <p:val>
                                            <p:strVal val="#ppt_x"/>
                                          </p:val>
                                        </p:tav>
                                      </p:tavLst>
                                    </p:anim>
                                    <p:anim calcmode="lin" valueType="num">
                                      <p:cBhvr additive="base">
                                        <p:cTn id="7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4" grpId="0"/>
      <p:bldP spid="8" grpId="0"/>
      <p:bldP spid="9" grpId="0"/>
      <p:bldP spid="11" grpId="0"/>
      <p:bldP spid="12" grpId="0"/>
      <p:bldP spid="15" grpId="0"/>
      <p:bldP spid="16"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29AF61-FE9D-B038-00B0-B86237AB8246}"/>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31</a:t>
            </a:r>
          </a:p>
        </p:txBody>
      </p:sp>
      <p:sp>
        <p:nvSpPr>
          <p:cNvPr id="4" name="ZoneTexte 3">
            <a:extLst>
              <a:ext uri="{FF2B5EF4-FFF2-40B4-BE49-F238E27FC236}">
                <a16:creationId xmlns:a16="http://schemas.microsoft.com/office/drawing/2014/main" id="{F574FAE7-E45B-0515-4E2E-0662CCE63E7C}"/>
              </a:ext>
            </a:extLst>
          </p:cNvPr>
          <p:cNvSpPr txBox="1"/>
          <p:nvPr/>
        </p:nvSpPr>
        <p:spPr>
          <a:xfrm>
            <a:off x="1833523" y="453461"/>
            <a:ext cx="5012753"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Les routes de la soie « ONE BELT, ONE ROAD » </a:t>
            </a:r>
          </a:p>
        </p:txBody>
      </p:sp>
      <p:pic>
        <p:nvPicPr>
          <p:cNvPr id="8" name="Image 7">
            <a:extLst>
              <a:ext uri="{FF2B5EF4-FFF2-40B4-BE49-F238E27FC236}">
                <a16:creationId xmlns:a16="http://schemas.microsoft.com/office/drawing/2014/main" id="{6F3D04D0-7E43-42BE-2BF3-F56D575047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372" y="896252"/>
            <a:ext cx="6538905" cy="5495661"/>
          </a:xfrm>
          <a:prstGeom prst="rect">
            <a:avLst/>
          </a:prstGeom>
        </p:spPr>
      </p:pic>
      <p:grpSp>
        <p:nvGrpSpPr>
          <p:cNvPr id="5" name="Groupe 4">
            <a:extLst>
              <a:ext uri="{FF2B5EF4-FFF2-40B4-BE49-F238E27FC236}">
                <a16:creationId xmlns:a16="http://schemas.microsoft.com/office/drawing/2014/main" id="{ED5B3AE0-1C22-D293-3F78-AC28A3D1BEFC}"/>
              </a:ext>
            </a:extLst>
          </p:cNvPr>
          <p:cNvGrpSpPr/>
          <p:nvPr/>
        </p:nvGrpSpPr>
        <p:grpSpPr>
          <a:xfrm>
            <a:off x="6963509" y="515675"/>
            <a:ext cx="4428392" cy="1443610"/>
            <a:chOff x="6963509" y="515675"/>
            <a:chExt cx="4428392" cy="1443610"/>
          </a:xfrm>
        </p:grpSpPr>
        <p:pic>
          <p:nvPicPr>
            <p:cNvPr id="6" name="Image 5">
              <a:hlinkClick r:id="rId3"/>
              <a:extLst>
                <a:ext uri="{FF2B5EF4-FFF2-40B4-BE49-F238E27FC236}">
                  <a16:creationId xmlns:a16="http://schemas.microsoft.com/office/drawing/2014/main" id="{0A8AD874-B520-5F71-E9BD-ED2590145BD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015100" y="597736"/>
              <a:ext cx="879678" cy="1277956"/>
            </a:xfrm>
            <a:prstGeom prst="rect">
              <a:avLst/>
            </a:prstGeom>
          </p:spPr>
        </p:pic>
        <p:sp>
          <p:nvSpPr>
            <p:cNvPr id="9" name="Rectangle : coins arrondis 8">
              <a:extLst>
                <a:ext uri="{FF2B5EF4-FFF2-40B4-BE49-F238E27FC236}">
                  <a16:creationId xmlns:a16="http://schemas.microsoft.com/office/drawing/2014/main" id="{9F0627CA-0721-22D6-7462-433E49263667}"/>
                </a:ext>
              </a:extLst>
            </p:cNvPr>
            <p:cNvSpPr/>
            <p:nvPr/>
          </p:nvSpPr>
          <p:spPr>
            <a:xfrm>
              <a:off x="6963509" y="515675"/>
              <a:ext cx="4428392" cy="1442079"/>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258A990D-E256-1E1D-65B9-329371DF275E}"/>
                </a:ext>
              </a:extLst>
            </p:cNvPr>
            <p:cNvSpPr txBox="1"/>
            <p:nvPr/>
          </p:nvSpPr>
          <p:spPr>
            <a:xfrm>
              <a:off x="7929948" y="574290"/>
              <a:ext cx="3357177" cy="1384995"/>
            </a:xfrm>
            <a:prstGeom prst="rect">
              <a:avLst/>
            </a:prstGeom>
            <a:noFill/>
          </p:spPr>
          <p:txBody>
            <a:bodyPr wrap="square">
              <a:spAutoFit/>
            </a:bodyPr>
            <a:lstStyle/>
            <a:p>
              <a:pPr algn="just"/>
              <a:r>
                <a:rPr lang="fr-FR" sz="1400" b="1" dirty="0">
                  <a:solidFill>
                    <a:srgbClr val="FF0000"/>
                  </a:solidFill>
                </a:rPr>
                <a:t>ROUTE DE LA SOIE :</a:t>
              </a:r>
              <a:r>
                <a:rPr lang="fr-FR" sz="1400" b="1" dirty="0"/>
                <a:t> De -200 av. J.-C. jusque vers 1450</a:t>
              </a:r>
              <a:r>
                <a:rPr lang="fr-FR" sz="1400" dirty="0"/>
                <a:t> (chute de CONSTANTINOPLE), réseau ancien de routes commerciales entre la CHINE et la TÜRKIYE. Elle tire son nom de la plus précieuse marchandise qui y transitait : la soie. </a:t>
              </a:r>
            </a:p>
          </p:txBody>
        </p:sp>
      </p:grpSp>
      <p:sp>
        <p:nvSpPr>
          <p:cNvPr id="12" name="ZoneTexte 11">
            <a:extLst>
              <a:ext uri="{FF2B5EF4-FFF2-40B4-BE49-F238E27FC236}">
                <a16:creationId xmlns:a16="http://schemas.microsoft.com/office/drawing/2014/main" id="{DBE68902-B18A-BFC0-0A2D-3F731CF25882}"/>
              </a:ext>
            </a:extLst>
          </p:cNvPr>
          <p:cNvSpPr txBox="1"/>
          <p:nvPr/>
        </p:nvSpPr>
        <p:spPr>
          <a:xfrm>
            <a:off x="6881447" y="2127796"/>
            <a:ext cx="5091433"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30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28, 29 &amp; 31 </a:t>
            </a:r>
            <a:r>
              <a:rPr lang="fr-FR" sz="1600" dirty="0">
                <a:solidFill>
                  <a:srgbClr val="0070C0"/>
                </a:solidFill>
                <a:latin typeface="Calibri" panose="020F0502020204030204" pitchFamily="34" charset="0"/>
                <a:cs typeface="Calibri" panose="020F0502020204030204" pitchFamily="34" charset="0"/>
              </a:rPr>
              <a:t>Qu’est-ce que les routes de la soie et en quoi elles servent les intérêts de la Chine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15" name="Image 14">
            <a:hlinkClick r:id="rId5" action="ppaction://hlinksldjump"/>
            <a:extLst>
              <a:ext uri="{FF2B5EF4-FFF2-40B4-BE49-F238E27FC236}">
                <a16:creationId xmlns:a16="http://schemas.microsoft.com/office/drawing/2014/main" id="{E770930D-2342-C1F7-98DE-67FDE872DD47}"/>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7" name="ZoneTexte 6">
            <a:extLst>
              <a:ext uri="{FF2B5EF4-FFF2-40B4-BE49-F238E27FC236}">
                <a16:creationId xmlns:a16="http://schemas.microsoft.com/office/drawing/2014/main" id="{64C35AEC-3A04-8042-93F4-0E65DC97FA44}"/>
              </a:ext>
            </a:extLst>
          </p:cNvPr>
          <p:cNvSpPr txBox="1"/>
          <p:nvPr/>
        </p:nvSpPr>
        <p:spPr>
          <a:xfrm>
            <a:off x="217958" y="146343"/>
            <a:ext cx="9831297"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L’émergence de nouvelles puissances : 1991-2022</a:t>
            </a:r>
          </a:p>
        </p:txBody>
      </p:sp>
    </p:spTree>
    <p:extLst>
      <p:ext uri="{BB962C8B-B14F-4D97-AF65-F5344CB8AC3E}">
        <p14:creationId xmlns:p14="http://schemas.microsoft.com/office/powerpoint/2010/main" val="945052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DEB97A9-5A1D-F785-27DB-D4DCC40BE86F}"/>
              </a:ext>
            </a:extLst>
          </p:cNvPr>
          <p:cNvSpPr/>
          <p:nvPr/>
        </p:nvSpPr>
        <p:spPr>
          <a:xfrm>
            <a:off x="200706" y="466087"/>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32</a:t>
            </a:r>
          </a:p>
        </p:txBody>
      </p:sp>
      <p:sp>
        <p:nvSpPr>
          <p:cNvPr id="4" name="ZoneTexte 3">
            <a:extLst>
              <a:ext uri="{FF2B5EF4-FFF2-40B4-BE49-F238E27FC236}">
                <a16:creationId xmlns:a16="http://schemas.microsoft.com/office/drawing/2014/main" id="{286CA0EE-F327-9C94-EA5E-98D39F395B50}"/>
              </a:ext>
            </a:extLst>
          </p:cNvPr>
          <p:cNvSpPr txBox="1"/>
          <p:nvPr/>
        </p:nvSpPr>
        <p:spPr>
          <a:xfrm>
            <a:off x="1833523" y="453461"/>
            <a:ext cx="5247215"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COP21 (« Conférence des Parties)</a:t>
            </a:r>
          </a:p>
        </p:txBody>
      </p:sp>
      <p:sp>
        <p:nvSpPr>
          <p:cNvPr id="7" name="ZoneTexte 6">
            <a:extLst>
              <a:ext uri="{FF2B5EF4-FFF2-40B4-BE49-F238E27FC236}">
                <a16:creationId xmlns:a16="http://schemas.microsoft.com/office/drawing/2014/main" id="{F22C35CB-CF2D-0B3E-D934-AF3C6BB44545}"/>
              </a:ext>
            </a:extLst>
          </p:cNvPr>
          <p:cNvSpPr txBox="1"/>
          <p:nvPr/>
        </p:nvSpPr>
        <p:spPr>
          <a:xfrm>
            <a:off x="217959" y="811973"/>
            <a:ext cx="7308256" cy="3031599"/>
          </a:xfrm>
          <a:prstGeom prst="rect">
            <a:avLst/>
          </a:prstGeom>
          <a:noFill/>
        </p:spPr>
        <p:txBody>
          <a:bodyPr wrap="square">
            <a:spAutoFit/>
          </a:bodyPr>
          <a:lstStyle/>
          <a:p>
            <a:pPr algn="just"/>
            <a:r>
              <a:rPr lang="fr-FR" sz="1600" i="1" dirty="0"/>
              <a:t>En 2015, à Paris, un pacte ambitieux de réduction des émissions de GES (</a:t>
            </a:r>
            <a:r>
              <a:rPr lang="fr-FR" sz="1600" b="1" i="1" dirty="0"/>
              <a:t>G</a:t>
            </a:r>
            <a:r>
              <a:rPr lang="fr-FR" sz="1600" i="1" dirty="0"/>
              <a:t>az à </a:t>
            </a:r>
            <a:r>
              <a:rPr lang="fr-FR" sz="1600" b="1" i="1" dirty="0"/>
              <a:t>E</a:t>
            </a:r>
            <a:r>
              <a:rPr lang="fr-FR" sz="1600" i="1" dirty="0"/>
              <a:t>ffet de </a:t>
            </a:r>
            <a:r>
              <a:rPr lang="fr-FR" sz="1600" b="1" i="1" dirty="0"/>
              <a:t>S</a:t>
            </a:r>
            <a:r>
              <a:rPr lang="fr-FR" sz="1600" i="1" dirty="0"/>
              <a:t>erre) était conclu par 195 pays réunis pour la COP21. Objectif: contenir le réchauffement de la planète au-dessous de + 2 °C d’ici à 2100 (et si possible à + 1,5 °C) par rapport à l’ère préindustrielle</a:t>
            </a:r>
            <a:r>
              <a:rPr lang="fr-FR" sz="1600" b="1" baseline="25000" dirty="0">
                <a:solidFill>
                  <a:srgbClr val="FF0000"/>
                </a:solidFill>
              </a:rPr>
              <a:t> 1</a:t>
            </a:r>
            <a:r>
              <a:rPr lang="fr-FR" sz="1600" i="1" dirty="0"/>
              <a:t>.</a:t>
            </a:r>
          </a:p>
          <a:p>
            <a:pPr algn="just"/>
            <a:r>
              <a:rPr lang="fr-FR" sz="1600" dirty="0"/>
              <a:t>Pour le secrétaire général de l’ONU, Antonio </a:t>
            </a:r>
            <a:r>
              <a:rPr lang="fr-FR" sz="1600" cap="all" dirty="0"/>
              <a:t>Guterres</a:t>
            </a:r>
            <a:r>
              <a:rPr lang="fr-FR" sz="1600" dirty="0"/>
              <a:t>, c’est très simple : </a:t>
            </a:r>
          </a:p>
          <a:p>
            <a:pPr algn="just"/>
            <a:r>
              <a:rPr lang="fr-FR" sz="1600" dirty="0"/>
              <a:t>« Les politiques climatiques ne sont toujours pas à la hauteur de l’enjeu. »</a:t>
            </a:r>
          </a:p>
          <a:p>
            <a:pPr algn="just"/>
            <a:r>
              <a:rPr lang="fr-FR" sz="1600" dirty="0"/>
              <a:t>L’ONU estime qu’</a:t>
            </a:r>
            <a:r>
              <a:rPr lang="fr-FR" sz="1600" b="1" dirty="0"/>
              <a:t>il faudrait réduire les émissions mondiales de 7,6 % par an </a:t>
            </a:r>
            <a:r>
              <a:rPr lang="fr-FR" sz="1600" dirty="0"/>
              <a:t>entre 2020 et 2030 pour respecter l’objectif de + 1,5 °C.</a:t>
            </a:r>
          </a:p>
          <a:p>
            <a:pPr algn="just"/>
            <a:r>
              <a:rPr lang="fr-FR" sz="1600" dirty="0"/>
              <a:t>Or les </a:t>
            </a:r>
            <a:r>
              <a:rPr lang="fr-FR" sz="1600" b="1" dirty="0"/>
              <a:t>prévisions actuelles tablent</a:t>
            </a:r>
            <a:r>
              <a:rPr lang="fr-FR" sz="1600" dirty="0"/>
              <a:t> plutôt </a:t>
            </a:r>
            <a:r>
              <a:rPr lang="fr-FR" sz="1600" b="1" dirty="0"/>
              <a:t>sur une hausse de 2 % annuelles</a:t>
            </a:r>
            <a:r>
              <a:rPr lang="fr-FR" sz="1600" dirty="0"/>
              <a:t> sur cette période. Autrement dit, le monde file bien plus sûrement vers une hausse de 3 °C…</a:t>
            </a:r>
          </a:p>
          <a:p>
            <a:pPr algn="just"/>
            <a:r>
              <a:rPr lang="fr-FR" b="1" baseline="25000" dirty="0">
                <a:solidFill>
                  <a:srgbClr val="FF0000"/>
                </a:solidFill>
              </a:rPr>
              <a:t>1 </a:t>
            </a:r>
            <a:r>
              <a:rPr lang="fr-FR" sz="1400" b="1" dirty="0"/>
              <a:t>ÉRE PRÉINDUSTRIELLE :</a:t>
            </a:r>
            <a:r>
              <a:rPr lang="fr-FR" sz="1400" dirty="0"/>
              <a:t> avant la révolution industrielle</a:t>
            </a:r>
          </a:p>
          <a:p>
            <a:pPr algn="r"/>
            <a:endParaRPr lang="fr-FR" sz="400" dirty="0"/>
          </a:p>
          <a:p>
            <a:pPr algn="r"/>
            <a:r>
              <a:rPr lang="fr-FR" sz="1300" dirty="0"/>
              <a:t>A.-L. FRÉMONT, </a:t>
            </a:r>
            <a:r>
              <a:rPr lang="fr-FR" sz="1300" i="1" dirty="0"/>
              <a:t>Climat: 5 ans après la COP21, où en est l’accord de Paris?</a:t>
            </a:r>
            <a:r>
              <a:rPr lang="fr-FR" sz="1300" dirty="0"/>
              <a:t>, </a:t>
            </a:r>
            <a:r>
              <a:rPr lang="fr-FR" sz="1300" u="sng" dirty="0"/>
              <a:t>LE FIGARO</a:t>
            </a:r>
            <a:r>
              <a:rPr lang="fr-FR" sz="1300" dirty="0"/>
              <a:t>, 11/12/2020.</a:t>
            </a:r>
          </a:p>
        </p:txBody>
      </p:sp>
      <p:pic>
        <p:nvPicPr>
          <p:cNvPr id="9" name="Image 8">
            <a:extLst>
              <a:ext uri="{FF2B5EF4-FFF2-40B4-BE49-F238E27FC236}">
                <a16:creationId xmlns:a16="http://schemas.microsoft.com/office/drawing/2014/main" id="{106E434C-6907-2F9F-2717-312C373A794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647466" y="1090255"/>
            <a:ext cx="4326574" cy="2784231"/>
          </a:xfrm>
          <a:prstGeom prst="rect">
            <a:avLst/>
          </a:prstGeom>
        </p:spPr>
      </p:pic>
      <p:sp>
        <p:nvSpPr>
          <p:cNvPr id="10" name="Rectangle 9">
            <a:extLst>
              <a:ext uri="{FF2B5EF4-FFF2-40B4-BE49-F238E27FC236}">
                <a16:creationId xmlns:a16="http://schemas.microsoft.com/office/drawing/2014/main" id="{26F617A5-E8A1-660B-AD08-404DCBB5D63D}"/>
              </a:ext>
            </a:extLst>
          </p:cNvPr>
          <p:cNvSpPr/>
          <p:nvPr/>
        </p:nvSpPr>
        <p:spPr>
          <a:xfrm>
            <a:off x="7516013" y="773530"/>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33</a:t>
            </a:r>
          </a:p>
        </p:txBody>
      </p:sp>
      <p:sp>
        <p:nvSpPr>
          <p:cNvPr id="11" name="ZoneTexte 10">
            <a:extLst>
              <a:ext uri="{FF2B5EF4-FFF2-40B4-BE49-F238E27FC236}">
                <a16:creationId xmlns:a16="http://schemas.microsoft.com/office/drawing/2014/main" id="{85A8295B-1BB1-0F12-A960-1998F85FFA62}"/>
              </a:ext>
            </a:extLst>
          </p:cNvPr>
          <p:cNvSpPr txBox="1"/>
          <p:nvPr/>
        </p:nvSpPr>
        <p:spPr>
          <a:xfrm>
            <a:off x="9148831" y="760904"/>
            <a:ext cx="3043170"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Le « Dépassement Day » 2022</a:t>
            </a:r>
          </a:p>
        </p:txBody>
      </p:sp>
      <p:sp>
        <p:nvSpPr>
          <p:cNvPr id="12" name="Rectangle 11">
            <a:extLst>
              <a:ext uri="{FF2B5EF4-FFF2-40B4-BE49-F238E27FC236}">
                <a16:creationId xmlns:a16="http://schemas.microsoft.com/office/drawing/2014/main" id="{B5098C8B-AB13-A5EF-B054-830FCC835815}"/>
              </a:ext>
            </a:extLst>
          </p:cNvPr>
          <p:cNvSpPr/>
          <p:nvPr/>
        </p:nvSpPr>
        <p:spPr>
          <a:xfrm>
            <a:off x="217959" y="3983864"/>
            <a:ext cx="1625766" cy="369332"/>
          </a:xfrm>
          <a:prstGeom prst="rect">
            <a:avLst/>
          </a:prstGeom>
        </p:spPr>
        <p:txBody>
          <a:bodyPr wrap="none">
            <a:spAutoFit/>
          </a:bodyPr>
          <a:lstStyle/>
          <a:p>
            <a:r>
              <a:rPr lang="fr-FR" b="1" dirty="0">
                <a:solidFill>
                  <a:schemeClr val="accent3"/>
                </a:solidFill>
                <a:latin typeface="Calibri" panose="020F0502020204030204" pitchFamily="34" charset="0"/>
                <a:cs typeface="Calibri" panose="020F0502020204030204" pitchFamily="34" charset="0"/>
              </a:rPr>
              <a:t>DOCUMENT 34</a:t>
            </a:r>
          </a:p>
        </p:txBody>
      </p:sp>
      <p:sp>
        <p:nvSpPr>
          <p:cNvPr id="13" name="ZoneTexte 12">
            <a:extLst>
              <a:ext uri="{FF2B5EF4-FFF2-40B4-BE49-F238E27FC236}">
                <a16:creationId xmlns:a16="http://schemas.microsoft.com/office/drawing/2014/main" id="{DBE28D51-EF26-0195-3D7B-BDE9D55041EC}"/>
              </a:ext>
            </a:extLst>
          </p:cNvPr>
          <p:cNvSpPr txBox="1"/>
          <p:nvPr/>
        </p:nvSpPr>
        <p:spPr>
          <a:xfrm>
            <a:off x="1850776" y="3982961"/>
            <a:ext cx="5558209"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Biodiversité : 1 million d’espèces menacés d’extinction</a:t>
            </a:r>
          </a:p>
        </p:txBody>
      </p:sp>
      <p:sp>
        <p:nvSpPr>
          <p:cNvPr id="14" name="ZoneTexte 13">
            <a:extLst>
              <a:ext uri="{FF2B5EF4-FFF2-40B4-BE49-F238E27FC236}">
                <a16:creationId xmlns:a16="http://schemas.microsoft.com/office/drawing/2014/main" id="{90061D53-9B5E-8CE2-7197-2F960A38049C}"/>
              </a:ext>
            </a:extLst>
          </p:cNvPr>
          <p:cNvSpPr txBox="1"/>
          <p:nvPr/>
        </p:nvSpPr>
        <p:spPr>
          <a:xfrm>
            <a:off x="200706" y="4338771"/>
            <a:ext cx="7308256" cy="2077492"/>
          </a:xfrm>
          <a:prstGeom prst="rect">
            <a:avLst/>
          </a:prstGeom>
          <a:noFill/>
        </p:spPr>
        <p:txBody>
          <a:bodyPr wrap="square">
            <a:spAutoFit/>
          </a:bodyPr>
          <a:lstStyle/>
          <a:p>
            <a:pPr algn="just"/>
            <a:r>
              <a:rPr lang="fr-FR" sz="1600" i="1" dirty="0"/>
              <a:t>Un rapport de l'Onu souligne que des « changements profonds » de société sont nécessaires pour réparer la nature.</a:t>
            </a:r>
          </a:p>
          <a:p>
            <a:pPr algn="just"/>
            <a:r>
              <a:rPr lang="fr-FR" sz="1600" dirty="0"/>
              <a:t>Déforestation, agriculture intensive, surpêche, urbanisation galopante, mines : 75 % de l’environnement terrestre a été « gravement altéré » par les activités humaines et 66 % de l’environnement marin est également touché. Résultat : environ un million d’espèces animales et végétales sur les quelque 8 millions estimées sur Terre, sont menacées d’extinction, dont « beaucoup dans les prochaines décennies. »</a:t>
            </a:r>
            <a:endParaRPr lang="fr-FR" sz="1400" dirty="0"/>
          </a:p>
          <a:p>
            <a:pPr algn="r"/>
            <a:endParaRPr lang="fr-FR" sz="400" dirty="0"/>
          </a:p>
          <a:p>
            <a:pPr algn="r"/>
            <a:r>
              <a:rPr lang="fr-FR" sz="1300" dirty="0"/>
              <a:t>A.-L. FRÉMONT, </a:t>
            </a:r>
            <a:r>
              <a:rPr lang="fr-FR" sz="1300" i="1" dirty="0"/>
              <a:t>Climat: 5 ans après la COP21, où en est l’accord de Paris?</a:t>
            </a:r>
            <a:r>
              <a:rPr lang="fr-FR" sz="1300" dirty="0"/>
              <a:t>, </a:t>
            </a:r>
            <a:r>
              <a:rPr lang="fr-FR" sz="1300" u="sng" dirty="0"/>
              <a:t>LE FIGARO</a:t>
            </a:r>
            <a:r>
              <a:rPr lang="fr-FR" sz="1300" dirty="0"/>
              <a:t>, 11/12/2020.</a:t>
            </a:r>
          </a:p>
        </p:txBody>
      </p:sp>
      <p:sp>
        <p:nvSpPr>
          <p:cNvPr id="15" name="ZoneTexte 14">
            <a:extLst>
              <a:ext uri="{FF2B5EF4-FFF2-40B4-BE49-F238E27FC236}">
                <a16:creationId xmlns:a16="http://schemas.microsoft.com/office/drawing/2014/main" id="{8031B0D9-2217-FB78-EBD8-62F44A573718}"/>
              </a:ext>
            </a:extLst>
          </p:cNvPr>
          <p:cNvSpPr txBox="1"/>
          <p:nvPr/>
        </p:nvSpPr>
        <p:spPr>
          <a:xfrm>
            <a:off x="7588803" y="3828769"/>
            <a:ext cx="4326574" cy="584775"/>
          </a:xfrm>
          <a:prstGeom prst="rect">
            <a:avLst/>
          </a:prstGeom>
          <a:noFill/>
        </p:spPr>
        <p:txBody>
          <a:bodyPr wrap="square">
            <a:spAutoFit/>
          </a:bodyPr>
          <a:lstStyle/>
          <a:p>
            <a:r>
              <a:rPr lang="fr-FR" sz="1600" b="1" i="0" u="none" strike="noStrike" baseline="0" dirty="0">
                <a:latin typeface="Calibri" panose="020F0502020204030204" pitchFamily="34" charset="0"/>
                <a:cs typeface="Calibri" panose="020F0502020204030204" pitchFamily="34" charset="0"/>
              </a:rPr>
              <a:t>31 </a:t>
            </a:r>
            <a:r>
              <a:rPr lang="fr-FR" sz="1600" b="1" dirty="0">
                <a:latin typeface="Calibri" panose="020F0502020204030204" pitchFamily="34" charset="0"/>
                <a:cs typeface="Calibri" panose="020F0502020204030204" pitchFamily="34" charset="0"/>
              </a:rPr>
              <a:t>)</a:t>
            </a:r>
            <a:r>
              <a:rPr lang="fr-FR" sz="1600" b="1"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32, 33 &amp; 34 </a:t>
            </a:r>
            <a:r>
              <a:rPr lang="fr-FR" sz="1600" dirty="0">
                <a:solidFill>
                  <a:srgbClr val="0070C0"/>
                </a:solidFill>
                <a:latin typeface="Calibri" panose="020F0502020204030204" pitchFamily="34" charset="0"/>
                <a:cs typeface="Calibri" panose="020F0502020204030204" pitchFamily="34" charset="0"/>
              </a:rPr>
              <a:t>Quelles menaces pèsent sur  l’humanité et la planète dans un avenir proche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18" name="Image 17">
            <a:hlinkClick r:id="rId3" action="ppaction://hlinksldjump"/>
            <a:extLst>
              <a:ext uri="{FF2B5EF4-FFF2-40B4-BE49-F238E27FC236}">
                <a16:creationId xmlns:a16="http://schemas.microsoft.com/office/drawing/2014/main" id="{5D5CAD54-F6AA-4C3D-76E7-07B1398A21A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5" name="ZoneTexte 4">
            <a:extLst>
              <a:ext uri="{FF2B5EF4-FFF2-40B4-BE49-F238E27FC236}">
                <a16:creationId xmlns:a16="http://schemas.microsoft.com/office/drawing/2014/main" id="{5772EFA7-CC4A-05CC-079E-1C1676DF3640}"/>
              </a:ext>
            </a:extLst>
          </p:cNvPr>
          <p:cNvSpPr txBox="1"/>
          <p:nvPr/>
        </p:nvSpPr>
        <p:spPr>
          <a:xfrm>
            <a:off x="217958" y="146343"/>
            <a:ext cx="9831297"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L’émergence de nouvelles puissances : 1991-2022</a:t>
            </a:r>
          </a:p>
        </p:txBody>
      </p:sp>
    </p:spTree>
    <p:extLst>
      <p:ext uri="{BB962C8B-B14F-4D97-AF65-F5344CB8AC3E}">
        <p14:creationId xmlns:p14="http://schemas.microsoft.com/office/powerpoint/2010/main" val="622448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ppt_x</p:attrName>
                                        </p:attrNameLst>
                                      </p:cBhvr>
                                      <p:tavLst>
                                        <p:tav tm="0">
                                          <p:val>
                                            <p:strVal val="#ppt_x"/>
                                          </p:val>
                                        </p:tav>
                                        <p:tav tm="100000">
                                          <p:val>
                                            <p:strVal val="#ppt_x"/>
                                          </p:val>
                                        </p:tav>
                                      </p:tavLst>
                                    </p:anim>
                                    <p:anim calcmode="lin" valueType="num">
                                      <p:cBhvr>
                                        <p:cTn id="4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ppt_x"/>
                                          </p:val>
                                        </p:tav>
                                        <p:tav tm="100000">
                                          <p:val>
                                            <p:strVal val="#ppt_x"/>
                                          </p:val>
                                        </p:tav>
                                      </p:tavLst>
                                    </p:anim>
                                    <p:anim calcmode="lin" valueType="num">
                                      <p:cBhvr additive="base">
                                        <p:cTn id="5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10" grpId="0"/>
      <p:bldP spid="11" grpId="0"/>
      <p:bldP spid="12" grpId="0"/>
      <p:bldP spid="13" grpId="0"/>
      <p:bldP spid="14" grpId="0"/>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au 8">
            <a:extLst>
              <a:ext uri="{FF2B5EF4-FFF2-40B4-BE49-F238E27FC236}">
                <a16:creationId xmlns:a16="http://schemas.microsoft.com/office/drawing/2014/main" id="{CF105A7D-4ED3-089D-1275-6074333F838E}"/>
              </a:ext>
            </a:extLst>
          </p:cNvPr>
          <p:cNvGraphicFramePr>
            <a:graphicFrameLocks noGrp="1"/>
          </p:cNvGraphicFramePr>
          <p:nvPr>
            <p:extLst>
              <p:ext uri="{D42A27DB-BD31-4B8C-83A1-F6EECF244321}">
                <p14:modId xmlns:p14="http://schemas.microsoft.com/office/powerpoint/2010/main" val="1381945093"/>
              </p:ext>
            </p:extLst>
          </p:nvPr>
        </p:nvGraphicFramePr>
        <p:xfrm>
          <a:off x="2225405" y="2532881"/>
          <a:ext cx="9798795" cy="2108200"/>
        </p:xfrm>
        <a:graphic>
          <a:graphicData uri="http://schemas.openxmlformats.org/drawingml/2006/table">
            <a:tbl>
              <a:tblPr firstRow="1" bandRow="1">
                <a:tableStyleId>{5940675A-B579-460E-94D1-54222C63F5DA}</a:tableStyleId>
              </a:tblPr>
              <a:tblGrid>
                <a:gridCol w="1961003">
                  <a:extLst>
                    <a:ext uri="{9D8B030D-6E8A-4147-A177-3AD203B41FA5}">
                      <a16:colId xmlns:a16="http://schemas.microsoft.com/office/drawing/2014/main" val="1262387152"/>
                    </a:ext>
                  </a:extLst>
                </a:gridCol>
                <a:gridCol w="3767768">
                  <a:extLst>
                    <a:ext uri="{9D8B030D-6E8A-4147-A177-3AD203B41FA5}">
                      <a16:colId xmlns:a16="http://schemas.microsoft.com/office/drawing/2014/main" val="1622936250"/>
                    </a:ext>
                  </a:extLst>
                </a:gridCol>
                <a:gridCol w="4070024">
                  <a:extLst>
                    <a:ext uri="{9D8B030D-6E8A-4147-A177-3AD203B41FA5}">
                      <a16:colId xmlns:a16="http://schemas.microsoft.com/office/drawing/2014/main" val="3660364118"/>
                    </a:ext>
                  </a:extLst>
                </a:gridCol>
              </a:tblGrid>
              <a:tr h="370840">
                <a:tc>
                  <a:txBody>
                    <a:bodyPr/>
                    <a:lstStyle/>
                    <a:p>
                      <a:pPr algn="ctr"/>
                      <a:r>
                        <a:rPr lang="fr-FR" dirty="0"/>
                        <a:t>BLOCS</a:t>
                      </a:r>
                    </a:p>
                  </a:txBody>
                  <a:tcPr/>
                </a:tc>
                <a:tc>
                  <a:txBody>
                    <a:bodyPr/>
                    <a:lstStyle/>
                    <a:p>
                      <a:pPr algn="ctr"/>
                      <a:r>
                        <a:rPr lang="fr-FR" b="1" dirty="0"/>
                        <a:t>Aides économiques</a:t>
                      </a:r>
                    </a:p>
                  </a:txBody>
                  <a:tcPr/>
                </a:tc>
                <a:tc>
                  <a:txBody>
                    <a:bodyPr/>
                    <a:lstStyle/>
                    <a:p>
                      <a:pPr algn="ctr"/>
                      <a:r>
                        <a:rPr lang="fr-FR" b="1" dirty="0"/>
                        <a:t>Alliances militaires</a:t>
                      </a:r>
                    </a:p>
                  </a:txBody>
                  <a:tcPr/>
                </a:tc>
                <a:extLst>
                  <a:ext uri="{0D108BD9-81ED-4DB2-BD59-A6C34878D82A}">
                    <a16:rowId xmlns:a16="http://schemas.microsoft.com/office/drawing/2014/main" val="2227670139"/>
                  </a:ext>
                </a:extLst>
              </a:tr>
              <a:tr h="370840">
                <a:tc>
                  <a:txBody>
                    <a:bodyPr/>
                    <a:lstStyle/>
                    <a:p>
                      <a:r>
                        <a:rPr lang="fr-FR" sz="1800" b="1" kern="1200" dirty="0">
                          <a:solidFill>
                            <a:srgbClr val="0070C0"/>
                          </a:solidFill>
                          <a:latin typeface="+mn-lt"/>
                          <a:ea typeface="+mn-ea"/>
                          <a:cs typeface="+mn-cs"/>
                        </a:rPr>
                        <a:t>OUEST</a:t>
                      </a:r>
                      <a:r>
                        <a:rPr lang="fr-FR" dirty="0"/>
                        <a:t> dominé par</a:t>
                      </a:r>
                    </a:p>
                    <a:p>
                      <a:r>
                        <a:rPr lang="fr-FR" dirty="0"/>
                        <a:t>les </a:t>
                      </a:r>
                      <a:br>
                        <a:rPr lang="fr-FR" dirty="0"/>
                      </a:br>
                      <a:r>
                        <a:rPr lang="fr-FR" sz="1800" b="1" kern="1200" dirty="0">
                          <a:solidFill>
                            <a:srgbClr val="0070C0"/>
                          </a:solidFill>
                          <a:latin typeface="+mn-lt"/>
                          <a:ea typeface="+mn-ea"/>
                          <a:cs typeface="+mn-cs"/>
                        </a:rPr>
                        <a:t>ÉTATS-UNIS</a:t>
                      </a:r>
                      <a:r>
                        <a:rPr lang="fr-FR" dirty="0"/>
                        <a:t> </a:t>
                      </a:r>
                    </a:p>
                  </a:txBody>
                  <a:tcPr/>
                </a:tc>
                <a:tc>
                  <a:txBody>
                    <a:bodyPr/>
                    <a:lstStyle/>
                    <a:p>
                      <a:r>
                        <a:rPr lang="fr-FR" sz="1600" b="1" dirty="0"/>
                        <a:t>1948 :</a:t>
                      </a:r>
                      <a:r>
                        <a:rPr lang="fr-FR" sz="1600" dirty="0"/>
                        <a:t>              (</a:t>
                      </a:r>
                      <a:r>
                        <a:rPr lang="fr-FR" sz="1600" b="1" kern="1200" dirty="0">
                          <a:solidFill>
                            <a:schemeClr val="accent2"/>
                          </a:solidFill>
                          <a:latin typeface="+mn-lt"/>
                          <a:ea typeface="+mn-ea"/>
                          <a:cs typeface="+mn-cs"/>
                        </a:rPr>
                        <a:t>O</a:t>
                      </a:r>
                      <a:r>
                        <a:rPr lang="fr-FR" sz="1600" dirty="0"/>
                        <a:t>rganisation </a:t>
                      </a:r>
                      <a:r>
                        <a:rPr lang="fr-FR" sz="1600" b="1" kern="1200" dirty="0">
                          <a:solidFill>
                            <a:schemeClr val="accent2"/>
                          </a:solidFill>
                          <a:latin typeface="+mn-lt"/>
                          <a:ea typeface="+mn-ea"/>
                          <a:cs typeface="+mn-cs"/>
                        </a:rPr>
                        <a:t>E</a:t>
                      </a:r>
                      <a:r>
                        <a:rPr lang="fr-FR" sz="1600" dirty="0"/>
                        <a:t>uropéenne de </a:t>
                      </a:r>
                      <a:r>
                        <a:rPr lang="fr-FR" sz="1600" b="1" kern="1200" dirty="0">
                          <a:solidFill>
                            <a:schemeClr val="accent2"/>
                          </a:solidFill>
                          <a:latin typeface="+mn-lt"/>
                          <a:ea typeface="+mn-ea"/>
                          <a:cs typeface="+mn-cs"/>
                        </a:rPr>
                        <a:t>C</a:t>
                      </a:r>
                      <a:r>
                        <a:rPr lang="fr-FR" sz="1600" dirty="0"/>
                        <a:t>oopération </a:t>
                      </a:r>
                      <a:r>
                        <a:rPr lang="fr-FR" sz="1600" b="1" kern="1200" dirty="0">
                          <a:solidFill>
                            <a:schemeClr val="accent2"/>
                          </a:solidFill>
                          <a:latin typeface="+mn-lt"/>
                          <a:ea typeface="+mn-ea"/>
                          <a:cs typeface="+mn-cs"/>
                        </a:rPr>
                        <a:t>É</a:t>
                      </a:r>
                      <a:r>
                        <a:rPr lang="fr-FR" sz="1600" dirty="0"/>
                        <a:t>conomique) pour répartir l’argent du Plan MARSHALL (</a:t>
                      </a:r>
                      <a:r>
                        <a:rPr lang="fr-FR" sz="1600" b="1" dirty="0"/>
                        <a:t>1948</a:t>
                      </a:r>
                      <a:r>
                        <a:rPr lang="fr-FR" sz="1600" dirty="0"/>
                        <a: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600" b="1" dirty="0"/>
                        <a:t>1949 : </a:t>
                      </a:r>
                      <a:r>
                        <a:rPr lang="fr-FR" sz="1600" kern="1200" dirty="0">
                          <a:solidFill>
                            <a:schemeClr val="tx1"/>
                          </a:solidFill>
                          <a:latin typeface="+mn-lt"/>
                          <a:ea typeface="+mn-ea"/>
                          <a:cs typeface="+mn-cs"/>
                        </a:rPr>
                        <a:t>                (</a:t>
                      </a:r>
                      <a:r>
                        <a:rPr lang="fr-FR" sz="1600" b="1" kern="1200" dirty="0">
                          <a:solidFill>
                            <a:schemeClr val="accent2"/>
                          </a:solidFill>
                          <a:latin typeface="+mn-lt"/>
                          <a:ea typeface="+mn-ea"/>
                          <a:cs typeface="+mn-cs"/>
                        </a:rPr>
                        <a:t>O</a:t>
                      </a:r>
                      <a:r>
                        <a:rPr lang="fr-FR" sz="1600" kern="1200" dirty="0">
                          <a:solidFill>
                            <a:schemeClr val="tx1"/>
                          </a:solidFill>
                          <a:latin typeface="+mn-lt"/>
                          <a:ea typeface="+mn-ea"/>
                          <a:cs typeface="+mn-cs"/>
                        </a:rPr>
                        <a:t>rganisation du </a:t>
                      </a:r>
                      <a:r>
                        <a:rPr lang="fr-FR" sz="1600" b="1" kern="1200" dirty="0">
                          <a:solidFill>
                            <a:schemeClr val="accent2"/>
                          </a:solidFill>
                          <a:latin typeface="+mn-lt"/>
                          <a:ea typeface="+mn-ea"/>
                          <a:cs typeface="+mn-cs"/>
                        </a:rPr>
                        <a:t>T</a:t>
                      </a:r>
                      <a:r>
                        <a:rPr lang="fr-FR" sz="1600" kern="1200" dirty="0">
                          <a:solidFill>
                            <a:schemeClr val="tx1"/>
                          </a:solidFill>
                          <a:latin typeface="+mn-lt"/>
                          <a:ea typeface="+mn-ea"/>
                          <a:cs typeface="+mn-cs"/>
                        </a:rPr>
                        <a:t>raité de l’</a:t>
                      </a:r>
                      <a:r>
                        <a:rPr lang="fr-FR" sz="1600" b="1" kern="1200" dirty="0">
                          <a:solidFill>
                            <a:schemeClr val="accent2"/>
                          </a:solidFill>
                          <a:latin typeface="+mn-lt"/>
                          <a:ea typeface="+mn-ea"/>
                          <a:cs typeface="+mn-cs"/>
                        </a:rPr>
                        <a:t>A</a:t>
                      </a:r>
                      <a:r>
                        <a:rPr lang="fr-FR" sz="1600" kern="1200" dirty="0">
                          <a:solidFill>
                            <a:schemeClr val="tx1"/>
                          </a:solidFill>
                          <a:latin typeface="+mn-lt"/>
                          <a:ea typeface="+mn-ea"/>
                          <a:cs typeface="+mn-cs"/>
                        </a:rPr>
                        <a:t>tlantique </a:t>
                      </a:r>
                      <a:r>
                        <a:rPr lang="fr-FR" sz="1600" b="1" kern="1200" dirty="0">
                          <a:solidFill>
                            <a:schemeClr val="accent2"/>
                          </a:solidFill>
                          <a:latin typeface="+mn-lt"/>
                          <a:ea typeface="+mn-ea"/>
                          <a:cs typeface="+mn-cs"/>
                        </a:rPr>
                        <a:t>N</a:t>
                      </a:r>
                      <a:r>
                        <a:rPr lang="fr-FR" sz="1600" kern="1200" dirty="0">
                          <a:solidFill>
                            <a:schemeClr val="tx1"/>
                          </a:solidFill>
                          <a:latin typeface="+mn-lt"/>
                          <a:ea typeface="+mn-ea"/>
                          <a:cs typeface="+mn-cs"/>
                        </a:rPr>
                        <a:t>ord), solidarité entre les pays membres en cas d’agression d’un autre pays.</a:t>
                      </a:r>
                    </a:p>
                  </a:txBody>
                  <a:tcPr/>
                </a:tc>
                <a:extLst>
                  <a:ext uri="{0D108BD9-81ED-4DB2-BD59-A6C34878D82A}">
                    <a16:rowId xmlns:a16="http://schemas.microsoft.com/office/drawing/2014/main" val="3993761832"/>
                  </a:ext>
                </a:extLst>
              </a:tr>
              <a:tr h="370840">
                <a:tc>
                  <a:txBody>
                    <a:bodyPr/>
                    <a:lstStyle/>
                    <a:p>
                      <a:r>
                        <a:rPr lang="fr-FR" sz="1800" b="1" kern="1200" dirty="0">
                          <a:solidFill>
                            <a:srgbClr val="FF0000"/>
                          </a:solidFill>
                          <a:latin typeface="+mn-lt"/>
                          <a:ea typeface="+mn-ea"/>
                          <a:cs typeface="+mn-cs"/>
                        </a:rPr>
                        <a:t>EST</a:t>
                      </a:r>
                      <a:r>
                        <a:rPr lang="fr-FR" dirty="0"/>
                        <a:t> dominé par</a:t>
                      </a:r>
                      <a:br>
                        <a:rPr lang="fr-FR" dirty="0"/>
                      </a:br>
                      <a:r>
                        <a:rPr lang="fr-FR" dirty="0"/>
                        <a:t>l’</a:t>
                      </a:r>
                      <a:r>
                        <a:rPr lang="fr-FR" sz="1800" b="1" kern="1200" dirty="0">
                          <a:solidFill>
                            <a:srgbClr val="FF0000"/>
                          </a:solidFill>
                          <a:latin typeface="+mn-lt"/>
                          <a:ea typeface="+mn-ea"/>
                          <a:cs typeface="+mn-cs"/>
                        </a:rPr>
                        <a:t>URSS</a:t>
                      </a:r>
                    </a:p>
                  </a:txBody>
                  <a:tcPr/>
                </a:tc>
                <a:tc>
                  <a:txBody>
                    <a:bodyPr/>
                    <a:lstStyle/>
                    <a:p>
                      <a:r>
                        <a:rPr lang="fr-FR" sz="1600" b="1" dirty="0"/>
                        <a:t>1949 :</a:t>
                      </a:r>
                      <a:r>
                        <a:rPr lang="fr-FR" sz="1600" dirty="0"/>
                        <a:t> COMECON (ou                 - </a:t>
                      </a:r>
                      <a:r>
                        <a:rPr lang="fr-FR" sz="1600" b="1" kern="1200" dirty="0">
                          <a:solidFill>
                            <a:schemeClr val="accent2"/>
                          </a:solidFill>
                          <a:latin typeface="+mn-lt"/>
                          <a:ea typeface="+mn-ea"/>
                          <a:cs typeface="+mn-cs"/>
                        </a:rPr>
                        <a:t>C</a:t>
                      </a:r>
                      <a:r>
                        <a:rPr lang="fr-FR" sz="1600" dirty="0"/>
                        <a:t>onseil d’</a:t>
                      </a:r>
                      <a:r>
                        <a:rPr lang="fr-FR" sz="1600" b="1" kern="1200" dirty="0">
                          <a:solidFill>
                            <a:schemeClr val="accent2"/>
                          </a:solidFill>
                          <a:latin typeface="+mn-lt"/>
                          <a:ea typeface="+mn-ea"/>
                          <a:cs typeface="+mn-cs"/>
                        </a:rPr>
                        <a:t>A</a:t>
                      </a:r>
                      <a:r>
                        <a:rPr lang="fr-FR" sz="1600" dirty="0"/>
                        <a:t>ide </a:t>
                      </a:r>
                      <a:r>
                        <a:rPr lang="fr-FR" sz="1600" b="1" kern="1200" dirty="0">
                          <a:solidFill>
                            <a:schemeClr val="accent2"/>
                          </a:solidFill>
                          <a:latin typeface="+mn-lt"/>
                          <a:ea typeface="+mn-ea"/>
                          <a:cs typeface="+mn-cs"/>
                        </a:rPr>
                        <a:t>É</a:t>
                      </a:r>
                      <a:r>
                        <a:rPr lang="fr-FR" sz="1600" dirty="0"/>
                        <a:t>conomique </a:t>
                      </a:r>
                      <a:r>
                        <a:rPr lang="fr-FR" sz="1600" b="1" kern="1200" dirty="0">
                          <a:solidFill>
                            <a:schemeClr val="accent2"/>
                          </a:solidFill>
                          <a:latin typeface="+mn-lt"/>
                          <a:ea typeface="+mn-ea"/>
                          <a:cs typeface="+mn-cs"/>
                        </a:rPr>
                        <a:t>M</a:t>
                      </a:r>
                      <a:r>
                        <a:rPr lang="fr-FR" sz="1600" dirty="0"/>
                        <a:t>utuel)  pour mieux planifier et spécialiser les industries.</a:t>
                      </a:r>
                    </a:p>
                  </a:txBody>
                  <a:tcPr/>
                </a:tc>
                <a:tc>
                  <a:txBody>
                    <a:bodyPr/>
                    <a:lstStyle/>
                    <a:p>
                      <a:r>
                        <a:rPr lang="fr-FR" sz="1600" b="1" dirty="0"/>
                        <a:t>1955 : </a:t>
                      </a:r>
                      <a:endParaRPr lang="fr-FR" sz="1600" dirty="0"/>
                    </a:p>
                    <a:p>
                      <a:r>
                        <a:rPr lang="fr-FR" sz="1600" dirty="0"/>
                        <a:t>traité d’amitié, de coopération et d’assistance mutuelle entre la plupart des pays communiste</a:t>
                      </a:r>
                    </a:p>
                  </a:txBody>
                  <a:tcPr/>
                </a:tc>
                <a:extLst>
                  <a:ext uri="{0D108BD9-81ED-4DB2-BD59-A6C34878D82A}">
                    <a16:rowId xmlns:a16="http://schemas.microsoft.com/office/drawing/2014/main" val="721973303"/>
                  </a:ext>
                </a:extLst>
              </a:tr>
            </a:tbl>
          </a:graphicData>
        </a:graphic>
      </p:graphicFrame>
      <p:sp>
        <p:nvSpPr>
          <p:cNvPr id="33" name="ZoneTexte 32">
            <a:extLst>
              <a:ext uri="{FF2B5EF4-FFF2-40B4-BE49-F238E27FC236}">
                <a16:creationId xmlns:a16="http://schemas.microsoft.com/office/drawing/2014/main" id="{F747E81D-2E76-B5AA-EDEB-ADC703345F47}"/>
              </a:ext>
            </a:extLst>
          </p:cNvPr>
          <p:cNvSpPr txBox="1"/>
          <p:nvPr/>
        </p:nvSpPr>
        <p:spPr>
          <a:xfrm>
            <a:off x="2113054" y="1288882"/>
            <a:ext cx="10078946" cy="1200329"/>
          </a:xfrm>
          <a:prstGeom prst="rect">
            <a:avLst/>
          </a:prstGeom>
          <a:noFill/>
        </p:spPr>
        <p:txBody>
          <a:bodyPr wrap="square">
            <a:spAutoFit/>
          </a:bodyPr>
          <a:lstStyle/>
          <a:p>
            <a:pPr indent="357188"/>
            <a:r>
              <a:rPr lang="fr-FR" sz="1800" dirty="0"/>
              <a:t>En 1947, les anciens Alliés de la Seconde Guerre mondiale forment 2   </a:t>
            </a:r>
            <a:r>
              <a:rPr lang="fr-FR" sz="1800" dirty="0">
                <a:solidFill>
                  <a:schemeClr val="accent2"/>
                </a:solidFill>
              </a:rPr>
              <a:t>          </a:t>
            </a:r>
            <a:r>
              <a:rPr lang="fr-FR" sz="1800" dirty="0"/>
              <a:t>  aux idéologies opposées :</a:t>
            </a:r>
          </a:p>
          <a:p>
            <a:pPr marL="342900" indent="-342900">
              <a:buFont typeface="Arial" panose="020B0604020202020204" pitchFamily="34" charset="0"/>
              <a:buChar char="•"/>
            </a:pPr>
            <a:r>
              <a:rPr lang="fr-FR" sz="1800" b="1" dirty="0">
                <a:solidFill>
                  <a:srgbClr val="0070C0"/>
                </a:solidFill>
              </a:rPr>
              <a:t>BLOC DE L’OUEST :</a:t>
            </a:r>
            <a:r>
              <a:rPr lang="fr-FR" sz="1800" dirty="0"/>
              <a:t> sur le modèle américain,                                          et                           ;</a:t>
            </a:r>
          </a:p>
          <a:p>
            <a:pPr marL="342900" indent="-342900">
              <a:buFont typeface="Arial" panose="020B0604020202020204" pitchFamily="34" charset="0"/>
              <a:buChar char="•"/>
            </a:pPr>
            <a:r>
              <a:rPr lang="fr-FR" b="1" dirty="0">
                <a:solidFill>
                  <a:srgbClr val="FF0000"/>
                </a:solidFill>
              </a:rPr>
              <a:t>BLOC DE L’EST :</a:t>
            </a:r>
            <a:r>
              <a:rPr lang="fr-FR" dirty="0"/>
              <a:t> sur le modèle soviétique, </a:t>
            </a:r>
            <a:r>
              <a:rPr lang="fr-FR" sz="1800" dirty="0"/>
              <a:t>                                             et                            .</a:t>
            </a:r>
          </a:p>
          <a:p>
            <a:r>
              <a:rPr lang="fr-FR" sz="1800" dirty="0"/>
              <a:t>Chaque                                  va proposer à ses alliés des </a:t>
            </a:r>
            <a:r>
              <a:rPr lang="fr-FR" sz="1800" b="1" dirty="0"/>
              <a:t>aides économiques</a:t>
            </a:r>
            <a:r>
              <a:rPr lang="fr-FR" sz="1800" dirty="0"/>
              <a:t> et des </a:t>
            </a:r>
            <a:r>
              <a:rPr lang="fr-FR" sz="1800" b="1" dirty="0"/>
              <a:t>alliances militaires</a:t>
            </a:r>
            <a:r>
              <a:rPr lang="fr-FR" sz="1800" dirty="0"/>
              <a:t>…</a:t>
            </a:r>
          </a:p>
        </p:txBody>
      </p:sp>
      <p:sp>
        <p:nvSpPr>
          <p:cNvPr id="5" name="ZoneTexte 4">
            <a:extLst>
              <a:ext uri="{FF2B5EF4-FFF2-40B4-BE49-F238E27FC236}">
                <a16:creationId xmlns:a16="http://schemas.microsoft.com/office/drawing/2014/main" id="{93675428-CA5E-47F6-9640-F97C61BB9B2C}"/>
              </a:ext>
            </a:extLst>
          </p:cNvPr>
          <p:cNvSpPr txBox="1"/>
          <p:nvPr/>
        </p:nvSpPr>
        <p:spPr>
          <a:xfrm>
            <a:off x="2113054" y="522071"/>
            <a:ext cx="8650426" cy="523220"/>
          </a:xfrm>
          <a:prstGeom prst="rect">
            <a:avLst/>
          </a:prstGeom>
          <a:noFill/>
        </p:spPr>
        <p:txBody>
          <a:bodyPr wrap="square">
            <a:spAutoFit/>
          </a:bodyPr>
          <a:lstStyle/>
          <a:p>
            <a:r>
              <a:rPr lang="fr-FR" sz="2800" b="1" dirty="0">
                <a:solidFill>
                  <a:srgbClr val="002060"/>
                </a:solidFill>
              </a:rPr>
              <a:t>I ) L’affirmation de deux superpuissances : 1947-1991</a:t>
            </a:r>
          </a:p>
        </p:txBody>
      </p:sp>
      <p:sp>
        <p:nvSpPr>
          <p:cNvPr id="6" name="ZoneTexte 5">
            <a:extLst>
              <a:ext uri="{FF2B5EF4-FFF2-40B4-BE49-F238E27FC236}">
                <a16:creationId xmlns:a16="http://schemas.microsoft.com/office/drawing/2014/main" id="{605928AF-A6D5-4B4C-8347-E570129240E5}"/>
              </a:ext>
            </a:extLst>
          </p:cNvPr>
          <p:cNvSpPr txBox="1"/>
          <p:nvPr/>
        </p:nvSpPr>
        <p:spPr>
          <a:xfrm>
            <a:off x="217959" y="2444612"/>
            <a:ext cx="2223226" cy="4247317"/>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Arme nucléaire</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Blocs, </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Capitalisme,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CAEM</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CEE</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Communisme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Décolonisation</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Démocratie libérale,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Démocratie populaire,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Guerre froide</a:t>
            </a:r>
            <a:r>
              <a:rPr lang="fr-FR" sz="1200" dirty="0">
                <a:latin typeface="Calibri" panose="020F0502020204030204" pitchFamily="34" charset="0"/>
                <a:cs typeface="Calibri" panose="020F0502020204030204" pitchFamily="34" charset="0"/>
              </a:rPr>
              <a:t>, </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Non-alignement</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OECE,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ONU</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OSCE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OTAN,</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Pacte de Varsovie,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Propagande</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Puissance régionale</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Superpuissance</a:t>
            </a:r>
            <a:r>
              <a:rPr lang="fr-FR" sz="1200" dirty="0">
                <a:latin typeface="Calibri" panose="020F0502020204030204" pitchFamily="34" charset="0"/>
                <a:cs typeface="Calibri" panose="020F0502020204030204" pitchFamily="34" charset="0"/>
              </a:rPr>
              <a:t> ,</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Tiers-monde,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Union Européenne.</a:t>
            </a:r>
          </a:p>
        </p:txBody>
      </p:sp>
      <p:sp>
        <p:nvSpPr>
          <p:cNvPr id="12" name="ZoneTexte 11">
            <a:extLst>
              <a:ext uri="{FF2B5EF4-FFF2-40B4-BE49-F238E27FC236}">
                <a16:creationId xmlns:a16="http://schemas.microsoft.com/office/drawing/2014/main" id="{6256F489-9318-4AE0-9114-712FC2AFA3A3}"/>
              </a:ext>
            </a:extLst>
          </p:cNvPr>
          <p:cNvSpPr txBox="1"/>
          <p:nvPr/>
        </p:nvSpPr>
        <p:spPr>
          <a:xfrm>
            <a:off x="8928402" y="1278882"/>
            <a:ext cx="881241" cy="400110"/>
          </a:xfrm>
          <a:prstGeom prst="rect">
            <a:avLst/>
          </a:prstGeom>
          <a:noFill/>
        </p:spPr>
        <p:txBody>
          <a:bodyPr wrap="square">
            <a:spAutoFit/>
          </a:bodyPr>
          <a:lstStyle/>
          <a:p>
            <a:r>
              <a:rPr lang="fr-FR" sz="2000" b="1" dirty="0">
                <a:solidFill>
                  <a:schemeClr val="accent2"/>
                </a:solidFill>
              </a:rPr>
              <a:t>blocs</a:t>
            </a:r>
            <a:endParaRPr lang="fr-FR" sz="2000" dirty="0">
              <a:solidFill>
                <a:schemeClr val="accent2"/>
              </a:solidFill>
            </a:endParaRPr>
          </a:p>
        </p:txBody>
      </p:sp>
      <p:sp>
        <p:nvSpPr>
          <p:cNvPr id="19" name="ZoneTexte 18">
            <a:extLst>
              <a:ext uri="{FF2B5EF4-FFF2-40B4-BE49-F238E27FC236}">
                <a16:creationId xmlns:a16="http://schemas.microsoft.com/office/drawing/2014/main" id="{8DB136D8-CC66-4E4F-9EDF-A26341EDC9B4}"/>
              </a:ext>
            </a:extLst>
          </p:cNvPr>
          <p:cNvSpPr txBox="1"/>
          <p:nvPr/>
        </p:nvSpPr>
        <p:spPr>
          <a:xfrm>
            <a:off x="221326" y="520008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0" name="ZoneTexte 19">
            <a:extLst>
              <a:ext uri="{FF2B5EF4-FFF2-40B4-BE49-F238E27FC236}">
                <a16:creationId xmlns:a16="http://schemas.microsoft.com/office/drawing/2014/main" id="{7E288DAC-DA32-4DF7-8CD4-CB995D2FACAA}"/>
              </a:ext>
            </a:extLst>
          </p:cNvPr>
          <p:cNvSpPr txBox="1"/>
          <p:nvPr/>
        </p:nvSpPr>
        <p:spPr>
          <a:xfrm>
            <a:off x="217959" y="283890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1" name="ZoneTexte 20">
            <a:extLst>
              <a:ext uri="{FF2B5EF4-FFF2-40B4-BE49-F238E27FC236}">
                <a16:creationId xmlns:a16="http://schemas.microsoft.com/office/drawing/2014/main" id="{821564C5-562F-4E8B-AB44-CFAFCC10BD97}"/>
              </a:ext>
            </a:extLst>
          </p:cNvPr>
          <p:cNvSpPr txBox="1"/>
          <p:nvPr/>
        </p:nvSpPr>
        <p:spPr>
          <a:xfrm>
            <a:off x="217959" y="301028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2" name="ZoneTexte 21">
            <a:extLst>
              <a:ext uri="{FF2B5EF4-FFF2-40B4-BE49-F238E27FC236}">
                <a16:creationId xmlns:a16="http://schemas.microsoft.com/office/drawing/2014/main" id="{3C1DE01C-B4C9-4AF1-8A17-8DCC40BA3E73}"/>
              </a:ext>
            </a:extLst>
          </p:cNvPr>
          <p:cNvSpPr txBox="1"/>
          <p:nvPr/>
        </p:nvSpPr>
        <p:spPr>
          <a:xfrm>
            <a:off x="217958" y="356428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4" name="ZoneTexte 23">
            <a:extLst>
              <a:ext uri="{FF2B5EF4-FFF2-40B4-BE49-F238E27FC236}">
                <a16:creationId xmlns:a16="http://schemas.microsoft.com/office/drawing/2014/main" id="{4AEC6BF1-AAEB-4B41-B531-D7B155CB0B76}"/>
              </a:ext>
            </a:extLst>
          </p:cNvPr>
          <p:cNvSpPr txBox="1"/>
          <p:nvPr/>
        </p:nvSpPr>
        <p:spPr>
          <a:xfrm>
            <a:off x="230047" y="593667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5" name="ZoneTexte 24">
            <a:extLst>
              <a:ext uri="{FF2B5EF4-FFF2-40B4-BE49-F238E27FC236}">
                <a16:creationId xmlns:a16="http://schemas.microsoft.com/office/drawing/2014/main" id="{B14B2E1D-8E5E-4156-95BB-F500B7F332F5}"/>
              </a:ext>
            </a:extLst>
          </p:cNvPr>
          <p:cNvSpPr txBox="1"/>
          <p:nvPr/>
        </p:nvSpPr>
        <p:spPr>
          <a:xfrm>
            <a:off x="217958" y="4105004"/>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6" name="ZoneTexte 25">
            <a:extLst>
              <a:ext uri="{FF2B5EF4-FFF2-40B4-BE49-F238E27FC236}">
                <a16:creationId xmlns:a16="http://schemas.microsoft.com/office/drawing/2014/main" id="{860529A9-2BBE-470B-954D-ECF6DAA1746B}"/>
              </a:ext>
            </a:extLst>
          </p:cNvPr>
          <p:cNvSpPr txBox="1"/>
          <p:nvPr/>
        </p:nvSpPr>
        <p:spPr>
          <a:xfrm>
            <a:off x="221638" y="466579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7" name="ZoneTexte 26">
            <a:extLst>
              <a:ext uri="{FF2B5EF4-FFF2-40B4-BE49-F238E27FC236}">
                <a16:creationId xmlns:a16="http://schemas.microsoft.com/office/drawing/2014/main" id="{410E8C96-24F7-4C84-A455-ADD3E581679B}"/>
              </a:ext>
            </a:extLst>
          </p:cNvPr>
          <p:cNvSpPr txBox="1"/>
          <p:nvPr/>
        </p:nvSpPr>
        <p:spPr>
          <a:xfrm>
            <a:off x="221326" y="392033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0" name="ZoneTexte 39">
            <a:extLst>
              <a:ext uri="{FF2B5EF4-FFF2-40B4-BE49-F238E27FC236}">
                <a16:creationId xmlns:a16="http://schemas.microsoft.com/office/drawing/2014/main" id="{48C9AE4F-9BFB-4DD1-871B-E348F0C8FEF9}"/>
              </a:ext>
            </a:extLst>
          </p:cNvPr>
          <p:cNvSpPr txBox="1"/>
          <p:nvPr/>
        </p:nvSpPr>
        <p:spPr>
          <a:xfrm>
            <a:off x="213156" y="319702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2" name="ZoneTexte 41">
            <a:extLst>
              <a:ext uri="{FF2B5EF4-FFF2-40B4-BE49-F238E27FC236}">
                <a16:creationId xmlns:a16="http://schemas.microsoft.com/office/drawing/2014/main" id="{94AC5647-6E82-44AE-9BE5-B4BFDAC445E7}"/>
              </a:ext>
            </a:extLst>
          </p:cNvPr>
          <p:cNvSpPr txBox="1"/>
          <p:nvPr/>
        </p:nvSpPr>
        <p:spPr>
          <a:xfrm>
            <a:off x="6618702" y="1541256"/>
            <a:ext cx="2302251" cy="400110"/>
          </a:xfrm>
          <a:prstGeom prst="rect">
            <a:avLst/>
          </a:prstGeom>
          <a:noFill/>
        </p:spPr>
        <p:txBody>
          <a:bodyPr wrap="square">
            <a:spAutoFit/>
          </a:bodyPr>
          <a:lstStyle/>
          <a:p>
            <a:r>
              <a:rPr lang="fr-FR" sz="2000" b="1" dirty="0">
                <a:solidFill>
                  <a:schemeClr val="accent2"/>
                </a:solidFill>
              </a:rPr>
              <a:t>démocratie libérale</a:t>
            </a:r>
            <a:endParaRPr lang="fr-FR" sz="2000" dirty="0">
              <a:solidFill>
                <a:schemeClr val="accent2"/>
              </a:solidFill>
            </a:endParaRPr>
          </a:p>
        </p:txBody>
      </p:sp>
      <p:pic>
        <p:nvPicPr>
          <p:cNvPr id="44" name="Image 43">
            <a:hlinkClick r:id="rId2" action="ppaction://hlinksldjump"/>
            <a:extLst>
              <a:ext uri="{FF2B5EF4-FFF2-40B4-BE49-F238E27FC236}">
                <a16:creationId xmlns:a16="http://schemas.microsoft.com/office/drawing/2014/main" id="{C1BBC807-338C-4105-A1DE-C2A3D72862A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37" name="ZoneTexte 36">
            <a:extLst>
              <a:ext uri="{FF2B5EF4-FFF2-40B4-BE49-F238E27FC236}">
                <a16:creationId xmlns:a16="http://schemas.microsoft.com/office/drawing/2014/main" id="{CA90D9E1-783D-787F-6379-44D05A9BED22}"/>
              </a:ext>
            </a:extLst>
          </p:cNvPr>
          <p:cNvSpPr txBox="1"/>
          <p:nvPr/>
        </p:nvSpPr>
        <p:spPr>
          <a:xfrm>
            <a:off x="9070406" y="1538480"/>
            <a:ext cx="1393797" cy="400110"/>
          </a:xfrm>
          <a:prstGeom prst="rect">
            <a:avLst/>
          </a:prstGeom>
          <a:noFill/>
        </p:spPr>
        <p:txBody>
          <a:bodyPr wrap="square">
            <a:spAutoFit/>
          </a:bodyPr>
          <a:lstStyle/>
          <a:p>
            <a:r>
              <a:rPr lang="fr-FR" sz="2000" b="1" dirty="0">
                <a:solidFill>
                  <a:schemeClr val="accent2"/>
                </a:solidFill>
              </a:rPr>
              <a:t>capitalisme</a:t>
            </a:r>
            <a:endParaRPr lang="fr-FR" sz="2000" dirty="0">
              <a:solidFill>
                <a:schemeClr val="accent2"/>
              </a:solidFill>
            </a:endParaRPr>
          </a:p>
        </p:txBody>
      </p:sp>
      <p:sp>
        <p:nvSpPr>
          <p:cNvPr id="38" name="ZoneTexte 37">
            <a:extLst>
              <a:ext uri="{FF2B5EF4-FFF2-40B4-BE49-F238E27FC236}">
                <a16:creationId xmlns:a16="http://schemas.microsoft.com/office/drawing/2014/main" id="{BB1A5D13-0D89-6977-6C3A-29D6FA14AC6C}"/>
              </a:ext>
            </a:extLst>
          </p:cNvPr>
          <p:cNvSpPr txBox="1"/>
          <p:nvPr/>
        </p:nvSpPr>
        <p:spPr>
          <a:xfrm>
            <a:off x="6339252" y="1813495"/>
            <a:ext cx="2622014" cy="400110"/>
          </a:xfrm>
          <a:prstGeom prst="rect">
            <a:avLst/>
          </a:prstGeom>
          <a:noFill/>
        </p:spPr>
        <p:txBody>
          <a:bodyPr wrap="square">
            <a:spAutoFit/>
          </a:bodyPr>
          <a:lstStyle/>
          <a:p>
            <a:r>
              <a:rPr lang="fr-FR" sz="2000" b="1" dirty="0">
                <a:solidFill>
                  <a:schemeClr val="accent2"/>
                </a:solidFill>
              </a:rPr>
              <a:t>démocratie populaire</a:t>
            </a:r>
            <a:endParaRPr lang="fr-FR" sz="2000" dirty="0">
              <a:solidFill>
                <a:schemeClr val="accent2"/>
              </a:solidFill>
            </a:endParaRPr>
          </a:p>
        </p:txBody>
      </p:sp>
      <p:sp>
        <p:nvSpPr>
          <p:cNvPr id="39" name="ZoneTexte 38">
            <a:extLst>
              <a:ext uri="{FF2B5EF4-FFF2-40B4-BE49-F238E27FC236}">
                <a16:creationId xmlns:a16="http://schemas.microsoft.com/office/drawing/2014/main" id="{E7C7BB6D-751D-AF4A-661D-676B51106AFF}"/>
              </a:ext>
            </a:extLst>
          </p:cNvPr>
          <p:cNvSpPr txBox="1"/>
          <p:nvPr/>
        </p:nvSpPr>
        <p:spPr>
          <a:xfrm>
            <a:off x="8936384" y="1805140"/>
            <a:ext cx="1661843" cy="400110"/>
          </a:xfrm>
          <a:prstGeom prst="rect">
            <a:avLst/>
          </a:prstGeom>
          <a:noFill/>
        </p:spPr>
        <p:txBody>
          <a:bodyPr wrap="square">
            <a:spAutoFit/>
          </a:bodyPr>
          <a:lstStyle/>
          <a:p>
            <a:r>
              <a:rPr lang="fr-FR" sz="2000" b="1" dirty="0">
                <a:solidFill>
                  <a:schemeClr val="accent2"/>
                </a:solidFill>
              </a:rPr>
              <a:t>communisme</a:t>
            </a:r>
            <a:endParaRPr lang="fr-FR" sz="2000" dirty="0">
              <a:solidFill>
                <a:schemeClr val="accent2"/>
              </a:solidFill>
            </a:endParaRPr>
          </a:p>
        </p:txBody>
      </p:sp>
      <p:sp>
        <p:nvSpPr>
          <p:cNvPr id="3" name="ZoneTexte 2">
            <a:extLst>
              <a:ext uri="{FF2B5EF4-FFF2-40B4-BE49-F238E27FC236}">
                <a16:creationId xmlns:a16="http://schemas.microsoft.com/office/drawing/2014/main" id="{0AA04E10-B23E-5F84-5EAA-0AF62C503DA6}"/>
              </a:ext>
            </a:extLst>
          </p:cNvPr>
          <p:cNvSpPr txBox="1"/>
          <p:nvPr/>
        </p:nvSpPr>
        <p:spPr>
          <a:xfrm>
            <a:off x="2456761" y="906068"/>
            <a:ext cx="8316829" cy="492443"/>
          </a:xfrm>
          <a:prstGeom prst="rect">
            <a:avLst/>
          </a:prstGeom>
          <a:noFill/>
        </p:spPr>
        <p:txBody>
          <a:bodyPr wrap="none" rtlCol="0">
            <a:spAutoFit/>
          </a:bodyPr>
          <a:lstStyle/>
          <a:p>
            <a:pPr>
              <a:tabLst>
                <a:tab pos="363538" algn="l"/>
              </a:tabLst>
            </a:pPr>
            <a:r>
              <a:rPr lang="fr-FR" sz="2600" dirty="0">
                <a:solidFill>
                  <a:srgbClr val="7030A0"/>
                </a:solidFill>
                <a:sym typeface="Wingdings" panose="05000000000000000000" pitchFamily="2" charset="2"/>
              </a:rPr>
              <a:t>	</a:t>
            </a:r>
            <a:r>
              <a:rPr lang="fr-FR" sz="2600" dirty="0">
                <a:solidFill>
                  <a:srgbClr val="7030A0"/>
                </a:solidFill>
              </a:rPr>
              <a:t>Un monde bipolaire, dominé par les ÉTATS-UNIS et l’URSS</a:t>
            </a:r>
          </a:p>
        </p:txBody>
      </p:sp>
      <p:pic>
        <p:nvPicPr>
          <p:cNvPr id="45" name="Image 44">
            <a:extLst>
              <a:ext uri="{FF2B5EF4-FFF2-40B4-BE49-F238E27FC236}">
                <a16:creationId xmlns:a16="http://schemas.microsoft.com/office/drawing/2014/main" id="{F4812FD4-E266-9002-799A-5F9FA51BDB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12239" y="173903"/>
            <a:ext cx="643911" cy="643911"/>
          </a:xfrm>
          <a:prstGeom prst="rect">
            <a:avLst/>
          </a:prstGeom>
        </p:spPr>
      </p:pic>
      <p:pic>
        <p:nvPicPr>
          <p:cNvPr id="7" name="Image 6">
            <a:hlinkClick r:id="" action="ppaction://noaction"/>
            <a:extLst>
              <a:ext uri="{FF2B5EF4-FFF2-40B4-BE49-F238E27FC236}">
                <a16:creationId xmlns:a16="http://schemas.microsoft.com/office/drawing/2014/main" id="{2DED10BC-F349-5A54-F95E-03D9020F57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11664644" y="1661120"/>
            <a:ext cx="385464" cy="542403"/>
          </a:xfrm>
          <a:prstGeom prst="rect">
            <a:avLst/>
          </a:prstGeom>
        </p:spPr>
      </p:pic>
      <p:sp>
        <p:nvSpPr>
          <p:cNvPr id="46" name="ZoneTexte 45">
            <a:extLst>
              <a:ext uri="{FF2B5EF4-FFF2-40B4-BE49-F238E27FC236}">
                <a16:creationId xmlns:a16="http://schemas.microsoft.com/office/drawing/2014/main" id="{7B068F7B-FC8A-45AF-37FF-12A9D16A0225}"/>
              </a:ext>
            </a:extLst>
          </p:cNvPr>
          <p:cNvSpPr txBox="1"/>
          <p:nvPr/>
        </p:nvSpPr>
        <p:spPr>
          <a:xfrm>
            <a:off x="2880864" y="2093648"/>
            <a:ext cx="1827330" cy="400110"/>
          </a:xfrm>
          <a:prstGeom prst="rect">
            <a:avLst/>
          </a:prstGeom>
          <a:noFill/>
        </p:spPr>
        <p:txBody>
          <a:bodyPr wrap="square">
            <a:spAutoFit/>
          </a:bodyPr>
          <a:lstStyle/>
          <a:p>
            <a:r>
              <a:rPr lang="fr-FR" sz="2000" b="1" dirty="0">
                <a:solidFill>
                  <a:schemeClr val="accent2"/>
                </a:solidFill>
              </a:rPr>
              <a:t>superpuissance</a:t>
            </a:r>
            <a:endParaRPr lang="fr-FR" sz="2000" dirty="0">
              <a:solidFill>
                <a:schemeClr val="accent2"/>
              </a:solidFill>
            </a:endParaRPr>
          </a:p>
        </p:txBody>
      </p:sp>
      <p:sp>
        <p:nvSpPr>
          <p:cNvPr id="47" name="ZoneTexte 46">
            <a:extLst>
              <a:ext uri="{FF2B5EF4-FFF2-40B4-BE49-F238E27FC236}">
                <a16:creationId xmlns:a16="http://schemas.microsoft.com/office/drawing/2014/main" id="{9977D61A-FC6A-32C2-2B6D-1FA6B2FE19EC}"/>
              </a:ext>
            </a:extLst>
          </p:cNvPr>
          <p:cNvSpPr txBox="1"/>
          <p:nvPr/>
        </p:nvSpPr>
        <p:spPr>
          <a:xfrm>
            <a:off x="4752262" y="2876921"/>
            <a:ext cx="804090" cy="400110"/>
          </a:xfrm>
          <a:prstGeom prst="rect">
            <a:avLst/>
          </a:prstGeom>
          <a:noFill/>
        </p:spPr>
        <p:txBody>
          <a:bodyPr wrap="square">
            <a:spAutoFit/>
          </a:bodyPr>
          <a:lstStyle/>
          <a:p>
            <a:r>
              <a:rPr lang="fr-FR" sz="2000" b="1" dirty="0">
                <a:solidFill>
                  <a:schemeClr val="accent2"/>
                </a:solidFill>
              </a:rPr>
              <a:t>OECE</a:t>
            </a:r>
            <a:endParaRPr lang="fr-FR" sz="2000" dirty="0">
              <a:solidFill>
                <a:schemeClr val="accent2"/>
              </a:solidFill>
            </a:endParaRPr>
          </a:p>
        </p:txBody>
      </p:sp>
      <p:sp>
        <p:nvSpPr>
          <p:cNvPr id="48" name="ZoneTexte 47">
            <a:extLst>
              <a:ext uri="{FF2B5EF4-FFF2-40B4-BE49-F238E27FC236}">
                <a16:creationId xmlns:a16="http://schemas.microsoft.com/office/drawing/2014/main" id="{CE3A4EFB-CBAD-FD8C-900F-5948BA85C6C3}"/>
              </a:ext>
            </a:extLst>
          </p:cNvPr>
          <p:cNvSpPr txBox="1"/>
          <p:nvPr/>
        </p:nvSpPr>
        <p:spPr>
          <a:xfrm>
            <a:off x="8560215" y="2872025"/>
            <a:ext cx="802102" cy="400110"/>
          </a:xfrm>
          <a:prstGeom prst="rect">
            <a:avLst/>
          </a:prstGeom>
          <a:noFill/>
        </p:spPr>
        <p:txBody>
          <a:bodyPr wrap="square">
            <a:spAutoFit/>
          </a:bodyPr>
          <a:lstStyle/>
          <a:p>
            <a:r>
              <a:rPr lang="fr-FR" sz="2000" b="1" dirty="0">
                <a:solidFill>
                  <a:schemeClr val="accent2"/>
                </a:solidFill>
              </a:rPr>
              <a:t>OTAN</a:t>
            </a:r>
            <a:endParaRPr lang="fr-FR" sz="2000" dirty="0">
              <a:solidFill>
                <a:schemeClr val="accent2"/>
              </a:solidFill>
            </a:endParaRPr>
          </a:p>
        </p:txBody>
      </p:sp>
      <p:sp>
        <p:nvSpPr>
          <p:cNvPr id="49" name="ZoneTexte 48">
            <a:extLst>
              <a:ext uri="{FF2B5EF4-FFF2-40B4-BE49-F238E27FC236}">
                <a16:creationId xmlns:a16="http://schemas.microsoft.com/office/drawing/2014/main" id="{521DC405-1956-2C78-B669-ED37D8FAE26A}"/>
              </a:ext>
            </a:extLst>
          </p:cNvPr>
          <p:cNvSpPr txBox="1"/>
          <p:nvPr/>
        </p:nvSpPr>
        <p:spPr>
          <a:xfrm>
            <a:off x="6040555" y="3796334"/>
            <a:ext cx="878037" cy="400110"/>
          </a:xfrm>
          <a:prstGeom prst="rect">
            <a:avLst/>
          </a:prstGeom>
          <a:noFill/>
        </p:spPr>
        <p:txBody>
          <a:bodyPr wrap="square">
            <a:spAutoFit/>
          </a:bodyPr>
          <a:lstStyle/>
          <a:p>
            <a:r>
              <a:rPr lang="fr-FR" sz="2000" b="1" dirty="0">
                <a:solidFill>
                  <a:schemeClr val="accent2"/>
                </a:solidFill>
              </a:rPr>
              <a:t>CAEM</a:t>
            </a:r>
            <a:endParaRPr lang="fr-FR" sz="2000" dirty="0">
              <a:solidFill>
                <a:schemeClr val="accent2"/>
              </a:solidFill>
            </a:endParaRPr>
          </a:p>
        </p:txBody>
      </p:sp>
      <p:sp>
        <p:nvSpPr>
          <p:cNvPr id="50" name="ZoneTexte 49">
            <a:extLst>
              <a:ext uri="{FF2B5EF4-FFF2-40B4-BE49-F238E27FC236}">
                <a16:creationId xmlns:a16="http://schemas.microsoft.com/office/drawing/2014/main" id="{8837BC6C-C1CF-F8A3-32FE-894E894CB591}"/>
              </a:ext>
            </a:extLst>
          </p:cNvPr>
          <p:cNvSpPr txBox="1"/>
          <p:nvPr/>
        </p:nvSpPr>
        <p:spPr>
          <a:xfrm>
            <a:off x="8568888" y="3796334"/>
            <a:ext cx="2348828" cy="400110"/>
          </a:xfrm>
          <a:prstGeom prst="rect">
            <a:avLst/>
          </a:prstGeom>
          <a:noFill/>
        </p:spPr>
        <p:txBody>
          <a:bodyPr wrap="square">
            <a:spAutoFit/>
          </a:bodyPr>
          <a:lstStyle/>
          <a:p>
            <a:r>
              <a:rPr lang="fr-FR" sz="2000" b="1" dirty="0">
                <a:solidFill>
                  <a:schemeClr val="accent2"/>
                </a:solidFill>
              </a:rPr>
              <a:t>PACTE DE VARSOVIE</a:t>
            </a:r>
            <a:endParaRPr lang="fr-FR" sz="2000" dirty="0">
              <a:solidFill>
                <a:schemeClr val="accent2"/>
              </a:solidFill>
            </a:endParaRPr>
          </a:p>
        </p:txBody>
      </p:sp>
      <p:pic>
        <p:nvPicPr>
          <p:cNvPr id="52" name="Image 51">
            <a:extLst>
              <a:ext uri="{FF2B5EF4-FFF2-40B4-BE49-F238E27FC236}">
                <a16:creationId xmlns:a16="http://schemas.microsoft.com/office/drawing/2014/main" id="{0E2D3F38-5279-AA00-20C1-C75CF5090E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72272" y="4123396"/>
            <a:ext cx="543263" cy="398038"/>
          </a:xfrm>
          <a:prstGeom prst="rect">
            <a:avLst/>
          </a:prstGeom>
        </p:spPr>
      </p:pic>
      <p:grpSp>
        <p:nvGrpSpPr>
          <p:cNvPr id="10" name="Groupe 9">
            <a:extLst>
              <a:ext uri="{FF2B5EF4-FFF2-40B4-BE49-F238E27FC236}">
                <a16:creationId xmlns:a16="http://schemas.microsoft.com/office/drawing/2014/main" id="{9BF91933-8784-AB2D-ED7E-2D4CCABAB72C}"/>
              </a:ext>
            </a:extLst>
          </p:cNvPr>
          <p:cNvGrpSpPr/>
          <p:nvPr/>
        </p:nvGrpSpPr>
        <p:grpSpPr>
          <a:xfrm>
            <a:off x="205680" y="533962"/>
            <a:ext cx="1846265" cy="1938006"/>
            <a:chOff x="205680" y="533962"/>
            <a:chExt cx="1846265" cy="1938006"/>
          </a:xfrm>
        </p:grpSpPr>
        <p:pic>
          <p:nvPicPr>
            <p:cNvPr id="32" name="Image 31">
              <a:extLst>
                <a:ext uri="{FF2B5EF4-FFF2-40B4-BE49-F238E27FC236}">
                  <a16:creationId xmlns:a16="http://schemas.microsoft.com/office/drawing/2014/main" id="{F8567903-1A0A-4891-8227-97DA787643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1857" y="1313563"/>
              <a:ext cx="1158405" cy="1158405"/>
            </a:xfrm>
            <a:prstGeom prst="rect">
              <a:avLst/>
            </a:prstGeom>
          </p:spPr>
        </p:pic>
        <p:pic>
          <p:nvPicPr>
            <p:cNvPr id="4" name="Image 3">
              <a:extLst>
                <a:ext uri="{FF2B5EF4-FFF2-40B4-BE49-F238E27FC236}">
                  <a16:creationId xmlns:a16="http://schemas.microsoft.com/office/drawing/2014/main" id="{546D31E0-0808-5A34-6CB6-349CA2BD031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8617" y="533962"/>
              <a:ext cx="1743328" cy="745335"/>
            </a:xfrm>
            <a:prstGeom prst="rect">
              <a:avLst/>
            </a:prstGeom>
          </p:spPr>
        </p:pic>
        <p:sp>
          <p:nvSpPr>
            <p:cNvPr id="9" name="Rectangle 8">
              <a:extLst>
                <a:ext uri="{FF2B5EF4-FFF2-40B4-BE49-F238E27FC236}">
                  <a16:creationId xmlns:a16="http://schemas.microsoft.com/office/drawing/2014/main" id="{A9385CFD-A70D-3506-8D50-BFEF80B2A6B6}"/>
                </a:ext>
              </a:extLst>
            </p:cNvPr>
            <p:cNvSpPr/>
            <p:nvPr/>
          </p:nvSpPr>
          <p:spPr>
            <a:xfrm>
              <a:off x="205680" y="1377084"/>
              <a:ext cx="535724" cy="923330"/>
            </a:xfrm>
            <a:prstGeom prst="rect">
              <a:avLst/>
            </a:prstGeom>
            <a:noFill/>
          </p:spPr>
          <p:txBody>
            <a:bodyPr wrap="none" lIns="91440" tIns="45720" rIns="91440" bIns="45720">
              <a:spAutoFit/>
            </a:bodyPr>
            <a:lstStyle/>
            <a:p>
              <a:pPr algn="ctr"/>
              <a:r>
                <a:rPr lang="fr-FR" sz="54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1</a:t>
              </a:r>
            </a:p>
          </p:txBody>
        </p:sp>
      </p:grpSp>
      <p:sp>
        <p:nvSpPr>
          <p:cNvPr id="41" name="ZoneTexte 40">
            <a:extLst>
              <a:ext uri="{FF2B5EF4-FFF2-40B4-BE49-F238E27FC236}">
                <a16:creationId xmlns:a16="http://schemas.microsoft.com/office/drawing/2014/main" id="{B0AEF15A-DDE6-F2F6-F9D9-3A84180940B8}"/>
              </a:ext>
            </a:extLst>
          </p:cNvPr>
          <p:cNvSpPr txBox="1"/>
          <p:nvPr/>
        </p:nvSpPr>
        <p:spPr>
          <a:xfrm>
            <a:off x="213155" y="5395960"/>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pic>
        <p:nvPicPr>
          <p:cNvPr id="51" name="Image 50">
            <a:extLst>
              <a:ext uri="{FF2B5EF4-FFF2-40B4-BE49-F238E27FC236}">
                <a16:creationId xmlns:a16="http://schemas.microsoft.com/office/drawing/2014/main" id="{14A74956-AEC5-1234-D0B6-A6091C115114}"/>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3593097" y="3336485"/>
            <a:ext cx="531065" cy="351803"/>
          </a:xfrm>
          <a:prstGeom prst="rect">
            <a:avLst/>
          </a:prstGeom>
        </p:spPr>
      </p:pic>
      <p:sp>
        <p:nvSpPr>
          <p:cNvPr id="43" name="ZoneTexte 42">
            <a:extLst>
              <a:ext uri="{FF2B5EF4-FFF2-40B4-BE49-F238E27FC236}">
                <a16:creationId xmlns:a16="http://schemas.microsoft.com/office/drawing/2014/main" id="{5419337A-AE39-AE8E-8F50-649A852193EE}"/>
              </a:ext>
            </a:extLst>
          </p:cNvPr>
          <p:cNvSpPr txBox="1"/>
          <p:nvPr/>
        </p:nvSpPr>
        <p:spPr>
          <a:xfrm>
            <a:off x="2113054" y="4606613"/>
            <a:ext cx="9911146" cy="646331"/>
          </a:xfrm>
          <a:prstGeom prst="rect">
            <a:avLst/>
          </a:prstGeom>
          <a:noFill/>
        </p:spPr>
        <p:txBody>
          <a:bodyPr wrap="square">
            <a:spAutoFit/>
          </a:bodyPr>
          <a:lstStyle/>
          <a:p>
            <a:r>
              <a:rPr lang="fr-FR" sz="1800" dirty="0"/>
              <a:t>… mais aussi utiliser tous les moyens de communication pour persuader (« créer un sentiment ») que les mode de pensée et de vie de l’un sont meilleurs que ceux de l’autre : la                          .</a:t>
            </a:r>
          </a:p>
        </p:txBody>
      </p:sp>
      <p:sp>
        <p:nvSpPr>
          <p:cNvPr id="53" name="ZoneTexte 52">
            <a:extLst>
              <a:ext uri="{FF2B5EF4-FFF2-40B4-BE49-F238E27FC236}">
                <a16:creationId xmlns:a16="http://schemas.microsoft.com/office/drawing/2014/main" id="{D2525371-A4CE-073A-6704-A954236B378A}"/>
              </a:ext>
            </a:extLst>
          </p:cNvPr>
          <p:cNvSpPr txBox="1"/>
          <p:nvPr/>
        </p:nvSpPr>
        <p:spPr>
          <a:xfrm>
            <a:off x="8793347" y="4858619"/>
            <a:ext cx="1531283" cy="400110"/>
          </a:xfrm>
          <a:prstGeom prst="rect">
            <a:avLst/>
          </a:prstGeom>
          <a:noFill/>
        </p:spPr>
        <p:txBody>
          <a:bodyPr wrap="square">
            <a:spAutoFit/>
          </a:bodyPr>
          <a:lstStyle/>
          <a:p>
            <a:r>
              <a:rPr lang="fr-FR" sz="2000" b="1" dirty="0">
                <a:solidFill>
                  <a:schemeClr val="accent2"/>
                </a:solidFill>
              </a:rPr>
              <a:t>propagande</a:t>
            </a:r>
            <a:endParaRPr lang="fr-FR" sz="2000" dirty="0">
              <a:solidFill>
                <a:schemeClr val="accent2"/>
              </a:solidFill>
            </a:endParaRPr>
          </a:p>
        </p:txBody>
      </p:sp>
      <p:sp>
        <p:nvSpPr>
          <p:cNvPr id="55" name="ZoneTexte 54">
            <a:extLst>
              <a:ext uri="{FF2B5EF4-FFF2-40B4-BE49-F238E27FC236}">
                <a16:creationId xmlns:a16="http://schemas.microsoft.com/office/drawing/2014/main" id="{FE860212-40B1-F10E-64B4-016D6B2E484B}"/>
              </a:ext>
            </a:extLst>
          </p:cNvPr>
          <p:cNvSpPr txBox="1"/>
          <p:nvPr/>
        </p:nvSpPr>
        <p:spPr>
          <a:xfrm>
            <a:off x="221325" y="557584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pic>
        <p:nvPicPr>
          <p:cNvPr id="54" name="Image 53">
            <a:hlinkClick r:id="rId10" action="ppaction://hlinksldjump"/>
            <a:extLst>
              <a:ext uri="{FF2B5EF4-FFF2-40B4-BE49-F238E27FC236}">
                <a16:creationId xmlns:a16="http://schemas.microsoft.com/office/drawing/2014/main" id="{6D921AE9-FF6D-4A22-5C2A-6FA78139A0B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632921">
            <a:off x="10026755" y="154280"/>
            <a:ext cx="339890" cy="540734"/>
          </a:xfrm>
          <a:prstGeom prst="rect">
            <a:avLst/>
          </a:prstGeom>
        </p:spPr>
      </p:pic>
      <p:sp>
        <p:nvSpPr>
          <p:cNvPr id="11" name="ZoneTexte 10">
            <a:extLst>
              <a:ext uri="{FF2B5EF4-FFF2-40B4-BE49-F238E27FC236}">
                <a16:creationId xmlns:a16="http://schemas.microsoft.com/office/drawing/2014/main" id="{6A08A85A-699D-D3A6-866D-2CAD34D14E16}"/>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318701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ppt_x"/>
                                          </p:val>
                                        </p:tav>
                                        <p:tav tm="100000">
                                          <p:val>
                                            <p:strVal val="#ppt_x"/>
                                          </p:val>
                                        </p:tav>
                                      </p:tavLst>
                                    </p:anim>
                                    <p:anim calcmode="lin" valueType="num">
                                      <p:cBhvr additive="base">
                                        <p:cTn id="28" dur="500" fill="hold"/>
                                        <p:tgtEl>
                                          <p:spTgt spid="4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additive="base">
                                        <p:cTn id="41" dur="500" fill="hold"/>
                                        <p:tgtEl>
                                          <p:spTgt spid="37"/>
                                        </p:tgtEl>
                                        <p:attrNameLst>
                                          <p:attrName>ppt_x</p:attrName>
                                        </p:attrNameLst>
                                      </p:cBhvr>
                                      <p:tavLst>
                                        <p:tav tm="0">
                                          <p:val>
                                            <p:strVal val="#ppt_x"/>
                                          </p:val>
                                        </p:tav>
                                        <p:tav tm="100000">
                                          <p:val>
                                            <p:strVal val="#ppt_x"/>
                                          </p:val>
                                        </p:tav>
                                      </p:tavLst>
                                    </p:anim>
                                    <p:anim calcmode="lin" valueType="num">
                                      <p:cBhvr additive="base">
                                        <p:cTn id="42"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500" fill="hold"/>
                                        <p:tgtEl>
                                          <p:spTgt spid="38"/>
                                        </p:tgtEl>
                                        <p:attrNameLst>
                                          <p:attrName>ppt_x</p:attrName>
                                        </p:attrNameLst>
                                      </p:cBhvr>
                                      <p:tavLst>
                                        <p:tav tm="0">
                                          <p:val>
                                            <p:strVal val="#ppt_x"/>
                                          </p:val>
                                        </p:tav>
                                        <p:tav tm="100000">
                                          <p:val>
                                            <p:strVal val="#ppt_x"/>
                                          </p:val>
                                        </p:tav>
                                      </p:tavLst>
                                    </p:anim>
                                    <p:anim calcmode="lin" valueType="num">
                                      <p:cBhvr additive="base">
                                        <p:cTn id="48" dur="500" fill="hold"/>
                                        <p:tgtEl>
                                          <p:spTgt spid="3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ppt_x"/>
                                          </p:val>
                                        </p:tav>
                                        <p:tav tm="100000">
                                          <p:val>
                                            <p:strVal val="#ppt_x"/>
                                          </p:val>
                                        </p:tav>
                                      </p:tavLst>
                                    </p:anim>
                                    <p:anim calcmode="lin" valueType="num">
                                      <p:cBhvr additive="base">
                                        <p:cTn id="5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ppt_x"/>
                                          </p:val>
                                        </p:tav>
                                        <p:tav tm="100000">
                                          <p:val>
                                            <p:strVal val="#ppt_x"/>
                                          </p:val>
                                        </p:tav>
                                      </p:tavLst>
                                    </p:anim>
                                    <p:anim calcmode="lin" valueType="num">
                                      <p:cBhvr additive="base">
                                        <p:cTn id="58" dur="500" fill="hold"/>
                                        <p:tgtEl>
                                          <p:spTgt spid="39"/>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500" fill="hold"/>
                                        <p:tgtEl>
                                          <p:spTgt spid="22"/>
                                        </p:tgtEl>
                                        <p:attrNameLst>
                                          <p:attrName>ppt_x</p:attrName>
                                        </p:attrNameLst>
                                      </p:cBhvr>
                                      <p:tavLst>
                                        <p:tav tm="0">
                                          <p:val>
                                            <p:strVal val="#ppt_x"/>
                                          </p:val>
                                        </p:tav>
                                        <p:tav tm="100000">
                                          <p:val>
                                            <p:strVal val="#ppt_x"/>
                                          </p:val>
                                        </p:tav>
                                      </p:tavLst>
                                    </p:anim>
                                    <p:anim calcmode="lin" valueType="num">
                                      <p:cBhvr additive="base">
                                        <p:cTn id="6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additive="base">
                                        <p:cTn id="67" dur="500" fill="hold"/>
                                        <p:tgtEl>
                                          <p:spTgt spid="46"/>
                                        </p:tgtEl>
                                        <p:attrNameLst>
                                          <p:attrName>ppt_x</p:attrName>
                                        </p:attrNameLst>
                                      </p:cBhvr>
                                      <p:tavLst>
                                        <p:tav tm="0">
                                          <p:val>
                                            <p:strVal val="#ppt_x"/>
                                          </p:val>
                                        </p:tav>
                                        <p:tav tm="100000">
                                          <p:val>
                                            <p:strVal val="#ppt_x"/>
                                          </p:val>
                                        </p:tav>
                                      </p:tavLst>
                                    </p:anim>
                                    <p:anim calcmode="lin" valueType="num">
                                      <p:cBhvr additive="base">
                                        <p:cTn id="68" dur="500" fill="hold"/>
                                        <p:tgtEl>
                                          <p:spTgt spid="46"/>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additive="base">
                                        <p:cTn id="71" dur="500" fill="hold"/>
                                        <p:tgtEl>
                                          <p:spTgt spid="24"/>
                                        </p:tgtEl>
                                        <p:attrNameLst>
                                          <p:attrName>ppt_x</p:attrName>
                                        </p:attrNameLst>
                                      </p:cBhvr>
                                      <p:tavLst>
                                        <p:tav tm="0">
                                          <p:val>
                                            <p:strVal val="#ppt_x"/>
                                          </p:val>
                                        </p:tav>
                                        <p:tav tm="100000">
                                          <p:val>
                                            <p:strVal val="#ppt_x"/>
                                          </p:val>
                                        </p:tav>
                                      </p:tavLst>
                                    </p:anim>
                                    <p:anim calcmode="lin" valueType="num">
                                      <p:cBhvr additive="base">
                                        <p:cTn id="7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2"/>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500" fill="hold"/>
                                        <p:tgtEl>
                                          <p:spTgt spid="47"/>
                                        </p:tgtEl>
                                        <p:attrNameLst>
                                          <p:attrName>ppt_x</p:attrName>
                                        </p:attrNameLst>
                                      </p:cBhvr>
                                      <p:tavLst>
                                        <p:tav tm="0">
                                          <p:val>
                                            <p:strVal val="#ppt_x"/>
                                          </p:val>
                                        </p:tav>
                                        <p:tav tm="100000">
                                          <p:val>
                                            <p:strVal val="#ppt_x"/>
                                          </p:val>
                                        </p:tav>
                                      </p:tavLst>
                                    </p:anim>
                                    <p:anim calcmode="lin" valueType="num">
                                      <p:cBhvr additive="base">
                                        <p:cTn id="86" dur="500" fill="hold"/>
                                        <p:tgtEl>
                                          <p:spTgt spid="47"/>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6"/>
                                        </p:tgtEl>
                                        <p:attrNameLst>
                                          <p:attrName>style.visibility</p:attrName>
                                        </p:attrNameLst>
                                      </p:cBhvr>
                                      <p:to>
                                        <p:strVal val="visible"/>
                                      </p:to>
                                    </p:set>
                                    <p:anim calcmode="lin" valueType="num">
                                      <p:cBhvr additive="base">
                                        <p:cTn id="89" dur="500" fill="hold"/>
                                        <p:tgtEl>
                                          <p:spTgt spid="26"/>
                                        </p:tgtEl>
                                        <p:attrNameLst>
                                          <p:attrName>ppt_x</p:attrName>
                                        </p:attrNameLst>
                                      </p:cBhvr>
                                      <p:tavLst>
                                        <p:tav tm="0">
                                          <p:val>
                                            <p:strVal val="#ppt_x"/>
                                          </p:val>
                                        </p:tav>
                                        <p:tav tm="100000">
                                          <p:val>
                                            <p:strVal val="#ppt_x"/>
                                          </p:val>
                                        </p:tav>
                                      </p:tavLst>
                                    </p:anim>
                                    <p:anim calcmode="lin" valueType="num">
                                      <p:cBhvr additive="base">
                                        <p:cTn id="9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49"/>
                                        </p:tgtEl>
                                        <p:attrNameLst>
                                          <p:attrName>style.visibility</p:attrName>
                                        </p:attrNameLst>
                                      </p:cBhvr>
                                      <p:to>
                                        <p:strVal val="visible"/>
                                      </p:to>
                                    </p:set>
                                    <p:anim calcmode="lin" valueType="num">
                                      <p:cBhvr additive="base">
                                        <p:cTn id="95" dur="500" fill="hold"/>
                                        <p:tgtEl>
                                          <p:spTgt spid="49"/>
                                        </p:tgtEl>
                                        <p:attrNameLst>
                                          <p:attrName>ppt_x</p:attrName>
                                        </p:attrNameLst>
                                      </p:cBhvr>
                                      <p:tavLst>
                                        <p:tav tm="0">
                                          <p:val>
                                            <p:strVal val="#ppt_x"/>
                                          </p:val>
                                        </p:tav>
                                        <p:tav tm="100000">
                                          <p:val>
                                            <p:strVal val="#ppt_x"/>
                                          </p:val>
                                        </p:tav>
                                      </p:tavLst>
                                    </p:anim>
                                    <p:anim calcmode="lin" valueType="num">
                                      <p:cBhvr additive="base">
                                        <p:cTn id="96" dur="500" fill="hold"/>
                                        <p:tgtEl>
                                          <p:spTgt spid="49"/>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500" fill="hold"/>
                                        <p:tgtEl>
                                          <p:spTgt spid="40"/>
                                        </p:tgtEl>
                                        <p:attrNameLst>
                                          <p:attrName>ppt_x</p:attrName>
                                        </p:attrNameLst>
                                      </p:cBhvr>
                                      <p:tavLst>
                                        <p:tav tm="0">
                                          <p:val>
                                            <p:strVal val="#ppt_x"/>
                                          </p:val>
                                        </p:tav>
                                        <p:tav tm="100000">
                                          <p:val>
                                            <p:strVal val="#ppt_x"/>
                                          </p:val>
                                        </p:tav>
                                      </p:tavLst>
                                    </p:anim>
                                    <p:anim calcmode="lin" valueType="num">
                                      <p:cBhvr additive="base">
                                        <p:cTn id="10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48"/>
                                        </p:tgtEl>
                                        <p:attrNameLst>
                                          <p:attrName>style.visibility</p:attrName>
                                        </p:attrNameLst>
                                      </p:cBhvr>
                                      <p:to>
                                        <p:strVal val="visible"/>
                                      </p:to>
                                    </p:set>
                                    <p:anim calcmode="lin" valueType="num">
                                      <p:cBhvr additive="base">
                                        <p:cTn id="105" dur="500" fill="hold"/>
                                        <p:tgtEl>
                                          <p:spTgt spid="48"/>
                                        </p:tgtEl>
                                        <p:attrNameLst>
                                          <p:attrName>ppt_x</p:attrName>
                                        </p:attrNameLst>
                                      </p:cBhvr>
                                      <p:tavLst>
                                        <p:tav tm="0">
                                          <p:val>
                                            <p:strVal val="#ppt_x"/>
                                          </p:val>
                                        </p:tav>
                                        <p:tav tm="100000">
                                          <p:val>
                                            <p:strVal val="#ppt_x"/>
                                          </p:val>
                                        </p:tav>
                                      </p:tavLst>
                                    </p:anim>
                                    <p:anim calcmode="lin" valueType="num">
                                      <p:cBhvr additive="base">
                                        <p:cTn id="106" dur="500" fill="hold"/>
                                        <p:tgtEl>
                                          <p:spTgt spid="48"/>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19"/>
                                        </p:tgtEl>
                                        <p:attrNameLst>
                                          <p:attrName>style.visibility</p:attrName>
                                        </p:attrNameLst>
                                      </p:cBhvr>
                                      <p:to>
                                        <p:strVal val="visible"/>
                                      </p:to>
                                    </p:set>
                                    <p:anim calcmode="lin" valueType="num">
                                      <p:cBhvr additive="base">
                                        <p:cTn id="109" dur="500" fill="hold"/>
                                        <p:tgtEl>
                                          <p:spTgt spid="19"/>
                                        </p:tgtEl>
                                        <p:attrNameLst>
                                          <p:attrName>ppt_x</p:attrName>
                                        </p:attrNameLst>
                                      </p:cBhvr>
                                      <p:tavLst>
                                        <p:tav tm="0">
                                          <p:val>
                                            <p:strVal val="#ppt_x"/>
                                          </p:val>
                                        </p:tav>
                                        <p:tav tm="100000">
                                          <p:val>
                                            <p:strVal val="#ppt_x"/>
                                          </p:val>
                                        </p:tav>
                                      </p:tavLst>
                                    </p:anim>
                                    <p:anim calcmode="lin" valueType="num">
                                      <p:cBhvr additive="base">
                                        <p:cTn id="11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50"/>
                                        </p:tgtEl>
                                        <p:attrNameLst>
                                          <p:attrName>style.visibility</p:attrName>
                                        </p:attrNameLst>
                                      </p:cBhvr>
                                      <p:to>
                                        <p:strVal val="visible"/>
                                      </p:to>
                                    </p:set>
                                    <p:anim calcmode="lin" valueType="num">
                                      <p:cBhvr additive="base">
                                        <p:cTn id="115" dur="500" fill="hold"/>
                                        <p:tgtEl>
                                          <p:spTgt spid="50"/>
                                        </p:tgtEl>
                                        <p:attrNameLst>
                                          <p:attrName>ppt_x</p:attrName>
                                        </p:attrNameLst>
                                      </p:cBhvr>
                                      <p:tavLst>
                                        <p:tav tm="0">
                                          <p:val>
                                            <p:strVal val="#ppt_x"/>
                                          </p:val>
                                        </p:tav>
                                        <p:tav tm="100000">
                                          <p:val>
                                            <p:strVal val="#ppt_x"/>
                                          </p:val>
                                        </p:tav>
                                      </p:tavLst>
                                    </p:anim>
                                    <p:anim calcmode="lin" valueType="num">
                                      <p:cBhvr additive="base">
                                        <p:cTn id="116" dur="500" fill="hold"/>
                                        <p:tgtEl>
                                          <p:spTgt spid="50"/>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41"/>
                                        </p:tgtEl>
                                        <p:attrNameLst>
                                          <p:attrName>style.visibility</p:attrName>
                                        </p:attrNameLst>
                                      </p:cBhvr>
                                      <p:to>
                                        <p:strVal val="visible"/>
                                      </p:to>
                                    </p:set>
                                    <p:anim calcmode="lin" valueType="num">
                                      <p:cBhvr additive="base">
                                        <p:cTn id="119" dur="500" fill="hold"/>
                                        <p:tgtEl>
                                          <p:spTgt spid="41"/>
                                        </p:tgtEl>
                                        <p:attrNameLst>
                                          <p:attrName>ppt_x</p:attrName>
                                        </p:attrNameLst>
                                      </p:cBhvr>
                                      <p:tavLst>
                                        <p:tav tm="0">
                                          <p:val>
                                            <p:strVal val="#ppt_x"/>
                                          </p:val>
                                        </p:tav>
                                        <p:tav tm="100000">
                                          <p:val>
                                            <p:strVal val="#ppt_x"/>
                                          </p:val>
                                        </p:tav>
                                      </p:tavLst>
                                    </p:anim>
                                    <p:anim calcmode="lin" valueType="num">
                                      <p:cBhvr additive="base">
                                        <p:cTn id="120"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grpId="0" nodeType="clickEffect">
                                  <p:stCondLst>
                                    <p:cond delay="0"/>
                                  </p:stCondLst>
                                  <p:childTnLst>
                                    <p:set>
                                      <p:cBhvr>
                                        <p:cTn id="124" dur="1" fill="hold">
                                          <p:stCondLst>
                                            <p:cond delay="0"/>
                                          </p:stCondLst>
                                        </p:cTn>
                                        <p:tgtEl>
                                          <p:spTgt spid="43"/>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grpId="0" nodeType="clickEffect">
                                  <p:stCondLst>
                                    <p:cond delay="0"/>
                                  </p:stCondLst>
                                  <p:childTnLst>
                                    <p:set>
                                      <p:cBhvr>
                                        <p:cTn id="128" dur="1" fill="hold">
                                          <p:stCondLst>
                                            <p:cond delay="0"/>
                                          </p:stCondLst>
                                        </p:cTn>
                                        <p:tgtEl>
                                          <p:spTgt spid="55"/>
                                        </p:tgtEl>
                                        <p:attrNameLst>
                                          <p:attrName>style.visibility</p:attrName>
                                        </p:attrNameLst>
                                      </p:cBhvr>
                                      <p:to>
                                        <p:strVal val="visible"/>
                                      </p:to>
                                    </p:set>
                                    <p:anim calcmode="lin" valueType="num">
                                      <p:cBhvr additive="base">
                                        <p:cTn id="129" dur="500" fill="hold"/>
                                        <p:tgtEl>
                                          <p:spTgt spid="55"/>
                                        </p:tgtEl>
                                        <p:attrNameLst>
                                          <p:attrName>ppt_x</p:attrName>
                                        </p:attrNameLst>
                                      </p:cBhvr>
                                      <p:tavLst>
                                        <p:tav tm="0">
                                          <p:val>
                                            <p:strVal val="#ppt_x"/>
                                          </p:val>
                                        </p:tav>
                                        <p:tav tm="100000">
                                          <p:val>
                                            <p:strVal val="#ppt_x"/>
                                          </p:val>
                                        </p:tav>
                                      </p:tavLst>
                                    </p:anim>
                                    <p:anim calcmode="lin" valueType="num">
                                      <p:cBhvr additive="base">
                                        <p:cTn id="130" dur="500" fill="hold"/>
                                        <p:tgtEl>
                                          <p:spTgt spid="55"/>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0"/>
                                  </p:stCondLst>
                                  <p:childTnLst>
                                    <p:set>
                                      <p:cBhvr>
                                        <p:cTn id="132" dur="1" fill="hold">
                                          <p:stCondLst>
                                            <p:cond delay="0"/>
                                          </p:stCondLst>
                                        </p:cTn>
                                        <p:tgtEl>
                                          <p:spTgt spid="53"/>
                                        </p:tgtEl>
                                        <p:attrNameLst>
                                          <p:attrName>style.visibility</p:attrName>
                                        </p:attrNameLst>
                                      </p:cBhvr>
                                      <p:to>
                                        <p:strVal val="visible"/>
                                      </p:to>
                                    </p:set>
                                    <p:anim calcmode="lin" valueType="num">
                                      <p:cBhvr additive="base">
                                        <p:cTn id="133" dur="500" fill="hold"/>
                                        <p:tgtEl>
                                          <p:spTgt spid="53"/>
                                        </p:tgtEl>
                                        <p:attrNameLst>
                                          <p:attrName>ppt_x</p:attrName>
                                        </p:attrNameLst>
                                      </p:cBhvr>
                                      <p:tavLst>
                                        <p:tav tm="0">
                                          <p:val>
                                            <p:strVal val="#ppt_x"/>
                                          </p:val>
                                        </p:tav>
                                        <p:tav tm="100000">
                                          <p:val>
                                            <p:strVal val="#ppt_x"/>
                                          </p:val>
                                        </p:tav>
                                      </p:tavLst>
                                    </p:anim>
                                    <p:anim calcmode="lin" valueType="num">
                                      <p:cBhvr additive="base">
                                        <p:cTn id="13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12" grpId="0"/>
      <p:bldP spid="19" grpId="0"/>
      <p:bldP spid="20" grpId="0"/>
      <p:bldP spid="21" grpId="0"/>
      <p:bldP spid="22" grpId="0"/>
      <p:bldP spid="24" grpId="0"/>
      <p:bldP spid="25" grpId="0"/>
      <p:bldP spid="26" grpId="0"/>
      <p:bldP spid="27" grpId="0"/>
      <p:bldP spid="40" grpId="0"/>
      <p:bldP spid="42" grpId="0"/>
      <p:bldP spid="37" grpId="0"/>
      <p:bldP spid="38" grpId="0"/>
      <p:bldP spid="39" grpId="0"/>
      <p:bldP spid="3" grpId="0"/>
      <p:bldP spid="46" grpId="0"/>
      <p:bldP spid="47" grpId="0"/>
      <p:bldP spid="48" grpId="0"/>
      <p:bldP spid="49" grpId="0"/>
      <p:bldP spid="50" grpId="0"/>
      <p:bldP spid="41" grpId="0"/>
      <p:bldP spid="43" grpId="0"/>
      <p:bldP spid="53" grpId="0"/>
      <p:bldP spid="5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93675428-CA5E-47F6-9640-F97C61BB9B2C}"/>
              </a:ext>
            </a:extLst>
          </p:cNvPr>
          <p:cNvSpPr txBox="1"/>
          <p:nvPr/>
        </p:nvSpPr>
        <p:spPr>
          <a:xfrm>
            <a:off x="2113054" y="522071"/>
            <a:ext cx="8650426" cy="523220"/>
          </a:xfrm>
          <a:prstGeom prst="rect">
            <a:avLst/>
          </a:prstGeom>
          <a:noFill/>
        </p:spPr>
        <p:txBody>
          <a:bodyPr wrap="square">
            <a:spAutoFit/>
          </a:bodyPr>
          <a:lstStyle/>
          <a:p>
            <a:r>
              <a:rPr lang="fr-FR" sz="2800" b="1" dirty="0">
                <a:solidFill>
                  <a:srgbClr val="002060"/>
                </a:solidFill>
              </a:rPr>
              <a:t>I ) L’affirmation de deux superpuissances : 1947-1991</a:t>
            </a:r>
          </a:p>
        </p:txBody>
      </p:sp>
      <p:pic>
        <p:nvPicPr>
          <p:cNvPr id="44" name="Image 43">
            <a:hlinkClick r:id="rId2" action="ppaction://hlinksldjump"/>
            <a:extLst>
              <a:ext uri="{FF2B5EF4-FFF2-40B4-BE49-F238E27FC236}">
                <a16:creationId xmlns:a16="http://schemas.microsoft.com/office/drawing/2014/main" id="{C1BBC807-338C-4105-A1DE-C2A3D72862A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3" name="ZoneTexte 2">
            <a:extLst>
              <a:ext uri="{FF2B5EF4-FFF2-40B4-BE49-F238E27FC236}">
                <a16:creationId xmlns:a16="http://schemas.microsoft.com/office/drawing/2014/main" id="{0AA04E10-B23E-5F84-5EAA-0AF62C503DA6}"/>
              </a:ext>
            </a:extLst>
          </p:cNvPr>
          <p:cNvSpPr txBox="1"/>
          <p:nvPr/>
        </p:nvSpPr>
        <p:spPr>
          <a:xfrm>
            <a:off x="2456761" y="906068"/>
            <a:ext cx="8316829" cy="492443"/>
          </a:xfrm>
          <a:prstGeom prst="rect">
            <a:avLst/>
          </a:prstGeom>
          <a:noFill/>
        </p:spPr>
        <p:txBody>
          <a:bodyPr wrap="none" rtlCol="0">
            <a:spAutoFit/>
          </a:bodyPr>
          <a:lstStyle/>
          <a:p>
            <a:pPr>
              <a:tabLst>
                <a:tab pos="363538" algn="l"/>
              </a:tabLst>
            </a:pPr>
            <a:r>
              <a:rPr lang="fr-FR" sz="2600" dirty="0">
                <a:solidFill>
                  <a:srgbClr val="7030A0"/>
                </a:solidFill>
                <a:sym typeface="Wingdings" panose="05000000000000000000" pitchFamily="2" charset="2"/>
              </a:rPr>
              <a:t>	</a:t>
            </a:r>
            <a:r>
              <a:rPr lang="fr-FR" sz="2600" dirty="0">
                <a:solidFill>
                  <a:srgbClr val="7030A0"/>
                </a:solidFill>
              </a:rPr>
              <a:t>Un monde bipolaire, dominé par les ÉTATS-UNIS et l’URSS</a:t>
            </a:r>
          </a:p>
        </p:txBody>
      </p:sp>
      <p:sp>
        <p:nvSpPr>
          <p:cNvPr id="53" name="ZoneTexte 52">
            <a:extLst>
              <a:ext uri="{FF2B5EF4-FFF2-40B4-BE49-F238E27FC236}">
                <a16:creationId xmlns:a16="http://schemas.microsoft.com/office/drawing/2014/main" id="{1E4A00F2-6034-4F18-A75D-3D04F7F96061}"/>
              </a:ext>
            </a:extLst>
          </p:cNvPr>
          <p:cNvSpPr txBox="1"/>
          <p:nvPr/>
        </p:nvSpPr>
        <p:spPr>
          <a:xfrm>
            <a:off x="2113054" y="1378781"/>
            <a:ext cx="9911146" cy="369332"/>
          </a:xfrm>
          <a:prstGeom prst="rect">
            <a:avLst/>
          </a:prstGeom>
          <a:noFill/>
        </p:spPr>
        <p:txBody>
          <a:bodyPr wrap="square">
            <a:spAutoFit/>
          </a:bodyPr>
          <a:lstStyle/>
          <a:p>
            <a:pPr indent="357188"/>
            <a:r>
              <a:rPr lang="fr-FR" sz="1800" dirty="0"/>
              <a:t>La                             , grandes tensions entre les superpuissances, va connaître différents épisodes :  </a:t>
            </a:r>
          </a:p>
        </p:txBody>
      </p:sp>
      <p:sp>
        <p:nvSpPr>
          <p:cNvPr id="54" name="ZoneTexte 53">
            <a:extLst>
              <a:ext uri="{FF2B5EF4-FFF2-40B4-BE49-F238E27FC236}">
                <a16:creationId xmlns:a16="http://schemas.microsoft.com/office/drawing/2014/main" id="{7B55F43E-07F1-8E69-6056-086C1F21383E}"/>
              </a:ext>
            </a:extLst>
          </p:cNvPr>
          <p:cNvSpPr txBox="1"/>
          <p:nvPr/>
        </p:nvSpPr>
        <p:spPr>
          <a:xfrm>
            <a:off x="2778107" y="1363040"/>
            <a:ext cx="1602598" cy="400110"/>
          </a:xfrm>
          <a:prstGeom prst="rect">
            <a:avLst/>
          </a:prstGeom>
          <a:noFill/>
        </p:spPr>
        <p:txBody>
          <a:bodyPr wrap="square">
            <a:spAutoFit/>
          </a:bodyPr>
          <a:lstStyle/>
          <a:p>
            <a:r>
              <a:rPr lang="fr-FR" sz="2000" b="1" dirty="0">
                <a:solidFill>
                  <a:schemeClr val="accent2"/>
                </a:solidFill>
              </a:rPr>
              <a:t>guerre froide</a:t>
            </a:r>
            <a:endParaRPr lang="fr-FR" sz="2000" dirty="0">
              <a:solidFill>
                <a:schemeClr val="accent2"/>
              </a:solidFill>
            </a:endParaRPr>
          </a:p>
        </p:txBody>
      </p:sp>
      <p:pic>
        <p:nvPicPr>
          <p:cNvPr id="23" name="Image 22">
            <a:extLst>
              <a:ext uri="{FF2B5EF4-FFF2-40B4-BE49-F238E27FC236}">
                <a16:creationId xmlns:a16="http://schemas.microsoft.com/office/drawing/2014/main" id="{422F877E-D170-EC6A-74B4-51D99DDA2A0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91266" y="1685576"/>
            <a:ext cx="8430203" cy="2904307"/>
          </a:xfrm>
          <a:prstGeom prst="rect">
            <a:avLst/>
          </a:prstGeom>
        </p:spPr>
      </p:pic>
      <p:sp>
        <p:nvSpPr>
          <p:cNvPr id="36" name="ZoneTexte 35">
            <a:extLst>
              <a:ext uri="{FF2B5EF4-FFF2-40B4-BE49-F238E27FC236}">
                <a16:creationId xmlns:a16="http://schemas.microsoft.com/office/drawing/2014/main" id="{142D4BC0-484E-90B7-81D5-AD1F85116243}"/>
              </a:ext>
            </a:extLst>
          </p:cNvPr>
          <p:cNvSpPr txBox="1"/>
          <p:nvPr/>
        </p:nvSpPr>
        <p:spPr>
          <a:xfrm>
            <a:off x="2113054" y="4646822"/>
            <a:ext cx="10078946" cy="923330"/>
          </a:xfrm>
          <a:prstGeom prst="rect">
            <a:avLst/>
          </a:prstGeom>
          <a:noFill/>
        </p:spPr>
        <p:txBody>
          <a:bodyPr wrap="square">
            <a:spAutoFit/>
          </a:bodyPr>
          <a:lstStyle/>
          <a:p>
            <a:pPr indent="357188"/>
            <a:r>
              <a:rPr lang="fr-FR" sz="1800" dirty="0"/>
              <a:t>Comme les superpuissances détiennent l’                               mais aussi des                                            comme la FRANCE, le ROYAUME-UNI ou la CHINE, la </a:t>
            </a:r>
            <a:r>
              <a:rPr lang="fr-FR" sz="1800" b="1" dirty="0"/>
              <a:t>dissuasion nucléaire </a:t>
            </a:r>
            <a:r>
              <a:rPr lang="fr-FR" sz="1800" dirty="0"/>
              <a:t>ou</a:t>
            </a:r>
            <a:r>
              <a:rPr lang="fr-FR" sz="1800" b="1" dirty="0"/>
              <a:t> « équilibre de la terreur »</a:t>
            </a:r>
            <a:r>
              <a:rPr lang="fr-FR" sz="1800" dirty="0"/>
              <a:t>, fait que les crises et conflits de la guerre froide sont localisés</a:t>
            </a:r>
            <a:r>
              <a:rPr lang="fr-FR" sz="1800" b="1" dirty="0"/>
              <a:t> </a:t>
            </a:r>
            <a:r>
              <a:rPr lang="fr-FR" b="1" dirty="0">
                <a:solidFill>
                  <a:schemeClr val="accent3"/>
                </a:solidFill>
                <a:latin typeface="Calibri" panose="020F0502020204030204" pitchFamily="34" charset="0"/>
                <a:cs typeface="Calibri" panose="020F0502020204030204" pitchFamily="34" charset="0"/>
              </a:rPr>
              <a:t>(Cf. </a:t>
            </a:r>
            <a:r>
              <a:rPr lang="fr-FR" b="1" dirty="0">
                <a:solidFill>
                  <a:schemeClr val="accent3"/>
                </a:solidFill>
                <a:latin typeface="Calibri" panose="020F0502020204030204" pitchFamily="34" charset="0"/>
                <a:cs typeface="Calibri" panose="020F0502020204030204" pitchFamily="34" charset="0"/>
                <a:hlinkClick r:id="rId5" action="ppaction://hlinksldjump"/>
              </a:rPr>
              <a:t>Document 3</a:t>
            </a:r>
            <a:r>
              <a:rPr lang="fr-FR" b="1" dirty="0">
                <a:solidFill>
                  <a:schemeClr val="accent3"/>
                </a:solidFill>
                <a:latin typeface="Calibri" panose="020F0502020204030204" pitchFamily="34" charset="0"/>
                <a:cs typeface="Calibri" panose="020F0502020204030204" pitchFamily="34" charset="0"/>
              </a:rPr>
              <a:t>)</a:t>
            </a:r>
            <a:r>
              <a:rPr lang="fr-FR" sz="1800" dirty="0"/>
              <a:t>, sans affrontement directs.</a:t>
            </a:r>
          </a:p>
        </p:txBody>
      </p:sp>
      <p:sp>
        <p:nvSpPr>
          <p:cNvPr id="41" name="ZoneTexte 40">
            <a:extLst>
              <a:ext uri="{FF2B5EF4-FFF2-40B4-BE49-F238E27FC236}">
                <a16:creationId xmlns:a16="http://schemas.microsoft.com/office/drawing/2014/main" id="{F087EEAE-8D30-B44E-E92B-9106DAD83F9D}"/>
              </a:ext>
            </a:extLst>
          </p:cNvPr>
          <p:cNvSpPr txBox="1"/>
          <p:nvPr/>
        </p:nvSpPr>
        <p:spPr>
          <a:xfrm>
            <a:off x="6333093" y="4625188"/>
            <a:ext cx="1786567" cy="400110"/>
          </a:xfrm>
          <a:prstGeom prst="rect">
            <a:avLst/>
          </a:prstGeom>
          <a:noFill/>
        </p:spPr>
        <p:txBody>
          <a:bodyPr wrap="square">
            <a:spAutoFit/>
          </a:bodyPr>
          <a:lstStyle/>
          <a:p>
            <a:r>
              <a:rPr lang="fr-FR" sz="2000" b="1" dirty="0">
                <a:solidFill>
                  <a:schemeClr val="accent2"/>
                </a:solidFill>
              </a:rPr>
              <a:t>arme nucléaire</a:t>
            </a:r>
            <a:endParaRPr lang="fr-FR" sz="2000" dirty="0">
              <a:solidFill>
                <a:schemeClr val="accent2"/>
              </a:solidFill>
            </a:endParaRPr>
          </a:p>
        </p:txBody>
      </p:sp>
      <p:sp>
        <p:nvSpPr>
          <p:cNvPr id="43" name="ZoneTexte 42">
            <a:extLst>
              <a:ext uri="{FF2B5EF4-FFF2-40B4-BE49-F238E27FC236}">
                <a16:creationId xmlns:a16="http://schemas.microsoft.com/office/drawing/2014/main" id="{9F85B022-05A0-C7A4-7F62-3FB3EEE9BBCC}"/>
              </a:ext>
            </a:extLst>
          </p:cNvPr>
          <p:cNvSpPr txBox="1"/>
          <p:nvPr/>
        </p:nvSpPr>
        <p:spPr>
          <a:xfrm>
            <a:off x="9315950" y="4616044"/>
            <a:ext cx="2504858" cy="400110"/>
          </a:xfrm>
          <a:prstGeom prst="rect">
            <a:avLst/>
          </a:prstGeom>
          <a:noFill/>
        </p:spPr>
        <p:txBody>
          <a:bodyPr wrap="square">
            <a:spAutoFit/>
          </a:bodyPr>
          <a:lstStyle/>
          <a:p>
            <a:r>
              <a:rPr lang="fr-FR" sz="2000" b="1" dirty="0">
                <a:solidFill>
                  <a:schemeClr val="accent2"/>
                </a:solidFill>
              </a:rPr>
              <a:t>puissances régionales</a:t>
            </a:r>
            <a:endParaRPr lang="fr-FR" sz="2000" dirty="0">
              <a:solidFill>
                <a:schemeClr val="accent2"/>
              </a:solidFill>
            </a:endParaRPr>
          </a:p>
        </p:txBody>
      </p:sp>
      <p:pic>
        <p:nvPicPr>
          <p:cNvPr id="4" name="Image 3">
            <a:extLst>
              <a:ext uri="{FF2B5EF4-FFF2-40B4-BE49-F238E27FC236}">
                <a16:creationId xmlns:a16="http://schemas.microsoft.com/office/drawing/2014/main" id="{988E6EFA-40ED-5BC2-6FF0-90C5B32607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46348" y="5562402"/>
            <a:ext cx="762348" cy="647173"/>
          </a:xfrm>
          <a:prstGeom prst="rect">
            <a:avLst/>
          </a:prstGeom>
        </p:spPr>
      </p:pic>
      <p:sp>
        <p:nvSpPr>
          <p:cNvPr id="55" name="ZoneTexte 54">
            <a:extLst>
              <a:ext uri="{FF2B5EF4-FFF2-40B4-BE49-F238E27FC236}">
                <a16:creationId xmlns:a16="http://schemas.microsoft.com/office/drawing/2014/main" id="{E4465E9D-BAAF-15CF-5574-6FDEBF3F9A54}"/>
              </a:ext>
            </a:extLst>
          </p:cNvPr>
          <p:cNvSpPr txBox="1"/>
          <p:nvPr/>
        </p:nvSpPr>
        <p:spPr>
          <a:xfrm>
            <a:off x="3008696" y="5516656"/>
            <a:ext cx="9071679" cy="1200329"/>
          </a:xfrm>
          <a:prstGeom prst="rect">
            <a:avLst/>
          </a:prstGeom>
          <a:noFill/>
        </p:spPr>
        <p:txBody>
          <a:bodyPr wrap="square">
            <a:spAutoFit/>
          </a:bodyPr>
          <a:lstStyle/>
          <a:p>
            <a:r>
              <a:rPr lang="fr-FR" sz="1800" b="1" dirty="0"/>
              <a:t>1945 :</a:t>
            </a:r>
            <a:r>
              <a:rPr lang="fr-FR" sz="1800" dirty="0"/>
              <a:t>  la charte des Nations Unies institue l’            (</a:t>
            </a:r>
            <a:r>
              <a:rPr lang="fr-FR" sz="1800" b="1" dirty="0">
                <a:solidFill>
                  <a:srgbClr val="00B050"/>
                </a:solidFill>
              </a:rPr>
              <a:t>O</a:t>
            </a:r>
            <a:r>
              <a:rPr lang="fr-FR" sz="1800" dirty="0"/>
              <a:t>rganisation des </a:t>
            </a:r>
            <a:r>
              <a:rPr lang="fr-FR" b="1" dirty="0">
                <a:solidFill>
                  <a:srgbClr val="00B050"/>
                </a:solidFill>
              </a:rPr>
              <a:t>N</a:t>
            </a:r>
            <a:r>
              <a:rPr lang="fr-FR" sz="1800" dirty="0"/>
              <a:t>ations </a:t>
            </a:r>
            <a:r>
              <a:rPr lang="fr-FR" b="1" dirty="0">
                <a:solidFill>
                  <a:srgbClr val="00B050"/>
                </a:solidFill>
              </a:rPr>
              <a:t>U</a:t>
            </a:r>
            <a:r>
              <a:rPr lang="fr-FR" sz="1800" dirty="0"/>
              <a:t>nies). </a:t>
            </a:r>
          </a:p>
          <a:p>
            <a:r>
              <a:rPr lang="fr-FR" sz="1800" dirty="0"/>
              <a:t>Si elle regroupe aujourd’hui </a:t>
            </a:r>
            <a:r>
              <a:rPr lang="fr-FR" sz="1800" b="1" dirty="0"/>
              <a:t>193 pays</a:t>
            </a:r>
            <a:r>
              <a:rPr lang="fr-FR" sz="1800" dirty="0"/>
              <a:t>,</a:t>
            </a:r>
            <a:r>
              <a:rPr lang="fr-FR" b="1" dirty="0"/>
              <a:t> 15 </a:t>
            </a:r>
            <a:r>
              <a:rPr lang="fr-FR" sz="1800" dirty="0"/>
              <a:t>au sein du </a:t>
            </a:r>
            <a:r>
              <a:rPr lang="fr-FR" sz="1800" b="1" dirty="0"/>
              <a:t>conseil de sécurité</a:t>
            </a:r>
            <a:r>
              <a:rPr lang="fr-FR" sz="1800" dirty="0"/>
              <a:t>, </a:t>
            </a:r>
            <a:r>
              <a:rPr lang="fr-FR" dirty="0"/>
              <a:t>seuls </a:t>
            </a:r>
            <a:r>
              <a:rPr lang="fr-FR" b="1" dirty="0"/>
              <a:t>5</a:t>
            </a:r>
            <a:r>
              <a:rPr lang="fr-FR" dirty="0"/>
              <a:t>  membres permanents ont de réels pouvoirs </a:t>
            </a:r>
            <a:r>
              <a:rPr lang="fr-FR" sz="1800" dirty="0"/>
              <a:t>: </a:t>
            </a:r>
            <a:r>
              <a:rPr lang="fr-FR" sz="1800" dirty="0">
                <a:solidFill>
                  <a:srgbClr val="FF0000"/>
                </a:solidFill>
              </a:rPr>
              <a:t>USA</a:t>
            </a:r>
            <a:r>
              <a:rPr lang="fr-FR" sz="1800" dirty="0"/>
              <a:t>, </a:t>
            </a:r>
            <a:r>
              <a:rPr lang="fr-FR" dirty="0">
                <a:solidFill>
                  <a:srgbClr val="FF0000"/>
                </a:solidFill>
              </a:rPr>
              <a:t>URSS</a:t>
            </a:r>
            <a:r>
              <a:rPr lang="fr-FR" sz="1800" dirty="0"/>
              <a:t>, </a:t>
            </a:r>
            <a:r>
              <a:rPr lang="fr-FR" dirty="0">
                <a:solidFill>
                  <a:srgbClr val="FF0000"/>
                </a:solidFill>
              </a:rPr>
              <a:t>Grande Bretagne</a:t>
            </a:r>
            <a:r>
              <a:rPr lang="fr-FR" sz="1800" dirty="0"/>
              <a:t>, </a:t>
            </a:r>
            <a:r>
              <a:rPr lang="fr-FR" dirty="0">
                <a:solidFill>
                  <a:srgbClr val="FF0000"/>
                </a:solidFill>
              </a:rPr>
              <a:t>France</a:t>
            </a:r>
            <a:r>
              <a:rPr lang="fr-FR" sz="1800" dirty="0"/>
              <a:t>, </a:t>
            </a:r>
            <a:r>
              <a:rPr lang="fr-FR" dirty="0">
                <a:solidFill>
                  <a:srgbClr val="FF0000"/>
                </a:solidFill>
              </a:rPr>
              <a:t>Chine</a:t>
            </a:r>
            <a:r>
              <a:rPr lang="fr-FR" sz="1800" dirty="0"/>
              <a:t> car ils disposent chacun d’un </a:t>
            </a:r>
            <a:r>
              <a:rPr lang="fr-FR" sz="1800" b="1" dirty="0"/>
              <a:t>droit de véto</a:t>
            </a:r>
            <a:r>
              <a:rPr lang="fr-FR" sz="1800" dirty="0"/>
              <a:t> (empêchement des décisions). Ce qui paralyse souvent l’ONU…</a:t>
            </a:r>
          </a:p>
        </p:txBody>
      </p:sp>
      <p:sp>
        <p:nvSpPr>
          <p:cNvPr id="56" name="ZoneTexte 55">
            <a:extLst>
              <a:ext uri="{FF2B5EF4-FFF2-40B4-BE49-F238E27FC236}">
                <a16:creationId xmlns:a16="http://schemas.microsoft.com/office/drawing/2014/main" id="{801CEC8D-7C91-77A3-B10D-74A7E77CC6A2}"/>
              </a:ext>
            </a:extLst>
          </p:cNvPr>
          <p:cNvSpPr txBox="1"/>
          <p:nvPr/>
        </p:nvSpPr>
        <p:spPr>
          <a:xfrm>
            <a:off x="7225229" y="5490250"/>
            <a:ext cx="762348" cy="400110"/>
          </a:xfrm>
          <a:prstGeom prst="rect">
            <a:avLst/>
          </a:prstGeom>
          <a:noFill/>
        </p:spPr>
        <p:txBody>
          <a:bodyPr wrap="square">
            <a:spAutoFit/>
          </a:bodyPr>
          <a:lstStyle/>
          <a:p>
            <a:r>
              <a:rPr lang="fr-FR" sz="2000" b="1" dirty="0">
                <a:solidFill>
                  <a:schemeClr val="accent2"/>
                </a:solidFill>
              </a:rPr>
              <a:t>ONU</a:t>
            </a:r>
            <a:endParaRPr lang="fr-FR" sz="2000" dirty="0">
              <a:solidFill>
                <a:schemeClr val="accent2"/>
              </a:solidFill>
            </a:endParaRPr>
          </a:p>
        </p:txBody>
      </p:sp>
      <p:grpSp>
        <p:nvGrpSpPr>
          <p:cNvPr id="28" name="Groupe 27">
            <a:extLst>
              <a:ext uri="{FF2B5EF4-FFF2-40B4-BE49-F238E27FC236}">
                <a16:creationId xmlns:a16="http://schemas.microsoft.com/office/drawing/2014/main" id="{3C184E54-4C2D-AAD3-FF3B-4F5514A0DC3F}"/>
              </a:ext>
            </a:extLst>
          </p:cNvPr>
          <p:cNvGrpSpPr/>
          <p:nvPr/>
        </p:nvGrpSpPr>
        <p:grpSpPr>
          <a:xfrm>
            <a:off x="205680" y="533962"/>
            <a:ext cx="1846265" cy="1938006"/>
            <a:chOff x="205680" y="533962"/>
            <a:chExt cx="1846265" cy="1938006"/>
          </a:xfrm>
        </p:grpSpPr>
        <p:pic>
          <p:nvPicPr>
            <p:cNvPr id="29" name="Image 28">
              <a:extLst>
                <a:ext uri="{FF2B5EF4-FFF2-40B4-BE49-F238E27FC236}">
                  <a16:creationId xmlns:a16="http://schemas.microsoft.com/office/drawing/2014/main" id="{16D1E323-080B-287E-F523-3B3256B80BE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1857" y="1313563"/>
              <a:ext cx="1158405" cy="1158405"/>
            </a:xfrm>
            <a:prstGeom prst="rect">
              <a:avLst/>
            </a:prstGeom>
          </p:spPr>
        </p:pic>
        <p:pic>
          <p:nvPicPr>
            <p:cNvPr id="30" name="Image 29">
              <a:extLst>
                <a:ext uri="{FF2B5EF4-FFF2-40B4-BE49-F238E27FC236}">
                  <a16:creationId xmlns:a16="http://schemas.microsoft.com/office/drawing/2014/main" id="{FDB17D1F-95B8-FC1C-3711-1308FB70B8C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8617" y="533962"/>
              <a:ext cx="1743328" cy="745335"/>
            </a:xfrm>
            <a:prstGeom prst="rect">
              <a:avLst/>
            </a:prstGeom>
          </p:spPr>
        </p:pic>
        <p:sp>
          <p:nvSpPr>
            <p:cNvPr id="33" name="Rectangle 32">
              <a:extLst>
                <a:ext uri="{FF2B5EF4-FFF2-40B4-BE49-F238E27FC236}">
                  <a16:creationId xmlns:a16="http://schemas.microsoft.com/office/drawing/2014/main" id="{C29ABAED-BA6D-462F-1A03-5950832A0871}"/>
                </a:ext>
              </a:extLst>
            </p:cNvPr>
            <p:cNvSpPr/>
            <p:nvPr/>
          </p:nvSpPr>
          <p:spPr>
            <a:xfrm>
              <a:off x="205680" y="1377084"/>
              <a:ext cx="535724" cy="923330"/>
            </a:xfrm>
            <a:prstGeom prst="rect">
              <a:avLst/>
            </a:prstGeom>
            <a:noFill/>
          </p:spPr>
          <p:txBody>
            <a:bodyPr wrap="none" lIns="91440" tIns="45720" rIns="91440" bIns="45720">
              <a:spAutoFit/>
            </a:bodyPr>
            <a:lstStyle/>
            <a:p>
              <a:pPr algn="ctr"/>
              <a:r>
                <a:rPr lang="fr-FR" sz="54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2</a:t>
              </a:r>
            </a:p>
          </p:txBody>
        </p:sp>
      </p:grpSp>
      <p:sp>
        <p:nvSpPr>
          <p:cNvPr id="34" name="ZoneTexte 33">
            <a:extLst>
              <a:ext uri="{FF2B5EF4-FFF2-40B4-BE49-F238E27FC236}">
                <a16:creationId xmlns:a16="http://schemas.microsoft.com/office/drawing/2014/main" id="{6821A63A-FC8F-1016-596D-751BB2694A38}"/>
              </a:ext>
            </a:extLst>
          </p:cNvPr>
          <p:cNvSpPr txBox="1"/>
          <p:nvPr/>
        </p:nvSpPr>
        <p:spPr>
          <a:xfrm>
            <a:off x="217959" y="2444612"/>
            <a:ext cx="2223226" cy="4247317"/>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Arme nucléaire</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Blocs, </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Capitalisme,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CAEM</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CEE</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Communisme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Décolonisation</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Démocratie libérale,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Démocratie populaire,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Guerre froide</a:t>
            </a:r>
            <a:r>
              <a:rPr lang="fr-FR" sz="1200" dirty="0">
                <a:latin typeface="Calibri" panose="020F0502020204030204" pitchFamily="34" charset="0"/>
                <a:cs typeface="Calibri" panose="020F0502020204030204" pitchFamily="34" charset="0"/>
              </a:rPr>
              <a:t>, </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Non-alignement</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OECE,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ONU</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OSCE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OTAN,</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Pacte de Varsovie,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Propagande</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Puissance régionale</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Superpuissance</a:t>
            </a:r>
            <a:r>
              <a:rPr lang="fr-FR" sz="1200" dirty="0">
                <a:latin typeface="Calibri" panose="020F0502020204030204" pitchFamily="34" charset="0"/>
                <a:cs typeface="Calibri" panose="020F0502020204030204" pitchFamily="34" charset="0"/>
              </a:rPr>
              <a:t> ,</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Tiers-monde,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Union Européenne.</a:t>
            </a:r>
          </a:p>
        </p:txBody>
      </p:sp>
      <p:sp>
        <p:nvSpPr>
          <p:cNvPr id="35" name="ZoneTexte 34">
            <a:extLst>
              <a:ext uri="{FF2B5EF4-FFF2-40B4-BE49-F238E27FC236}">
                <a16:creationId xmlns:a16="http://schemas.microsoft.com/office/drawing/2014/main" id="{59402FC6-33E7-D428-EE82-B8CA844AAD22}"/>
              </a:ext>
            </a:extLst>
          </p:cNvPr>
          <p:cNvSpPr txBox="1"/>
          <p:nvPr/>
        </p:nvSpPr>
        <p:spPr>
          <a:xfrm>
            <a:off x="221326" y="520008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7" name="ZoneTexte 36">
            <a:extLst>
              <a:ext uri="{FF2B5EF4-FFF2-40B4-BE49-F238E27FC236}">
                <a16:creationId xmlns:a16="http://schemas.microsoft.com/office/drawing/2014/main" id="{CE4F6887-E0C4-DA7F-7288-ABAF4502F6AF}"/>
              </a:ext>
            </a:extLst>
          </p:cNvPr>
          <p:cNvSpPr txBox="1"/>
          <p:nvPr/>
        </p:nvSpPr>
        <p:spPr>
          <a:xfrm>
            <a:off x="217959" y="283890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8" name="ZoneTexte 37">
            <a:extLst>
              <a:ext uri="{FF2B5EF4-FFF2-40B4-BE49-F238E27FC236}">
                <a16:creationId xmlns:a16="http://schemas.microsoft.com/office/drawing/2014/main" id="{F2E3B3DE-324F-1127-2EE3-4827CA39BE33}"/>
              </a:ext>
            </a:extLst>
          </p:cNvPr>
          <p:cNvSpPr txBox="1"/>
          <p:nvPr/>
        </p:nvSpPr>
        <p:spPr>
          <a:xfrm>
            <a:off x="217959" y="301028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9" name="ZoneTexte 38">
            <a:extLst>
              <a:ext uri="{FF2B5EF4-FFF2-40B4-BE49-F238E27FC236}">
                <a16:creationId xmlns:a16="http://schemas.microsoft.com/office/drawing/2014/main" id="{0C8D7C88-2A28-2171-5BC4-EDD9CC3D70C0}"/>
              </a:ext>
            </a:extLst>
          </p:cNvPr>
          <p:cNvSpPr txBox="1"/>
          <p:nvPr/>
        </p:nvSpPr>
        <p:spPr>
          <a:xfrm>
            <a:off x="217958" y="356428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2" name="ZoneTexte 41">
            <a:extLst>
              <a:ext uri="{FF2B5EF4-FFF2-40B4-BE49-F238E27FC236}">
                <a16:creationId xmlns:a16="http://schemas.microsoft.com/office/drawing/2014/main" id="{1F79F349-C509-1AE9-5D53-303797438CCA}"/>
              </a:ext>
            </a:extLst>
          </p:cNvPr>
          <p:cNvSpPr txBox="1"/>
          <p:nvPr/>
        </p:nvSpPr>
        <p:spPr>
          <a:xfrm>
            <a:off x="230047" y="593667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6" name="ZoneTexte 45">
            <a:extLst>
              <a:ext uri="{FF2B5EF4-FFF2-40B4-BE49-F238E27FC236}">
                <a16:creationId xmlns:a16="http://schemas.microsoft.com/office/drawing/2014/main" id="{A8503943-2430-A276-E70D-586BFAE7C612}"/>
              </a:ext>
            </a:extLst>
          </p:cNvPr>
          <p:cNvSpPr txBox="1"/>
          <p:nvPr/>
        </p:nvSpPr>
        <p:spPr>
          <a:xfrm>
            <a:off x="217958" y="4105004"/>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7" name="ZoneTexte 46">
            <a:extLst>
              <a:ext uri="{FF2B5EF4-FFF2-40B4-BE49-F238E27FC236}">
                <a16:creationId xmlns:a16="http://schemas.microsoft.com/office/drawing/2014/main" id="{DA23C8A6-BBA9-F4A7-B090-5E3659F89A7D}"/>
              </a:ext>
            </a:extLst>
          </p:cNvPr>
          <p:cNvSpPr txBox="1"/>
          <p:nvPr/>
        </p:nvSpPr>
        <p:spPr>
          <a:xfrm>
            <a:off x="221638" y="466579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8" name="ZoneTexte 47">
            <a:extLst>
              <a:ext uri="{FF2B5EF4-FFF2-40B4-BE49-F238E27FC236}">
                <a16:creationId xmlns:a16="http://schemas.microsoft.com/office/drawing/2014/main" id="{1AE4C008-BEAF-DB0E-7039-7A1F207429BB}"/>
              </a:ext>
            </a:extLst>
          </p:cNvPr>
          <p:cNvSpPr txBox="1"/>
          <p:nvPr/>
        </p:nvSpPr>
        <p:spPr>
          <a:xfrm>
            <a:off x="221326" y="392033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9" name="ZoneTexte 48">
            <a:extLst>
              <a:ext uri="{FF2B5EF4-FFF2-40B4-BE49-F238E27FC236}">
                <a16:creationId xmlns:a16="http://schemas.microsoft.com/office/drawing/2014/main" id="{988260E3-AD71-BBEF-5BEB-AF6CE0F3D742}"/>
              </a:ext>
            </a:extLst>
          </p:cNvPr>
          <p:cNvSpPr txBox="1"/>
          <p:nvPr/>
        </p:nvSpPr>
        <p:spPr>
          <a:xfrm>
            <a:off x="213156" y="319702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50" name="ZoneTexte 49">
            <a:extLst>
              <a:ext uri="{FF2B5EF4-FFF2-40B4-BE49-F238E27FC236}">
                <a16:creationId xmlns:a16="http://schemas.microsoft.com/office/drawing/2014/main" id="{27DB95E2-AE66-2658-B5DB-8B18BBB43A42}"/>
              </a:ext>
            </a:extLst>
          </p:cNvPr>
          <p:cNvSpPr txBox="1"/>
          <p:nvPr/>
        </p:nvSpPr>
        <p:spPr>
          <a:xfrm>
            <a:off x="213155" y="5395960"/>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51" name="ZoneTexte 50">
            <a:extLst>
              <a:ext uri="{FF2B5EF4-FFF2-40B4-BE49-F238E27FC236}">
                <a16:creationId xmlns:a16="http://schemas.microsoft.com/office/drawing/2014/main" id="{018B3E67-DEF7-ADB0-A112-DCDB3494A31B}"/>
              </a:ext>
            </a:extLst>
          </p:cNvPr>
          <p:cNvSpPr txBox="1"/>
          <p:nvPr/>
        </p:nvSpPr>
        <p:spPr>
          <a:xfrm>
            <a:off x="221326" y="429674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52" name="ZoneTexte 51">
            <a:extLst>
              <a:ext uri="{FF2B5EF4-FFF2-40B4-BE49-F238E27FC236}">
                <a16:creationId xmlns:a16="http://schemas.microsoft.com/office/drawing/2014/main" id="{40D74DFF-37AE-CB0F-5BAB-694775C1A1D7}"/>
              </a:ext>
            </a:extLst>
          </p:cNvPr>
          <p:cNvSpPr txBox="1"/>
          <p:nvPr/>
        </p:nvSpPr>
        <p:spPr>
          <a:xfrm>
            <a:off x="213154" y="264907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57" name="ZoneTexte 56">
            <a:extLst>
              <a:ext uri="{FF2B5EF4-FFF2-40B4-BE49-F238E27FC236}">
                <a16:creationId xmlns:a16="http://schemas.microsoft.com/office/drawing/2014/main" id="{1C78013B-F75F-D7D3-6B7E-BD7EEA85D3E7}"/>
              </a:ext>
            </a:extLst>
          </p:cNvPr>
          <p:cNvSpPr txBox="1"/>
          <p:nvPr/>
        </p:nvSpPr>
        <p:spPr>
          <a:xfrm>
            <a:off x="221325" y="575665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58" name="ZoneTexte 57">
            <a:extLst>
              <a:ext uri="{FF2B5EF4-FFF2-40B4-BE49-F238E27FC236}">
                <a16:creationId xmlns:a16="http://schemas.microsoft.com/office/drawing/2014/main" id="{8C1461B2-5758-1D55-632C-A28E2976D017}"/>
              </a:ext>
            </a:extLst>
          </p:cNvPr>
          <p:cNvSpPr txBox="1"/>
          <p:nvPr/>
        </p:nvSpPr>
        <p:spPr>
          <a:xfrm>
            <a:off x="230047" y="4834604"/>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pic>
        <p:nvPicPr>
          <p:cNvPr id="40" name="Image 39">
            <a:hlinkClick r:id="rId9" action="ppaction://hlinksldjump"/>
            <a:extLst>
              <a:ext uri="{FF2B5EF4-FFF2-40B4-BE49-F238E27FC236}">
                <a16:creationId xmlns:a16="http://schemas.microsoft.com/office/drawing/2014/main" id="{4B0A6E51-5D58-2289-A6DC-74F6B965CDF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06714" y="140371"/>
            <a:ext cx="339890" cy="540734"/>
          </a:xfrm>
          <a:prstGeom prst="rect">
            <a:avLst/>
          </a:prstGeom>
        </p:spPr>
      </p:pic>
      <p:pic>
        <p:nvPicPr>
          <p:cNvPr id="59" name="Image 58">
            <a:hlinkClick r:id="rId11" action="ppaction://hlinksldjump"/>
            <a:extLst>
              <a:ext uri="{FF2B5EF4-FFF2-40B4-BE49-F238E27FC236}">
                <a16:creationId xmlns:a16="http://schemas.microsoft.com/office/drawing/2014/main" id="{D87B2B87-00FD-FEA3-CBC2-AE6F4F818A6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632921">
            <a:off x="10740278" y="128348"/>
            <a:ext cx="339890" cy="540734"/>
          </a:xfrm>
          <a:prstGeom prst="rect">
            <a:avLst/>
          </a:prstGeom>
        </p:spPr>
      </p:pic>
      <p:sp>
        <p:nvSpPr>
          <p:cNvPr id="6" name="ZoneTexte 5">
            <a:extLst>
              <a:ext uri="{FF2B5EF4-FFF2-40B4-BE49-F238E27FC236}">
                <a16:creationId xmlns:a16="http://schemas.microsoft.com/office/drawing/2014/main" id="{EE76C7F6-0A08-A1EA-00A6-C7F8F7DA10EC}"/>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3489790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fill="hold"/>
                                        <p:tgtEl>
                                          <p:spTgt spid="51"/>
                                        </p:tgtEl>
                                        <p:attrNameLst>
                                          <p:attrName>ppt_x</p:attrName>
                                        </p:attrNameLst>
                                      </p:cBhvr>
                                      <p:tavLst>
                                        <p:tav tm="0">
                                          <p:val>
                                            <p:strVal val="#ppt_x"/>
                                          </p:val>
                                        </p:tav>
                                        <p:tav tm="100000">
                                          <p:val>
                                            <p:strVal val="#ppt_x"/>
                                          </p:val>
                                        </p:tav>
                                      </p:tavLst>
                                    </p:anim>
                                    <p:anim calcmode="lin" valueType="num">
                                      <p:cBhvr additive="base">
                                        <p:cTn id="16"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80">
                                          <p:stCondLst>
                                            <p:cond delay="0"/>
                                          </p:stCondLst>
                                        </p:cTn>
                                        <p:tgtEl>
                                          <p:spTgt spid="23"/>
                                        </p:tgtEl>
                                      </p:cBhvr>
                                    </p:animEffect>
                                    <p:anim calcmode="lin" valueType="num">
                                      <p:cBhvr>
                                        <p:cTn id="22"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27" dur="26">
                                          <p:stCondLst>
                                            <p:cond delay="650"/>
                                          </p:stCondLst>
                                        </p:cTn>
                                        <p:tgtEl>
                                          <p:spTgt spid="23"/>
                                        </p:tgtEl>
                                      </p:cBhvr>
                                      <p:to x="100000" y="60000"/>
                                    </p:animScale>
                                    <p:animScale>
                                      <p:cBhvr>
                                        <p:cTn id="28" dur="166" decel="50000">
                                          <p:stCondLst>
                                            <p:cond delay="676"/>
                                          </p:stCondLst>
                                        </p:cTn>
                                        <p:tgtEl>
                                          <p:spTgt spid="23"/>
                                        </p:tgtEl>
                                      </p:cBhvr>
                                      <p:to x="100000" y="100000"/>
                                    </p:animScale>
                                    <p:animScale>
                                      <p:cBhvr>
                                        <p:cTn id="29" dur="26">
                                          <p:stCondLst>
                                            <p:cond delay="1312"/>
                                          </p:stCondLst>
                                        </p:cTn>
                                        <p:tgtEl>
                                          <p:spTgt spid="23"/>
                                        </p:tgtEl>
                                      </p:cBhvr>
                                      <p:to x="100000" y="80000"/>
                                    </p:animScale>
                                    <p:animScale>
                                      <p:cBhvr>
                                        <p:cTn id="30" dur="166" decel="50000">
                                          <p:stCondLst>
                                            <p:cond delay="1338"/>
                                          </p:stCondLst>
                                        </p:cTn>
                                        <p:tgtEl>
                                          <p:spTgt spid="23"/>
                                        </p:tgtEl>
                                      </p:cBhvr>
                                      <p:to x="100000" y="100000"/>
                                    </p:animScale>
                                    <p:animScale>
                                      <p:cBhvr>
                                        <p:cTn id="31" dur="26">
                                          <p:stCondLst>
                                            <p:cond delay="1642"/>
                                          </p:stCondLst>
                                        </p:cTn>
                                        <p:tgtEl>
                                          <p:spTgt spid="23"/>
                                        </p:tgtEl>
                                      </p:cBhvr>
                                      <p:to x="100000" y="90000"/>
                                    </p:animScale>
                                    <p:animScale>
                                      <p:cBhvr>
                                        <p:cTn id="32" dur="166" decel="50000">
                                          <p:stCondLst>
                                            <p:cond delay="1668"/>
                                          </p:stCondLst>
                                        </p:cTn>
                                        <p:tgtEl>
                                          <p:spTgt spid="23"/>
                                        </p:tgtEl>
                                      </p:cBhvr>
                                      <p:to x="100000" y="100000"/>
                                    </p:animScale>
                                    <p:animScale>
                                      <p:cBhvr>
                                        <p:cTn id="33" dur="26">
                                          <p:stCondLst>
                                            <p:cond delay="1808"/>
                                          </p:stCondLst>
                                        </p:cTn>
                                        <p:tgtEl>
                                          <p:spTgt spid="23"/>
                                        </p:tgtEl>
                                      </p:cBhvr>
                                      <p:to x="100000" y="95000"/>
                                    </p:animScale>
                                    <p:animScale>
                                      <p:cBhvr>
                                        <p:cTn id="34" dur="166" decel="50000">
                                          <p:stCondLst>
                                            <p:cond delay="1834"/>
                                          </p:stCondLst>
                                        </p:cTn>
                                        <p:tgtEl>
                                          <p:spTgt spid="23"/>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fill="hold"/>
                                        <p:tgtEl>
                                          <p:spTgt spid="41"/>
                                        </p:tgtEl>
                                        <p:attrNameLst>
                                          <p:attrName>ppt_x</p:attrName>
                                        </p:attrNameLst>
                                      </p:cBhvr>
                                      <p:tavLst>
                                        <p:tav tm="0">
                                          <p:val>
                                            <p:strVal val="#ppt_x"/>
                                          </p:val>
                                        </p:tav>
                                        <p:tav tm="100000">
                                          <p:val>
                                            <p:strVal val="#ppt_x"/>
                                          </p:val>
                                        </p:tav>
                                      </p:tavLst>
                                    </p:anim>
                                    <p:anim calcmode="lin" valueType="num">
                                      <p:cBhvr additive="base">
                                        <p:cTn id="4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7"/>
                                        </p:tgtEl>
                                        <p:attrNameLst>
                                          <p:attrName>style.visibility</p:attrName>
                                        </p:attrNameLst>
                                      </p:cBhvr>
                                      <p:to>
                                        <p:strVal val="visible"/>
                                      </p:to>
                                    </p:set>
                                    <p:anim calcmode="lin" valueType="num">
                                      <p:cBhvr additive="base">
                                        <p:cTn id="53" dur="500" fill="hold"/>
                                        <p:tgtEl>
                                          <p:spTgt spid="57"/>
                                        </p:tgtEl>
                                        <p:attrNameLst>
                                          <p:attrName>ppt_x</p:attrName>
                                        </p:attrNameLst>
                                      </p:cBhvr>
                                      <p:tavLst>
                                        <p:tav tm="0">
                                          <p:val>
                                            <p:strVal val="#ppt_x"/>
                                          </p:val>
                                        </p:tav>
                                        <p:tav tm="100000">
                                          <p:val>
                                            <p:strVal val="#ppt_x"/>
                                          </p:val>
                                        </p:tav>
                                      </p:tavLst>
                                    </p:anim>
                                    <p:anim calcmode="lin" valueType="num">
                                      <p:cBhvr additive="base">
                                        <p:cTn id="54" dur="500" fill="hold"/>
                                        <p:tgtEl>
                                          <p:spTgt spid="57"/>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additive="base">
                                        <p:cTn id="57" dur="500" fill="hold"/>
                                        <p:tgtEl>
                                          <p:spTgt spid="43"/>
                                        </p:tgtEl>
                                        <p:attrNameLst>
                                          <p:attrName>ppt_x</p:attrName>
                                        </p:attrNameLst>
                                      </p:cBhvr>
                                      <p:tavLst>
                                        <p:tav tm="0">
                                          <p:val>
                                            <p:strVal val="#ppt_x"/>
                                          </p:val>
                                        </p:tav>
                                        <p:tav tm="100000">
                                          <p:val>
                                            <p:strVal val="#ppt_x"/>
                                          </p:val>
                                        </p:tav>
                                      </p:tavLst>
                                    </p:anim>
                                    <p:anim calcmode="lin" valueType="num">
                                      <p:cBhvr additive="base">
                                        <p:cTn id="58"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58"/>
                                        </p:tgtEl>
                                        <p:attrNameLst>
                                          <p:attrName>style.visibility</p:attrName>
                                        </p:attrNameLst>
                                      </p:cBhvr>
                                      <p:to>
                                        <p:strVal val="visible"/>
                                      </p:to>
                                    </p:set>
                                    <p:anim calcmode="lin" valueType="num">
                                      <p:cBhvr additive="base">
                                        <p:cTn id="69" dur="500" fill="hold"/>
                                        <p:tgtEl>
                                          <p:spTgt spid="58"/>
                                        </p:tgtEl>
                                        <p:attrNameLst>
                                          <p:attrName>ppt_x</p:attrName>
                                        </p:attrNameLst>
                                      </p:cBhvr>
                                      <p:tavLst>
                                        <p:tav tm="0">
                                          <p:val>
                                            <p:strVal val="#ppt_x"/>
                                          </p:val>
                                        </p:tav>
                                        <p:tav tm="100000">
                                          <p:val>
                                            <p:strVal val="#ppt_x"/>
                                          </p:val>
                                        </p:tav>
                                      </p:tavLst>
                                    </p:anim>
                                    <p:anim calcmode="lin" valueType="num">
                                      <p:cBhvr additive="base">
                                        <p:cTn id="70" dur="500" fill="hold"/>
                                        <p:tgtEl>
                                          <p:spTgt spid="58"/>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additive="base">
                                        <p:cTn id="73" dur="500" fill="hold"/>
                                        <p:tgtEl>
                                          <p:spTgt spid="56"/>
                                        </p:tgtEl>
                                        <p:attrNameLst>
                                          <p:attrName>ppt_x</p:attrName>
                                        </p:attrNameLst>
                                      </p:cBhvr>
                                      <p:tavLst>
                                        <p:tav tm="0">
                                          <p:val>
                                            <p:strVal val="#ppt_x"/>
                                          </p:val>
                                        </p:tav>
                                        <p:tav tm="100000">
                                          <p:val>
                                            <p:strVal val="#ppt_x"/>
                                          </p:val>
                                        </p:tav>
                                      </p:tavLst>
                                    </p:anim>
                                    <p:anim calcmode="lin" valueType="num">
                                      <p:cBhvr additive="base">
                                        <p:cTn id="74"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36" grpId="0"/>
      <p:bldP spid="41" grpId="0"/>
      <p:bldP spid="43" grpId="0"/>
      <p:bldP spid="55" grpId="0"/>
      <p:bldP spid="56" grpId="0"/>
      <p:bldP spid="51" grpId="0"/>
      <p:bldP spid="52" grpId="0"/>
      <p:bldP spid="57" grpId="0"/>
      <p:bldP spid="5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0229C66-99C5-08C5-4DFD-DC0FF46C2C09}"/>
              </a:ext>
            </a:extLst>
          </p:cNvPr>
          <p:cNvSpPr txBox="1"/>
          <p:nvPr/>
        </p:nvSpPr>
        <p:spPr>
          <a:xfrm>
            <a:off x="2113054" y="522071"/>
            <a:ext cx="8650426" cy="523220"/>
          </a:xfrm>
          <a:prstGeom prst="rect">
            <a:avLst/>
          </a:prstGeom>
          <a:noFill/>
        </p:spPr>
        <p:txBody>
          <a:bodyPr wrap="square">
            <a:spAutoFit/>
          </a:bodyPr>
          <a:lstStyle/>
          <a:p>
            <a:r>
              <a:rPr lang="fr-FR" sz="2800" b="1" dirty="0">
                <a:solidFill>
                  <a:srgbClr val="002060"/>
                </a:solidFill>
              </a:rPr>
              <a:t>I ) L’affirmation de deux superpuissances : 1947-1991</a:t>
            </a:r>
          </a:p>
        </p:txBody>
      </p:sp>
      <p:sp>
        <p:nvSpPr>
          <p:cNvPr id="3" name="ZoneTexte 2">
            <a:extLst>
              <a:ext uri="{FF2B5EF4-FFF2-40B4-BE49-F238E27FC236}">
                <a16:creationId xmlns:a16="http://schemas.microsoft.com/office/drawing/2014/main" id="{6D479D2B-702B-4DA1-E27F-63397D63CFAA}"/>
              </a:ext>
            </a:extLst>
          </p:cNvPr>
          <p:cNvSpPr txBox="1"/>
          <p:nvPr/>
        </p:nvSpPr>
        <p:spPr>
          <a:xfrm>
            <a:off x="2456761" y="906068"/>
            <a:ext cx="8577733" cy="492443"/>
          </a:xfrm>
          <a:prstGeom prst="rect">
            <a:avLst/>
          </a:prstGeom>
          <a:noFill/>
        </p:spPr>
        <p:txBody>
          <a:bodyPr wrap="none" rtlCol="0">
            <a:spAutoFit/>
          </a:bodyPr>
          <a:lstStyle/>
          <a:p>
            <a:pPr>
              <a:tabLst>
                <a:tab pos="363538" algn="l"/>
              </a:tabLst>
            </a:pPr>
            <a:r>
              <a:rPr lang="fr-FR" sz="2600" dirty="0">
                <a:solidFill>
                  <a:srgbClr val="7030A0"/>
                </a:solidFill>
                <a:sym typeface="Wingdings" panose="05000000000000000000" pitchFamily="2" charset="2"/>
              </a:rPr>
              <a:t>	</a:t>
            </a:r>
            <a:r>
              <a:rPr lang="fr-FR" sz="2600" dirty="0">
                <a:solidFill>
                  <a:srgbClr val="7030A0"/>
                </a:solidFill>
              </a:rPr>
              <a:t>La construction européenne et l’émergence du tiers-monde</a:t>
            </a:r>
          </a:p>
        </p:txBody>
      </p:sp>
      <p:grpSp>
        <p:nvGrpSpPr>
          <p:cNvPr id="4" name="Groupe 3">
            <a:extLst>
              <a:ext uri="{FF2B5EF4-FFF2-40B4-BE49-F238E27FC236}">
                <a16:creationId xmlns:a16="http://schemas.microsoft.com/office/drawing/2014/main" id="{3A266E98-F1C0-49A8-6EC9-010C09FF090A}"/>
              </a:ext>
            </a:extLst>
          </p:cNvPr>
          <p:cNvGrpSpPr/>
          <p:nvPr/>
        </p:nvGrpSpPr>
        <p:grpSpPr>
          <a:xfrm>
            <a:off x="205680" y="533962"/>
            <a:ext cx="1846265" cy="1938006"/>
            <a:chOff x="205680" y="533962"/>
            <a:chExt cx="1846265" cy="1938006"/>
          </a:xfrm>
        </p:grpSpPr>
        <p:pic>
          <p:nvPicPr>
            <p:cNvPr id="5" name="Image 4">
              <a:extLst>
                <a:ext uri="{FF2B5EF4-FFF2-40B4-BE49-F238E27FC236}">
                  <a16:creationId xmlns:a16="http://schemas.microsoft.com/office/drawing/2014/main" id="{E946E26F-F1CE-70FA-DB04-97B2E6FBE8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857" y="1313563"/>
              <a:ext cx="1158405" cy="1158405"/>
            </a:xfrm>
            <a:prstGeom prst="rect">
              <a:avLst/>
            </a:prstGeom>
          </p:spPr>
        </p:pic>
        <p:pic>
          <p:nvPicPr>
            <p:cNvPr id="6" name="Image 5">
              <a:extLst>
                <a:ext uri="{FF2B5EF4-FFF2-40B4-BE49-F238E27FC236}">
                  <a16:creationId xmlns:a16="http://schemas.microsoft.com/office/drawing/2014/main" id="{1CF12D6C-6008-943B-37C3-C7E29F89C3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617" y="533962"/>
              <a:ext cx="1743328" cy="745335"/>
            </a:xfrm>
            <a:prstGeom prst="rect">
              <a:avLst/>
            </a:prstGeom>
          </p:spPr>
        </p:pic>
        <p:sp>
          <p:nvSpPr>
            <p:cNvPr id="7" name="Rectangle 6">
              <a:extLst>
                <a:ext uri="{FF2B5EF4-FFF2-40B4-BE49-F238E27FC236}">
                  <a16:creationId xmlns:a16="http://schemas.microsoft.com/office/drawing/2014/main" id="{9609DD07-658E-8541-BB98-78636E330123}"/>
                </a:ext>
              </a:extLst>
            </p:cNvPr>
            <p:cNvSpPr/>
            <p:nvPr/>
          </p:nvSpPr>
          <p:spPr>
            <a:xfrm>
              <a:off x="205680" y="1377084"/>
              <a:ext cx="535724" cy="923330"/>
            </a:xfrm>
            <a:prstGeom prst="rect">
              <a:avLst/>
            </a:prstGeom>
            <a:noFill/>
          </p:spPr>
          <p:txBody>
            <a:bodyPr wrap="none" lIns="91440" tIns="45720" rIns="91440" bIns="45720">
              <a:spAutoFit/>
            </a:bodyPr>
            <a:lstStyle/>
            <a:p>
              <a:pPr algn="ctr"/>
              <a:r>
                <a:rPr lang="fr-FR" sz="54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3</a:t>
              </a:r>
            </a:p>
          </p:txBody>
        </p:sp>
      </p:grpSp>
      <p:sp>
        <p:nvSpPr>
          <p:cNvPr id="9" name="ZoneTexte 8">
            <a:extLst>
              <a:ext uri="{FF2B5EF4-FFF2-40B4-BE49-F238E27FC236}">
                <a16:creationId xmlns:a16="http://schemas.microsoft.com/office/drawing/2014/main" id="{D6628A17-6FF8-1E1C-8311-CFC73A11E8D1}"/>
              </a:ext>
            </a:extLst>
          </p:cNvPr>
          <p:cNvSpPr txBox="1"/>
          <p:nvPr/>
        </p:nvSpPr>
        <p:spPr>
          <a:xfrm>
            <a:off x="2113054" y="1249391"/>
            <a:ext cx="9911146" cy="1477328"/>
          </a:xfrm>
          <a:prstGeom prst="rect">
            <a:avLst/>
          </a:prstGeom>
          <a:noFill/>
        </p:spPr>
        <p:txBody>
          <a:bodyPr wrap="square">
            <a:spAutoFit/>
          </a:bodyPr>
          <a:lstStyle/>
          <a:p>
            <a:pPr indent="357188"/>
            <a:r>
              <a:rPr lang="fr-FR" sz="1800" dirty="0"/>
              <a:t>Dans les années 1950, une partie de l’Europe de l’Ouest s’organise en communautés.</a:t>
            </a:r>
          </a:p>
          <a:p>
            <a:r>
              <a:rPr lang="fr-FR" dirty="0"/>
              <a:t>En </a:t>
            </a:r>
            <a:r>
              <a:rPr lang="fr-FR" b="1" dirty="0"/>
              <a:t>1951</a:t>
            </a:r>
            <a:r>
              <a:rPr lang="fr-FR" dirty="0"/>
              <a:t>, c’est d’abord la </a:t>
            </a:r>
            <a:r>
              <a:rPr lang="fr-FR" b="1" dirty="0"/>
              <a:t>CECA</a:t>
            </a:r>
            <a:r>
              <a:rPr lang="fr-FR" dirty="0"/>
              <a:t> (</a:t>
            </a:r>
            <a:r>
              <a:rPr lang="fr-FR" b="1" dirty="0"/>
              <a:t>C</a:t>
            </a:r>
            <a:r>
              <a:rPr lang="fr-FR" dirty="0"/>
              <a:t>ommunauté </a:t>
            </a:r>
            <a:r>
              <a:rPr lang="fr-FR" b="1" dirty="0"/>
              <a:t>E</a:t>
            </a:r>
            <a:r>
              <a:rPr lang="fr-FR" dirty="0"/>
              <a:t>uropéenne du </a:t>
            </a:r>
            <a:r>
              <a:rPr lang="fr-FR" b="1" dirty="0"/>
              <a:t>C</a:t>
            </a:r>
            <a:r>
              <a:rPr lang="fr-FR" dirty="0"/>
              <a:t>harbon et de l’</a:t>
            </a:r>
            <a:r>
              <a:rPr lang="fr-FR" b="1" dirty="0"/>
              <a:t>A</a:t>
            </a:r>
            <a:r>
              <a:rPr lang="fr-FR" dirty="0"/>
              <a:t>cier), puis…</a:t>
            </a:r>
          </a:p>
          <a:p>
            <a:r>
              <a:rPr lang="fr-FR" sz="1800" dirty="0"/>
              <a:t>En </a:t>
            </a:r>
            <a:r>
              <a:rPr lang="fr-FR" sz="1800" b="1" dirty="0"/>
              <a:t>1957</a:t>
            </a:r>
            <a:r>
              <a:rPr lang="fr-FR" sz="1800" dirty="0"/>
              <a:t>, la             (</a:t>
            </a:r>
            <a:r>
              <a:rPr lang="fr-FR" sz="1800" b="1" dirty="0">
                <a:solidFill>
                  <a:srgbClr val="00B050"/>
                </a:solidFill>
              </a:rPr>
              <a:t>C</a:t>
            </a:r>
            <a:r>
              <a:rPr lang="fr-FR" sz="1800" dirty="0"/>
              <a:t>ommunauté </a:t>
            </a:r>
            <a:r>
              <a:rPr lang="fr-FR" b="1" dirty="0">
                <a:solidFill>
                  <a:srgbClr val="00B050"/>
                </a:solidFill>
              </a:rPr>
              <a:t>É</a:t>
            </a:r>
            <a:r>
              <a:rPr lang="fr-FR" sz="1800" dirty="0"/>
              <a:t>conomique </a:t>
            </a:r>
            <a:r>
              <a:rPr lang="fr-FR" b="1" dirty="0">
                <a:solidFill>
                  <a:srgbClr val="00B050"/>
                </a:solidFill>
              </a:rPr>
              <a:t>E</a:t>
            </a:r>
            <a:r>
              <a:rPr lang="fr-FR" sz="1800" dirty="0"/>
              <a:t>uropéenne) avant de devenir…</a:t>
            </a:r>
          </a:p>
          <a:p>
            <a:r>
              <a:rPr lang="fr-FR" dirty="0"/>
              <a:t>En </a:t>
            </a:r>
            <a:r>
              <a:rPr lang="fr-FR" b="1" dirty="0"/>
              <a:t>1992</a:t>
            </a:r>
            <a:r>
              <a:rPr lang="fr-FR" dirty="0"/>
              <a:t>, l’                                             , avec le </a:t>
            </a:r>
            <a:r>
              <a:rPr lang="fr-FR" b="1" dirty="0"/>
              <a:t>Traité de MAASTRICHT</a:t>
            </a:r>
            <a:r>
              <a:rPr lang="fr-FR" dirty="0"/>
              <a:t>.</a:t>
            </a:r>
          </a:p>
          <a:p>
            <a:r>
              <a:rPr lang="fr-FR" sz="1800" dirty="0"/>
              <a:t>En </a:t>
            </a:r>
            <a:r>
              <a:rPr lang="fr-FR" sz="1800" b="1" dirty="0"/>
              <a:t>2020</a:t>
            </a:r>
            <a:r>
              <a:rPr lang="fr-FR" sz="1800" dirty="0"/>
              <a:t>, après le </a:t>
            </a:r>
            <a:r>
              <a:rPr lang="fr-FR" sz="1800" b="1" dirty="0"/>
              <a:t>BREXIT</a:t>
            </a:r>
            <a:r>
              <a:rPr lang="fr-FR" sz="1800" dirty="0"/>
              <a:t> (départ du ROYAUME-UNI), l’</a:t>
            </a:r>
            <a:r>
              <a:rPr lang="fr-FR" sz="1800" b="1" dirty="0"/>
              <a:t>UE</a:t>
            </a:r>
            <a:r>
              <a:rPr lang="fr-FR" sz="1800" dirty="0"/>
              <a:t> compte </a:t>
            </a:r>
            <a:r>
              <a:rPr lang="fr-FR" sz="1800" b="1" dirty="0"/>
              <a:t>27 États-membres</a:t>
            </a:r>
            <a:r>
              <a:rPr lang="fr-FR" sz="1800" dirty="0"/>
              <a:t>.       </a:t>
            </a:r>
          </a:p>
        </p:txBody>
      </p:sp>
      <p:sp>
        <p:nvSpPr>
          <p:cNvPr id="10" name="ZoneTexte 9">
            <a:extLst>
              <a:ext uri="{FF2B5EF4-FFF2-40B4-BE49-F238E27FC236}">
                <a16:creationId xmlns:a16="http://schemas.microsoft.com/office/drawing/2014/main" id="{27BF9AA9-3C06-7210-D307-1456C24A78DD}"/>
              </a:ext>
            </a:extLst>
          </p:cNvPr>
          <p:cNvSpPr txBox="1"/>
          <p:nvPr/>
        </p:nvSpPr>
        <p:spPr>
          <a:xfrm>
            <a:off x="217959" y="2444612"/>
            <a:ext cx="2223226" cy="4247317"/>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Arme nucléaire</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Blocs, </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Capitalisme,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CAEM</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CEE</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Communisme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Décolonisation</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Démocratie libérale,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Démocratie populaire,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Guerre froide</a:t>
            </a:r>
            <a:r>
              <a:rPr lang="fr-FR" sz="1200" dirty="0">
                <a:latin typeface="Calibri" panose="020F0502020204030204" pitchFamily="34" charset="0"/>
                <a:cs typeface="Calibri" panose="020F0502020204030204" pitchFamily="34" charset="0"/>
              </a:rPr>
              <a:t>, </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Non-alignement</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OECE,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ONU</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OSCE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OTAN,</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Pacte de Varsovie,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Propagande</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Puissance régionale</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Superpuissance</a:t>
            </a:r>
            <a:r>
              <a:rPr lang="fr-FR" sz="1200" dirty="0">
                <a:latin typeface="Calibri" panose="020F0502020204030204" pitchFamily="34" charset="0"/>
                <a:cs typeface="Calibri" panose="020F0502020204030204" pitchFamily="34" charset="0"/>
              </a:rPr>
              <a:t> ,</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Tiers monde,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Union Européenne.</a:t>
            </a:r>
          </a:p>
        </p:txBody>
      </p:sp>
      <p:sp>
        <p:nvSpPr>
          <p:cNvPr id="11" name="ZoneTexte 10">
            <a:extLst>
              <a:ext uri="{FF2B5EF4-FFF2-40B4-BE49-F238E27FC236}">
                <a16:creationId xmlns:a16="http://schemas.microsoft.com/office/drawing/2014/main" id="{4839925E-8722-7277-D870-AAC558119BF1}"/>
              </a:ext>
            </a:extLst>
          </p:cNvPr>
          <p:cNvSpPr txBox="1"/>
          <p:nvPr/>
        </p:nvSpPr>
        <p:spPr>
          <a:xfrm>
            <a:off x="221326" y="520008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2" name="ZoneTexte 11">
            <a:extLst>
              <a:ext uri="{FF2B5EF4-FFF2-40B4-BE49-F238E27FC236}">
                <a16:creationId xmlns:a16="http://schemas.microsoft.com/office/drawing/2014/main" id="{D2BD1D99-29EC-9064-BCE9-E12148CC8F26}"/>
              </a:ext>
            </a:extLst>
          </p:cNvPr>
          <p:cNvSpPr txBox="1"/>
          <p:nvPr/>
        </p:nvSpPr>
        <p:spPr>
          <a:xfrm>
            <a:off x="217959" y="283890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3" name="ZoneTexte 12">
            <a:extLst>
              <a:ext uri="{FF2B5EF4-FFF2-40B4-BE49-F238E27FC236}">
                <a16:creationId xmlns:a16="http://schemas.microsoft.com/office/drawing/2014/main" id="{2FBE758A-1730-5163-F135-249F6E604E8C}"/>
              </a:ext>
            </a:extLst>
          </p:cNvPr>
          <p:cNvSpPr txBox="1"/>
          <p:nvPr/>
        </p:nvSpPr>
        <p:spPr>
          <a:xfrm>
            <a:off x="217959" y="301028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4" name="ZoneTexte 13">
            <a:extLst>
              <a:ext uri="{FF2B5EF4-FFF2-40B4-BE49-F238E27FC236}">
                <a16:creationId xmlns:a16="http://schemas.microsoft.com/office/drawing/2014/main" id="{463ED4D0-6B08-D5C5-6A6A-45CB73F47138}"/>
              </a:ext>
            </a:extLst>
          </p:cNvPr>
          <p:cNvSpPr txBox="1"/>
          <p:nvPr/>
        </p:nvSpPr>
        <p:spPr>
          <a:xfrm>
            <a:off x="217958" y="356428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5" name="ZoneTexte 14">
            <a:extLst>
              <a:ext uri="{FF2B5EF4-FFF2-40B4-BE49-F238E27FC236}">
                <a16:creationId xmlns:a16="http://schemas.microsoft.com/office/drawing/2014/main" id="{93DF4357-EBDF-5FBB-0094-86B80D0A3BE8}"/>
              </a:ext>
            </a:extLst>
          </p:cNvPr>
          <p:cNvSpPr txBox="1"/>
          <p:nvPr/>
        </p:nvSpPr>
        <p:spPr>
          <a:xfrm>
            <a:off x="230047" y="593667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6" name="ZoneTexte 15">
            <a:extLst>
              <a:ext uri="{FF2B5EF4-FFF2-40B4-BE49-F238E27FC236}">
                <a16:creationId xmlns:a16="http://schemas.microsoft.com/office/drawing/2014/main" id="{DBC76ECB-CAD7-EC32-A2EC-80675917C894}"/>
              </a:ext>
            </a:extLst>
          </p:cNvPr>
          <p:cNvSpPr txBox="1"/>
          <p:nvPr/>
        </p:nvSpPr>
        <p:spPr>
          <a:xfrm>
            <a:off x="217958" y="4105004"/>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7" name="ZoneTexte 16">
            <a:extLst>
              <a:ext uri="{FF2B5EF4-FFF2-40B4-BE49-F238E27FC236}">
                <a16:creationId xmlns:a16="http://schemas.microsoft.com/office/drawing/2014/main" id="{71ADB0F5-EF68-D49A-628F-BADD5564603A}"/>
              </a:ext>
            </a:extLst>
          </p:cNvPr>
          <p:cNvSpPr txBox="1"/>
          <p:nvPr/>
        </p:nvSpPr>
        <p:spPr>
          <a:xfrm>
            <a:off x="221638" y="466579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8" name="ZoneTexte 17">
            <a:extLst>
              <a:ext uri="{FF2B5EF4-FFF2-40B4-BE49-F238E27FC236}">
                <a16:creationId xmlns:a16="http://schemas.microsoft.com/office/drawing/2014/main" id="{3F6142C5-2539-B0EF-7BEB-10D3F45F5F98}"/>
              </a:ext>
            </a:extLst>
          </p:cNvPr>
          <p:cNvSpPr txBox="1"/>
          <p:nvPr/>
        </p:nvSpPr>
        <p:spPr>
          <a:xfrm>
            <a:off x="221326" y="392033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9" name="ZoneTexte 18">
            <a:extLst>
              <a:ext uri="{FF2B5EF4-FFF2-40B4-BE49-F238E27FC236}">
                <a16:creationId xmlns:a16="http://schemas.microsoft.com/office/drawing/2014/main" id="{435F1E0E-F54C-7968-D731-BB1DBC81E93A}"/>
              </a:ext>
            </a:extLst>
          </p:cNvPr>
          <p:cNvSpPr txBox="1"/>
          <p:nvPr/>
        </p:nvSpPr>
        <p:spPr>
          <a:xfrm>
            <a:off x="213156" y="319702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0" name="ZoneTexte 19">
            <a:extLst>
              <a:ext uri="{FF2B5EF4-FFF2-40B4-BE49-F238E27FC236}">
                <a16:creationId xmlns:a16="http://schemas.microsoft.com/office/drawing/2014/main" id="{8E38A9C2-1FF7-FB85-C72A-3A4836113669}"/>
              </a:ext>
            </a:extLst>
          </p:cNvPr>
          <p:cNvSpPr txBox="1"/>
          <p:nvPr/>
        </p:nvSpPr>
        <p:spPr>
          <a:xfrm>
            <a:off x="213155" y="5395960"/>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1" name="ZoneTexte 20">
            <a:extLst>
              <a:ext uri="{FF2B5EF4-FFF2-40B4-BE49-F238E27FC236}">
                <a16:creationId xmlns:a16="http://schemas.microsoft.com/office/drawing/2014/main" id="{10928E70-5C5C-5F43-354C-54647A0EEA72}"/>
              </a:ext>
            </a:extLst>
          </p:cNvPr>
          <p:cNvSpPr txBox="1"/>
          <p:nvPr/>
        </p:nvSpPr>
        <p:spPr>
          <a:xfrm>
            <a:off x="221326" y="429674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2" name="ZoneTexte 21">
            <a:extLst>
              <a:ext uri="{FF2B5EF4-FFF2-40B4-BE49-F238E27FC236}">
                <a16:creationId xmlns:a16="http://schemas.microsoft.com/office/drawing/2014/main" id="{4F80D602-A313-4C90-B921-5702CE4F2384}"/>
              </a:ext>
            </a:extLst>
          </p:cNvPr>
          <p:cNvSpPr txBox="1"/>
          <p:nvPr/>
        </p:nvSpPr>
        <p:spPr>
          <a:xfrm>
            <a:off x="213154" y="264907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3" name="ZoneTexte 22">
            <a:extLst>
              <a:ext uri="{FF2B5EF4-FFF2-40B4-BE49-F238E27FC236}">
                <a16:creationId xmlns:a16="http://schemas.microsoft.com/office/drawing/2014/main" id="{8CC27783-18D6-0C42-1E6D-EA51A3E6C784}"/>
              </a:ext>
            </a:extLst>
          </p:cNvPr>
          <p:cNvSpPr txBox="1"/>
          <p:nvPr/>
        </p:nvSpPr>
        <p:spPr>
          <a:xfrm>
            <a:off x="221325" y="575665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4" name="ZoneTexte 23">
            <a:extLst>
              <a:ext uri="{FF2B5EF4-FFF2-40B4-BE49-F238E27FC236}">
                <a16:creationId xmlns:a16="http://schemas.microsoft.com/office/drawing/2014/main" id="{855A7F42-3689-1000-80B1-CCE8E4D4D6CE}"/>
              </a:ext>
            </a:extLst>
          </p:cNvPr>
          <p:cNvSpPr txBox="1"/>
          <p:nvPr/>
        </p:nvSpPr>
        <p:spPr>
          <a:xfrm>
            <a:off x="230047" y="484374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5" name="ZoneTexte 24">
            <a:extLst>
              <a:ext uri="{FF2B5EF4-FFF2-40B4-BE49-F238E27FC236}">
                <a16:creationId xmlns:a16="http://schemas.microsoft.com/office/drawing/2014/main" id="{41AA04A1-6511-A114-DE2F-C38CD7D2A746}"/>
              </a:ext>
            </a:extLst>
          </p:cNvPr>
          <p:cNvSpPr txBox="1"/>
          <p:nvPr/>
        </p:nvSpPr>
        <p:spPr>
          <a:xfrm>
            <a:off x="3245899" y="1781663"/>
            <a:ext cx="640301" cy="400110"/>
          </a:xfrm>
          <a:prstGeom prst="rect">
            <a:avLst/>
          </a:prstGeom>
          <a:noFill/>
        </p:spPr>
        <p:txBody>
          <a:bodyPr wrap="square">
            <a:spAutoFit/>
          </a:bodyPr>
          <a:lstStyle/>
          <a:p>
            <a:r>
              <a:rPr lang="fr-FR" sz="2000" b="1" dirty="0">
                <a:solidFill>
                  <a:schemeClr val="accent2"/>
                </a:solidFill>
              </a:rPr>
              <a:t>CEE</a:t>
            </a:r>
            <a:endParaRPr lang="fr-FR" sz="2000" dirty="0">
              <a:solidFill>
                <a:schemeClr val="accent2"/>
              </a:solidFill>
            </a:endParaRPr>
          </a:p>
        </p:txBody>
      </p:sp>
      <p:sp>
        <p:nvSpPr>
          <p:cNvPr id="27" name="ZoneTexte 26">
            <a:extLst>
              <a:ext uri="{FF2B5EF4-FFF2-40B4-BE49-F238E27FC236}">
                <a16:creationId xmlns:a16="http://schemas.microsoft.com/office/drawing/2014/main" id="{46311B59-6E5A-A596-9900-B92B0DE22ECA}"/>
              </a:ext>
            </a:extLst>
          </p:cNvPr>
          <p:cNvSpPr txBox="1"/>
          <p:nvPr/>
        </p:nvSpPr>
        <p:spPr>
          <a:xfrm>
            <a:off x="219642" y="3374974"/>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8" name="ZoneTexte 27">
            <a:extLst>
              <a:ext uri="{FF2B5EF4-FFF2-40B4-BE49-F238E27FC236}">
                <a16:creationId xmlns:a16="http://schemas.microsoft.com/office/drawing/2014/main" id="{2A89F20C-CEF4-A2C3-2534-4120B6515132}"/>
              </a:ext>
            </a:extLst>
          </p:cNvPr>
          <p:cNvSpPr txBox="1"/>
          <p:nvPr/>
        </p:nvSpPr>
        <p:spPr>
          <a:xfrm>
            <a:off x="3117559" y="2068400"/>
            <a:ext cx="2469425" cy="400110"/>
          </a:xfrm>
          <a:prstGeom prst="rect">
            <a:avLst/>
          </a:prstGeom>
          <a:noFill/>
        </p:spPr>
        <p:txBody>
          <a:bodyPr wrap="square">
            <a:spAutoFit/>
          </a:bodyPr>
          <a:lstStyle/>
          <a:p>
            <a:r>
              <a:rPr lang="fr-FR" sz="2000" b="1" dirty="0">
                <a:solidFill>
                  <a:schemeClr val="accent2"/>
                </a:solidFill>
              </a:rPr>
              <a:t>UE (U</a:t>
            </a:r>
            <a:r>
              <a:rPr lang="fr-FR" dirty="0"/>
              <a:t>nion </a:t>
            </a:r>
            <a:r>
              <a:rPr lang="fr-FR" sz="2000" b="1" dirty="0">
                <a:solidFill>
                  <a:schemeClr val="accent2"/>
                </a:solidFill>
              </a:rPr>
              <a:t>E</a:t>
            </a:r>
            <a:r>
              <a:rPr lang="fr-FR" dirty="0"/>
              <a:t>uropéenne</a:t>
            </a:r>
            <a:r>
              <a:rPr lang="fr-FR" sz="2000" b="1" dirty="0">
                <a:solidFill>
                  <a:schemeClr val="accent2"/>
                </a:solidFill>
              </a:rPr>
              <a:t>)</a:t>
            </a:r>
            <a:endParaRPr lang="fr-FR" sz="2000" dirty="0">
              <a:solidFill>
                <a:schemeClr val="accent2"/>
              </a:solidFill>
            </a:endParaRPr>
          </a:p>
        </p:txBody>
      </p:sp>
      <p:sp>
        <p:nvSpPr>
          <p:cNvPr id="29" name="ZoneTexte 28">
            <a:extLst>
              <a:ext uri="{FF2B5EF4-FFF2-40B4-BE49-F238E27FC236}">
                <a16:creationId xmlns:a16="http://schemas.microsoft.com/office/drawing/2014/main" id="{1149BC00-5AE1-85DA-FC13-A985D287E6D8}"/>
              </a:ext>
            </a:extLst>
          </p:cNvPr>
          <p:cNvSpPr txBox="1"/>
          <p:nvPr/>
        </p:nvSpPr>
        <p:spPr>
          <a:xfrm>
            <a:off x="2113054" y="2649085"/>
            <a:ext cx="9911146" cy="2031325"/>
          </a:xfrm>
          <a:prstGeom prst="rect">
            <a:avLst/>
          </a:prstGeom>
          <a:noFill/>
        </p:spPr>
        <p:txBody>
          <a:bodyPr wrap="square">
            <a:spAutoFit/>
          </a:bodyPr>
          <a:lstStyle/>
          <a:p>
            <a:pPr indent="357188"/>
            <a:r>
              <a:rPr lang="fr-FR" sz="1800" b="1" dirty="0"/>
              <a:t>Après 1945</a:t>
            </a:r>
            <a:r>
              <a:rPr lang="fr-FR" sz="1800" dirty="0"/>
              <a:t>, c’est la                                 et de nouveaux pays apparaissent suite aux indépendances, après parfois des </a:t>
            </a:r>
            <a:r>
              <a:rPr lang="fr-FR" sz="1800" b="1" dirty="0"/>
              <a:t>guerres coloniales</a:t>
            </a:r>
            <a:r>
              <a:rPr lang="fr-FR" sz="1800" dirty="0"/>
              <a:t> comme en </a:t>
            </a:r>
            <a:r>
              <a:rPr lang="fr-FR" sz="1800" b="1" dirty="0"/>
              <a:t>INDOCHINE</a:t>
            </a:r>
            <a:r>
              <a:rPr lang="fr-FR" sz="1800" dirty="0"/>
              <a:t> (</a:t>
            </a:r>
            <a:r>
              <a:rPr lang="fr-FR" sz="1800" b="1" dirty="0"/>
              <a:t>1946-1954</a:t>
            </a:r>
            <a:r>
              <a:rPr lang="fr-FR" sz="1800" dirty="0"/>
              <a:t>) ou en </a:t>
            </a:r>
            <a:r>
              <a:rPr lang="fr-FR" sz="1800" b="1" dirty="0"/>
              <a:t>ALGÉRIE</a:t>
            </a:r>
            <a:r>
              <a:rPr lang="fr-FR" sz="1800" dirty="0"/>
              <a:t> (</a:t>
            </a:r>
            <a:r>
              <a:rPr lang="fr-FR" sz="1800" b="1" dirty="0"/>
              <a:t>1954-1962</a:t>
            </a:r>
            <a:r>
              <a:rPr lang="fr-FR" sz="1800" dirty="0"/>
              <a:t>).</a:t>
            </a:r>
          </a:p>
          <a:p>
            <a:pPr indent="357188"/>
            <a:r>
              <a:rPr lang="fr-FR" b="1" dirty="0"/>
              <a:t>En 1955</a:t>
            </a:r>
            <a:r>
              <a:rPr lang="fr-FR" dirty="0"/>
              <a:t>, la </a:t>
            </a:r>
            <a:r>
              <a:rPr lang="fr-FR" b="1" dirty="0"/>
              <a:t>Conférence de BANDUNG</a:t>
            </a:r>
            <a:r>
              <a:rPr lang="fr-FR" dirty="0"/>
              <a:t> réunit des pays décolonisés comme l’INDE, la CHINE, l’ÉGYPTE ou l’INDONÉSIE. Ces pays proposent </a:t>
            </a:r>
            <a:r>
              <a:rPr lang="fr-FR" b="1" dirty="0"/>
              <a:t>une 3</a:t>
            </a:r>
            <a:r>
              <a:rPr lang="fr-FR" b="1" baseline="30000" dirty="0"/>
              <a:t>ème</a:t>
            </a:r>
            <a:r>
              <a:rPr lang="fr-FR" b="1" dirty="0"/>
              <a:t> voie</a:t>
            </a:r>
            <a:r>
              <a:rPr lang="fr-FR" dirty="0"/>
              <a:t>, alternative aux blocs de l’Ouest et de l’EST, </a:t>
            </a:r>
            <a:br>
              <a:rPr lang="fr-FR" dirty="0"/>
            </a:br>
            <a:r>
              <a:rPr lang="fr-FR" dirty="0"/>
              <a:t>le                                   .  Mais ces </a:t>
            </a:r>
            <a:r>
              <a:rPr lang="fr-FR" b="1" dirty="0"/>
              <a:t>pays, pauvres et désorganisés</a:t>
            </a:r>
            <a:r>
              <a:rPr lang="fr-FR" dirty="0"/>
              <a:t>, ont du mal à résister aux aides proposées par les USA ou l’URSS. Beaucoup forment ce que l’on appelle à l’époque le                          , et aujourd’hui les </a:t>
            </a:r>
            <a:r>
              <a:rPr lang="fr-FR" b="1" dirty="0"/>
              <a:t>PMA</a:t>
            </a:r>
            <a:r>
              <a:rPr lang="fr-FR" dirty="0"/>
              <a:t> (</a:t>
            </a:r>
            <a:r>
              <a:rPr lang="fr-FR" b="1" dirty="0"/>
              <a:t>P</a:t>
            </a:r>
            <a:r>
              <a:rPr lang="fr-FR" dirty="0"/>
              <a:t>ays les </a:t>
            </a:r>
            <a:r>
              <a:rPr lang="fr-FR" b="1" dirty="0"/>
              <a:t>M</a:t>
            </a:r>
            <a:r>
              <a:rPr lang="fr-FR" dirty="0"/>
              <a:t>oins </a:t>
            </a:r>
            <a:r>
              <a:rPr lang="fr-FR" b="1" dirty="0"/>
              <a:t>A</a:t>
            </a:r>
            <a:r>
              <a:rPr lang="fr-FR" dirty="0"/>
              <a:t>vancés).</a:t>
            </a:r>
            <a:endParaRPr lang="fr-FR" sz="1800" dirty="0"/>
          </a:p>
        </p:txBody>
      </p:sp>
      <p:sp>
        <p:nvSpPr>
          <p:cNvPr id="30" name="ZoneTexte 29">
            <a:extLst>
              <a:ext uri="{FF2B5EF4-FFF2-40B4-BE49-F238E27FC236}">
                <a16:creationId xmlns:a16="http://schemas.microsoft.com/office/drawing/2014/main" id="{DD3B3B8D-F2D6-5904-C4DE-D3609B13D239}"/>
              </a:ext>
            </a:extLst>
          </p:cNvPr>
          <p:cNvSpPr txBox="1"/>
          <p:nvPr/>
        </p:nvSpPr>
        <p:spPr>
          <a:xfrm>
            <a:off x="205680" y="6304505"/>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1" name="ZoneTexte 30">
            <a:extLst>
              <a:ext uri="{FF2B5EF4-FFF2-40B4-BE49-F238E27FC236}">
                <a16:creationId xmlns:a16="http://schemas.microsoft.com/office/drawing/2014/main" id="{6C15BB7D-251A-F647-461B-BEBE88C3536C}"/>
              </a:ext>
            </a:extLst>
          </p:cNvPr>
          <p:cNvSpPr txBox="1"/>
          <p:nvPr/>
        </p:nvSpPr>
        <p:spPr>
          <a:xfrm>
            <a:off x="4321960" y="2637412"/>
            <a:ext cx="1749773" cy="400110"/>
          </a:xfrm>
          <a:prstGeom prst="rect">
            <a:avLst/>
          </a:prstGeom>
          <a:noFill/>
        </p:spPr>
        <p:txBody>
          <a:bodyPr wrap="square">
            <a:spAutoFit/>
          </a:bodyPr>
          <a:lstStyle/>
          <a:p>
            <a:r>
              <a:rPr lang="fr-FR" sz="2000" b="1" dirty="0">
                <a:solidFill>
                  <a:schemeClr val="accent2"/>
                </a:solidFill>
              </a:rPr>
              <a:t>décolonisation</a:t>
            </a:r>
            <a:endParaRPr lang="fr-FR" sz="2000" dirty="0">
              <a:solidFill>
                <a:schemeClr val="accent2"/>
              </a:solidFill>
            </a:endParaRPr>
          </a:p>
        </p:txBody>
      </p:sp>
      <p:sp>
        <p:nvSpPr>
          <p:cNvPr id="32" name="ZoneTexte 31">
            <a:extLst>
              <a:ext uri="{FF2B5EF4-FFF2-40B4-BE49-F238E27FC236}">
                <a16:creationId xmlns:a16="http://schemas.microsoft.com/office/drawing/2014/main" id="{268BD67E-DF25-888A-071D-057130FAB5B4}"/>
              </a:ext>
            </a:extLst>
          </p:cNvPr>
          <p:cNvSpPr txBox="1"/>
          <p:nvPr/>
        </p:nvSpPr>
        <p:spPr>
          <a:xfrm>
            <a:off x="10047865" y="4006854"/>
            <a:ext cx="1520059" cy="400110"/>
          </a:xfrm>
          <a:prstGeom prst="rect">
            <a:avLst/>
          </a:prstGeom>
          <a:noFill/>
        </p:spPr>
        <p:txBody>
          <a:bodyPr wrap="square">
            <a:spAutoFit/>
          </a:bodyPr>
          <a:lstStyle/>
          <a:p>
            <a:r>
              <a:rPr lang="fr-FR" sz="2000" b="1" dirty="0">
                <a:solidFill>
                  <a:schemeClr val="accent2"/>
                </a:solidFill>
              </a:rPr>
              <a:t>Tiers monde</a:t>
            </a:r>
            <a:endParaRPr lang="fr-FR" sz="2000" dirty="0">
              <a:solidFill>
                <a:schemeClr val="accent2"/>
              </a:solidFill>
            </a:endParaRPr>
          </a:p>
        </p:txBody>
      </p:sp>
      <p:sp>
        <p:nvSpPr>
          <p:cNvPr id="33" name="ZoneTexte 32">
            <a:extLst>
              <a:ext uri="{FF2B5EF4-FFF2-40B4-BE49-F238E27FC236}">
                <a16:creationId xmlns:a16="http://schemas.microsoft.com/office/drawing/2014/main" id="{4FC27ED3-9A3E-9A40-2492-3EC4E3A60E09}"/>
              </a:ext>
            </a:extLst>
          </p:cNvPr>
          <p:cNvSpPr txBox="1"/>
          <p:nvPr/>
        </p:nvSpPr>
        <p:spPr>
          <a:xfrm>
            <a:off x="2358526" y="3708533"/>
            <a:ext cx="1957169" cy="400110"/>
          </a:xfrm>
          <a:prstGeom prst="rect">
            <a:avLst/>
          </a:prstGeom>
          <a:noFill/>
        </p:spPr>
        <p:txBody>
          <a:bodyPr wrap="square">
            <a:spAutoFit/>
          </a:bodyPr>
          <a:lstStyle/>
          <a:p>
            <a:r>
              <a:rPr lang="fr-FR" sz="2000" b="1" dirty="0">
                <a:solidFill>
                  <a:schemeClr val="accent2"/>
                </a:solidFill>
              </a:rPr>
              <a:t>Non-alignement</a:t>
            </a:r>
            <a:endParaRPr lang="fr-FR" sz="2000" dirty="0">
              <a:solidFill>
                <a:schemeClr val="accent2"/>
              </a:solidFill>
            </a:endParaRPr>
          </a:p>
        </p:txBody>
      </p:sp>
      <p:sp>
        <p:nvSpPr>
          <p:cNvPr id="34" name="ZoneTexte 33">
            <a:extLst>
              <a:ext uri="{FF2B5EF4-FFF2-40B4-BE49-F238E27FC236}">
                <a16:creationId xmlns:a16="http://schemas.microsoft.com/office/drawing/2014/main" id="{066D9A20-4257-2F66-AD5B-F99439A1A521}"/>
              </a:ext>
            </a:extLst>
          </p:cNvPr>
          <p:cNvSpPr txBox="1"/>
          <p:nvPr/>
        </p:nvSpPr>
        <p:spPr>
          <a:xfrm>
            <a:off x="2586645" y="4530126"/>
            <a:ext cx="2599109" cy="492443"/>
          </a:xfrm>
          <a:prstGeom prst="rect">
            <a:avLst/>
          </a:prstGeom>
          <a:noFill/>
        </p:spPr>
        <p:txBody>
          <a:bodyPr wrap="none" rtlCol="0">
            <a:spAutoFit/>
          </a:bodyPr>
          <a:lstStyle/>
          <a:p>
            <a:pPr>
              <a:tabLst>
                <a:tab pos="363538" algn="l"/>
              </a:tabLst>
            </a:pPr>
            <a:r>
              <a:rPr lang="fr-FR" sz="2600" dirty="0">
                <a:solidFill>
                  <a:srgbClr val="7030A0"/>
                </a:solidFill>
                <a:sym typeface="Wingdings" panose="05000000000000000000" pitchFamily="2" charset="2"/>
              </a:rPr>
              <a:t>	</a:t>
            </a:r>
            <a:r>
              <a:rPr lang="fr-FR" sz="2600" dirty="0">
                <a:solidFill>
                  <a:srgbClr val="7030A0"/>
                </a:solidFill>
              </a:rPr>
              <a:t>La fin des blocs</a:t>
            </a:r>
          </a:p>
        </p:txBody>
      </p:sp>
      <p:sp>
        <p:nvSpPr>
          <p:cNvPr id="35" name="ZoneTexte 34">
            <a:extLst>
              <a:ext uri="{FF2B5EF4-FFF2-40B4-BE49-F238E27FC236}">
                <a16:creationId xmlns:a16="http://schemas.microsoft.com/office/drawing/2014/main" id="{8F10A996-3DF6-1804-3AAA-B10DB2D74D86}"/>
              </a:ext>
            </a:extLst>
          </p:cNvPr>
          <p:cNvSpPr txBox="1"/>
          <p:nvPr/>
        </p:nvSpPr>
        <p:spPr>
          <a:xfrm>
            <a:off x="230047" y="6118684"/>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6" name="ZoneTexte 35">
            <a:extLst>
              <a:ext uri="{FF2B5EF4-FFF2-40B4-BE49-F238E27FC236}">
                <a16:creationId xmlns:a16="http://schemas.microsoft.com/office/drawing/2014/main" id="{4B770B6A-E595-EE39-489C-09AC5F98F400}"/>
              </a:ext>
            </a:extLst>
          </p:cNvPr>
          <p:cNvSpPr txBox="1"/>
          <p:nvPr/>
        </p:nvSpPr>
        <p:spPr>
          <a:xfrm>
            <a:off x="220153" y="4481130"/>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7" name="ZoneTexte 36">
            <a:extLst>
              <a:ext uri="{FF2B5EF4-FFF2-40B4-BE49-F238E27FC236}">
                <a16:creationId xmlns:a16="http://schemas.microsoft.com/office/drawing/2014/main" id="{60AB3E38-9BD9-4D7D-54AE-A1D222B623CF}"/>
              </a:ext>
            </a:extLst>
          </p:cNvPr>
          <p:cNvSpPr txBox="1"/>
          <p:nvPr/>
        </p:nvSpPr>
        <p:spPr>
          <a:xfrm>
            <a:off x="219642" y="375073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8" name="ZoneTexte 37">
            <a:extLst>
              <a:ext uri="{FF2B5EF4-FFF2-40B4-BE49-F238E27FC236}">
                <a16:creationId xmlns:a16="http://schemas.microsoft.com/office/drawing/2014/main" id="{686E8F2F-398C-B277-A843-2208AA2535C3}"/>
              </a:ext>
            </a:extLst>
          </p:cNvPr>
          <p:cNvSpPr txBox="1"/>
          <p:nvPr/>
        </p:nvSpPr>
        <p:spPr>
          <a:xfrm>
            <a:off x="212603" y="5581747"/>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9" name="ZoneTexte 38">
            <a:extLst>
              <a:ext uri="{FF2B5EF4-FFF2-40B4-BE49-F238E27FC236}">
                <a16:creationId xmlns:a16="http://schemas.microsoft.com/office/drawing/2014/main" id="{9AA69B70-3422-7DCE-3D7D-CC25739016D9}"/>
              </a:ext>
            </a:extLst>
          </p:cNvPr>
          <p:cNvSpPr txBox="1"/>
          <p:nvPr/>
        </p:nvSpPr>
        <p:spPr>
          <a:xfrm>
            <a:off x="2113054" y="4876310"/>
            <a:ext cx="10078946" cy="1754326"/>
          </a:xfrm>
          <a:prstGeom prst="rect">
            <a:avLst/>
          </a:prstGeom>
          <a:noFill/>
        </p:spPr>
        <p:txBody>
          <a:bodyPr wrap="square">
            <a:spAutoFit/>
          </a:bodyPr>
          <a:lstStyle/>
          <a:p>
            <a:pPr indent="357188" algn="just"/>
            <a:r>
              <a:rPr lang="fr-FR" sz="1800" b="1" dirty="0"/>
              <a:t>En 1995</a:t>
            </a:r>
            <a:r>
              <a:rPr lang="fr-FR" sz="1800" dirty="0"/>
              <a:t>, l’             </a:t>
            </a:r>
            <a:r>
              <a:rPr lang="fr-FR" sz="1600" dirty="0"/>
              <a:t>(</a:t>
            </a:r>
            <a:r>
              <a:rPr lang="fr-FR" sz="1600" b="1" dirty="0"/>
              <a:t>O</a:t>
            </a:r>
            <a:r>
              <a:rPr lang="fr-FR" sz="1600" dirty="0"/>
              <a:t>rganisation pour la </a:t>
            </a:r>
            <a:r>
              <a:rPr lang="fr-FR" sz="1600" b="1" dirty="0"/>
              <a:t>S</a:t>
            </a:r>
            <a:r>
              <a:rPr lang="fr-FR" sz="1600" dirty="0"/>
              <a:t>écurité et la </a:t>
            </a:r>
            <a:r>
              <a:rPr lang="fr-FR" sz="1600" b="1" dirty="0"/>
              <a:t>C</a:t>
            </a:r>
            <a:r>
              <a:rPr lang="fr-FR" sz="1600" dirty="0"/>
              <a:t>oopération en </a:t>
            </a:r>
            <a:r>
              <a:rPr lang="fr-FR" sz="1600" b="1" dirty="0"/>
              <a:t>E</a:t>
            </a:r>
            <a:r>
              <a:rPr lang="fr-FR" sz="1600" dirty="0"/>
              <a:t>urope) </a:t>
            </a:r>
            <a:r>
              <a:rPr lang="fr-FR" sz="1800" dirty="0"/>
              <a:t>succède à la </a:t>
            </a:r>
            <a:r>
              <a:rPr lang="fr-FR" sz="1800" b="1" dirty="0"/>
              <a:t>CSCE</a:t>
            </a:r>
            <a:r>
              <a:rPr lang="fr-FR" sz="1800" dirty="0"/>
              <a:t> </a:t>
            </a:r>
            <a:r>
              <a:rPr lang="fr-FR" sz="1600" dirty="0"/>
              <a:t>(</a:t>
            </a:r>
            <a:r>
              <a:rPr lang="fr-FR" sz="1600" b="1" dirty="0"/>
              <a:t>C</a:t>
            </a:r>
            <a:r>
              <a:rPr lang="fr-FR" sz="1600" dirty="0"/>
              <a:t>onférence sur la </a:t>
            </a:r>
            <a:r>
              <a:rPr lang="fr-FR" sz="1600" b="1" dirty="0"/>
              <a:t>S</a:t>
            </a:r>
            <a:r>
              <a:rPr lang="fr-FR" sz="1600" dirty="0"/>
              <a:t>écurité et la </a:t>
            </a:r>
            <a:r>
              <a:rPr lang="fr-FR" sz="1600" b="1" dirty="0"/>
              <a:t>C</a:t>
            </a:r>
            <a:r>
              <a:rPr lang="fr-FR" sz="1600" dirty="0"/>
              <a:t>oopération en </a:t>
            </a:r>
            <a:r>
              <a:rPr lang="fr-FR" sz="1600" b="1" dirty="0"/>
              <a:t>E</a:t>
            </a:r>
            <a:r>
              <a:rPr lang="fr-FR" sz="1600" dirty="0"/>
              <a:t>urope)</a:t>
            </a:r>
            <a:r>
              <a:rPr lang="fr-FR" sz="1800" dirty="0"/>
              <a:t>, dialogue </a:t>
            </a:r>
            <a:r>
              <a:rPr lang="fr-FR" dirty="0"/>
              <a:t>entre l’Amérique du Nord, l’Europe de l’Ouest et l’URSS </a:t>
            </a:r>
            <a:r>
              <a:rPr lang="fr-FR" sz="1800" dirty="0"/>
              <a:t>débouchant sur les </a:t>
            </a:r>
            <a:r>
              <a:rPr lang="fr-FR" sz="1800" b="1" dirty="0"/>
              <a:t>Accords d’HELSINKI (1975)</a:t>
            </a:r>
            <a:r>
              <a:rPr lang="fr-FR" sz="1800" dirty="0"/>
              <a:t>, pour renforcer </a:t>
            </a:r>
            <a:r>
              <a:rPr lang="fr-FR" sz="1800" b="1" dirty="0"/>
              <a:t>sécurité</a:t>
            </a:r>
            <a:r>
              <a:rPr lang="fr-FR" sz="1800" dirty="0"/>
              <a:t> et respect des </a:t>
            </a:r>
            <a:r>
              <a:rPr lang="fr-FR" sz="1800" b="1" dirty="0"/>
              <a:t>droits de l’homme</a:t>
            </a:r>
            <a:r>
              <a:rPr lang="fr-FR" sz="1800" dirty="0"/>
              <a:t>. </a:t>
            </a:r>
          </a:p>
          <a:p>
            <a:pPr indent="357188"/>
            <a:r>
              <a:rPr lang="fr-FR" b="1" dirty="0"/>
              <a:t>1985 :</a:t>
            </a:r>
            <a:r>
              <a:rPr lang="fr-FR" dirty="0"/>
              <a:t> </a:t>
            </a:r>
            <a:r>
              <a:rPr lang="fr-FR" sz="1800" dirty="0"/>
              <a:t>l’arrivée au pouvoir de </a:t>
            </a:r>
            <a:r>
              <a:rPr lang="fr-FR" sz="1800" b="1" dirty="0"/>
              <a:t>Mikhaïl GORBATCHEV</a:t>
            </a:r>
            <a:r>
              <a:rPr lang="fr-FR" sz="1800" dirty="0"/>
              <a:t> et la politique qu’il met en place, </a:t>
            </a:r>
            <a:r>
              <a:rPr lang="fr-FR" sz="1800" b="1" dirty="0"/>
              <a:t>glasnost</a:t>
            </a:r>
            <a:r>
              <a:rPr lang="fr-FR" sz="1800" dirty="0"/>
              <a:t> (« transparence ») et </a:t>
            </a:r>
            <a:r>
              <a:rPr lang="fr-FR" sz="1800" b="1" dirty="0"/>
              <a:t>perestroïka</a:t>
            </a:r>
            <a:r>
              <a:rPr lang="fr-FR" sz="1800" dirty="0"/>
              <a:t> ( « réformes ») provoque l’</a:t>
            </a:r>
            <a:r>
              <a:rPr lang="fr-FR" sz="1800" b="1" dirty="0"/>
              <a:t>éclatement de l’URSS en 15 États </a:t>
            </a:r>
            <a:r>
              <a:rPr lang="fr-FR" sz="1800" dirty="0"/>
              <a:t>indépendants, dont la RUSSIE.</a:t>
            </a:r>
          </a:p>
        </p:txBody>
      </p:sp>
      <p:sp>
        <p:nvSpPr>
          <p:cNvPr id="40" name="ZoneTexte 39">
            <a:extLst>
              <a:ext uri="{FF2B5EF4-FFF2-40B4-BE49-F238E27FC236}">
                <a16:creationId xmlns:a16="http://schemas.microsoft.com/office/drawing/2014/main" id="{7222C319-F722-2FDE-C876-3A36193B9921}"/>
              </a:ext>
            </a:extLst>
          </p:cNvPr>
          <p:cNvSpPr txBox="1"/>
          <p:nvPr/>
        </p:nvSpPr>
        <p:spPr>
          <a:xfrm>
            <a:off x="219642" y="503334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1" name="ZoneTexte 40">
            <a:extLst>
              <a:ext uri="{FF2B5EF4-FFF2-40B4-BE49-F238E27FC236}">
                <a16:creationId xmlns:a16="http://schemas.microsoft.com/office/drawing/2014/main" id="{9054DC96-87CC-806C-29F0-3CDB2141ABFB}"/>
              </a:ext>
            </a:extLst>
          </p:cNvPr>
          <p:cNvSpPr txBox="1"/>
          <p:nvPr/>
        </p:nvSpPr>
        <p:spPr>
          <a:xfrm>
            <a:off x="3511375" y="4884883"/>
            <a:ext cx="749647" cy="400110"/>
          </a:xfrm>
          <a:prstGeom prst="rect">
            <a:avLst/>
          </a:prstGeom>
          <a:noFill/>
        </p:spPr>
        <p:txBody>
          <a:bodyPr wrap="square">
            <a:spAutoFit/>
          </a:bodyPr>
          <a:lstStyle/>
          <a:p>
            <a:r>
              <a:rPr lang="fr-FR" sz="2000" b="1" dirty="0">
                <a:solidFill>
                  <a:schemeClr val="accent2"/>
                </a:solidFill>
              </a:rPr>
              <a:t>OSCE</a:t>
            </a:r>
            <a:endParaRPr lang="fr-FR" sz="2000" dirty="0">
              <a:solidFill>
                <a:schemeClr val="accent2"/>
              </a:solidFill>
            </a:endParaRPr>
          </a:p>
        </p:txBody>
      </p:sp>
      <p:pic>
        <p:nvPicPr>
          <p:cNvPr id="42" name="Image 41">
            <a:hlinkClick r:id="rId4" action="ppaction://hlinksldjump"/>
            <a:extLst>
              <a:ext uri="{FF2B5EF4-FFF2-40B4-BE49-F238E27FC236}">
                <a16:creationId xmlns:a16="http://schemas.microsoft.com/office/drawing/2014/main" id="{2EF89100-0255-E9BE-AB13-4794774ABA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57490" y="102271"/>
            <a:ext cx="339890" cy="540734"/>
          </a:xfrm>
          <a:prstGeom prst="rect">
            <a:avLst/>
          </a:prstGeom>
        </p:spPr>
      </p:pic>
      <p:pic>
        <p:nvPicPr>
          <p:cNvPr id="43" name="Image 42">
            <a:hlinkClick r:id="rId6" action="ppaction://hlinksldjump"/>
            <a:extLst>
              <a:ext uri="{FF2B5EF4-FFF2-40B4-BE49-F238E27FC236}">
                <a16:creationId xmlns:a16="http://schemas.microsoft.com/office/drawing/2014/main" id="{2059381D-0B62-F8E7-C862-E9B18E777A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632921">
            <a:off x="10091054" y="128348"/>
            <a:ext cx="339890" cy="540734"/>
          </a:xfrm>
          <a:prstGeom prst="rect">
            <a:avLst/>
          </a:prstGeom>
        </p:spPr>
      </p:pic>
      <p:pic>
        <p:nvPicPr>
          <p:cNvPr id="26" name="Image 25">
            <a:hlinkClick r:id="rId7" action="ppaction://hlinksldjump"/>
            <a:extLst>
              <a:ext uri="{FF2B5EF4-FFF2-40B4-BE49-F238E27FC236}">
                <a16:creationId xmlns:a16="http://schemas.microsoft.com/office/drawing/2014/main" id="{E171E103-26C0-98BD-95D8-04B7CC167D7E}"/>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44" name="Image 43">
            <a:extLst>
              <a:ext uri="{FF2B5EF4-FFF2-40B4-BE49-F238E27FC236}">
                <a16:creationId xmlns:a16="http://schemas.microsoft.com/office/drawing/2014/main" id="{CEBA43A5-16DB-8921-5CC0-4BD16B3F727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76247" y="173903"/>
            <a:ext cx="643911" cy="643911"/>
          </a:xfrm>
          <a:prstGeom prst="rect">
            <a:avLst/>
          </a:prstGeom>
        </p:spPr>
      </p:pic>
      <p:sp>
        <p:nvSpPr>
          <p:cNvPr id="46" name="ZoneTexte 45">
            <a:extLst>
              <a:ext uri="{FF2B5EF4-FFF2-40B4-BE49-F238E27FC236}">
                <a16:creationId xmlns:a16="http://schemas.microsoft.com/office/drawing/2014/main" id="{6A44C56A-145B-7CA4-12C6-165FA8B51DCE}"/>
              </a:ext>
            </a:extLst>
          </p:cNvPr>
          <p:cNvSpPr txBox="1"/>
          <p:nvPr/>
        </p:nvSpPr>
        <p:spPr>
          <a:xfrm>
            <a:off x="217959" y="146343"/>
            <a:ext cx="9245116"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Les deux superpuissances de 1947 à 1991</a:t>
            </a:r>
          </a:p>
        </p:txBody>
      </p:sp>
    </p:spTree>
    <p:extLst>
      <p:ext uri="{BB962C8B-B14F-4D97-AF65-F5344CB8AC3E}">
        <p14:creationId xmlns:p14="http://schemas.microsoft.com/office/powerpoint/2010/main" val="3588860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additive="base">
                                        <p:cTn id="41" dur="500" fill="hold"/>
                                        <p:tgtEl>
                                          <p:spTgt spid="37"/>
                                        </p:tgtEl>
                                        <p:attrNameLst>
                                          <p:attrName>ppt_x</p:attrName>
                                        </p:attrNameLst>
                                      </p:cBhvr>
                                      <p:tavLst>
                                        <p:tav tm="0">
                                          <p:val>
                                            <p:strVal val="#ppt_x"/>
                                          </p:val>
                                        </p:tav>
                                        <p:tav tm="100000">
                                          <p:val>
                                            <p:strVal val="#ppt_x"/>
                                          </p:val>
                                        </p:tav>
                                      </p:tavLst>
                                    </p:anim>
                                    <p:anim calcmode="lin" valueType="num">
                                      <p:cBhvr additive="base">
                                        <p:cTn id="42" dur="500" fill="hold"/>
                                        <p:tgtEl>
                                          <p:spTgt spid="3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additive="base">
                                        <p:cTn id="45" dur="500" fill="hold"/>
                                        <p:tgtEl>
                                          <p:spTgt spid="31"/>
                                        </p:tgtEl>
                                        <p:attrNameLst>
                                          <p:attrName>ppt_x</p:attrName>
                                        </p:attrNameLst>
                                      </p:cBhvr>
                                      <p:tavLst>
                                        <p:tav tm="0">
                                          <p:val>
                                            <p:strVal val="#ppt_x"/>
                                          </p:val>
                                        </p:tav>
                                        <p:tav tm="100000">
                                          <p:val>
                                            <p:strVal val="#ppt_x"/>
                                          </p:val>
                                        </p:tav>
                                      </p:tavLst>
                                    </p:anim>
                                    <p:anim calcmode="lin" valueType="num">
                                      <p:cBhvr additive="base">
                                        <p:cTn id="4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500" fill="hold"/>
                                        <p:tgtEl>
                                          <p:spTgt spid="36"/>
                                        </p:tgtEl>
                                        <p:attrNameLst>
                                          <p:attrName>ppt_x</p:attrName>
                                        </p:attrNameLst>
                                      </p:cBhvr>
                                      <p:tavLst>
                                        <p:tav tm="0">
                                          <p:val>
                                            <p:strVal val="#ppt_x"/>
                                          </p:val>
                                        </p:tav>
                                        <p:tav tm="100000">
                                          <p:val>
                                            <p:strVal val="#ppt_x"/>
                                          </p:val>
                                        </p:tav>
                                      </p:tavLst>
                                    </p:anim>
                                    <p:anim calcmode="lin" valueType="num">
                                      <p:cBhvr additive="base">
                                        <p:cTn id="52" dur="500" fill="hold"/>
                                        <p:tgtEl>
                                          <p:spTgt spid="3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additive="base">
                                        <p:cTn id="55" dur="500" fill="hold"/>
                                        <p:tgtEl>
                                          <p:spTgt spid="33"/>
                                        </p:tgtEl>
                                        <p:attrNameLst>
                                          <p:attrName>ppt_x</p:attrName>
                                        </p:attrNameLst>
                                      </p:cBhvr>
                                      <p:tavLst>
                                        <p:tav tm="0">
                                          <p:val>
                                            <p:strVal val="#ppt_x"/>
                                          </p:val>
                                        </p:tav>
                                        <p:tav tm="100000">
                                          <p:val>
                                            <p:strVal val="#ppt_x"/>
                                          </p:val>
                                        </p:tav>
                                      </p:tavLst>
                                    </p:anim>
                                    <p:anim calcmode="lin" valueType="num">
                                      <p:cBhvr additive="base">
                                        <p:cTn id="5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fill="hold"/>
                                        <p:tgtEl>
                                          <p:spTgt spid="32"/>
                                        </p:tgtEl>
                                        <p:attrNameLst>
                                          <p:attrName>ppt_x</p:attrName>
                                        </p:attrNameLst>
                                      </p:cBhvr>
                                      <p:tavLst>
                                        <p:tav tm="0">
                                          <p:val>
                                            <p:strVal val="#ppt_x"/>
                                          </p:val>
                                        </p:tav>
                                        <p:tav tm="100000">
                                          <p:val>
                                            <p:strVal val="#ppt_x"/>
                                          </p:val>
                                        </p:tav>
                                      </p:tavLst>
                                    </p:anim>
                                    <p:anim calcmode="lin" valueType="num">
                                      <p:cBhvr additive="base">
                                        <p:cTn id="62" dur="500" fill="hold"/>
                                        <p:tgtEl>
                                          <p:spTgt spid="32"/>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additive="base">
                                        <p:cTn id="65" dur="500" fill="hold"/>
                                        <p:tgtEl>
                                          <p:spTgt spid="35"/>
                                        </p:tgtEl>
                                        <p:attrNameLst>
                                          <p:attrName>ppt_x</p:attrName>
                                        </p:attrNameLst>
                                      </p:cBhvr>
                                      <p:tavLst>
                                        <p:tav tm="0">
                                          <p:val>
                                            <p:strVal val="#ppt_x"/>
                                          </p:val>
                                        </p:tav>
                                        <p:tav tm="100000">
                                          <p:val>
                                            <p:strVal val="#ppt_x"/>
                                          </p:val>
                                        </p:tav>
                                      </p:tavLst>
                                    </p:anim>
                                    <p:anim calcmode="lin" valueType="num">
                                      <p:cBhvr additive="base">
                                        <p:cTn id="66"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additive="base">
                                        <p:cTn id="71" dur="500" fill="hold"/>
                                        <p:tgtEl>
                                          <p:spTgt spid="34"/>
                                        </p:tgtEl>
                                        <p:attrNameLst>
                                          <p:attrName>ppt_x</p:attrName>
                                        </p:attrNameLst>
                                      </p:cBhvr>
                                      <p:tavLst>
                                        <p:tav tm="0">
                                          <p:val>
                                            <p:strVal val="#ppt_x"/>
                                          </p:val>
                                        </p:tav>
                                        <p:tav tm="100000">
                                          <p:val>
                                            <p:strVal val="#ppt_x"/>
                                          </p:val>
                                        </p:tav>
                                      </p:tavLst>
                                    </p:anim>
                                    <p:anim calcmode="lin" valueType="num">
                                      <p:cBhvr additive="base">
                                        <p:cTn id="7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9"/>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additive="base">
                                        <p:cTn id="81" dur="500" fill="hold"/>
                                        <p:tgtEl>
                                          <p:spTgt spid="41"/>
                                        </p:tgtEl>
                                        <p:attrNameLst>
                                          <p:attrName>ppt_x</p:attrName>
                                        </p:attrNameLst>
                                      </p:cBhvr>
                                      <p:tavLst>
                                        <p:tav tm="0">
                                          <p:val>
                                            <p:strVal val="#ppt_x"/>
                                          </p:val>
                                        </p:tav>
                                        <p:tav tm="100000">
                                          <p:val>
                                            <p:strVal val="#ppt_x"/>
                                          </p:val>
                                        </p:tav>
                                      </p:tavLst>
                                    </p:anim>
                                    <p:anim calcmode="lin" valueType="num">
                                      <p:cBhvr additive="base">
                                        <p:cTn id="82" dur="500" fill="hold"/>
                                        <p:tgtEl>
                                          <p:spTgt spid="41"/>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additive="base">
                                        <p:cTn id="85" dur="500" fill="hold"/>
                                        <p:tgtEl>
                                          <p:spTgt spid="40"/>
                                        </p:tgtEl>
                                        <p:attrNameLst>
                                          <p:attrName>ppt_x</p:attrName>
                                        </p:attrNameLst>
                                      </p:cBhvr>
                                      <p:tavLst>
                                        <p:tav tm="0">
                                          <p:val>
                                            <p:strVal val="#ppt_x"/>
                                          </p:val>
                                        </p:tav>
                                        <p:tav tm="100000">
                                          <p:val>
                                            <p:strVal val="#ppt_x"/>
                                          </p:val>
                                        </p:tav>
                                      </p:tavLst>
                                    </p:anim>
                                    <p:anim calcmode="lin" valueType="num">
                                      <p:cBhvr additive="base">
                                        <p:cTn id="86"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25" grpId="0"/>
      <p:bldP spid="27" grpId="0"/>
      <p:bldP spid="28" grpId="0"/>
      <p:bldP spid="29" grpId="0"/>
      <p:bldP spid="30" grpId="0"/>
      <p:bldP spid="31" grpId="0"/>
      <p:bldP spid="32" grpId="0"/>
      <p:bldP spid="33" grpId="0"/>
      <p:bldP spid="34" grpId="0"/>
      <p:bldP spid="35" grpId="0"/>
      <p:bldP spid="36" grpId="0"/>
      <p:bldP spid="37" grpId="0"/>
      <p:bldP spid="39" grpId="0"/>
      <p:bldP spid="40" grpId="0"/>
      <p:bldP spid="4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0229C66-99C5-08C5-4DFD-DC0FF46C2C09}"/>
              </a:ext>
            </a:extLst>
          </p:cNvPr>
          <p:cNvSpPr txBox="1"/>
          <p:nvPr/>
        </p:nvSpPr>
        <p:spPr>
          <a:xfrm>
            <a:off x="2113054" y="522071"/>
            <a:ext cx="7213826" cy="523220"/>
          </a:xfrm>
          <a:prstGeom prst="rect">
            <a:avLst/>
          </a:prstGeom>
          <a:noFill/>
        </p:spPr>
        <p:txBody>
          <a:bodyPr wrap="square">
            <a:spAutoFit/>
          </a:bodyPr>
          <a:lstStyle/>
          <a:p>
            <a:r>
              <a:rPr lang="fr-FR" sz="2800" b="1" dirty="0">
                <a:solidFill>
                  <a:srgbClr val="002060"/>
                </a:solidFill>
              </a:rPr>
              <a:t>II ) Un monde devenu multipolaire: 1991-2022</a:t>
            </a:r>
          </a:p>
        </p:txBody>
      </p:sp>
      <p:sp>
        <p:nvSpPr>
          <p:cNvPr id="3" name="ZoneTexte 2">
            <a:extLst>
              <a:ext uri="{FF2B5EF4-FFF2-40B4-BE49-F238E27FC236}">
                <a16:creationId xmlns:a16="http://schemas.microsoft.com/office/drawing/2014/main" id="{6D479D2B-702B-4DA1-E27F-63397D63CFAA}"/>
              </a:ext>
            </a:extLst>
          </p:cNvPr>
          <p:cNvSpPr txBox="1"/>
          <p:nvPr/>
        </p:nvSpPr>
        <p:spPr>
          <a:xfrm>
            <a:off x="2456761" y="906068"/>
            <a:ext cx="8724183" cy="492443"/>
          </a:xfrm>
          <a:prstGeom prst="rect">
            <a:avLst/>
          </a:prstGeom>
          <a:noFill/>
        </p:spPr>
        <p:txBody>
          <a:bodyPr wrap="none" rtlCol="0">
            <a:spAutoFit/>
          </a:bodyPr>
          <a:lstStyle/>
          <a:p>
            <a:pPr>
              <a:tabLst>
                <a:tab pos="363538" algn="l"/>
              </a:tabLst>
            </a:pPr>
            <a:r>
              <a:rPr lang="fr-FR" sz="2600" dirty="0">
                <a:solidFill>
                  <a:srgbClr val="7030A0"/>
                </a:solidFill>
                <a:sym typeface="Wingdings" panose="05000000000000000000" pitchFamily="2" charset="2"/>
              </a:rPr>
              <a:t>	</a:t>
            </a:r>
            <a:r>
              <a:rPr lang="fr-FR" sz="2600" dirty="0">
                <a:solidFill>
                  <a:srgbClr val="7030A0"/>
                </a:solidFill>
              </a:rPr>
              <a:t>ÉTATS-UNIS, CHINE, RUSSIE, UE, … partenaires et concurrents</a:t>
            </a:r>
          </a:p>
        </p:txBody>
      </p:sp>
      <p:grpSp>
        <p:nvGrpSpPr>
          <p:cNvPr id="4" name="Groupe 3">
            <a:extLst>
              <a:ext uri="{FF2B5EF4-FFF2-40B4-BE49-F238E27FC236}">
                <a16:creationId xmlns:a16="http://schemas.microsoft.com/office/drawing/2014/main" id="{3A266E98-F1C0-49A8-6EC9-010C09FF090A}"/>
              </a:ext>
            </a:extLst>
          </p:cNvPr>
          <p:cNvGrpSpPr/>
          <p:nvPr/>
        </p:nvGrpSpPr>
        <p:grpSpPr>
          <a:xfrm>
            <a:off x="205680" y="533962"/>
            <a:ext cx="1846265" cy="1938006"/>
            <a:chOff x="205680" y="533962"/>
            <a:chExt cx="1846265" cy="1938006"/>
          </a:xfrm>
        </p:grpSpPr>
        <p:pic>
          <p:nvPicPr>
            <p:cNvPr id="5" name="Image 4">
              <a:extLst>
                <a:ext uri="{FF2B5EF4-FFF2-40B4-BE49-F238E27FC236}">
                  <a16:creationId xmlns:a16="http://schemas.microsoft.com/office/drawing/2014/main" id="{E946E26F-F1CE-70FA-DB04-97B2E6FBE8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857" y="1313563"/>
              <a:ext cx="1158405" cy="1158405"/>
            </a:xfrm>
            <a:prstGeom prst="rect">
              <a:avLst/>
            </a:prstGeom>
          </p:spPr>
        </p:pic>
        <p:pic>
          <p:nvPicPr>
            <p:cNvPr id="6" name="Image 5">
              <a:extLst>
                <a:ext uri="{FF2B5EF4-FFF2-40B4-BE49-F238E27FC236}">
                  <a16:creationId xmlns:a16="http://schemas.microsoft.com/office/drawing/2014/main" id="{1CF12D6C-6008-943B-37C3-C7E29F89C3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617" y="533962"/>
              <a:ext cx="1743328" cy="745335"/>
            </a:xfrm>
            <a:prstGeom prst="rect">
              <a:avLst/>
            </a:prstGeom>
          </p:spPr>
        </p:pic>
        <p:sp>
          <p:nvSpPr>
            <p:cNvPr id="7" name="Rectangle 6">
              <a:extLst>
                <a:ext uri="{FF2B5EF4-FFF2-40B4-BE49-F238E27FC236}">
                  <a16:creationId xmlns:a16="http://schemas.microsoft.com/office/drawing/2014/main" id="{9609DD07-658E-8541-BB98-78636E330123}"/>
                </a:ext>
              </a:extLst>
            </p:cNvPr>
            <p:cNvSpPr/>
            <p:nvPr/>
          </p:nvSpPr>
          <p:spPr>
            <a:xfrm>
              <a:off x="205680" y="1377084"/>
              <a:ext cx="535724" cy="923330"/>
            </a:xfrm>
            <a:prstGeom prst="rect">
              <a:avLst/>
            </a:prstGeom>
            <a:noFill/>
          </p:spPr>
          <p:txBody>
            <a:bodyPr wrap="none" lIns="91440" tIns="45720" rIns="91440" bIns="45720">
              <a:spAutoFit/>
            </a:bodyPr>
            <a:lstStyle/>
            <a:p>
              <a:pPr algn="ctr"/>
              <a:r>
                <a:rPr lang="fr-FR" sz="54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4</a:t>
              </a:r>
            </a:p>
          </p:txBody>
        </p:sp>
      </p:grpSp>
      <p:sp>
        <p:nvSpPr>
          <p:cNvPr id="9" name="ZoneTexte 8">
            <a:extLst>
              <a:ext uri="{FF2B5EF4-FFF2-40B4-BE49-F238E27FC236}">
                <a16:creationId xmlns:a16="http://schemas.microsoft.com/office/drawing/2014/main" id="{D6628A17-6FF8-1E1C-8311-CFC73A11E8D1}"/>
              </a:ext>
            </a:extLst>
          </p:cNvPr>
          <p:cNvSpPr txBox="1"/>
          <p:nvPr/>
        </p:nvSpPr>
        <p:spPr>
          <a:xfrm>
            <a:off x="2113054" y="1305629"/>
            <a:ext cx="9911146" cy="3693319"/>
          </a:xfrm>
          <a:prstGeom prst="rect">
            <a:avLst/>
          </a:prstGeom>
          <a:noFill/>
        </p:spPr>
        <p:txBody>
          <a:bodyPr wrap="square">
            <a:spAutoFit/>
          </a:bodyPr>
          <a:lstStyle/>
          <a:p>
            <a:pPr indent="357188"/>
            <a:r>
              <a:rPr lang="fr-FR" sz="1800" dirty="0"/>
              <a:t>Durant les années 1990, les ÉTATS-UNIS devient une </a:t>
            </a:r>
            <a:r>
              <a:rPr lang="fr-FR" sz="1800" b="1" dirty="0"/>
              <a:t>hyperpuissance</a:t>
            </a:r>
            <a:r>
              <a:rPr lang="fr-FR" sz="1800" dirty="0"/>
              <a:t>.</a:t>
            </a:r>
          </a:p>
          <a:p>
            <a:r>
              <a:rPr lang="fr-FR" dirty="0"/>
              <a:t>Ils interviennent un peu partout sur la planète : conflit israélo-palestinien, guerre du Golfe (1991),…</a:t>
            </a:r>
          </a:p>
          <a:p>
            <a:r>
              <a:rPr lang="fr-FR" sz="1800" dirty="0"/>
              <a:t>Mais </a:t>
            </a:r>
            <a:r>
              <a:rPr lang="fr-FR" sz="1800" b="1" dirty="0"/>
              <a:t>des pays</a:t>
            </a:r>
            <a:r>
              <a:rPr lang="fr-FR" sz="1800" dirty="0"/>
              <a:t> comme l’IRAN </a:t>
            </a:r>
            <a:r>
              <a:rPr lang="fr-FR" sz="1800" b="1" dirty="0"/>
              <a:t>dénoncent l’impérialisme </a:t>
            </a:r>
            <a:r>
              <a:rPr lang="fr-FR" sz="1800" dirty="0"/>
              <a:t>(volonté de dominer) </a:t>
            </a:r>
            <a:r>
              <a:rPr lang="fr-FR" sz="1800" b="1" dirty="0"/>
              <a:t>américain</a:t>
            </a:r>
            <a:r>
              <a:rPr lang="fr-FR" sz="1800" dirty="0"/>
              <a:t>, et cherchent à déstabiliser les ÉTATS-UNIS qui les classent comme </a:t>
            </a:r>
            <a:r>
              <a:rPr lang="fr-FR" sz="1800" b="1" dirty="0"/>
              <a:t>« États voyous »</a:t>
            </a:r>
            <a:r>
              <a:rPr lang="fr-FR" sz="1800" dirty="0"/>
              <a:t> ou « préoccupants. » </a:t>
            </a:r>
          </a:p>
          <a:p>
            <a:pPr indent="357188"/>
            <a:r>
              <a:rPr lang="fr-FR" b="1" dirty="0"/>
              <a:t>En 2001</a:t>
            </a:r>
            <a:r>
              <a:rPr lang="fr-FR" dirty="0"/>
              <a:t>, les attentats terroristes organisés par Al-Qaïda et Oussama BEN LADEN sur le sol américain vont provoquer des répercussions :</a:t>
            </a:r>
          </a:p>
          <a:p>
            <a:pPr marL="285750" indent="-285750">
              <a:buFont typeface="Arial" panose="020B0604020202020204" pitchFamily="34" charset="0"/>
              <a:buChar char="•"/>
            </a:pPr>
            <a:r>
              <a:rPr lang="fr-FR" b="1" dirty="0"/>
              <a:t>e</a:t>
            </a:r>
            <a:r>
              <a:rPr lang="fr-FR" sz="1800" b="1" dirty="0"/>
              <a:t>n 2003</a:t>
            </a:r>
            <a:r>
              <a:rPr lang="fr-FR" sz="1800" dirty="0"/>
              <a:t>, les Etats-Unis renversent le régime de Saddam HUSSEIN en IRAK ;</a:t>
            </a:r>
          </a:p>
          <a:p>
            <a:pPr marL="285750" indent="-285750">
              <a:buFont typeface="Arial" panose="020B0604020202020204" pitchFamily="34" charset="0"/>
              <a:buChar char="•"/>
            </a:pPr>
            <a:r>
              <a:rPr lang="fr-FR" b="1" dirty="0"/>
              <a:t>entre 2001 et 2021</a:t>
            </a:r>
            <a:r>
              <a:rPr lang="fr-FR" dirty="0"/>
              <a:t>, une guerre contre les Talibans (fondamentalistes islamistes) qui n’empêchera pas leur retour aux affaires dès le retrait des troupes américaines et européennes.</a:t>
            </a:r>
            <a:endParaRPr lang="fr-FR" sz="1800" dirty="0"/>
          </a:p>
          <a:p>
            <a:pPr indent="357188"/>
            <a:r>
              <a:rPr lang="fr-FR" b="1" dirty="0"/>
              <a:t>Entre 2004 et 2013</a:t>
            </a:r>
            <a:r>
              <a:rPr lang="fr-FR" dirty="0"/>
              <a:t>, l’</a:t>
            </a:r>
            <a:r>
              <a:rPr lang="fr-FR" b="1" dirty="0"/>
              <a:t>UE</a:t>
            </a:r>
            <a:r>
              <a:rPr lang="fr-FR" dirty="0"/>
              <a:t> passe de 15 à 28 États mais reste une </a:t>
            </a:r>
            <a:r>
              <a:rPr lang="fr-FR" b="1" dirty="0"/>
              <a:t>« puissance incomplète »</a:t>
            </a:r>
            <a:r>
              <a:rPr lang="fr-FR" dirty="0"/>
              <a:t> ayant du mal à proposer une diplomatie (relations internationales) commune.</a:t>
            </a:r>
          </a:p>
          <a:p>
            <a:pPr indent="357188"/>
            <a:r>
              <a:rPr lang="fr-FR" b="1" dirty="0"/>
              <a:t>Depuis 2011</a:t>
            </a:r>
            <a:r>
              <a:rPr lang="fr-FR" dirty="0"/>
              <a:t>, les </a:t>
            </a:r>
            <a:r>
              <a:rPr lang="fr-FR" b="1" dirty="0"/>
              <a:t>BRICS</a:t>
            </a:r>
            <a:r>
              <a:rPr lang="fr-FR" dirty="0"/>
              <a:t> (</a:t>
            </a:r>
            <a:r>
              <a:rPr lang="fr-FR" b="1" dirty="0"/>
              <a:t>B</a:t>
            </a:r>
            <a:r>
              <a:rPr lang="fr-FR" dirty="0"/>
              <a:t>résil, </a:t>
            </a:r>
            <a:r>
              <a:rPr lang="fr-FR" b="1" dirty="0"/>
              <a:t>R</a:t>
            </a:r>
            <a:r>
              <a:rPr lang="fr-FR" dirty="0"/>
              <a:t>ussie, </a:t>
            </a:r>
            <a:r>
              <a:rPr lang="fr-FR" b="1" dirty="0"/>
              <a:t>I</a:t>
            </a:r>
            <a:r>
              <a:rPr lang="fr-FR" dirty="0"/>
              <a:t>nde, </a:t>
            </a:r>
            <a:r>
              <a:rPr lang="fr-FR" b="1" dirty="0"/>
              <a:t>C</a:t>
            </a:r>
            <a:r>
              <a:rPr lang="fr-FR" dirty="0"/>
              <a:t>hine, Afrique du </a:t>
            </a:r>
            <a:r>
              <a:rPr lang="fr-FR" b="1" dirty="0"/>
              <a:t>S</a:t>
            </a:r>
            <a:r>
              <a:rPr lang="fr-FR" dirty="0"/>
              <a:t>ud) veulent eux aussi affirmer leur </a:t>
            </a:r>
            <a:r>
              <a:rPr lang="fr-FR" b="1" dirty="0"/>
              <a:t>puissance économique</a:t>
            </a:r>
            <a:r>
              <a:rPr lang="fr-FR" dirty="0"/>
              <a:t>.</a:t>
            </a:r>
            <a:endParaRPr lang="fr-FR" sz="1800" dirty="0"/>
          </a:p>
        </p:txBody>
      </p:sp>
      <p:sp>
        <p:nvSpPr>
          <p:cNvPr id="10" name="ZoneTexte 9">
            <a:extLst>
              <a:ext uri="{FF2B5EF4-FFF2-40B4-BE49-F238E27FC236}">
                <a16:creationId xmlns:a16="http://schemas.microsoft.com/office/drawing/2014/main" id="{27BF9AA9-3C06-7210-D307-1456C24A78DD}"/>
              </a:ext>
            </a:extLst>
          </p:cNvPr>
          <p:cNvSpPr txBox="1"/>
          <p:nvPr/>
        </p:nvSpPr>
        <p:spPr>
          <a:xfrm>
            <a:off x="217959" y="2444612"/>
            <a:ext cx="2223226" cy="4247317"/>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Arme nucléaire</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Blocs, </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Capitalisme,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CAEM</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CEE</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Communisme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Décolonisation</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Démocratie libérale,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Démocratie populaire,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Guerre froide</a:t>
            </a:r>
            <a:r>
              <a:rPr lang="fr-FR" sz="1200" dirty="0">
                <a:latin typeface="Calibri" panose="020F0502020204030204" pitchFamily="34" charset="0"/>
                <a:cs typeface="Calibri" panose="020F0502020204030204" pitchFamily="34" charset="0"/>
              </a:rPr>
              <a:t>, </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Non-alignement</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OECE,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ONU</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OSCE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OTAN,</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Pacte de Varsovie,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Propagande</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Puissance régionale</a:t>
            </a:r>
            <a:r>
              <a:rPr lang="fr-FR" sz="1200" dirty="0">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Superpuissance</a:t>
            </a:r>
            <a:r>
              <a:rPr lang="fr-FR" sz="1200" dirty="0">
                <a:latin typeface="Calibri" panose="020F0502020204030204" pitchFamily="34" charset="0"/>
                <a:cs typeface="Calibri" panose="020F0502020204030204" pitchFamily="34" charset="0"/>
              </a:rPr>
              <a:t> ,</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Tiers monde,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Union Européenne.</a:t>
            </a:r>
          </a:p>
        </p:txBody>
      </p:sp>
      <p:sp>
        <p:nvSpPr>
          <p:cNvPr id="11" name="ZoneTexte 10">
            <a:extLst>
              <a:ext uri="{FF2B5EF4-FFF2-40B4-BE49-F238E27FC236}">
                <a16:creationId xmlns:a16="http://schemas.microsoft.com/office/drawing/2014/main" id="{4839925E-8722-7277-D870-AAC558119BF1}"/>
              </a:ext>
            </a:extLst>
          </p:cNvPr>
          <p:cNvSpPr txBox="1"/>
          <p:nvPr/>
        </p:nvSpPr>
        <p:spPr>
          <a:xfrm>
            <a:off x="221326" y="520008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2" name="ZoneTexte 11">
            <a:extLst>
              <a:ext uri="{FF2B5EF4-FFF2-40B4-BE49-F238E27FC236}">
                <a16:creationId xmlns:a16="http://schemas.microsoft.com/office/drawing/2014/main" id="{D2BD1D99-29EC-9064-BCE9-E12148CC8F26}"/>
              </a:ext>
            </a:extLst>
          </p:cNvPr>
          <p:cNvSpPr txBox="1"/>
          <p:nvPr/>
        </p:nvSpPr>
        <p:spPr>
          <a:xfrm>
            <a:off x="217959" y="283890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3" name="ZoneTexte 12">
            <a:extLst>
              <a:ext uri="{FF2B5EF4-FFF2-40B4-BE49-F238E27FC236}">
                <a16:creationId xmlns:a16="http://schemas.microsoft.com/office/drawing/2014/main" id="{2FBE758A-1730-5163-F135-249F6E604E8C}"/>
              </a:ext>
            </a:extLst>
          </p:cNvPr>
          <p:cNvSpPr txBox="1"/>
          <p:nvPr/>
        </p:nvSpPr>
        <p:spPr>
          <a:xfrm>
            <a:off x="217959" y="301028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4" name="ZoneTexte 13">
            <a:extLst>
              <a:ext uri="{FF2B5EF4-FFF2-40B4-BE49-F238E27FC236}">
                <a16:creationId xmlns:a16="http://schemas.microsoft.com/office/drawing/2014/main" id="{463ED4D0-6B08-D5C5-6A6A-45CB73F47138}"/>
              </a:ext>
            </a:extLst>
          </p:cNvPr>
          <p:cNvSpPr txBox="1"/>
          <p:nvPr/>
        </p:nvSpPr>
        <p:spPr>
          <a:xfrm>
            <a:off x="217958" y="356428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5" name="ZoneTexte 14">
            <a:extLst>
              <a:ext uri="{FF2B5EF4-FFF2-40B4-BE49-F238E27FC236}">
                <a16:creationId xmlns:a16="http://schemas.microsoft.com/office/drawing/2014/main" id="{93DF4357-EBDF-5FBB-0094-86B80D0A3BE8}"/>
              </a:ext>
            </a:extLst>
          </p:cNvPr>
          <p:cNvSpPr txBox="1"/>
          <p:nvPr/>
        </p:nvSpPr>
        <p:spPr>
          <a:xfrm>
            <a:off x="230047" y="593667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6" name="ZoneTexte 15">
            <a:extLst>
              <a:ext uri="{FF2B5EF4-FFF2-40B4-BE49-F238E27FC236}">
                <a16:creationId xmlns:a16="http://schemas.microsoft.com/office/drawing/2014/main" id="{DBC76ECB-CAD7-EC32-A2EC-80675917C894}"/>
              </a:ext>
            </a:extLst>
          </p:cNvPr>
          <p:cNvSpPr txBox="1"/>
          <p:nvPr/>
        </p:nvSpPr>
        <p:spPr>
          <a:xfrm>
            <a:off x="217958" y="4105004"/>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7" name="ZoneTexte 16">
            <a:extLst>
              <a:ext uri="{FF2B5EF4-FFF2-40B4-BE49-F238E27FC236}">
                <a16:creationId xmlns:a16="http://schemas.microsoft.com/office/drawing/2014/main" id="{71ADB0F5-EF68-D49A-628F-BADD5564603A}"/>
              </a:ext>
            </a:extLst>
          </p:cNvPr>
          <p:cNvSpPr txBox="1"/>
          <p:nvPr/>
        </p:nvSpPr>
        <p:spPr>
          <a:xfrm>
            <a:off x="221638" y="466579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8" name="ZoneTexte 17">
            <a:extLst>
              <a:ext uri="{FF2B5EF4-FFF2-40B4-BE49-F238E27FC236}">
                <a16:creationId xmlns:a16="http://schemas.microsoft.com/office/drawing/2014/main" id="{3F6142C5-2539-B0EF-7BEB-10D3F45F5F98}"/>
              </a:ext>
            </a:extLst>
          </p:cNvPr>
          <p:cNvSpPr txBox="1"/>
          <p:nvPr/>
        </p:nvSpPr>
        <p:spPr>
          <a:xfrm>
            <a:off x="221326" y="392033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9" name="ZoneTexte 18">
            <a:extLst>
              <a:ext uri="{FF2B5EF4-FFF2-40B4-BE49-F238E27FC236}">
                <a16:creationId xmlns:a16="http://schemas.microsoft.com/office/drawing/2014/main" id="{435F1E0E-F54C-7968-D731-BB1DBC81E93A}"/>
              </a:ext>
            </a:extLst>
          </p:cNvPr>
          <p:cNvSpPr txBox="1"/>
          <p:nvPr/>
        </p:nvSpPr>
        <p:spPr>
          <a:xfrm>
            <a:off x="213156" y="319702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0" name="ZoneTexte 19">
            <a:extLst>
              <a:ext uri="{FF2B5EF4-FFF2-40B4-BE49-F238E27FC236}">
                <a16:creationId xmlns:a16="http://schemas.microsoft.com/office/drawing/2014/main" id="{8E38A9C2-1FF7-FB85-C72A-3A4836113669}"/>
              </a:ext>
            </a:extLst>
          </p:cNvPr>
          <p:cNvSpPr txBox="1"/>
          <p:nvPr/>
        </p:nvSpPr>
        <p:spPr>
          <a:xfrm>
            <a:off x="213155" y="5395960"/>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1" name="ZoneTexte 20">
            <a:extLst>
              <a:ext uri="{FF2B5EF4-FFF2-40B4-BE49-F238E27FC236}">
                <a16:creationId xmlns:a16="http://schemas.microsoft.com/office/drawing/2014/main" id="{10928E70-5C5C-5F43-354C-54647A0EEA72}"/>
              </a:ext>
            </a:extLst>
          </p:cNvPr>
          <p:cNvSpPr txBox="1"/>
          <p:nvPr/>
        </p:nvSpPr>
        <p:spPr>
          <a:xfrm>
            <a:off x="221326" y="429674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2" name="ZoneTexte 21">
            <a:extLst>
              <a:ext uri="{FF2B5EF4-FFF2-40B4-BE49-F238E27FC236}">
                <a16:creationId xmlns:a16="http://schemas.microsoft.com/office/drawing/2014/main" id="{4F80D602-A313-4C90-B921-5702CE4F2384}"/>
              </a:ext>
            </a:extLst>
          </p:cNvPr>
          <p:cNvSpPr txBox="1"/>
          <p:nvPr/>
        </p:nvSpPr>
        <p:spPr>
          <a:xfrm>
            <a:off x="213154" y="264907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3" name="ZoneTexte 22">
            <a:extLst>
              <a:ext uri="{FF2B5EF4-FFF2-40B4-BE49-F238E27FC236}">
                <a16:creationId xmlns:a16="http://schemas.microsoft.com/office/drawing/2014/main" id="{8CC27783-18D6-0C42-1E6D-EA51A3E6C784}"/>
              </a:ext>
            </a:extLst>
          </p:cNvPr>
          <p:cNvSpPr txBox="1"/>
          <p:nvPr/>
        </p:nvSpPr>
        <p:spPr>
          <a:xfrm>
            <a:off x="221325" y="575665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4" name="ZoneTexte 23">
            <a:extLst>
              <a:ext uri="{FF2B5EF4-FFF2-40B4-BE49-F238E27FC236}">
                <a16:creationId xmlns:a16="http://schemas.microsoft.com/office/drawing/2014/main" id="{855A7F42-3689-1000-80B1-CCE8E4D4D6CE}"/>
              </a:ext>
            </a:extLst>
          </p:cNvPr>
          <p:cNvSpPr txBox="1"/>
          <p:nvPr/>
        </p:nvSpPr>
        <p:spPr>
          <a:xfrm>
            <a:off x="230047" y="484374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7" name="ZoneTexte 26">
            <a:extLst>
              <a:ext uri="{FF2B5EF4-FFF2-40B4-BE49-F238E27FC236}">
                <a16:creationId xmlns:a16="http://schemas.microsoft.com/office/drawing/2014/main" id="{46311B59-6E5A-A596-9900-B92B0DE22ECA}"/>
              </a:ext>
            </a:extLst>
          </p:cNvPr>
          <p:cNvSpPr txBox="1"/>
          <p:nvPr/>
        </p:nvSpPr>
        <p:spPr>
          <a:xfrm>
            <a:off x="219642" y="3374974"/>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0" name="ZoneTexte 29">
            <a:extLst>
              <a:ext uri="{FF2B5EF4-FFF2-40B4-BE49-F238E27FC236}">
                <a16:creationId xmlns:a16="http://schemas.microsoft.com/office/drawing/2014/main" id="{DD3B3B8D-F2D6-5904-C4DE-D3609B13D239}"/>
              </a:ext>
            </a:extLst>
          </p:cNvPr>
          <p:cNvSpPr txBox="1"/>
          <p:nvPr/>
        </p:nvSpPr>
        <p:spPr>
          <a:xfrm>
            <a:off x="205680" y="6304505"/>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4" name="ZoneTexte 33">
            <a:extLst>
              <a:ext uri="{FF2B5EF4-FFF2-40B4-BE49-F238E27FC236}">
                <a16:creationId xmlns:a16="http://schemas.microsoft.com/office/drawing/2014/main" id="{066D9A20-4257-2F66-AD5B-F99439A1A521}"/>
              </a:ext>
            </a:extLst>
          </p:cNvPr>
          <p:cNvSpPr txBox="1"/>
          <p:nvPr/>
        </p:nvSpPr>
        <p:spPr>
          <a:xfrm>
            <a:off x="2456761" y="4842976"/>
            <a:ext cx="5633978" cy="492443"/>
          </a:xfrm>
          <a:prstGeom prst="rect">
            <a:avLst/>
          </a:prstGeom>
          <a:noFill/>
        </p:spPr>
        <p:txBody>
          <a:bodyPr wrap="none" rtlCol="0">
            <a:spAutoFit/>
          </a:bodyPr>
          <a:lstStyle/>
          <a:p>
            <a:pPr>
              <a:tabLst>
                <a:tab pos="363538" algn="l"/>
              </a:tabLst>
            </a:pPr>
            <a:r>
              <a:rPr lang="fr-FR" sz="2600" dirty="0">
                <a:solidFill>
                  <a:srgbClr val="7030A0"/>
                </a:solidFill>
                <a:sym typeface="Wingdings" panose="05000000000000000000" pitchFamily="2" charset="2"/>
              </a:rPr>
              <a:t>	</a:t>
            </a:r>
            <a:r>
              <a:rPr lang="fr-FR" sz="2600" dirty="0">
                <a:solidFill>
                  <a:srgbClr val="7030A0"/>
                </a:solidFill>
              </a:rPr>
              <a:t>Un monde incertain et sous tensions</a:t>
            </a:r>
          </a:p>
        </p:txBody>
      </p:sp>
      <p:sp>
        <p:nvSpPr>
          <p:cNvPr id="35" name="ZoneTexte 34">
            <a:extLst>
              <a:ext uri="{FF2B5EF4-FFF2-40B4-BE49-F238E27FC236}">
                <a16:creationId xmlns:a16="http://schemas.microsoft.com/office/drawing/2014/main" id="{8F10A996-3DF6-1804-3AAA-B10DB2D74D86}"/>
              </a:ext>
            </a:extLst>
          </p:cNvPr>
          <p:cNvSpPr txBox="1"/>
          <p:nvPr/>
        </p:nvSpPr>
        <p:spPr>
          <a:xfrm>
            <a:off x="230047" y="6118684"/>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6" name="ZoneTexte 35">
            <a:extLst>
              <a:ext uri="{FF2B5EF4-FFF2-40B4-BE49-F238E27FC236}">
                <a16:creationId xmlns:a16="http://schemas.microsoft.com/office/drawing/2014/main" id="{4B770B6A-E595-EE39-489C-09AC5F98F400}"/>
              </a:ext>
            </a:extLst>
          </p:cNvPr>
          <p:cNvSpPr txBox="1"/>
          <p:nvPr/>
        </p:nvSpPr>
        <p:spPr>
          <a:xfrm>
            <a:off x="220153" y="4481130"/>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7" name="ZoneTexte 36">
            <a:extLst>
              <a:ext uri="{FF2B5EF4-FFF2-40B4-BE49-F238E27FC236}">
                <a16:creationId xmlns:a16="http://schemas.microsoft.com/office/drawing/2014/main" id="{60AB3E38-9BD9-4D7D-54AE-A1D222B623CF}"/>
              </a:ext>
            </a:extLst>
          </p:cNvPr>
          <p:cNvSpPr txBox="1"/>
          <p:nvPr/>
        </p:nvSpPr>
        <p:spPr>
          <a:xfrm>
            <a:off x="219642" y="375073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8" name="ZoneTexte 37">
            <a:extLst>
              <a:ext uri="{FF2B5EF4-FFF2-40B4-BE49-F238E27FC236}">
                <a16:creationId xmlns:a16="http://schemas.microsoft.com/office/drawing/2014/main" id="{83A8CC00-712E-6CC1-5743-E974F413A235}"/>
              </a:ext>
            </a:extLst>
          </p:cNvPr>
          <p:cNvSpPr txBox="1"/>
          <p:nvPr/>
        </p:nvSpPr>
        <p:spPr>
          <a:xfrm>
            <a:off x="219642" y="5580344"/>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9" name="ZoneTexte 38">
            <a:extLst>
              <a:ext uri="{FF2B5EF4-FFF2-40B4-BE49-F238E27FC236}">
                <a16:creationId xmlns:a16="http://schemas.microsoft.com/office/drawing/2014/main" id="{C99792A4-CBBD-E700-2A25-0E3A7F152C42}"/>
              </a:ext>
            </a:extLst>
          </p:cNvPr>
          <p:cNvSpPr txBox="1"/>
          <p:nvPr/>
        </p:nvSpPr>
        <p:spPr>
          <a:xfrm>
            <a:off x="2128293" y="5258375"/>
            <a:ext cx="9850551" cy="1477328"/>
          </a:xfrm>
          <a:prstGeom prst="rect">
            <a:avLst/>
          </a:prstGeom>
          <a:noFill/>
        </p:spPr>
        <p:txBody>
          <a:bodyPr wrap="square">
            <a:spAutoFit/>
          </a:bodyPr>
          <a:lstStyle/>
          <a:p>
            <a:pPr indent="357188" algn="just"/>
            <a:r>
              <a:rPr lang="fr-FR" sz="1800" dirty="0"/>
              <a:t>La </a:t>
            </a:r>
            <a:r>
              <a:rPr lang="fr-FR" sz="1800" b="1" dirty="0"/>
              <a:t>CHINE</a:t>
            </a:r>
            <a:r>
              <a:rPr lang="fr-FR" sz="1800" dirty="0"/>
              <a:t> qui aimerait bien annexer TAÏWAN, et la </a:t>
            </a:r>
            <a:r>
              <a:rPr lang="fr-FR" sz="1800" b="1" dirty="0"/>
              <a:t>RUSSIE</a:t>
            </a:r>
            <a:r>
              <a:rPr lang="fr-FR" sz="1800" dirty="0"/>
              <a:t> qui a déclaré la guerre à l’UKRAINE </a:t>
            </a:r>
            <a:r>
              <a:rPr lang="fr-FR" sz="1800" b="1" dirty="0"/>
              <a:t>souhaitent étendre leur territoire</a:t>
            </a:r>
            <a:r>
              <a:rPr lang="fr-FR" sz="1800" dirty="0"/>
              <a:t>. En AFRIQUE, la présence de </a:t>
            </a:r>
            <a:r>
              <a:rPr lang="fr-FR" sz="1800" b="1" dirty="0"/>
              <a:t>groupes djihadistes</a:t>
            </a:r>
            <a:r>
              <a:rPr lang="fr-FR" sz="1800" dirty="0"/>
              <a:t> ou, en ASIE, le retour des </a:t>
            </a:r>
            <a:r>
              <a:rPr lang="fr-FR" sz="1800" b="1" dirty="0"/>
              <a:t>Talibans</a:t>
            </a:r>
            <a:r>
              <a:rPr lang="fr-FR" sz="1800" dirty="0"/>
              <a:t> attestent d’une </a:t>
            </a:r>
            <a:r>
              <a:rPr lang="fr-FR" sz="1800" b="1" dirty="0"/>
              <a:t>opposition réelle au mode de vie occidental</a:t>
            </a:r>
            <a:r>
              <a:rPr lang="fr-FR" sz="1800" dirty="0"/>
              <a:t>.</a:t>
            </a:r>
          </a:p>
          <a:p>
            <a:pPr indent="357188" algn="just"/>
            <a:r>
              <a:rPr lang="fr-FR" dirty="0"/>
              <a:t>Par ailleurs, la </a:t>
            </a:r>
            <a:r>
              <a:rPr lang="fr-FR" b="1" dirty="0"/>
              <a:t>diminution alarmante de la biodiversité</a:t>
            </a:r>
            <a:r>
              <a:rPr lang="fr-FR" dirty="0"/>
              <a:t> et la problématique du </a:t>
            </a:r>
            <a:r>
              <a:rPr lang="fr-FR" b="1" dirty="0"/>
              <a:t>réchauffement climatique</a:t>
            </a:r>
            <a:r>
              <a:rPr lang="fr-FR" dirty="0"/>
              <a:t> peinent à être combattus malgré les COP (</a:t>
            </a:r>
            <a:r>
              <a:rPr lang="fr-FR" b="1" dirty="0" err="1"/>
              <a:t>CO</a:t>
            </a:r>
            <a:r>
              <a:rPr lang="fr-FR" dirty="0" err="1"/>
              <a:t>nférence</a:t>
            </a:r>
            <a:r>
              <a:rPr lang="fr-FR" dirty="0"/>
              <a:t> des </a:t>
            </a:r>
            <a:r>
              <a:rPr lang="fr-FR" b="1" dirty="0"/>
              <a:t>P</a:t>
            </a:r>
            <a:r>
              <a:rPr lang="fr-FR" dirty="0"/>
              <a:t>arties) organisées chaque année.</a:t>
            </a:r>
          </a:p>
        </p:txBody>
      </p:sp>
      <p:sp>
        <p:nvSpPr>
          <p:cNvPr id="40" name="ZoneTexte 39">
            <a:extLst>
              <a:ext uri="{FF2B5EF4-FFF2-40B4-BE49-F238E27FC236}">
                <a16:creationId xmlns:a16="http://schemas.microsoft.com/office/drawing/2014/main" id="{D77500CC-236E-AC7B-2BA4-97531E6E159B}"/>
              </a:ext>
            </a:extLst>
          </p:cNvPr>
          <p:cNvSpPr txBox="1"/>
          <p:nvPr/>
        </p:nvSpPr>
        <p:spPr>
          <a:xfrm>
            <a:off x="220575" y="5039344"/>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pic>
        <p:nvPicPr>
          <p:cNvPr id="41" name="Image 40">
            <a:hlinkClick r:id="rId4" action="ppaction://hlinksldjump"/>
            <a:extLst>
              <a:ext uri="{FF2B5EF4-FFF2-40B4-BE49-F238E27FC236}">
                <a16:creationId xmlns:a16="http://schemas.microsoft.com/office/drawing/2014/main" id="{6EA8716D-6AD9-85A3-6281-1EA705E878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43290" y="102271"/>
            <a:ext cx="339890" cy="540734"/>
          </a:xfrm>
          <a:prstGeom prst="rect">
            <a:avLst/>
          </a:prstGeom>
        </p:spPr>
      </p:pic>
      <p:pic>
        <p:nvPicPr>
          <p:cNvPr id="25" name="Image 24">
            <a:hlinkClick r:id="rId6" action="ppaction://hlinksldjump"/>
            <a:extLst>
              <a:ext uri="{FF2B5EF4-FFF2-40B4-BE49-F238E27FC236}">
                <a16:creationId xmlns:a16="http://schemas.microsoft.com/office/drawing/2014/main" id="{256F6750-CF79-3422-DD01-6E316F9CEFF8}"/>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26" name="ZoneTexte 25">
            <a:extLst>
              <a:ext uri="{FF2B5EF4-FFF2-40B4-BE49-F238E27FC236}">
                <a16:creationId xmlns:a16="http://schemas.microsoft.com/office/drawing/2014/main" id="{51741B97-AEDF-669F-FA44-DE07B36A9EED}"/>
              </a:ext>
            </a:extLst>
          </p:cNvPr>
          <p:cNvSpPr txBox="1"/>
          <p:nvPr/>
        </p:nvSpPr>
        <p:spPr>
          <a:xfrm>
            <a:off x="217958" y="146343"/>
            <a:ext cx="9831297" cy="338554"/>
          </a:xfrm>
          <a:prstGeom prst="rect">
            <a:avLst/>
          </a:prstGeom>
          <a:noFill/>
        </p:spPr>
        <p:txBody>
          <a:bodyPr wrap="square">
            <a:spAutoFit/>
          </a:bodyPr>
          <a:lstStyle/>
          <a:p>
            <a:r>
              <a:rPr lang="fr-FR" sz="1400" b="1" i="0" u="none" strike="noStrike" baseline="0" dirty="0">
                <a:solidFill>
                  <a:srgbClr val="FF0000"/>
                </a:solidFill>
              </a:rPr>
              <a:t>Thème 1 :</a:t>
            </a:r>
            <a:r>
              <a:rPr lang="fr-FR" sz="1400" b="1" i="0" u="none" strike="noStrike" baseline="0" dirty="0">
                <a:solidFill>
                  <a:schemeClr val="accent4"/>
                </a:solidFill>
              </a:rPr>
              <a:t> </a:t>
            </a:r>
            <a:r>
              <a:rPr lang="fr-FR" sz="1400" i="1" dirty="0">
                <a:latin typeface="Calibri" panose="020F0502020204030204" pitchFamily="34" charset="0"/>
                <a:cs typeface="Calibri" panose="020F0502020204030204" pitchFamily="34" charset="0"/>
              </a:rPr>
              <a:t>Le jeu des puissances dans les relations internationales depuis 1945 </a:t>
            </a:r>
            <a:r>
              <a:rPr lang="fr-FR" sz="1600" i="1" dirty="0">
                <a:latin typeface="Calibri" panose="020F0502020204030204" pitchFamily="34" charset="0"/>
                <a:cs typeface="Calibri" panose="020F0502020204030204" pitchFamily="34" charset="0"/>
              </a:rPr>
              <a:t>– </a:t>
            </a:r>
            <a:r>
              <a:rPr lang="fr-FR" sz="1400" b="1" i="1" dirty="0">
                <a:solidFill>
                  <a:srgbClr val="FF0000"/>
                </a:solidFill>
                <a:latin typeface="Calibri" panose="020F0502020204030204" pitchFamily="34" charset="0"/>
                <a:cs typeface="Calibri" panose="020F0502020204030204" pitchFamily="34" charset="0"/>
              </a:rPr>
              <a:t>II</a:t>
            </a:r>
            <a:r>
              <a:rPr lang="fr-FR" sz="1400" i="1" dirty="0">
                <a:latin typeface="Calibri" panose="020F0502020204030204" pitchFamily="34" charset="0"/>
                <a:cs typeface="Calibri" panose="020F0502020204030204" pitchFamily="34" charset="0"/>
              </a:rPr>
              <a:t> – </a:t>
            </a:r>
            <a:r>
              <a:rPr lang="fr-FR" sz="1400" i="1" dirty="0">
                <a:solidFill>
                  <a:srgbClr val="0070C0"/>
                </a:solidFill>
                <a:latin typeface="Calibri" panose="020F0502020204030204" pitchFamily="34" charset="0"/>
                <a:cs typeface="Calibri" panose="020F0502020204030204" pitchFamily="34" charset="0"/>
              </a:rPr>
              <a:t>L’émergence de nouvelles puissances : 1991-2022</a:t>
            </a:r>
          </a:p>
        </p:txBody>
      </p:sp>
    </p:spTree>
    <p:extLst>
      <p:ext uri="{BB962C8B-B14F-4D97-AF65-F5344CB8AC3E}">
        <p14:creationId xmlns:p14="http://schemas.microsoft.com/office/powerpoint/2010/main" val="1624629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1000"/>
                                        <p:tgtEl>
                                          <p:spTgt spid="34"/>
                                        </p:tgtEl>
                                      </p:cBhvr>
                                    </p:animEffect>
                                    <p:anim calcmode="lin" valueType="num">
                                      <p:cBhvr>
                                        <p:cTn id="21" dur="1000" fill="hold"/>
                                        <p:tgtEl>
                                          <p:spTgt spid="34"/>
                                        </p:tgtEl>
                                        <p:attrNameLst>
                                          <p:attrName>ppt_x</p:attrName>
                                        </p:attrNameLst>
                                      </p:cBhvr>
                                      <p:tavLst>
                                        <p:tav tm="0">
                                          <p:val>
                                            <p:strVal val="#ppt_x"/>
                                          </p:val>
                                        </p:tav>
                                        <p:tav tm="100000">
                                          <p:val>
                                            <p:strVal val="#ppt_x"/>
                                          </p:val>
                                        </p:tav>
                                      </p:tavLst>
                                    </p:anim>
                                    <p:anim calcmode="lin" valueType="num">
                                      <p:cBhvr>
                                        <p:cTn id="2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ppt_x"/>
                                          </p:val>
                                        </p:tav>
                                        <p:tav tm="100000">
                                          <p:val>
                                            <p:strVal val="#ppt_x"/>
                                          </p:val>
                                        </p:tav>
                                      </p:tavLst>
                                    </p:anim>
                                    <p:anim calcmode="lin" valueType="num">
                                      <p:cBhvr additive="base">
                                        <p:cTn id="2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34" grpId="0"/>
      <p:bldP spid="39"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38254</TotalTime>
  <Words>6522</Words>
  <Application>Microsoft Office PowerPoint</Application>
  <PresentationFormat>Grand écran</PresentationFormat>
  <Paragraphs>892</Paragraphs>
  <Slides>34</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34</vt:i4>
      </vt:variant>
    </vt:vector>
  </HeadingPairs>
  <TitlesOfParts>
    <vt:vector size="40" baseType="lpstr">
      <vt:lpstr>Arial</vt:lpstr>
      <vt:lpstr>Calibri</vt:lpstr>
      <vt:lpstr>Script MT Bold</vt:lpstr>
      <vt:lpstr>Times New Roman</vt:lpstr>
      <vt:lpstr>Wingdings</vt:lpstr>
      <vt:lpstr>Organique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Jean-Baptiste DUMAINE</dc:creator>
  <cp:lastModifiedBy>JEAN DUMAINE</cp:lastModifiedBy>
  <cp:revision>514</cp:revision>
  <cp:lastPrinted>2020-11-25T09:43:42Z</cp:lastPrinted>
  <dcterms:created xsi:type="dcterms:W3CDTF">2020-08-27T10:08:01Z</dcterms:created>
  <dcterms:modified xsi:type="dcterms:W3CDTF">2025-09-04T09:49:45Z</dcterms:modified>
</cp:coreProperties>
</file>