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7"/>
  </p:notesMasterIdLst>
  <p:handoutMasterIdLst>
    <p:handoutMasterId r:id="rId38"/>
  </p:handoutMasterIdLst>
  <p:sldIdLst>
    <p:sldId id="256" r:id="rId2"/>
    <p:sldId id="290" r:id="rId3"/>
    <p:sldId id="257" r:id="rId4"/>
    <p:sldId id="291" r:id="rId5"/>
    <p:sldId id="258" r:id="rId6"/>
    <p:sldId id="282" r:id="rId7"/>
    <p:sldId id="259" r:id="rId8"/>
    <p:sldId id="276" r:id="rId9"/>
    <p:sldId id="277" r:id="rId10"/>
    <p:sldId id="283" r:id="rId11"/>
    <p:sldId id="260" r:id="rId12"/>
    <p:sldId id="284" r:id="rId13"/>
    <p:sldId id="261" r:id="rId14"/>
    <p:sldId id="272" r:id="rId15"/>
    <p:sldId id="279" r:id="rId16"/>
    <p:sldId id="278" r:id="rId17"/>
    <p:sldId id="262" r:id="rId18"/>
    <p:sldId id="267" r:id="rId19"/>
    <p:sldId id="265" r:id="rId20"/>
    <p:sldId id="264" r:id="rId21"/>
    <p:sldId id="266" r:id="rId22"/>
    <p:sldId id="268" r:id="rId23"/>
    <p:sldId id="269" r:id="rId24"/>
    <p:sldId id="271" r:id="rId25"/>
    <p:sldId id="270" r:id="rId26"/>
    <p:sldId id="273" r:id="rId27"/>
    <p:sldId id="274" r:id="rId28"/>
    <p:sldId id="275" r:id="rId29"/>
    <p:sldId id="285" r:id="rId30"/>
    <p:sldId id="292" r:id="rId31"/>
    <p:sldId id="286" r:id="rId32"/>
    <p:sldId id="287" r:id="rId33"/>
    <p:sldId id="288" r:id="rId34"/>
    <p:sldId id="280" r:id="rId35"/>
    <p:sldId id="28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AN DUMAINE" initials="JD" lastIdx="1" clrIdx="0">
    <p:extLst>
      <p:ext uri="{19B8F6BF-5375-455C-9EA6-DF929625EA0E}">
        <p15:presenceInfo xmlns:p15="http://schemas.microsoft.com/office/powerpoint/2012/main" userId="S-1-5-21-1047329545-407909305-2403499900-69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78232"/>
    <a:srgbClr val="5D98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60" autoAdjust="0"/>
    <p:restoredTop sz="96374" autoAdjust="0"/>
  </p:normalViewPr>
  <p:slideViewPr>
    <p:cSldViewPr snapToGrid="0">
      <p:cViewPr varScale="1">
        <p:scale>
          <a:sx n="103" d="100"/>
          <a:sy n="103" d="100"/>
        </p:scale>
        <p:origin x="474" y="10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07/12/2025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15C0F-2C7A-4DC2-8AF4-42A6E5510106}" type="datetimeFigureOut">
              <a:rPr lang="fr-FR" smtClean="0"/>
              <a:t>07/12/2025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5AD31-85BE-470D-A4C2-5746FA97A9E3}" type="slidenum">
              <a:rPr lang="fr-FR" smtClean="0"/>
              <a:t>‹N°›</a:t>
            </a:fld>
            <a:endParaRPr lang="fr-FR"/>
          </a:p>
        </p:txBody>
      </p:sp>
    </p:spTree>
    <p:extLst>
      <p:ext uri="{BB962C8B-B14F-4D97-AF65-F5344CB8AC3E}">
        <p14:creationId xmlns:p14="http://schemas.microsoft.com/office/powerpoint/2010/main" val="213375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D5AD31-85BE-470D-A4C2-5746FA97A9E3}" type="slidenum">
              <a:rPr lang="fr-FR" smtClean="0"/>
              <a:t>2</a:t>
            </a:fld>
            <a:endParaRPr lang="fr-FR"/>
          </a:p>
        </p:txBody>
      </p:sp>
    </p:spTree>
    <p:extLst>
      <p:ext uri="{BB962C8B-B14F-4D97-AF65-F5344CB8AC3E}">
        <p14:creationId xmlns:p14="http://schemas.microsoft.com/office/powerpoint/2010/main" val="1049764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649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735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a:prstGeom prst="rect">
            <a:avLst/>
          </a:prstGeom>
        </p:spPr>
        <p:txBody>
          <a:bodyPr anchor="b">
            <a:normAutofit/>
          </a:bodyPr>
          <a:lstStyle>
            <a:lvl1pPr algn="ctr">
              <a:defRPr sz="4400" b="0" cap="none"/>
            </a:lvl1pPr>
          </a:lstStyle>
          <a:p>
            <a:r>
              <a:rPr lang="fr-FR" dirty="0"/>
              <a:t>Modifiez le style du titre</a:t>
            </a:r>
            <a:endParaRPr lang="en-US" dirty="0"/>
          </a:p>
        </p:txBody>
      </p:sp>
      <p:sp>
        <p:nvSpPr>
          <p:cNvPr id="3" name="Text Placeholder 2"/>
          <p:cNvSpPr>
            <a:spLocks noGrp="1"/>
          </p:cNvSpPr>
          <p:nvPr>
            <p:ph type="body" idx="1"/>
          </p:nvPr>
        </p:nvSpPr>
        <p:spPr>
          <a:xfrm>
            <a:off x="2015067" y="3846051"/>
            <a:ext cx="8158690" cy="954547"/>
          </a:xfrm>
          <a:prstGeom prst="rect">
            <a:avLst/>
          </a:prstGeo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dirty="0"/>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dirty="0"/>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6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7367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8" name="Footer Placeholder 7"/>
          <p:cNvSpPr>
            <a:spLocks noGrp="1"/>
          </p:cNvSpPr>
          <p:nvPr>
            <p:ph type="ftr" sz="quarter" idx="11"/>
          </p:nvPr>
        </p:nvSpPr>
        <p:spPr>
          <a:xfrm>
            <a:off x="1295401" y="5969000"/>
            <a:ext cx="7305900" cy="279400"/>
          </a:xfrm>
          <a:prstGeom prst="rect">
            <a:avLst/>
          </a:prstGeom>
        </p:spPr>
        <p:txBody>
          <a:bodyPr/>
          <a:lstStyle/>
          <a:p>
            <a:endParaRPr lang="fr-FR"/>
          </a:p>
        </p:txBody>
      </p:sp>
      <p:sp>
        <p:nvSpPr>
          <p:cNvPr id="9" name="Slide Number Placeholder 8"/>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168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4" name="Footer Placeholder 3"/>
          <p:cNvSpPr>
            <a:spLocks noGrp="1"/>
          </p:cNvSpPr>
          <p:nvPr>
            <p:ph type="ftr" sz="quarter" idx="11"/>
          </p:nvPr>
        </p:nvSpPr>
        <p:spPr>
          <a:xfrm>
            <a:off x="1295401" y="5969000"/>
            <a:ext cx="7305900" cy="279400"/>
          </a:xfrm>
          <a:prstGeom prst="rect">
            <a:avLst/>
          </a:prstGeom>
        </p:spPr>
        <p:txBody>
          <a:bodyPr/>
          <a:lstStyle/>
          <a:p>
            <a:endParaRPr lang="fr-FR"/>
          </a:p>
        </p:txBody>
      </p:sp>
      <p:sp>
        <p:nvSpPr>
          <p:cNvPr id="5" name="Slide Number Placeholder 4"/>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05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3" name="Footer Placeholder 2"/>
          <p:cNvSpPr>
            <a:spLocks noGrp="1"/>
          </p:cNvSpPr>
          <p:nvPr>
            <p:ph type="ftr" sz="quarter" idx="11"/>
          </p:nvPr>
        </p:nvSpPr>
        <p:spPr>
          <a:xfrm>
            <a:off x="1295401" y="5969000"/>
            <a:ext cx="7305900" cy="279400"/>
          </a:xfrm>
          <a:prstGeom prst="rect">
            <a:avLst/>
          </a:prstGeom>
        </p:spPr>
        <p:txBody>
          <a:bodyPr/>
          <a:lstStyle/>
          <a:p>
            <a:endParaRPr lang="fr-FR"/>
          </a:p>
        </p:txBody>
      </p:sp>
      <p:sp>
        <p:nvSpPr>
          <p:cNvPr id="4" name="Slide Number Placeholder 3"/>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62827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a:prstGeom prst="rect">
            <a:avLst/>
          </a:prstGeo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88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a:prstGeom prst="rect">
            <a:avLst/>
          </a:prstGeo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a:prstGeom prst="rect">
            <a:avLst/>
          </a:prstGeo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1044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a:prstGeom prst="rect">
            <a:avLst/>
          </a:prstGeo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87911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a:prstGeom prst="rect">
            <a:avLst/>
          </a:prstGeo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618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a:prstGeom prst="rect">
            <a:avLst/>
          </a:prstGeo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869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a:prstGeom prst="rect">
            <a:avLst/>
          </a:prstGeo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a:prstGeom prst="rect">
            <a:avLst/>
          </a:prstGeo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4187888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a:prstGeom prst="rect">
            <a:avLst/>
          </a:prstGeo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86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a:prstGeom prst="rect">
            <a:avLst/>
          </a:prstGeo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a:prstGeom prst="rect">
            <a:avLst/>
          </a:prstGeo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73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295401" y="2556932"/>
            <a:ext cx="9601196" cy="3318936"/>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238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07/12/2025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70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975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https://www.vie-publique.fr/fiches/269995-les-grands-secteurs-de-production-primaire-secondaire-et-tertiaire" TargetMode="External"/><Relationship Id="rId3" Type="http://schemas.openxmlformats.org/officeDocument/2006/relationships/slide" Target="slide1.xml"/><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5.png"/><Relationship Id="rId2" Type="http://schemas.openxmlformats.org/officeDocument/2006/relationships/image" Target="../media/image7.jpg"/><Relationship Id="rId16"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hyperlink" Target="https://www.lanouvellerepublique.fr/thouars/souvenirs-de-metiers-anciens-ces-demoiselles-du-telephone" TargetMode="External"/><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hyperlink" Target="https://www.youtube.com/watch?v=X_DSr9GkyyE" TargetMode="External"/><Relationship Id="rId13" Type="http://schemas.openxmlformats.org/officeDocument/2006/relationships/hyperlink" Target="https://www.youtube.com/watch?v=PvmaBEBMSEM" TargetMode="External"/><Relationship Id="rId3" Type="http://schemas.openxmlformats.org/officeDocument/2006/relationships/image" Target="../media/image24.png"/><Relationship Id="rId7" Type="http://schemas.openxmlformats.org/officeDocument/2006/relationships/image" Target="../media/image5.png"/><Relationship Id="rId12"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1.xml"/><Relationship Id="rId11" Type="http://schemas.openxmlformats.org/officeDocument/2006/relationships/hyperlink" Target="https://www.youtube.com/watch?v=xrKQWV5JdGc" TargetMode="External"/><Relationship Id="rId5" Type="http://schemas.openxmlformats.org/officeDocument/2006/relationships/image" Target="../media/image26.png"/><Relationship Id="rId10" Type="http://schemas.openxmlformats.org/officeDocument/2006/relationships/hyperlink" Target="https://www.youtube.com/watch?v=0VREXF79K7U" TargetMode="External"/><Relationship Id="rId4" Type="http://schemas.openxmlformats.org/officeDocument/2006/relationships/image" Target="../media/image25.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0.png"/><Relationship Id="rId7" Type="http://schemas.openxmlformats.org/officeDocument/2006/relationships/hyperlink" Target="https://www.youtube.com/watch?v=7F4KL7u2e9o"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1.xml"/><Relationship Id="rId4" Type="http://schemas.openxmlformats.org/officeDocument/2006/relationships/image" Target="../media/image31.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34.png"/><Relationship Id="rId4" Type="http://schemas.openxmlformats.org/officeDocument/2006/relationships/hyperlink" Target="https://www.youtube.com/watch?v=_6X5fFhkAbs" TargetMode="Externa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 Target="slide1.xml"/><Relationship Id="rId7" Type="http://schemas.openxmlformats.org/officeDocument/2006/relationships/hyperlink" Target="https://www.senat.fr/connaitre-le-senat/lhistoire-du-senat/dossiers-dhistoire/la-naissance-du-senat-republicain/30-janvier-1875-la-republique-a-une-voix-pres.html" TargetMode="Externa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Nb1e36NOGVk" TargetMode="External"/><Relationship Id="rId3" Type="http://schemas.openxmlformats.org/officeDocument/2006/relationships/image" Target="../media/image40.png"/><Relationship Id="rId7" Type="http://schemas.openxmlformats.org/officeDocument/2006/relationships/image" Target="../media/image42.jp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5.png"/><Relationship Id="rId10" Type="http://schemas.openxmlformats.org/officeDocument/2006/relationships/image" Target="../media/image43.png"/><Relationship Id="rId4" Type="http://schemas.openxmlformats.org/officeDocument/2006/relationships/slide" Target="slide1.xm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29.png"/><Relationship Id="rId4" Type="http://schemas.openxmlformats.org/officeDocument/2006/relationships/image" Target="../media/image42.jp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5.png"/><Relationship Id="rId7" Type="http://schemas.openxmlformats.org/officeDocument/2006/relationships/hyperlink" Target="https://www.youtube.com/watch?v=FbYKQUKasY0"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hyperlink" Target="https://www.youtube.com/watch?v=sI9KJtyf6Hc" TargetMode="External"/><Relationship Id="rId5" Type="http://schemas.openxmlformats.org/officeDocument/2006/relationships/slide" Target="slide1.xml"/><Relationship Id="rId10" Type="http://schemas.openxmlformats.org/officeDocument/2006/relationships/image" Target="../media/image28.png"/><Relationship Id="rId4" Type="http://schemas.openxmlformats.org/officeDocument/2006/relationships/image" Target="../media/image46.jpeg"/><Relationship Id="rId9" Type="http://schemas.openxmlformats.org/officeDocument/2006/relationships/hyperlink" Target="https://www.youtube.com/watch?v=ipLhnCBTva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hyperlink" Target="https://www.youtube.com/watch?v=EOm9pkQ5CcE" TargetMode="Externa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51.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hyperlink" Target="https://www.youtube.com/watch?v=8RBSifVrdRs" TargetMode="External"/><Relationship Id="rId5" Type="http://schemas.openxmlformats.org/officeDocument/2006/relationships/image" Target="../media/image5.png"/><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5.png"/><Relationship Id="rId4" Type="http://schemas.openxmlformats.org/officeDocument/2006/relationships/slide" Target="slide1.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youtube.com/watch?v=67RDEzRlR3Y" TargetMode="Externa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jp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1.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8" Type="http://schemas.openxmlformats.org/officeDocument/2006/relationships/hyperlink" Target="https://www.youtube.com/watch?v=03TOceNx9Is" TargetMode="External"/><Relationship Id="rId3" Type="http://schemas.openxmlformats.org/officeDocument/2006/relationships/image" Target="../media/image27.png"/><Relationship Id="rId7" Type="http://schemas.openxmlformats.org/officeDocument/2006/relationships/image" Target="../media/image74.pn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hyperlink" Target="https://www.youtube.com/watch?v=6n9ESFJTnHs" TargetMode="External"/><Relationship Id="rId11" Type="http://schemas.openxmlformats.org/officeDocument/2006/relationships/image" Target="../media/image5.png"/><Relationship Id="rId5" Type="http://schemas.openxmlformats.org/officeDocument/2006/relationships/image" Target="../media/image73.png"/><Relationship Id="rId10" Type="http://schemas.openxmlformats.org/officeDocument/2006/relationships/slide" Target="slide1.xml"/><Relationship Id="rId4" Type="http://schemas.openxmlformats.org/officeDocument/2006/relationships/hyperlink" Target="https://www.youtube.com/watch?v=0eOOLEqXL2w" TargetMode="External"/><Relationship Id="rId9" Type="http://schemas.openxmlformats.org/officeDocument/2006/relationships/image" Target="../media/image75.png"/></Relationships>
</file>

<file path=ppt/slides/_rels/slide29.xml.rels><?xml version="1.0" encoding="UTF-8" standalone="yes"?>
<Relationships xmlns="http://schemas.openxmlformats.org/package/2006/relationships"><Relationship Id="rId8" Type="http://schemas.openxmlformats.org/officeDocument/2006/relationships/hyperlink" Target="https://www.paroles.net/pierre-bachelet/paroles-les-corons" TargetMode="External"/><Relationship Id="rId3" Type="http://schemas.openxmlformats.org/officeDocument/2006/relationships/image" Target="../media/image77.jpg"/><Relationship Id="rId7" Type="http://schemas.openxmlformats.org/officeDocument/2006/relationships/image" Target="../media/image78.png"/><Relationship Id="rId2" Type="http://schemas.openxmlformats.org/officeDocument/2006/relationships/image" Target="../media/image76.jpg"/><Relationship Id="rId1" Type="http://schemas.openxmlformats.org/officeDocument/2006/relationships/slideLayout" Target="../slideLayouts/slideLayout2.xml"/><Relationship Id="rId6" Type="http://schemas.openxmlformats.org/officeDocument/2006/relationships/hyperlink" Target="https://www.youtube.com/watch?v=rygifBeBKUU" TargetMode="External"/><Relationship Id="rId11" Type="http://schemas.openxmlformats.org/officeDocument/2006/relationships/image" Target="../media/image5.png"/><Relationship Id="rId5" Type="http://schemas.openxmlformats.org/officeDocument/2006/relationships/image" Target="../media/image27.png"/><Relationship Id="rId10" Type="http://schemas.openxmlformats.org/officeDocument/2006/relationships/slide" Target="slide1.xml"/><Relationship Id="rId4" Type="http://schemas.openxmlformats.org/officeDocument/2006/relationships/hyperlink" Target="https://www.youtube.com/watch?v=DBiuD5wINGY" TargetMode="External"/><Relationship Id="rId9"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2.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1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2508020" y="326079"/>
            <a:ext cx="7577309" cy="1261884"/>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Objet d’Étude (séquence) I</a:t>
            </a:r>
          </a:p>
          <a:p>
            <a:pPr algn="ctr"/>
            <a:r>
              <a:rPr lang="fr-FR" sz="2400" b="1" dirty="0">
                <a:solidFill>
                  <a:srgbClr val="0070C0"/>
                </a:solidFill>
                <a:latin typeface="Calibri" panose="020F0502020204030204" pitchFamily="34" charset="0"/>
                <a:cs typeface="Calibri" panose="020F0502020204030204" pitchFamily="34" charset="0"/>
              </a:rPr>
              <a:t>Hommes et femmes au travail en métropole </a:t>
            </a:r>
          </a:p>
          <a:p>
            <a:pPr algn="ctr"/>
            <a:r>
              <a:rPr lang="fr-FR" sz="2400" b="1" dirty="0">
                <a:solidFill>
                  <a:srgbClr val="0070C0"/>
                </a:solidFill>
                <a:latin typeface="Calibri" panose="020F0502020204030204" pitchFamily="34" charset="0"/>
                <a:cs typeface="Calibri" panose="020F0502020204030204" pitchFamily="34" charset="0"/>
              </a:rPr>
              <a:t>et dans les colonies françaises (1800-1950)</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282643" y="763376"/>
            <a:ext cx="2924226" cy="3170099"/>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Agriculture,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Artisanat,</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Droits sociaux,</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Empire colonial,</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Esclavage,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Exode rural,</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Industrialisation, </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Instruction publique,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Manufacture,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Plantations,</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Question sociale,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Syndicat,</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Travail féminin,</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Usine.</a:t>
            </a:r>
          </a:p>
        </p:txBody>
      </p:sp>
      <p:sp>
        <p:nvSpPr>
          <p:cNvPr id="2" name="ZoneTexte 1">
            <a:extLst>
              <a:ext uri="{FF2B5EF4-FFF2-40B4-BE49-F238E27FC236}">
                <a16:creationId xmlns:a16="http://schemas.microsoft.com/office/drawing/2014/main" id="{4AD3C9AE-5B53-4878-B786-733451F4FADF}"/>
              </a:ext>
            </a:extLst>
          </p:cNvPr>
          <p:cNvSpPr txBox="1"/>
          <p:nvPr/>
        </p:nvSpPr>
        <p:spPr>
          <a:xfrm>
            <a:off x="3109711" y="2460802"/>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Séance 1</a:t>
            </a:r>
          </a:p>
          <a:p>
            <a:pPr algn="ctr"/>
            <a:r>
              <a:rPr lang="fr-FR" sz="2000" b="1" dirty="0">
                <a:latin typeface="Calibri" panose="020F0502020204030204" pitchFamily="34" charset="0"/>
                <a:cs typeface="Calibri" panose="020F0502020204030204" pitchFamily="34" charset="0"/>
              </a:rPr>
              <a:t>Le cadre des révolutions industrielles aux XIX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et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a:t>
            </a:r>
          </a:p>
        </p:txBody>
      </p:sp>
      <p:sp>
        <p:nvSpPr>
          <p:cNvPr id="10" name="ZoneTexte 9">
            <a:extLst>
              <a:ext uri="{FF2B5EF4-FFF2-40B4-BE49-F238E27FC236}">
                <a16:creationId xmlns:a16="http://schemas.microsoft.com/office/drawing/2014/main" id="{EF976F7B-7EA3-4778-90FF-B34BD0F3631E}"/>
              </a:ext>
            </a:extLst>
          </p:cNvPr>
          <p:cNvSpPr txBox="1"/>
          <p:nvPr/>
        </p:nvSpPr>
        <p:spPr>
          <a:xfrm>
            <a:off x="282546" y="3843948"/>
            <a:ext cx="6663887" cy="2954655"/>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DATES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1831 :</a:t>
            </a:r>
            <a:r>
              <a:rPr lang="fr-FR" sz="1400" dirty="0">
                <a:latin typeface="Calibri" panose="020F0502020204030204" pitchFamily="34" charset="0"/>
                <a:cs typeface="Calibri" panose="020F0502020204030204" pitchFamily="34" charset="0"/>
              </a:rPr>
              <a:t> Révolte des canuts lyonnais.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1848 :</a:t>
            </a:r>
            <a:r>
              <a:rPr lang="fr-FR" sz="1400" dirty="0">
                <a:latin typeface="Calibri" panose="020F0502020204030204" pitchFamily="34" charset="0"/>
                <a:cs typeface="Calibri" panose="020F0502020204030204" pitchFamily="34" charset="0"/>
              </a:rPr>
              <a:t> Ateliers nationaux et seconde abolition de l’esclavage en France.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1864 :</a:t>
            </a:r>
            <a:r>
              <a:rPr lang="fr-FR" sz="1400" dirty="0">
                <a:latin typeface="Calibri" panose="020F0502020204030204" pitchFamily="34" charset="0"/>
                <a:cs typeface="Calibri" panose="020F0502020204030204" pitchFamily="34" charset="0"/>
              </a:rPr>
              <a:t> Reconnaissance du droit de grève.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1881 :</a:t>
            </a:r>
            <a:r>
              <a:rPr lang="fr-FR" sz="1400" dirty="0">
                <a:latin typeface="Calibri" panose="020F0502020204030204" pitchFamily="34" charset="0"/>
                <a:cs typeface="Calibri" panose="020F0502020204030204" pitchFamily="34" charset="0"/>
              </a:rPr>
              <a:t> Décret de création des premières ENP (Ecoles Nationales Professionnelles).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1881-82 :</a:t>
            </a:r>
            <a:r>
              <a:rPr lang="fr-FR" sz="1400" dirty="0">
                <a:latin typeface="Calibri" panose="020F0502020204030204" pitchFamily="34" charset="0"/>
                <a:cs typeface="Calibri" panose="020F0502020204030204" pitchFamily="34" charset="0"/>
              </a:rPr>
              <a:t> Lois Ferry : Jules Ferry et l’école gratuite, laïque, et obligatoire.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1884 :</a:t>
            </a:r>
            <a:r>
              <a:rPr lang="fr-FR" sz="1400" dirty="0">
                <a:latin typeface="Calibri" panose="020F0502020204030204" pitchFamily="34" charset="0"/>
                <a:cs typeface="Calibri" panose="020F0502020204030204" pitchFamily="34" charset="0"/>
              </a:rPr>
              <a:t> Loi Waldeck-Rousseau sur le droit de se réunir en syndicat.</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1898 :</a:t>
            </a:r>
            <a:r>
              <a:rPr lang="fr-FR" sz="1400" dirty="0">
                <a:latin typeface="Calibri" panose="020F0502020204030204" pitchFamily="34" charset="0"/>
                <a:cs typeface="Calibri" panose="020F0502020204030204" pitchFamily="34" charset="0"/>
              </a:rPr>
              <a:t> Loi sur l’indemnisation des accidents du travail.</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1901 :</a:t>
            </a:r>
            <a:r>
              <a:rPr lang="fr-FR" sz="1400" dirty="0">
                <a:latin typeface="Calibri" panose="020F0502020204030204" pitchFamily="34" charset="0"/>
                <a:cs typeface="Calibri" panose="020F0502020204030204" pitchFamily="34" charset="0"/>
              </a:rPr>
              <a:t> Loi sur le droit d’association.</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1919 :</a:t>
            </a:r>
            <a:r>
              <a:rPr lang="fr-FR" sz="1400" dirty="0">
                <a:latin typeface="Calibri" panose="020F0502020204030204" pitchFamily="34" charset="0"/>
                <a:cs typeface="Calibri" panose="020F0502020204030204" pitchFamily="34" charset="0"/>
              </a:rPr>
              <a:t> Loi Astier sur l’enseignement technique.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1928 :</a:t>
            </a:r>
            <a:r>
              <a:rPr lang="fr-FR" sz="1400" dirty="0">
                <a:latin typeface="Calibri" panose="020F0502020204030204" pitchFamily="34" charset="0"/>
                <a:cs typeface="Calibri" panose="020F0502020204030204" pitchFamily="34" charset="0"/>
              </a:rPr>
              <a:t> Loi sur les assurances sociales.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1936 :</a:t>
            </a:r>
            <a:r>
              <a:rPr lang="fr-FR" sz="1400" dirty="0">
                <a:latin typeface="Calibri" panose="020F0502020204030204" pitchFamily="34" charset="0"/>
                <a:cs typeface="Calibri" panose="020F0502020204030204" pitchFamily="34" charset="0"/>
              </a:rPr>
              <a:t> Front populaire, lois sociales, accords de Matignon et réformes de Jean Zay.</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1946 :</a:t>
            </a:r>
            <a:r>
              <a:rPr lang="fr-FR" sz="1400" dirty="0">
                <a:latin typeface="Calibri" panose="020F0502020204030204" pitchFamily="34" charset="0"/>
                <a:cs typeface="Calibri" panose="020F0502020204030204" pitchFamily="34" charset="0"/>
              </a:rPr>
              <a:t> Loi Houphouët-Boigny, abrogation du travail forcé dans les colonies.</a:t>
            </a:r>
          </a:p>
        </p:txBody>
      </p:sp>
      <p:sp>
        <p:nvSpPr>
          <p:cNvPr id="3" name="ZoneTexte 2">
            <a:extLst>
              <a:ext uri="{FF2B5EF4-FFF2-40B4-BE49-F238E27FC236}">
                <a16:creationId xmlns:a16="http://schemas.microsoft.com/office/drawing/2014/main" id="{9DD9AB30-2EFE-45CA-990B-A7F05E8E0D59}"/>
              </a:ext>
            </a:extLst>
          </p:cNvPr>
          <p:cNvSpPr txBox="1"/>
          <p:nvPr/>
        </p:nvSpPr>
        <p:spPr>
          <a:xfrm>
            <a:off x="3158290" y="3221610"/>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Séance 2</a:t>
            </a:r>
          </a:p>
          <a:p>
            <a:pPr algn="ctr"/>
            <a:r>
              <a:rPr lang="fr-FR" sz="2000" b="1" dirty="0">
                <a:latin typeface="Calibri" panose="020F0502020204030204" pitchFamily="34" charset="0"/>
                <a:cs typeface="Calibri" panose="020F0502020204030204" pitchFamily="34" charset="0"/>
              </a:rPr>
              <a:t>Révolutions industrielles et impacts sociétaux aux XIX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et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 </a:t>
            </a:r>
          </a:p>
        </p:txBody>
      </p:sp>
      <p:pic>
        <p:nvPicPr>
          <p:cNvPr id="4" name="Image 3">
            <a:extLst>
              <a:ext uri="{FF2B5EF4-FFF2-40B4-BE49-F238E27FC236}">
                <a16:creationId xmlns:a16="http://schemas.microsoft.com/office/drawing/2014/main" id="{12AB90A7-F930-AC11-BB01-B33E616B0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31279" y="354968"/>
            <a:ext cx="837890" cy="837890"/>
          </a:xfrm>
          <a:prstGeom prst="rect">
            <a:avLst/>
          </a:prstGeom>
        </p:spPr>
      </p:pic>
      <p:pic>
        <p:nvPicPr>
          <p:cNvPr id="6" name="Image 5">
            <a:hlinkClick r:id="rId3" action="ppaction://hlinksldjump"/>
            <a:extLst>
              <a:ext uri="{FF2B5EF4-FFF2-40B4-BE49-F238E27FC236}">
                <a16:creationId xmlns:a16="http://schemas.microsoft.com/office/drawing/2014/main" id="{2C3EC34C-9F0B-F319-6B27-9433825894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62893" y="4242281"/>
            <a:ext cx="2148844" cy="1078994"/>
          </a:xfrm>
          <a:prstGeom prst="rect">
            <a:avLst/>
          </a:prstGeom>
        </p:spPr>
      </p:pic>
      <p:sp>
        <p:nvSpPr>
          <p:cNvPr id="9" name="ZoneTexte 8">
            <a:extLst>
              <a:ext uri="{FF2B5EF4-FFF2-40B4-BE49-F238E27FC236}">
                <a16:creationId xmlns:a16="http://schemas.microsoft.com/office/drawing/2014/main" id="{05B98528-7857-33CF-136E-AA10DE1547A4}"/>
              </a:ext>
            </a:extLst>
          </p:cNvPr>
          <p:cNvSpPr txBox="1"/>
          <p:nvPr/>
        </p:nvSpPr>
        <p:spPr>
          <a:xfrm>
            <a:off x="3109711" y="1654126"/>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Entrée dans le thème</a:t>
            </a:r>
          </a:p>
          <a:p>
            <a:pPr algn="ctr"/>
            <a:r>
              <a:rPr lang="fr-FR" sz="2000" b="1" dirty="0">
                <a:latin typeface="Calibri" panose="020F0502020204030204" pitchFamily="34" charset="0"/>
                <a:cs typeface="Calibri" panose="020F0502020204030204" pitchFamily="34" charset="0"/>
              </a:rPr>
              <a:t>D’un monde du travail à un autre au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a:t>
            </a:r>
          </a:p>
        </p:txBody>
      </p:sp>
    </p:spTree>
    <p:extLst>
      <p:ext uri="{BB962C8B-B14F-4D97-AF65-F5344CB8AC3E}">
        <p14:creationId xmlns:p14="http://schemas.microsoft.com/office/powerpoint/2010/main" val="276653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3C2F1A-6448-4161-BAB7-A851D303279E}"/>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
        <p:nvSpPr>
          <p:cNvPr id="5" name="ZoneTexte 4">
            <a:extLst>
              <a:ext uri="{FF2B5EF4-FFF2-40B4-BE49-F238E27FC236}">
                <a16:creationId xmlns:a16="http://schemas.microsoft.com/office/drawing/2014/main" id="{BBA7101C-C492-4C9E-ADF9-DCB4052B0430}"/>
              </a:ext>
            </a:extLst>
          </p:cNvPr>
          <p:cNvSpPr txBox="1"/>
          <p:nvPr/>
        </p:nvSpPr>
        <p:spPr>
          <a:xfrm>
            <a:off x="198408" y="383048"/>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01 : </a:t>
            </a:r>
            <a:r>
              <a:rPr lang="fr-FR" b="1" dirty="0">
                <a:solidFill>
                  <a:srgbClr val="0070C0"/>
                </a:solidFill>
                <a:latin typeface="Calibri" panose="020F0502020204030204" pitchFamily="34" charset="0"/>
                <a:cs typeface="Calibri" panose="020F0502020204030204" pitchFamily="34" charset="0"/>
              </a:rPr>
              <a:t>La moisson au début du XX</a:t>
            </a:r>
            <a:r>
              <a:rPr lang="fr-FR" b="1" baseline="30000" dirty="0">
                <a:solidFill>
                  <a:srgbClr val="0070C0"/>
                </a:solidFill>
                <a:latin typeface="Calibri" panose="020F0502020204030204" pitchFamily="34" charset="0"/>
                <a:cs typeface="Calibri" panose="020F0502020204030204" pitchFamily="34" charset="0"/>
              </a:rPr>
              <a:t>e</a:t>
            </a:r>
            <a:r>
              <a:rPr lang="fr-FR" b="1" dirty="0">
                <a:solidFill>
                  <a:srgbClr val="0070C0"/>
                </a:solidFill>
                <a:latin typeface="Calibri" panose="020F0502020204030204" pitchFamily="34" charset="0"/>
                <a:cs typeface="Calibri" panose="020F0502020204030204" pitchFamily="34" charset="0"/>
              </a:rPr>
              <a:t> s.</a:t>
            </a:r>
          </a:p>
        </p:txBody>
      </p:sp>
      <p:sp>
        <p:nvSpPr>
          <p:cNvPr id="9" name="ZoneTexte 8">
            <a:extLst>
              <a:ext uri="{FF2B5EF4-FFF2-40B4-BE49-F238E27FC236}">
                <a16:creationId xmlns:a16="http://schemas.microsoft.com/office/drawing/2014/main" id="{0CF04D4E-2FF6-426F-8AA9-CF6AFA19DFFA}"/>
              </a:ext>
            </a:extLst>
          </p:cNvPr>
          <p:cNvSpPr txBox="1"/>
          <p:nvPr/>
        </p:nvSpPr>
        <p:spPr>
          <a:xfrm>
            <a:off x="5503404" y="383048"/>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02 : </a:t>
            </a:r>
            <a:r>
              <a:rPr lang="fr-FR" b="1" dirty="0">
                <a:solidFill>
                  <a:srgbClr val="0070C0"/>
                </a:solidFill>
                <a:latin typeface="Calibri" panose="020F0502020204030204" pitchFamily="34" charset="0"/>
                <a:cs typeface="Calibri" panose="020F0502020204030204" pitchFamily="34" charset="0"/>
              </a:rPr>
              <a:t>Les demoiselles du téléphone, vers 1950</a:t>
            </a:r>
          </a:p>
        </p:txBody>
      </p:sp>
      <p:sp>
        <p:nvSpPr>
          <p:cNvPr id="13" name="ZoneTexte 12">
            <a:extLst>
              <a:ext uri="{FF2B5EF4-FFF2-40B4-BE49-F238E27FC236}">
                <a16:creationId xmlns:a16="http://schemas.microsoft.com/office/drawing/2014/main" id="{05991D80-AAAF-42FC-B20F-E5DE31FE3CD6}"/>
              </a:ext>
            </a:extLst>
          </p:cNvPr>
          <p:cNvSpPr txBox="1"/>
          <p:nvPr/>
        </p:nvSpPr>
        <p:spPr>
          <a:xfrm>
            <a:off x="188355" y="5730237"/>
            <a:ext cx="5068720"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&amp; 2 </a:t>
            </a:r>
            <a:r>
              <a:rPr lang="fr-FR" sz="1600" b="0" i="0" u="none" strike="noStrike" baseline="0" dirty="0">
                <a:solidFill>
                  <a:srgbClr val="0070C0"/>
                </a:solidFill>
                <a:latin typeface="Calibri" panose="020F0502020204030204" pitchFamily="34" charset="0"/>
                <a:cs typeface="Calibri" panose="020F0502020204030204" pitchFamily="34" charset="0"/>
              </a:rPr>
              <a:t>Quels </a:t>
            </a:r>
            <a:r>
              <a:rPr lang="fr-FR" sz="1600" b="1" i="0" u="none" strike="noStrike" baseline="0" dirty="0">
                <a:solidFill>
                  <a:srgbClr val="0070C0"/>
                </a:solidFill>
                <a:latin typeface="Calibri" panose="020F0502020204030204" pitchFamily="34" charset="0"/>
                <a:cs typeface="Calibri" panose="020F0502020204030204" pitchFamily="34" charset="0"/>
              </a:rPr>
              <a:t>secteurs économiques</a:t>
            </a:r>
            <a:r>
              <a:rPr lang="fr-FR" sz="1600" b="0" i="0" u="none" strike="noStrike" baseline="0" dirty="0">
                <a:solidFill>
                  <a:srgbClr val="0070C0"/>
                </a:solidFill>
                <a:latin typeface="Calibri" panose="020F0502020204030204" pitchFamily="34" charset="0"/>
                <a:cs typeface="Calibri" panose="020F0502020204030204" pitchFamily="34" charset="0"/>
              </a:rPr>
              <a:t> représentent chacune des images ?</a:t>
            </a:r>
          </a:p>
        </p:txBody>
      </p:sp>
      <p:pic>
        <p:nvPicPr>
          <p:cNvPr id="2" name="Image 1">
            <a:hlinkClick r:id="rId3"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6" name="Image 5" descr="Une image contenant habits, plein air, herbe, peinture&#10;&#10;Le contenu généré par l’IA peut être incorrect.">
            <a:extLst>
              <a:ext uri="{FF2B5EF4-FFF2-40B4-BE49-F238E27FC236}">
                <a16:creationId xmlns:a16="http://schemas.microsoft.com/office/drawing/2014/main" id="{588AE59F-5862-E31F-3019-CBFF112059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162" y="733835"/>
            <a:ext cx="4777522" cy="4777522"/>
          </a:xfrm>
          <a:prstGeom prst="rect">
            <a:avLst/>
          </a:prstGeom>
        </p:spPr>
      </p:pic>
      <p:sp>
        <p:nvSpPr>
          <p:cNvPr id="10" name="ZoneTexte 9">
            <a:extLst>
              <a:ext uri="{FF2B5EF4-FFF2-40B4-BE49-F238E27FC236}">
                <a16:creationId xmlns:a16="http://schemas.microsoft.com/office/drawing/2014/main" id="{9CA4B7A7-7EF9-7815-588E-4CE76C29D9E6}"/>
              </a:ext>
            </a:extLst>
          </p:cNvPr>
          <p:cNvSpPr txBox="1"/>
          <p:nvPr/>
        </p:nvSpPr>
        <p:spPr>
          <a:xfrm>
            <a:off x="276513" y="5520688"/>
            <a:ext cx="4777523" cy="307777"/>
          </a:xfrm>
          <a:prstGeom prst="rect">
            <a:avLst/>
          </a:prstGeom>
          <a:noFill/>
        </p:spPr>
        <p:txBody>
          <a:bodyPr wrap="square" rtlCol="0">
            <a:spAutoFit/>
          </a:bodyPr>
          <a:lstStyle/>
          <a:p>
            <a:pPr algn="r"/>
            <a:r>
              <a:rPr lang="fr-FR" sz="1300" b="1" dirty="0"/>
              <a:t>Julien DUPRÉ, </a:t>
            </a:r>
            <a:r>
              <a:rPr lang="fr-FR" sz="1300" b="1" i="1" dirty="0"/>
              <a:t>Moisson</a:t>
            </a:r>
            <a:r>
              <a:rPr lang="fr-FR" sz="1300" b="1" dirty="0"/>
              <a:t>, 1910.</a:t>
            </a:r>
            <a:r>
              <a:rPr lang="fr-FR" sz="1400" b="1" dirty="0"/>
              <a:t> </a:t>
            </a:r>
            <a:r>
              <a:rPr lang="fr-FR" sz="1200" dirty="0"/>
              <a:t>Collection particulière.</a:t>
            </a:r>
          </a:p>
        </p:txBody>
      </p:sp>
      <p:pic>
        <p:nvPicPr>
          <p:cNvPr id="14" name="Image 13" descr="Une image contenant habits, personne, noir et blanc, bâtiment&#10;&#10;Le contenu généré par l’IA peut être incorrect.">
            <a:extLst>
              <a:ext uri="{FF2B5EF4-FFF2-40B4-BE49-F238E27FC236}">
                <a16:creationId xmlns:a16="http://schemas.microsoft.com/office/drawing/2014/main" id="{ECD6341C-C76C-AF3F-8988-1BB97FC7AF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6400" y="705829"/>
            <a:ext cx="5600519" cy="3146174"/>
          </a:xfrm>
          <a:prstGeom prst="rect">
            <a:avLst/>
          </a:prstGeom>
        </p:spPr>
      </p:pic>
      <p:sp>
        <p:nvSpPr>
          <p:cNvPr id="15" name="ZoneTexte 14">
            <a:extLst>
              <a:ext uri="{FF2B5EF4-FFF2-40B4-BE49-F238E27FC236}">
                <a16:creationId xmlns:a16="http://schemas.microsoft.com/office/drawing/2014/main" id="{67E71B12-465F-425F-F6CE-1D67FA1FE9CF}"/>
              </a:ext>
            </a:extLst>
          </p:cNvPr>
          <p:cNvSpPr txBox="1"/>
          <p:nvPr/>
        </p:nvSpPr>
        <p:spPr>
          <a:xfrm>
            <a:off x="5420597" y="3816216"/>
            <a:ext cx="6447800" cy="292388"/>
          </a:xfrm>
          <a:prstGeom prst="rect">
            <a:avLst/>
          </a:prstGeom>
          <a:noFill/>
        </p:spPr>
        <p:txBody>
          <a:bodyPr wrap="square" rtlCol="0">
            <a:spAutoFit/>
          </a:bodyPr>
          <a:lstStyle/>
          <a:p>
            <a:pPr algn="r"/>
            <a:r>
              <a:rPr lang="fr-FR" sz="1300" b="1" dirty="0"/>
              <a:t>Robert LANGEREUX, </a:t>
            </a:r>
            <a:r>
              <a:rPr lang="fr-FR" sz="1300" b="1" i="1" dirty="0"/>
              <a:t>Central téléphonique de Tours</a:t>
            </a:r>
            <a:r>
              <a:rPr lang="fr-FR" sz="1300" b="1" dirty="0"/>
              <a:t>, vers 1950. </a:t>
            </a:r>
            <a:r>
              <a:rPr lang="fr-FR" sz="1200" dirty="0"/>
              <a:t>Archives Nouvelle République.</a:t>
            </a:r>
          </a:p>
        </p:txBody>
      </p:sp>
      <p:pic>
        <p:nvPicPr>
          <p:cNvPr id="19" name="Image 18" descr="Une image contenant capture d’écran&#10;&#10;Le contenu généré par l’IA peut être incorrect.">
            <a:extLst>
              <a:ext uri="{FF2B5EF4-FFF2-40B4-BE49-F238E27FC236}">
                <a16:creationId xmlns:a16="http://schemas.microsoft.com/office/drawing/2014/main" id="{F7C47C18-B2DC-9380-B058-FC93231358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51163" y="4662391"/>
            <a:ext cx="6925005" cy="2167616"/>
          </a:xfrm>
          <a:prstGeom prst="rect">
            <a:avLst/>
          </a:prstGeom>
        </p:spPr>
      </p:pic>
      <p:sp>
        <p:nvSpPr>
          <p:cNvPr id="4" name="Rectangle 3">
            <a:extLst>
              <a:ext uri="{FF2B5EF4-FFF2-40B4-BE49-F238E27FC236}">
                <a16:creationId xmlns:a16="http://schemas.microsoft.com/office/drawing/2014/main" id="{E2A38377-15EB-0CA9-3D9F-AF89DA41E9B0}"/>
              </a:ext>
            </a:extLst>
          </p:cNvPr>
          <p:cNvSpPr/>
          <p:nvPr/>
        </p:nvSpPr>
        <p:spPr>
          <a:xfrm>
            <a:off x="5235794" y="4192708"/>
            <a:ext cx="1037463"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PRIMAIRE</a:t>
            </a:r>
          </a:p>
        </p:txBody>
      </p:sp>
      <p:sp>
        <p:nvSpPr>
          <p:cNvPr id="7" name="Rectangle 6">
            <a:extLst>
              <a:ext uri="{FF2B5EF4-FFF2-40B4-BE49-F238E27FC236}">
                <a16:creationId xmlns:a16="http://schemas.microsoft.com/office/drawing/2014/main" id="{E6BC4700-CC86-9164-98A5-1A9AB9C9B2BB}"/>
              </a:ext>
            </a:extLst>
          </p:cNvPr>
          <p:cNvSpPr/>
          <p:nvPr/>
        </p:nvSpPr>
        <p:spPr>
          <a:xfrm>
            <a:off x="5267128" y="4266216"/>
            <a:ext cx="6924872" cy="25917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B229A98B-8C21-3299-FC41-40A310E8173C}"/>
              </a:ext>
            </a:extLst>
          </p:cNvPr>
          <p:cNvSpPr/>
          <p:nvPr/>
        </p:nvSpPr>
        <p:spPr>
          <a:xfrm>
            <a:off x="6220614" y="4426478"/>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6CA24926-6E7B-0047-8983-C5F7B05BF9CD}"/>
              </a:ext>
            </a:extLst>
          </p:cNvPr>
          <p:cNvSpPr txBox="1"/>
          <p:nvPr/>
        </p:nvSpPr>
        <p:spPr>
          <a:xfrm>
            <a:off x="5349136" y="5511357"/>
            <a:ext cx="955454" cy="292388"/>
          </a:xfrm>
          <a:prstGeom prst="rect">
            <a:avLst/>
          </a:prstGeom>
          <a:noFill/>
        </p:spPr>
        <p:txBody>
          <a:bodyPr wrap="none" rtlCol="0">
            <a:spAutoFit/>
          </a:bodyPr>
          <a:lstStyle/>
          <a:p>
            <a:r>
              <a:rPr lang="fr-FR" sz="1300" b="1" dirty="0"/>
              <a:t>Agriculture</a:t>
            </a:r>
          </a:p>
        </p:txBody>
      </p:sp>
      <p:sp>
        <p:nvSpPr>
          <p:cNvPr id="12" name="ZoneTexte 11">
            <a:extLst>
              <a:ext uri="{FF2B5EF4-FFF2-40B4-BE49-F238E27FC236}">
                <a16:creationId xmlns:a16="http://schemas.microsoft.com/office/drawing/2014/main" id="{9E4C05BD-1E04-4B07-DD16-88A311581C40}"/>
              </a:ext>
            </a:extLst>
          </p:cNvPr>
          <p:cNvSpPr txBox="1"/>
          <p:nvPr/>
        </p:nvSpPr>
        <p:spPr>
          <a:xfrm>
            <a:off x="6523404" y="5520688"/>
            <a:ext cx="597151" cy="292388"/>
          </a:xfrm>
          <a:prstGeom prst="rect">
            <a:avLst/>
          </a:prstGeom>
          <a:noFill/>
        </p:spPr>
        <p:txBody>
          <a:bodyPr wrap="none" rtlCol="0">
            <a:spAutoFit/>
          </a:bodyPr>
          <a:lstStyle/>
          <a:p>
            <a:r>
              <a:rPr lang="fr-FR" sz="1300" b="1" dirty="0"/>
              <a:t>Pêche</a:t>
            </a:r>
          </a:p>
        </p:txBody>
      </p:sp>
      <p:sp>
        <p:nvSpPr>
          <p:cNvPr id="16" name="ZoneTexte 15">
            <a:extLst>
              <a:ext uri="{FF2B5EF4-FFF2-40B4-BE49-F238E27FC236}">
                <a16:creationId xmlns:a16="http://schemas.microsoft.com/office/drawing/2014/main" id="{D448B7AC-00BD-0322-2C03-4A1411775B09}"/>
              </a:ext>
            </a:extLst>
          </p:cNvPr>
          <p:cNvSpPr txBox="1"/>
          <p:nvPr/>
        </p:nvSpPr>
        <p:spPr>
          <a:xfrm>
            <a:off x="5324230" y="6568961"/>
            <a:ext cx="991553" cy="292388"/>
          </a:xfrm>
          <a:prstGeom prst="rect">
            <a:avLst/>
          </a:prstGeom>
          <a:noFill/>
        </p:spPr>
        <p:txBody>
          <a:bodyPr wrap="none" rtlCol="0">
            <a:spAutoFit/>
          </a:bodyPr>
          <a:lstStyle/>
          <a:p>
            <a:r>
              <a:rPr lang="fr-FR" sz="1300" b="1" dirty="0"/>
              <a:t>Sylviculture</a:t>
            </a:r>
          </a:p>
        </p:txBody>
      </p:sp>
      <p:sp>
        <p:nvSpPr>
          <p:cNvPr id="17" name="ZoneTexte 16">
            <a:extLst>
              <a:ext uri="{FF2B5EF4-FFF2-40B4-BE49-F238E27FC236}">
                <a16:creationId xmlns:a16="http://schemas.microsoft.com/office/drawing/2014/main" id="{5220C4FC-4D8A-6C3B-17D1-042F1E92EEE1}"/>
              </a:ext>
            </a:extLst>
          </p:cNvPr>
          <p:cNvSpPr txBox="1"/>
          <p:nvPr/>
        </p:nvSpPr>
        <p:spPr>
          <a:xfrm>
            <a:off x="6501872" y="6565612"/>
            <a:ext cx="611065" cy="292388"/>
          </a:xfrm>
          <a:prstGeom prst="rect">
            <a:avLst/>
          </a:prstGeom>
          <a:noFill/>
        </p:spPr>
        <p:txBody>
          <a:bodyPr wrap="none" rtlCol="0">
            <a:spAutoFit/>
          </a:bodyPr>
          <a:lstStyle/>
          <a:p>
            <a:r>
              <a:rPr lang="fr-FR" sz="1300" b="1" dirty="0"/>
              <a:t>Mines</a:t>
            </a:r>
          </a:p>
        </p:txBody>
      </p:sp>
      <p:sp>
        <p:nvSpPr>
          <p:cNvPr id="18" name="ZoneTexte 17">
            <a:extLst>
              <a:ext uri="{FF2B5EF4-FFF2-40B4-BE49-F238E27FC236}">
                <a16:creationId xmlns:a16="http://schemas.microsoft.com/office/drawing/2014/main" id="{9A67FB0A-AB76-7DE2-4E62-4622D3A7D4A1}"/>
              </a:ext>
            </a:extLst>
          </p:cNvPr>
          <p:cNvSpPr txBox="1"/>
          <p:nvPr/>
        </p:nvSpPr>
        <p:spPr>
          <a:xfrm>
            <a:off x="6419899" y="4233921"/>
            <a:ext cx="922152" cy="492443"/>
          </a:xfrm>
          <a:prstGeom prst="rect">
            <a:avLst/>
          </a:prstGeom>
          <a:noFill/>
        </p:spPr>
        <p:txBody>
          <a:bodyPr wrap="square" rtlCol="0">
            <a:spAutoFit/>
          </a:bodyPr>
          <a:lstStyle/>
          <a:p>
            <a:r>
              <a:rPr lang="fr-FR" sz="1300" b="1" i="1" dirty="0"/>
              <a:t>Matières premières</a:t>
            </a:r>
          </a:p>
        </p:txBody>
      </p:sp>
      <p:sp>
        <p:nvSpPr>
          <p:cNvPr id="20" name="Rectangle 19">
            <a:extLst>
              <a:ext uri="{FF2B5EF4-FFF2-40B4-BE49-F238E27FC236}">
                <a16:creationId xmlns:a16="http://schemas.microsoft.com/office/drawing/2014/main" id="{5ED9CE75-FCF9-3186-05D3-7620C78E0B43}"/>
              </a:ext>
            </a:extLst>
          </p:cNvPr>
          <p:cNvSpPr/>
          <p:nvPr/>
        </p:nvSpPr>
        <p:spPr>
          <a:xfrm>
            <a:off x="7311864" y="4212705"/>
            <a:ext cx="1279838"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SECONDAIRE</a:t>
            </a:r>
          </a:p>
        </p:txBody>
      </p:sp>
      <p:sp>
        <p:nvSpPr>
          <p:cNvPr id="21" name="Flèche : droite 20">
            <a:extLst>
              <a:ext uri="{FF2B5EF4-FFF2-40B4-BE49-F238E27FC236}">
                <a16:creationId xmlns:a16="http://schemas.microsoft.com/office/drawing/2014/main" id="{C363D29A-FD6A-D226-162B-3ECEF40B1E54}"/>
              </a:ext>
            </a:extLst>
          </p:cNvPr>
          <p:cNvSpPr/>
          <p:nvPr/>
        </p:nvSpPr>
        <p:spPr>
          <a:xfrm>
            <a:off x="8533574" y="4427813"/>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AD49AA4E-F6FE-A892-486E-AC49E43C3001}"/>
              </a:ext>
            </a:extLst>
          </p:cNvPr>
          <p:cNvSpPr txBox="1"/>
          <p:nvPr/>
        </p:nvSpPr>
        <p:spPr>
          <a:xfrm>
            <a:off x="8732858" y="4253918"/>
            <a:ext cx="1534875" cy="492443"/>
          </a:xfrm>
          <a:prstGeom prst="rect">
            <a:avLst/>
          </a:prstGeom>
          <a:noFill/>
        </p:spPr>
        <p:txBody>
          <a:bodyPr wrap="square" rtlCol="0">
            <a:spAutoFit/>
          </a:bodyPr>
          <a:lstStyle/>
          <a:p>
            <a:r>
              <a:rPr lang="fr-FR" sz="1300" b="1" i="1" dirty="0">
                <a:solidFill>
                  <a:srgbClr val="D78232"/>
                </a:solidFill>
              </a:rPr>
              <a:t>Transformation des matières premières</a:t>
            </a:r>
          </a:p>
        </p:txBody>
      </p:sp>
      <p:sp>
        <p:nvSpPr>
          <p:cNvPr id="23" name="Rectangle 22">
            <a:extLst>
              <a:ext uri="{FF2B5EF4-FFF2-40B4-BE49-F238E27FC236}">
                <a16:creationId xmlns:a16="http://schemas.microsoft.com/office/drawing/2014/main" id="{DFDA14B0-0D00-148A-2814-8855587789D8}"/>
              </a:ext>
            </a:extLst>
          </p:cNvPr>
          <p:cNvSpPr/>
          <p:nvPr/>
        </p:nvSpPr>
        <p:spPr>
          <a:xfrm>
            <a:off x="10273614" y="4202243"/>
            <a:ext cx="1048300"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TERTIAIRE</a:t>
            </a:r>
          </a:p>
        </p:txBody>
      </p:sp>
      <p:sp>
        <p:nvSpPr>
          <p:cNvPr id="24" name="Flèche : droite 23">
            <a:extLst>
              <a:ext uri="{FF2B5EF4-FFF2-40B4-BE49-F238E27FC236}">
                <a16:creationId xmlns:a16="http://schemas.microsoft.com/office/drawing/2014/main" id="{35B574B9-FD14-77D0-4342-6499DEDCF272}"/>
              </a:ext>
            </a:extLst>
          </p:cNvPr>
          <p:cNvSpPr/>
          <p:nvPr/>
        </p:nvSpPr>
        <p:spPr>
          <a:xfrm>
            <a:off x="11263852" y="4436013"/>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48F4EF58-D4C4-8B3D-2547-ABE20C7E5104}"/>
              </a:ext>
            </a:extLst>
          </p:cNvPr>
          <p:cNvSpPr txBox="1"/>
          <p:nvPr/>
        </p:nvSpPr>
        <p:spPr>
          <a:xfrm>
            <a:off x="11463070" y="4310663"/>
            <a:ext cx="849082" cy="307777"/>
          </a:xfrm>
          <a:prstGeom prst="rect">
            <a:avLst/>
          </a:prstGeom>
          <a:noFill/>
        </p:spPr>
        <p:txBody>
          <a:bodyPr wrap="square" rtlCol="0">
            <a:spAutoFit/>
          </a:bodyPr>
          <a:lstStyle/>
          <a:p>
            <a:r>
              <a:rPr lang="fr-FR" sz="1400" b="1" i="1" dirty="0">
                <a:solidFill>
                  <a:srgbClr val="5D98A1"/>
                </a:solidFill>
              </a:rPr>
              <a:t>services</a:t>
            </a:r>
          </a:p>
        </p:txBody>
      </p:sp>
      <p:sp>
        <p:nvSpPr>
          <p:cNvPr id="26" name="ZoneTexte 25">
            <a:extLst>
              <a:ext uri="{FF2B5EF4-FFF2-40B4-BE49-F238E27FC236}">
                <a16:creationId xmlns:a16="http://schemas.microsoft.com/office/drawing/2014/main" id="{30D1024E-D23D-EF11-A0AD-9D586E648F2E}"/>
              </a:ext>
            </a:extLst>
          </p:cNvPr>
          <p:cNvSpPr txBox="1"/>
          <p:nvPr/>
        </p:nvSpPr>
        <p:spPr>
          <a:xfrm>
            <a:off x="8537112" y="5495796"/>
            <a:ext cx="822789" cy="292388"/>
          </a:xfrm>
          <a:prstGeom prst="rect">
            <a:avLst/>
          </a:prstGeom>
          <a:noFill/>
        </p:spPr>
        <p:txBody>
          <a:bodyPr wrap="none" rtlCol="0">
            <a:spAutoFit/>
          </a:bodyPr>
          <a:lstStyle/>
          <a:p>
            <a:r>
              <a:rPr lang="fr-FR" sz="1300" b="1" dirty="0">
                <a:solidFill>
                  <a:srgbClr val="D78232"/>
                </a:solidFill>
              </a:rPr>
              <a:t>Bâtiment</a:t>
            </a:r>
          </a:p>
        </p:txBody>
      </p:sp>
      <p:sp>
        <p:nvSpPr>
          <p:cNvPr id="27" name="ZoneTexte 26">
            <a:extLst>
              <a:ext uri="{FF2B5EF4-FFF2-40B4-BE49-F238E27FC236}">
                <a16:creationId xmlns:a16="http://schemas.microsoft.com/office/drawing/2014/main" id="{055CAFB3-17EB-9259-E82E-C1A82F0B5F71}"/>
              </a:ext>
            </a:extLst>
          </p:cNvPr>
          <p:cNvSpPr txBox="1"/>
          <p:nvPr/>
        </p:nvSpPr>
        <p:spPr>
          <a:xfrm>
            <a:off x="8476284" y="6561171"/>
            <a:ext cx="870495" cy="292388"/>
          </a:xfrm>
          <a:prstGeom prst="rect">
            <a:avLst/>
          </a:prstGeom>
          <a:noFill/>
        </p:spPr>
        <p:txBody>
          <a:bodyPr wrap="none" rtlCol="0">
            <a:spAutoFit/>
          </a:bodyPr>
          <a:lstStyle/>
          <a:p>
            <a:r>
              <a:rPr lang="fr-FR" sz="1300" b="1" dirty="0">
                <a:solidFill>
                  <a:srgbClr val="D78232"/>
                </a:solidFill>
              </a:rPr>
              <a:t>Industries</a:t>
            </a:r>
          </a:p>
        </p:txBody>
      </p:sp>
      <p:sp>
        <p:nvSpPr>
          <p:cNvPr id="28" name="ZoneTexte 27">
            <a:extLst>
              <a:ext uri="{FF2B5EF4-FFF2-40B4-BE49-F238E27FC236}">
                <a16:creationId xmlns:a16="http://schemas.microsoft.com/office/drawing/2014/main" id="{2B901BA4-1762-CDB2-A3DE-486B08C85E6D}"/>
              </a:ext>
            </a:extLst>
          </p:cNvPr>
          <p:cNvSpPr txBox="1"/>
          <p:nvPr/>
        </p:nvSpPr>
        <p:spPr>
          <a:xfrm>
            <a:off x="10308909" y="6534672"/>
            <a:ext cx="1116011" cy="261610"/>
          </a:xfrm>
          <a:prstGeom prst="rect">
            <a:avLst/>
          </a:prstGeom>
          <a:noFill/>
        </p:spPr>
        <p:txBody>
          <a:bodyPr wrap="none" rtlCol="0">
            <a:spAutoFit/>
          </a:bodyPr>
          <a:lstStyle/>
          <a:p>
            <a:r>
              <a:rPr lang="fr-FR" sz="1100" b="1" dirty="0">
                <a:solidFill>
                  <a:srgbClr val="5D98A1"/>
                </a:solidFill>
              </a:rPr>
              <a:t>Non-marchands</a:t>
            </a:r>
          </a:p>
        </p:txBody>
      </p:sp>
      <p:sp>
        <p:nvSpPr>
          <p:cNvPr id="29" name="ZoneTexte 28">
            <a:extLst>
              <a:ext uri="{FF2B5EF4-FFF2-40B4-BE49-F238E27FC236}">
                <a16:creationId xmlns:a16="http://schemas.microsoft.com/office/drawing/2014/main" id="{027900D0-38B9-511A-E6B2-C8B183DD55AF}"/>
              </a:ext>
            </a:extLst>
          </p:cNvPr>
          <p:cNvSpPr txBox="1"/>
          <p:nvPr/>
        </p:nvSpPr>
        <p:spPr>
          <a:xfrm>
            <a:off x="10415560" y="5496638"/>
            <a:ext cx="879645" cy="261610"/>
          </a:xfrm>
          <a:prstGeom prst="rect">
            <a:avLst/>
          </a:prstGeom>
          <a:noFill/>
        </p:spPr>
        <p:txBody>
          <a:bodyPr wrap="square" rtlCol="0">
            <a:spAutoFit/>
          </a:bodyPr>
          <a:lstStyle/>
          <a:p>
            <a:r>
              <a:rPr lang="fr-FR" sz="1100" b="1" dirty="0">
                <a:solidFill>
                  <a:srgbClr val="5D98A1"/>
                </a:solidFill>
              </a:rPr>
              <a:t>Marchands</a:t>
            </a:r>
          </a:p>
        </p:txBody>
      </p:sp>
      <p:pic>
        <p:nvPicPr>
          <p:cNvPr id="31" name="Image 30" descr="Une image contenant texte, Police, Graphique, capture d’écran&#10;&#10;Le contenu généré par l’IA peut être incorrect.">
            <a:hlinkClick r:id="rId8"/>
            <a:extLst>
              <a:ext uri="{FF2B5EF4-FFF2-40B4-BE49-F238E27FC236}">
                <a16:creationId xmlns:a16="http://schemas.microsoft.com/office/drawing/2014/main" id="{CB40C8A8-5F0F-1176-BE3C-A2BC429F85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88617" y="6623129"/>
            <a:ext cx="653403" cy="180989"/>
          </a:xfrm>
          <a:prstGeom prst="rect">
            <a:avLst/>
          </a:prstGeom>
        </p:spPr>
      </p:pic>
      <p:sp>
        <p:nvSpPr>
          <p:cNvPr id="32" name="ZoneTexte 31">
            <a:extLst>
              <a:ext uri="{FF2B5EF4-FFF2-40B4-BE49-F238E27FC236}">
                <a16:creationId xmlns:a16="http://schemas.microsoft.com/office/drawing/2014/main" id="{334AE40B-E389-DD3A-7E9C-29BDE347CFD2}"/>
              </a:ext>
            </a:extLst>
          </p:cNvPr>
          <p:cNvSpPr txBox="1"/>
          <p:nvPr/>
        </p:nvSpPr>
        <p:spPr>
          <a:xfrm>
            <a:off x="179526" y="6242284"/>
            <a:ext cx="5161698" cy="553998"/>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Le </a:t>
            </a:r>
            <a:r>
              <a:rPr lang="fr-FR" sz="1500" b="1" dirty="0">
                <a:solidFill>
                  <a:schemeClr val="accent4">
                    <a:lumMod val="50000"/>
                  </a:schemeClr>
                </a:solidFill>
                <a:latin typeface="Calibri" panose="020F0502020204030204" pitchFamily="34" charset="0"/>
                <a:cs typeface="Calibri" panose="020F0502020204030204" pitchFamily="34" charset="0"/>
              </a:rPr>
              <a:t>document 1</a:t>
            </a:r>
            <a:r>
              <a:rPr lang="fr-FR" sz="1500" dirty="0">
                <a:solidFill>
                  <a:schemeClr val="accent4">
                    <a:lumMod val="50000"/>
                  </a:schemeClr>
                </a:solidFill>
                <a:latin typeface="Calibri" panose="020F0502020204030204" pitchFamily="34" charset="0"/>
                <a:cs typeface="Calibri" panose="020F0502020204030204" pitchFamily="34" charset="0"/>
              </a:rPr>
              <a:t> illustre le </a:t>
            </a:r>
            <a:r>
              <a:rPr lang="fr-FR" sz="1500" b="1" dirty="0">
                <a:solidFill>
                  <a:schemeClr val="accent4">
                    <a:lumMod val="50000"/>
                  </a:schemeClr>
                </a:solidFill>
                <a:latin typeface="Calibri" panose="020F0502020204030204" pitchFamily="34" charset="0"/>
                <a:cs typeface="Calibri" panose="020F0502020204030204" pitchFamily="34" charset="0"/>
              </a:rPr>
              <a:t>secteur primaire</a:t>
            </a:r>
            <a:r>
              <a:rPr lang="fr-FR" sz="1500" dirty="0">
                <a:solidFill>
                  <a:schemeClr val="accent4">
                    <a:lumMod val="50000"/>
                  </a:schemeClr>
                </a:solidFill>
                <a:latin typeface="Calibri" panose="020F0502020204030204" pitchFamily="34" charset="0"/>
                <a:cs typeface="Calibri" panose="020F0502020204030204" pitchFamily="34" charset="0"/>
              </a:rPr>
              <a:t> au début du XX</a:t>
            </a:r>
            <a:r>
              <a:rPr lang="fr-FR" sz="1500" baseline="30000" dirty="0">
                <a:solidFill>
                  <a:schemeClr val="accent4">
                    <a:lumMod val="50000"/>
                  </a:schemeClr>
                </a:solidFill>
                <a:latin typeface="Calibri" panose="020F0502020204030204" pitchFamily="34" charset="0"/>
                <a:cs typeface="Calibri" panose="020F0502020204030204" pitchFamily="34" charset="0"/>
              </a:rPr>
              <a:t>e</a:t>
            </a:r>
            <a:r>
              <a:rPr lang="fr-FR" sz="1500" dirty="0">
                <a:solidFill>
                  <a:schemeClr val="accent4">
                    <a:lumMod val="50000"/>
                  </a:schemeClr>
                </a:solidFill>
                <a:latin typeface="Calibri" panose="020F0502020204030204" pitchFamily="34" charset="0"/>
                <a:cs typeface="Calibri" panose="020F0502020204030204" pitchFamily="34" charset="0"/>
              </a:rPr>
              <a:t> s. et le </a:t>
            </a:r>
            <a:r>
              <a:rPr lang="fr-FR" sz="1500" b="1" dirty="0">
                <a:solidFill>
                  <a:schemeClr val="accent4">
                    <a:lumMod val="50000"/>
                  </a:schemeClr>
                </a:solidFill>
                <a:latin typeface="Calibri" panose="020F0502020204030204" pitchFamily="34" charset="0"/>
                <a:cs typeface="Calibri" panose="020F0502020204030204" pitchFamily="34" charset="0"/>
              </a:rPr>
              <a:t>document 2</a:t>
            </a:r>
            <a:r>
              <a:rPr lang="fr-FR" sz="1500" dirty="0">
                <a:solidFill>
                  <a:schemeClr val="accent4">
                    <a:lumMod val="50000"/>
                  </a:schemeClr>
                </a:solidFill>
                <a:latin typeface="Calibri" panose="020F0502020204030204" pitchFamily="34" charset="0"/>
                <a:cs typeface="Calibri" panose="020F0502020204030204" pitchFamily="34" charset="0"/>
              </a:rPr>
              <a:t> le </a:t>
            </a:r>
            <a:r>
              <a:rPr lang="fr-FR" sz="1500" b="1" dirty="0">
                <a:solidFill>
                  <a:schemeClr val="accent4">
                    <a:lumMod val="50000"/>
                  </a:schemeClr>
                </a:solidFill>
                <a:latin typeface="Calibri" panose="020F0502020204030204" pitchFamily="34" charset="0"/>
                <a:cs typeface="Calibri" panose="020F0502020204030204" pitchFamily="34" charset="0"/>
              </a:rPr>
              <a:t>secteur tertiaire</a:t>
            </a:r>
            <a:r>
              <a:rPr lang="fr-FR" sz="1500" dirty="0">
                <a:solidFill>
                  <a:schemeClr val="accent4">
                    <a:lumMod val="50000"/>
                  </a:schemeClr>
                </a:solidFill>
                <a:latin typeface="Calibri" panose="020F0502020204030204" pitchFamily="34" charset="0"/>
                <a:cs typeface="Calibri" panose="020F0502020204030204" pitchFamily="34" charset="0"/>
              </a:rPr>
              <a:t> au milieu du XX</a:t>
            </a:r>
            <a:r>
              <a:rPr lang="fr-FR" sz="1500" baseline="30000" dirty="0">
                <a:solidFill>
                  <a:schemeClr val="accent4">
                    <a:lumMod val="50000"/>
                  </a:schemeClr>
                </a:solidFill>
                <a:latin typeface="Calibri" panose="020F0502020204030204" pitchFamily="34" charset="0"/>
                <a:cs typeface="Calibri" panose="020F0502020204030204" pitchFamily="34" charset="0"/>
              </a:rPr>
              <a:t>e</a:t>
            </a:r>
            <a:r>
              <a:rPr lang="fr-FR" sz="1500" dirty="0">
                <a:solidFill>
                  <a:schemeClr val="accent4">
                    <a:lumMod val="50000"/>
                  </a:schemeClr>
                </a:solidFill>
                <a:latin typeface="Calibri" panose="020F0502020204030204" pitchFamily="34" charset="0"/>
                <a:cs typeface="Calibri" panose="020F0502020204030204" pitchFamily="34" charset="0"/>
              </a:rPr>
              <a:t> S.</a:t>
            </a:r>
          </a:p>
        </p:txBody>
      </p:sp>
      <p:sp>
        <p:nvSpPr>
          <p:cNvPr id="33" name="ZoneTexte 32">
            <a:extLst>
              <a:ext uri="{FF2B5EF4-FFF2-40B4-BE49-F238E27FC236}">
                <a16:creationId xmlns:a16="http://schemas.microsoft.com/office/drawing/2014/main" id="{B4145977-90E9-084F-0446-9631D818CF44}"/>
              </a:ext>
            </a:extLst>
          </p:cNvPr>
          <p:cNvSpPr txBox="1"/>
          <p:nvPr/>
        </p:nvSpPr>
        <p:spPr>
          <a:xfrm>
            <a:off x="5257075" y="3950879"/>
            <a:ext cx="6934925" cy="369332"/>
          </a:xfrm>
          <a:prstGeom prst="rect">
            <a:avLst/>
          </a:prstGeom>
          <a:noFill/>
        </p:spPr>
        <p:txBody>
          <a:bodyPr wrap="square" rtlCol="0">
            <a:spAutoFit/>
          </a:bodyPr>
          <a:lstStyle/>
          <a:p>
            <a:pPr algn="ctr"/>
            <a:r>
              <a:rPr lang="fr-FR" b="1" dirty="0">
                <a:solidFill>
                  <a:srgbClr val="FF0000"/>
                </a:solidFill>
                <a:latin typeface="Calibri" panose="020F0502020204030204" pitchFamily="34" charset="0"/>
                <a:cs typeface="Calibri" panose="020F0502020204030204" pitchFamily="34" charset="0"/>
              </a:rPr>
              <a:t>Les secteurs d’activités économiques</a:t>
            </a:r>
            <a:endParaRPr lang="fr-FR"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545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9"/>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21" presetClass="entr" presetSubtype="1" fill="hold" grpId="0" nodeType="click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heel(1)">
                                      <p:cBhvr>
                                        <p:cTn id="101" dur="2000"/>
                                        <p:tgtEl>
                                          <p:spTgt spid="11"/>
                                        </p:tgtEl>
                                      </p:cBhvr>
                                    </p:animEffect>
                                  </p:childTnLst>
                                </p:cTn>
                              </p:par>
                            </p:childTnLst>
                          </p:cTn>
                        </p:par>
                      </p:childTnLst>
                    </p:cTn>
                  </p:par>
                  <p:par>
                    <p:cTn id="102" fill="hold">
                      <p:stCondLst>
                        <p:cond delay="indefinite"/>
                      </p:stCondLst>
                      <p:childTnLst>
                        <p:par>
                          <p:cTn id="103" fill="hold">
                            <p:stCondLst>
                              <p:cond delay="0"/>
                            </p:stCondLst>
                            <p:childTnLst>
                              <p:par>
                                <p:cTn id="104" presetID="21" presetClass="entr" presetSubtype="1" fill="hold" grpId="0" nodeType="click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wheel(1)">
                                      <p:cBhvr>
                                        <p:cTn id="106" dur="2000"/>
                                        <p:tgtEl>
                                          <p:spTgt spid="12"/>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grpId="0" nodeType="clickEffect">
                                  <p:stCondLst>
                                    <p:cond delay="0"/>
                                  </p:stCondLst>
                                  <p:childTnLst>
                                    <p:set>
                                      <p:cBhvr>
                                        <p:cTn id="110" dur="1" fill="hold">
                                          <p:stCondLst>
                                            <p:cond delay="0"/>
                                          </p:stCondLst>
                                        </p:cTn>
                                        <p:tgtEl>
                                          <p:spTgt spid="16"/>
                                        </p:tgtEl>
                                        <p:attrNameLst>
                                          <p:attrName>style.visibility</p:attrName>
                                        </p:attrNameLst>
                                      </p:cBhvr>
                                      <p:to>
                                        <p:strVal val="visible"/>
                                      </p:to>
                                    </p:set>
                                    <p:animEffect transition="in" filter="wheel(1)">
                                      <p:cBhvr>
                                        <p:cTn id="111" dur="2000"/>
                                        <p:tgtEl>
                                          <p:spTgt spid="16"/>
                                        </p:tgtEl>
                                      </p:cBhvr>
                                    </p:animEffect>
                                  </p:childTnLst>
                                </p:cTn>
                              </p:par>
                            </p:childTnLst>
                          </p:cTn>
                        </p:par>
                      </p:childTnLst>
                    </p:cTn>
                  </p:par>
                  <p:par>
                    <p:cTn id="112" fill="hold">
                      <p:stCondLst>
                        <p:cond delay="indefinite"/>
                      </p:stCondLst>
                      <p:childTnLst>
                        <p:par>
                          <p:cTn id="113" fill="hold">
                            <p:stCondLst>
                              <p:cond delay="0"/>
                            </p:stCondLst>
                            <p:childTnLst>
                              <p:par>
                                <p:cTn id="114" presetID="21" presetClass="entr" presetSubtype="1" fill="hold" grpId="0" nodeType="clickEffect">
                                  <p:stCondLst>
                                    <p:cond delay="0"/>
                                  </p:stCondLst>
                                  <p:childTnLst>
                                    <p:set>
                                      <p:cBhvr>
                                        <p:cTn id="115" dur="1" fill="hold">
                                          <p:stCondLst>
                                            <p:cond delay="0"/>
                                          </p:stCondLst>
                                        </p:cTn>
                                        <p:tgtEl>
                                          <p:spTgt spid="17"/>
                                        </p:tgtEl>
                                        <p:attrNameLst>
                                          <p:attrName>style.visibility</p:attrName>
                                        </p:attrNameLst>
                                      </p:cBhvr>
                                      <p:to>
                                        <p:strVal val="visible"/>
                                      </p:to>
                                    </p:set>
                                    <p:animEffect transition="in" filter="wheel(1)">
                                      <p:cBhvr>
                                        <p:cTn id="116" dur="2000"/>
                                        <p:tgtEl>
                                          <p:spTgt spid="17"/>
                                        </p:tgtEl>
                                      </p:cBhvr>
                                    </p:animEffect>
                                  </p:childTnLst>
                                </p:cTn>
                              </p:par>
                            </p:childTnLst>
                          </p:cTn>
                        </p:par>
                      </p:childTnLst>
                    </p:cTn>
                  </p:par>
                  <p:par>
                    <p:cTn id="117" fill="hold">
                      <p:stCondLst>
                        <p:cond delay="indefinite"/>
                      </p:stCondLst>
                      <p:childTnLst>
                        <p:par>
                          <p:cTn id="118" fill="hold">
                            <p:stCondLst>
                              <p:cond delay="0"/>
                            </p:stCondLst>
                            <p:childTnLst>
                              <p:par>
                                <p:cTn id="119" presetID="14" presetClass="entr" presetSubtype="10" fill="hold" grpId="0" nodeType="click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randombar(horizontal)">
                                      <p:cBhvr>
                                        <p:cTn id="121" dur="500"/>
                                        <p:tgtEl>
                                          <p:spTgt spid="26"/>
                                        </p:tgtEl>
                                      </p:cBhvr>
                                    </p:animEffect>
                                  </p:childTnLst>
                                </p:cTn>
                              </p:par>
                            </p:childTnLst>
                          </p:cTn>
                        </p:par>
                      </p:childTnLst>
                    </p:cTn>
                  </p:par>
                  <p:par>
                    <p:cTn id="122" fill="hold">
                      <p:stCondLst>
                        <p:cond delay="indefinite"/>
                      </p:stCondLst>
                      <p:childTnLst>
                        <p:par>
                          <p:cTn id="123" fill="hold">
                            <p:stCondLst>
                              <p:cond delay="0"/>
                            </p:stCondLst>
                            <p:childTnLst>
                              <p:par>
                                <p:cTn id="124" presetID="14" presetClass="entr" presetSubtype="10" fill="hold" grpId="0" nodeType="click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randombar(horizontal)">
                                      <p:cBhvr>
                                        <p:cTn id="126" dur="500"/>
                                        <p:tgtEl>
                                          <p:spTgt spid="27"/>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0" nodeType="clickEffect">
                                  <p:stCondLst>
                                    <p:cond delay="0"/>
                                  </p:stCondLst>
                                  <p:childTnLst>
                                    <p:set>
                                      <p:cBhvr>
                                        <p:cTn id="130" dur="1" fill="hold">
                                          <p:stCondLst>
                                            <p:cond delay="0"/>
                                          </p:stCondLst>
                                        </p:cTn>
                                        <p:tgtEl>
                                          <p:spTgt spid="29"/>
                                        </p:tgtEl>
                                        <p:attrNameLst>
                                          <p:attrName>style.visibility</p:attrName>
                                        </p:attrNameLst>
                                      </p:cBhvr>
                                      <p:to>
                                        <p:strVal val="visible"/>
                                      </p:to>
                                    </p:set>
                                    <p:anim calcmode="lin" valueType="num">
                                      <p:cBhvr>
                                        <p:cTn id="131" dur="500" fill="hold"/>
                                        <p:tgtEl>
                                          <p:spTgt spid="29"/>
                                        </p:tgtEl>
                                        <p:attrNameLst>
                                          <p:attrName>ppt_w</p:attrName>
                                        </p:attrNameLst>
                                      </p:cBhvr>
                                      <p:tavLst>
                                        <p:tav tm="0">
                                          <p:val>
                                            <p:fltVal val="0"/>
                                          </p:val>
                                        </p:tav>
                                        <p:tav tm="100000">
                                          <p:val>
                                            <p:strVal val="#ppt_w"/>
                                          </p:val>
                                        </p:tav>
                                      </p:tavLst>
                                    </p:anim>
                                    <p:anim calcmode="lin" valueType="num">
                                      <p:cBhvr>
                                        <p:cTn id="132" dur="500" fill="hold"/>
                                        <p:tgtEl>
                                          <p:spTgt spid="29"/>
                                        </p:tgtEl>
                                        <p:attrNameLst>
                                          <p:attrName>ppt_h</p:attrName>
                                        </p:attrNameLst>
                                      </p:cBhvr>
                                      <p:tavLst>
                                        <p:tav tm="0">
                                          <p:val>
                                            <p:fltVal val="0"/>
                                          </p:val>
                                        </p:tav>
                                        <p:tav tm="100000">
                                          <p:val>
                                            <p:strVal val="#ppt_h"/>
                                          </p:val>
                                        </p:tav>
                                      </p:tavLst>
                                    </p:anim>
                                    <p:animEffect transition="in" filter="fade">
                                      <p:cBhvr>
                                        <p:cTn id="133" dur="500"/>
                                        <p:tgtEl>
                                          <p:spTgt spid="29"/>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0" nodeType="clickEffect">
                                  <p:stCondLst>
                                    <p:cond delay="0"/>
                                  </p:stCondLst>
                                  <p:childTnLst>
                                    <p:set>
                                      <p:cBhvr>
                                        <p:cTn id="137" dur="1" fill="hold">
                                          <p:stCondLst>
                                            <p:cond delay="0"/>
                                          </p:stCondLst>
                                        </p:cTn>
                                        <p:tgtEl>
                                          <p:spTgt spid="28"/>
                                        </p:tgtEl>
                                        <p:attrNameLst>
                                          <p:attrName>style.visibility</p:attrName>
                                        </p:attrNameLst>
                                      </p:cBhvr>
                                      <p:to>
                                        <p:strVal val="visible"/>
                                      </p:to>
                                    </p:set>
                                    <p:anim calcmode="lin" valueType="num">
                                      <p:cBhvr>
                                        <p:cTn id="138" dur="500" fill="hold"/>
                                        <p:tgtEl>
                                          <p:spTgt spid="28"/>
                                        </p:tgtEl>
                                        <p:attrNameLst>
                                          <p:attrName>ppt_w</p:attrName>
                                        </p:attrNameLst>
                                      </p:cBhvr>
                                      <p:tavLst>
                                        <p:tav tm="0">
                                          <p:val>
                                            <p:fltVal val="0"/>
                                          </p:val>
                                        </p:tav>
                                        <p:tav tm="100000">
                                          <p:val>
                                            <p:strVal val="#ppt_w"/>
                                          </p:val>
                                        </p:tav>
                                      </p:tavLst>
                                    </p:anim>
                                    <p:anim calcmode="lin" valueType="num">
                                      <p:cBhvr>
                                        <p:cTn id="139" dur="500" fill="hold"/>
                                        <p:tgtEl>
                                          <p:spTgt spid="28"/>
                                        </p:tgtEl>
                                        <p:attrNameLst>
                                          <p:attrName>ppt_h</p:attrName>
                                        </p:attrNameLst>
                                      </p:cBhvr>
                                      <p:tavLst>
                                        <p:tav tm="0">
                                          <p:val>
                                            <p:fltVal val="0"/>
                                          </p:val>
                                        </p:tav>
                                        <p:tav tm="100000">
                                          <p:val>
                                            <p:strVal val="#ppt_h"/>
                                          </p:val>
                                        </p:tav>
                                      </p:tavLst>
                                    </p:anim>
                                    <p:animEffect transition="in" filter="fade">
                                      <p:cBhvr>
                                        <p:cTn id="140" dur="500"/>
                                        <p:tgtEl>
                                          <p:spTgt spid="28"/>
                                        </p:tgtEl>
                                      </p:cBhvr>
                                    </p:animEffect>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32"/>
                                        </p:tgtEl>
                                        <p:attrNameLst>
                                          <p:attrName>style.visibility</p:attrName>
                                        </p:attrNameLst>
                                      </p:cBhvr>
                                      <p:to>
                                        <p:strVal val="visible"/>
                                      </p:to>
                                    </p:set>
                                    <p:anim calcmode="lin" valueType="num">
                                      <p:cBhvr additive="base">
                                        <p:cTn id="145" dur="500" fill="hold"/>
                                        <p:tgtEl>
                                          <p:spTgt spid="32"/>
                                        </p:tgtEl>
                                        <p:attrNameLst>
                                          <p:attrName>ppt_x</p:attrName>
                                        </p:attrNameLst>
                                      </p:cBhvr>
                                      <p:tavLst>
                                        <p:tav tm="0">
                                          <p:val>
                                            <p:strVal val="#ppt_x"/>
                                          </p:val>
                                        </p:tav>
                                        <p:tav tm="100000">
                                          <p:val>
                                            <p:strVal val="#ppt_x"/>
                                          </p:val>
                                        </p:tav>
                                      </p:tavLst>
                                    </p:anim>
                                    <p:anim calcmode="lin" valueType="num">
                                      <p:cBhvr additive="base">
                                        <p:cTn id="14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0" grpId="0"/>
      <p:bldP spid="15" grpId="0"/>
      <p:bldP spid="4" grpId="0"/>
      <p:bldP spid="7" grpId="0" animBg="1"/>
      <p:bldP spid="8" grpId="0" animBg="1"/>
      <p:bldP spid="11" grpId="0"/>
      <p:bldP spid="12" grpId="0"/>
      <p:bldP spid="16" grpId="0"/>
      <p:bldP spid="17" grpId="0"/>
      <p:bldP spid="18" grpId="0"/>
      <p:bldP spid="20" grpId="0"/>
      <p:bldP spid="21" grpId="0" animBg="1"/>
      <p:bldP spid="22" grpId="0"/>
      <p:bldP spid="23" grpId="0"/>
      <p:bldP spid="24" grpId="0" animBg="1"/>
      <p:bldP spid="25" grpId="0"/>
      <p:bldP spid="26" grpId="0"/>
      <p:bldP spid="27" grpId="0"/>
      <p:bldP spid="28" grpId="0"/>
      <p:bldP spid="29"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BA7101C-C492-4C9E-ADF9-DCB4052B0430}"/>
              </a:ext>
            </a:extLst>
          </p:cNvPr>
          <p:cNvSpPr txBox="1"/>
          <p:nvPr/>
        </p:nvSpPr>
        <p:spPr>
          <a:xfrm>
            <a:off x="198408" y="467027"/>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01 : </a:t>
            </a:r>
            <a:r>
              <a:rPr lang="fr-FR" b="1" dirty="0">
                <a:solidFill>
                  <a:srgbClr val="0070C0"/>
                </a:solidFill>
                <a:latin typeface="Calibri" panose="020F0502020204030204" pitchFamily="34" charset="0"/>
                <a:cs typeface="Calibri" panose="020F0502020204030204" pitchFamily="34" charset="0"/>
              </a:rPr>
              <a:t>La moisson au début du XX</a:t>
            </a:r>
            <a:r>
              <a:rPr lang="fr-FR" b="1" baseline="30000" dirty="0">
                <a:solidFill>
                  <a:srgbClr val="0070C0"/>
                </a:solidFill>
                <a:latin typeface="Calibri" panose="020F0502020204030204" pitchFamily="34" charset="0"/>
                <a:cs typeface="Calibri" panose="020F0502020204030204" pitchFamily="34" charset="0"/>
              </a:rPr>
              <a:t>e</a:t>
            </a:r>
            <a:r>
              <a:rPr lang="fr-FR" b="1" dirty="0">
                <a:solidFill>
                  <a:srgbClr val="0070C0"/>
                </a:solidFill>
                <a:latin typeface="Calibri" panose="020F0502020204030204" pitchFamily="34" charset="0"/>
                <a:cs typeface="Calibri" panose="020F0502020204030204" pitchFamily="34" charset="0"/>
              </a:rPr>
              <a:t> s.</a:t>
            </a:r>
          </a:p>
        </p:txBody>
      </p:sp>
      <p:pic>
        <p:nvPicPr>
          <p:cNvPr id="2" name="Image 1">
            <a:hlinkClick r:id="rId2"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6" name="Image 5" descr="Une image contenant habits, plein air, herbe, peinture&#10;&#10;Le contenu généré par l’IA peut être incorrect.">
            <a:extLst>
              <a:ext uri="{FF2B5EF4-FFF2-40B4-BE49-F238E27FC236}">
                <a16:creationId xmlns:a16="http://schemas.microsoft.com/office/drawing/2014/main" id="{588AE59F-5862-E31F-3019-CBFF11205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162" y="817814"/>
            <a:ext cx="4975966" cy="4975966"/>
          </a:xfrm>
          <a:prstGeom prst="rect">
            <a:avLst/>
          </a:prstGeom>
        </p:spPr>
      </p:pic>
      <p:sp>
        <p:nvSpPr>
          <p:cNvPr id="10" name="ZoneTexte 9">
            <a:extLst>
              <a:ext uri="{FF2B5EF4-FFF2-40B4-BE49-F238E27FC236}">
                <a16:creationId xmlns:a16="http://schemas.microsoft.com/office/drawing/2014/main" id="{9CA4B7A7-7EF9-7815-588E-4CE76C29D9E6}"/>
              </a:ext>
            </a:extLst>
          </p:cNvPr>
          <p:cNvSpPr txBox="1"/>
          <p:nvPr/>
        </p:nvSpPr>
        <p:spPr>
          <a:xfrm>
            <a:off x="291162" y="5778700"/>
            <a:ext cx="4975966" cy="307777"/>
          </a:xfrm>
          <a:prstGeom prst="rect">
            <a:avLst/>
          </a:prstGeom>
          <a:noFill/>
        </p:spPr>
        <p:txBody>
          <a:bodyPr wrap="square" rtlCol="0">
            <a:spAutoFit/>
          </a:bodyPr>
          <a:lstStyle/>
          <a:p>
            <a:pPr algn="r"/>
            <a:r>
              <a:rPr lang="fr-FR" sz="1300" b="1" dirty="0"/>
              <a:t>Julien DUPRÉ, </a:t>
            </a:r>
            <a:r>
              <a:rPr lang="fr-FR" sz="1300" b="1" i="1" dirty="0"/>
              <a:t>Moisson</a:t>
            </a:r>
            <a:r>
              <a:rPr lang="fr-FR" sz="1300" b="1" dirty="0"/>
              <a:t>, 1910.</a:t>
            </a:r>
            <a:r>
              <a:rPr lang="fr-FR" sz="1400" b="1" dirty="0"/>
              <a:t> </a:t>
            </a:r>
            <a:r>
              <a:rPr lang="fr-FR" sz="1200" dirty="0"/>
              <a:t>Collection particulière.</a:t>
            </a:r>
          </a:p>
        </p:txBody>
      </p:sp>
      <p:pic>
        <p:nvPicPr>
          <p:cNvPr id="21" name="Image 20" descr="Une image contenant texte, carte&#10;&#10;Le contenu généré par l’IA peut être incorrect.">
            <a:extLst>
              <a:ext uri="{FF2B5EF4-FFF2-40B4-BE49-F238E27FC236}">
                <a16:creationId xmlns:a16="http://schemas.microsoft.com/office/drawing/2014/main" id="{577BBA9C-8ED2-1024-4F9E-02E6166D4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278" y="503613"/>
            <a:ext cx="1410779" cy="1694010"/>
          </a:xfrm>
          <a:prstGeom prst="rect">
            <a:avLst/>
          </a:prstGeom>
        </p:spPr>
      </p:pic>
      <p:sp>
        <p:nvSpPr>
          <p:cNvPr id="22" name="ZoneTexte 21">
            <a:extLst>
              <a:ext uri="{FF2B5EF4-FFF2-40B4-BE49-F238E27FC236}">
                <a16:creationId xmlns:a16="http://schemas.microsoft.com/office/drawing/2014/main" id="{744EDAE3-B9EB-97D6-BCEE-3094912EA3BB}"/>
              </a:ext>
            </a:extLst>
          </p:cNvPr>
          <p:cNvSpPr txBox="1"/>
          <p:nvPr/>
        </p:nvSpPr>
        <p:spPr>
          <a:xfrm>
            <a:off x="6651057" y="765843"/>
            <a:ext cx="5068720"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b="0" i="0" u="none" strike="noStrike" baseline="0" dirty="0">
                <a:solidFill>
                  <a:srgbClr val="0070C0"/>
                </a:solidFill>
                <a:latin typeface="Calibri" panose="020F0502020204030204" pitchFamily="34" charset="0"/>
                <a:cs typeface="Calibri" panose="020F0502020204030204" pitchFamily="34" charset="0"/>
              </a:rPr>
              <a:t>Quelle est cette activité</a:t>
            </a:r>
            <a:r>
              <a:rPr lang="fr-FR" sz="1600" b="0" i="0" u="none" strike="noStrike" dirty="0">
                <a:solidFill>
                  <a:srgbClr val="0070C0"/>
                </a:solidFill>
                <a:latin typeface="Calibri" panose="020F0502020204030204" pitchFamily="34" charset="0"/>
                <a:cs typeface="Calibri" panose="020F0502020204030204" pitchFamily="34" charset="0"/>
              </a:rPr>
              <a:t> agricole ?</a:t>
            </a:r>
            <a:br>
              <a:rPr lang="fr-FR" sz="1600" b="0" i="0" u="none" strike="noStrike" dirty="0">
                <a:solidFill>
                  <a:srgbClr val="0070C0"/>
                </a:solidFill>
                <a:latin typeface="Calibri" panose="020F0502020204030204" pitchFamily="34" charset="0"/>
                <a:cs typeface="Calibri" panose="020F0502020204030204" pitchFamily="34" charset="0"/>
              </a:rPr>
            </a:br>
            <a:r>
              <a:rPr lang="fr-FR" sz="1600" b="0" i="0" u="none" strike="noStrike" dirty="0">
                <a:solidFill>
                  <a:srgbClr val="0070C0"/>
                </a:solidFill>
                <a:latin typeface="Calibri" panose="020F0502020204030204" pitchFamily="34" charset="0"/>
                <a:cs typeface="Calibri" panose="020F0502020204030204" pitchFamily="34" charset="0"/>
              </a:rPr>
              <a:t>Comment s’organise-t-elle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3" name="ZoneTexte 22">
            <a:extLst>
              <a:ext uri="{FF2B5EF4-FFF2-40B4-BE49-F238E27FC236}">
                <a16:creationId xmlns:a16="http://schemas.microsoft.com/office/drawing/2014/main" id="{20482488-2E59-C31D-98AC-8BFE941734E1}"/>
              </a:ext>
            </a:extLst>
          </p:cNvPr>
          <p:cNvSpPr txBox="1"/>
          <p:nvPr/>
        </p:nvSpPr>
        <p:spPr>
          <a:xfrm>
            <a:off x="6651057" y="1335849"/>
            <a:ext cx="5161698" cy="1015663"/>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L’activité en question est la </a:t>
            </a:r>
            <a:r>
              <a:rPr lang="fr-FR" sz="1500" b="1" dirty="0">
                <a:solidFill>
                  <a:schemeClr val="accent4">
                    <a:lumMod val="50000"/>
                  </a:schemeClr>
                </a:solidFill>
                <a:latin typeface="Calibri" panose="020F0502020204030204" pitchFamily="34" charset="0"/>
                <a:cs typeface="Calibri" panose="020F0502020204030204" pitchFamily="34" charset="0"/>
              </a:rPr>
              <a:t>moisson</a:t>
            </a:r>
            <a:r>
              <a:rPr lang="fr-FR" sz="1500" dirty="0">
                <a:solidFill>
                  <a:schemeClr val="accent4">
                    <a:lumMod val="50000"/>
                  </a:schemeClr>
                </a:solidFill>
                <a:latin typeface="Calibri" panose="020F0502020204030204" pitchFamily="34" charset="0"/>
                <a:cs typeface="Calibri" panose="020F0502020204030204" pitchFamily="34" charset="0"/>
              </a:rPr>
              <a:t> et plus particulièrement le </a:t>
            </a:r>
            <a:r>
              <a:rPr lang="fr-FR" sz="1500" b="1" dirty="0">
                <a:solidFill>
                  <a:schemeClr val="accent4">
                    <a:lumMod val="50000"/>
                  </a:schemeClr>
                </a:solidFill>
                <a:latin typeface="Calibri" panose="020F0502020204030204" pitchFamily="34" charset="0"/>
                <a:cs typeface="Calibri" panose="020F0502020204030204" pitchFamily="34" charset="0"/>
              </a:rPr>
              <a:t>fauchage des blés</a:t>
            </a:r>
            <a:r>
              <a:rPr lang="fr-FR" sz="1500" dirty="0">
                <a:solidFill>
                  <a:schemeClr val="accent4">
                    <a:lumMod val="50000"/>
                  </a:schemeClr>
                </a:solidFill>
                <a:latin typeface="Calibri" panose="020F0502020204030204" pitchFamily="34" charset="0"/>
                <a:cs typeface="Calibri" panose="020F0502020204030204" pitchFamily="34" charset="0"/>
              </a:rPr>
              <a:t> avec deux </a:t>
            </a:r>
            <a:r>
              <a:rPr lang="fr-FR" sz="1500" b="1" dirty="0">
                <a:solidFill>
                  <a:schemeClr val="accent4">
                    <a:lumMod val="50000"/>
                  </a:schemeClr>
                </a:solidFill>
                <a:latin typeface="Calibri" panose="020F0502020204030204" pitchFamily="34" charset="0"/>
                <a:cs typeface="Calibri" panose="020F0502020204030204" pitchFamily="34" charset="0"/>
              </a:rPr>
              <a:t>techniques ancestrales</a:t>
            </a:r>
            <a:r>
              <a:rPr lang="fr-FR" sz="1500" dirty="0">
                <a:solidFill>
                  <a:schemeClr val="accent4">
                    <a:lumMod val="50000"/>
                  </a:schemeClr>
                </a:solidFill>
                <a:latin typeface="Calibri" panose="020F0502020204030204" pitchFamily="34" charset="0"/>
                <a:cs typeface="Calibri" panose="020F0502020204030204" pitchFamily="34" charset="0"/>
              </a:rPr>
              <a:t> :</a:t>
            </a:r>
          </a:p>
          <a:p>
            <a:r>
              <a:rPr lang="fr-FR" sz="1500" dirty="0">
                <a:solidFill>
                  <a:schemeClr val="accent4">
                    <a:lumMod val="50000"/>
                  </a:schemeClr>
                </a:solidFill>
                <a:latin typeface="Calibri" panose="020F0502020204030204" pitchFamily="34" charset="0"/>
                <a:cs typeface="Calibri" panose="020F0502020204030204" pitchFamily="34" charset="0"/>
              </a:rPr>
              <a:t>Au premier plan, à la </a:t>
            </a:r>
            <a:r>
              <a:rPr lang="fr-FR" sz="1500" b="1" dirty="0">
                <a:solidFill>
                  <a:schemeClr val="accent4">
                    <a:lumMod val="50000"/>
                  </a:schemeClr>
                </a:solidFill>
                <a:latin typeface="Calibri" panose="020F0502020204030204" pitchFamily="34" charset="0"/>
                <a:cs typeface="Calibri" panose="020F0502020204030204" pitchFamily="34" charset="0"/>
              </a:rPr>
              <a:t>faucille</a:t>
            </a:r>
            <a:r>
              <a:rPr lang="fr-FR" sz="1500" dirty="0">
                <a:solidFill>
                  <a:schemeClr val="accent4">
                    <a:lumMod val="50000"/>
                  </a:schemeClr>
                </a:solidFill>
                <a:latin typeface="Calibri" panose="020F0502020204030204" pitchFamily="34" charset="0"/>
                <a:cs typeface="Calibri" panose="020F0502020204030204" pitchFamily="34" charset="0"/>
              </a:rPr>
              <a:t> ;</a:t>
            </a:r>
          </a:p>
          <a:p>
            <a:r>
              <a:rPr lang="fr-FR" sz="1500" dirty="0">
                <a:solidFill>
                  <a:schemeClr val="accent4">
                    <a:lumMod val="50000"/>
                  </a:schemeClr>
                </a:solidFill>
                <a:latin typeface="Calibri" panose="020F0502020204030204" pitchFamily="34" charset="0"/>
                <a:cs typeface="Calibri" panose="020F0502020204030204" pitchFamily="34" charset="0"/>
              </a:rPr>
              <a:t>Au deuxième plan, à la </a:t>
            </a:r>
            <a:r>
              <a:rPr lang="fr-FR" sz="1500" b="1" dirty="0">
                <a:solidFill>
                  <a:schemeClr val="accent4">
                    <a:lumMod val="50000"/>
                  </a:schemeClr>
                </a:solidFill>
                <a:latin typeface="Calibri" panose="020F0502020204030204" pitchFamily="34" charset="0"/>
                <a:cs typeface="Calibri" panose="020F0502020204030204" pitchFamily="34" charset="0"/>
              </a:rPr>
              <a:t>faux</a:t>
            </a:r>
            <a:r>
              <a:rPr lang="fr-FR" sz="1500" dirty="0">
                <a:solidFill>
                  <a:schemeClr val="accent4">
                    <a:lumMod val="50000"/>
                  </a:schemeClr>
                </a:solidFill>
                <a:latin typeface="Calibri" panose="020F0502020204030204" pitchFamily="34" charset="0"/>
                <a:cs typeface="Calibri" panose="020F0502020204030204" pitchFamily="34" charset="0"/>
              </a:rPr>
              <a:t>.</a:t>
            </a:r>
          </a:p>
        </p:txBody>
      </p:sp>
      <p:sp>
        <p:nvSpPr>
          <p:cNvPr id="24" name="ZoneTexte 23">
            <a:extLst>
              <a:ext uri="{FF2B5EF4-FFF2-40B4-BE49-F238E27FC236}">
                <a16:creationId xmlns:a16="http://schemas.microsoft.com/office/drawing/2014/main" id="{1F8A6EC6-0A93-CDF2-3AB6-6DFC92FA252A}"/>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
        <p:nvSpPr>
          <p:cNvPr id="25" name="ZoneTexte 24">
            <a:extLst>
              <a:ext uri="{FF2B5EF4-FFF2-40B4-BE49-F238E27FC236}">
                <a16:creationId xmlns:a16="http://schemas.microsoft.com/office/drawing/2014/main" id="{9FEDB01D-1601-077C-F2A3-896FD0E53042}"/>
              </a:ext>
            </a:extLst>
          </p:cNvPr>
          <p:cNvSpPr txBox="1"/>
          <p:nvPr/>
        </p:nvSpPr>
        <p:spPr>
          <a:xfrm>
            <a:off x="198408" y="6077388"/>
            <a:ext cx="5161698" cy="692497"/>
          </a:xfrm>
          <a:prstGeom prst="rect">
            <a:avLst/>
          </a:prstGeom>
          <a:noFill/>
        </p:spPr>
        <p:txBody>
          <a:bodyPr wrap="square">
            <a:spAutoFit/>
          </a:bodyPr>
          <a:lstStyle/>
          <a:p>
            <a:r>
              <a:rPr lang="fr-FR" sz="1300" i="1" dirty="0">
                <a:solidFill>
                  <a:schemeClr val="accent4">
                    <a:lumMod val="50000"/>
                  </a:schemeClr>
                </a:solidFill>
                <a:latin typeface="Calibri" panose="020F0502020204030204" pitchFamily="34" charset="0"/>
                <a:cs typeface="Calibri" panose="020F0502020204030204" pitchFamily="34" charset="0"/>
              </a:rPr>
              <a:t>On remarque sur l’image l’utilisation de faux javeleuses, faux montées d’une armature en bois permettant de sectionner et de déposer en douceur les céréales sur le champ. </a:t>
            </a:r>
          </a:p>
        </p:txBody>
      </p:sp>
    </p:spTree>
    <p:extLst>
      <p:ext uri="{BB962C8B-B14F-4D97-AF65-F5344CB8AC3E}">
        <p14:creationId xmlns:p14="http://schemas.microsoft.com/office/powerpoint/2010/main" val="241613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0CF04D4E-2FF6-426F-8AA9-CF6AFA19DFFA}"/>
              </a:ext>
            </a:extLst>
          </p:cNvPr>
          <p:cNvSpPr txBox="1"/>
          <p:nvPr/>
        </p:nvSpPr>
        <p:spPr>
          <a:xfrm>
            <a:off x="198409" y="467027"/>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02 : </a:t>
            </a:r>
            <a:r>
              <a:rPr lang="fr-FR" b="1" dirty="0">
                <a:solidFill>
                  <a:srgbClr val="0070C0"/>
                </a:solidFill>
                <a:latin typeface="Calibri" panose="020F0502020204030204" pitchFamily="34" charset="0"/>
                <a:cs typeface="Calibri" panose="020F0502020204030204" pitchFamily="34" charset="0"/>
              </a:rPr>
              <a:t>Les demoiselles du téléphone, vers 1950</a:t>
            </a:r>
          </a:p>
        </p:txBody>
      </p:sp>
      <p:sp>
        <p:nvSpPr>
          <p:cNvPr id="13" name="ZoneTexte 12">
            <a:extLst>
              <a:ext uri="{FF2B5EF4-FFF2-40B4-BE49-F238E27FC236}">
                <a16:creationId xmlns:a16="http://schemas.microsoft.com/office/drawing/2014/main" id="{05991D80-AAAF-42FC-B20F-E5DE31FE3CD6}"/>
              </a:ext>
            </a:extLst>
          </p:cNvPr>
          <p:cNvSpPr txBox="1"/>
          <p:nvPr/>
        </p:nvSpPr>
        <p:spPr>
          <a:xfrm>
            <a:off x="6868590" y="3255104"/>
            <a:ext cx="3799044"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 </a:t>
            </a:r>
            <a:r>
              <a:rPr lang="fr-FR" sz="1600" b="0" i="0" u="none" strike="noStrike" baseline="0" dirty="0">
                <a:solidFill>
                  <a:srgbClr val="0070C0"/>
                </a:solidFill>
                <a:latin typeface="Calibri" panose="020F0502020204030204" pitchFamily="34" charset="0"/>
                <a:cs typeface="Calibri" panose="020F0502020204030204" pitchFamily="34" charset="0"/>
              </a:rPr>
              <a:t>Que nous montre cette image ?</a:t>
            </a:r>
          </a:p>
        </p:txBody>
      </p:sp>
      <p:pic>
        <p:nvPicPr>
          <p:cNvPr id="14" name="Image 13" descr="Une image contenant habits, personne, noir et blanc, bâtiment&#10;&#10;Le contenu généré par l’IA peut être incorrect.">
            <a:extLst>
              <a:ext uri="{FF2B5EF4-FFF2-40B4-BE49-F238E27FC236}">
                <a16:creationId xmlns:a16="http://schemas.microsoft.com/office/drawing/2014/main" id="{ECD6341C-C76C-AF3F-8988-1BB97FC7A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404" y="799702"/>
            <a:ext cx="6509478" cy="3656795"/>
          </a:xfrm>
          <a:prstGeom prst="rect">
            <a:avLst/>
          </a:prstGeom>
        </p:spPr>
      </p:pic>
      <p:sp>
        <p:nvSpPr>
          <p:cNvPr id="15" name="ZoneTexte 14">
            <a:extLst>
              <a:ext uri="{FF2B5EF4-FFF2-40B4-BE49-F238E27FC236}">
                <a16:creationId xmlns:a16="http://schemas.microsoft.com/office/drawing/2014/main" id="{67E71B12-465F-425F-F6CE-1D67FA1FE9CF}"/>
              </a:ext>
            </a:extLst>
          </p:cNvPr>
          <p:cNvSpPr txBox="1"/>
          <p:nvPr/>
        </p:nvSpPr>
        <p:spPr>
          <a:xfrm>
            <a:off x="271404" y="4456497"/>
            <a:ext cx="6509478" cy="292388"/>
          </a:xfrm>
          <a:prstGeom prst="rect">
            <a:avLst/>
          </a:prstGeom>
          <a:noFill/>
        </p:spPr>
        <p:txBody>
          <a:bodyPr wrap="square" rtlCol="0">
            <a:spAutoFit/>
          </a:bodyPr>
          <a:lstStyle/>
          <a:p>
            <a:pPr algn="r"/>
            <a:r>
              <a:rPr lang="fr-FR" sz="1300" b="1" dirty="0"/>
              <a:t>Robert LANGEREUX, </a:t>
            </a:r>
            <a:r>
              <a:rPr lang="fr-FR" sz="1300" b="1" i="1" dirty="0"/>
              <a:t>Central téléphonique de Tours</a:t>
            </a:r>
            <a:r>
              <a:rPr lang="fr-FR" sz="1300" b="1" dirty="0"/>
              <a:t>, vers 1950. </a:t>
            </a:r>
            <a:r>
              <a:rPr lang="fr-FR" sz="1200" dirty="0"/>
              <a:t>Archives Nouvelle République.</a:t>
            </a:r>
          </a:p>
        </p:txBody>
      </p:sp>
      <p:pic>
        <p:nvPicPr>
          <p:cNvPr id="4" name="Image 3">
            <a:extLst>
              <a:ext uri="{FF2B5EF4-FFF2-40B4-BE49-F238E27FC236}">
                <a16:creationId xmlns:a16="http://schemas.microsoft.com/office/drawing/2014/main" id="{8BB6053B-0B72-7C05-5F09-6890B11D20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66164" y="503613"/>
            <a:ext cx="1244325" cy="1494139"/>
          </a:xfrm>
          <a:prstGeom prst="rect">
            <a:avLst/>
          </a:prstGeom>
        </p:spPr>
      </p:pic>
      <p:pic>
        <p:nvPicPr>
          <p:cNvPr id="8" name="Image 7" descr="Une image contenant Police, texte, Graphique, typographie&#10;&#10;Le contenu généré par l’IA peut être incorrect.">
            <a:hlinkClick r:id="rId4"/>
            <a:extLst>
              <a:ext uri="{FF2B5EF4-FFF2-40B4-BE49-F238E27FC236}">
                <a16:creationId xmlns:a16="http://schemas.microsoft.com/office/drawing/2014/main" id="{1005467B-9D05-2379-089A-7872823A0C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9751" y="884670"/>
            <a:ext cx="1224234" cy="321021"/>
          </a:xfrm>
          <a:prstGeom prst="rect">
            <a:avLst/>
          </a:prstGeom>
        </p:spPr>
      </p:pic>
      <p:pic>
        <p:nvPicPr>
          <p:cNvPr id="34" name="Image 33" descr="Une image contenant capture d’écran, Logiciel multimédia, Jeu PC, Logiciel de jeu vidéo&#10;&#10;Le contenu généré par l’IA peut être incorrect.">
            <a:extLst>
              <a:ext uri="{FF2B5EF4-FFF2-40B4-BE49-F238E27FC236}">
                <a16:creationId xmlns:a16="http://schemas.microsoft.com/office/drawing/2014/main" id="{8324ED5D-E115-C8CE-1E0E-20DBBC541F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217" y="4820017"/>
            <a:ext cx="10226080" cy="1996810"/>
          </a:xfrm>
          <a:prstGeom prst="rect">
            <a:avLst/>
          </a:prstGeom>
        </p:spPr>
      </p:pic>
      <p:grpSp>
        <p:nvGrpSpPr>
          <p:cNvPr id="46" name="Groupe 45">
            <a:extLst>
              <a:ext uri="{FF2B5EF4-FFF2-40B4-BE49-F238E27FC236}">
                <a16:creationId xmlns:a16="http://schemas.microsoft.com/office/drawing/2014/main" id="{B771A49F-FF91-9445-9E2E-F47CD132175F}"/>
              </a:ext>
            </a:extLst>
          </p:cNvPr>
          <p:cNvGrpSpPr/>
          <p:nvPr/>
        </p:nvGrpSpPr>
        <p:grpSpPr>
          <a:xfrm>
            <a:off x="8023355" y="413304"/>
            <a:ext cx="4144718" cy="2793178"/>
            <a:chOff x="8047282" y="406169"/>
            <a:chExt cx="4144718" cy="2793178"/>
          </a:xfrm>
        </p:grpSpPr>
        <p:pic>
          <p:nvPicPr>
            <p:cNvPr id="12" name="Image 11">
              <a:extLst>
                <a:ext uri="{FF2B5EF4-FFF2-40B4-BE49-F238E27FC236}">
                  <a16:creationId xmlns:a16="http://schemas.microsoft.com/office/drawing/2014/main" id="{AF75DABC-5897-46E3-5408-AC216F39248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61553" y="768982"/>
              <a:ext cx="763767" cy="763767"/>
            </a:xfrm>
            <a:prstGeom prst="rect">
              <a:avLst/>
            </a:prstGeom>
          </p:spPr>
        </p:pic>
        <p:sp>
          <p:nvSpPr>
            <p:cNvPr id="16" name="ZoneTexte 15">
              <a:extLst>
                <a:ext uri="{FF2B5EF4-FFF2-40B4-BE49-F238E27FC236}">
                  <a16:creationId xmlns:a16="http://schemas.microsoft.com/office/drawing/2014/main" id="{CF96E8C8-2A78-1621-DA18-291E2E4A7F73}"/>
                </a:ext>
              </a:extLst>
            </p:cNvPr>
            <p:cNvSpPr txBox="1"/>
            <p:nvPr/>
          </p:nvSpPr>
          <p:spPr>
            <a:xfrm>
              <a:off x="9953458" y="1461109"/>
              <a:ext cx="1476206" cy="461665"/>
            </a:xfrm>
            <a:prstGeom prst="rect">
              <a:avLst/>
            </a:prstGeom>
            <a:noFill/>
          </p:spPr>
          <p:txBody>
            <a:bodyPr wrap="square">
              <a:spAutoFit/>
            </a:bodyPr>
            <a:lstStyle/>
            <a:p>
              <a:pPr algn="ctr"/>
              <a:r>
                <a:rPr lang="fr-FR" sz="1200" b="1" dirty="0" err="1">
                  <a:solidFill>
                    <a:srgbClr val="FF0000"/>
                  </a:solidFill>
                  <a:latin typeface="Calibri" panose="020F0502020204030204" pitchFamily="34" charset="0"/>
                  <a:cs typeface="Calibri" panose="020F0502020204030204" pitchFamily="34" charset="0"/>
                </a:rPr>
                <a:t>Philipp</a:t>
              </a:r>
              <a:r>
                <a:rPr lang="fr-FR" sz="1200" b="1" dirty="0">
                  <a:solidFill>
                    <a:srgbClr val="FF0000"/>
                  </a:solidFill>
                  <a:latin typeface="Calibri" panose="020F0502020204030204" pitchFamily="34" charset="0"/>
                  <a:cs typeface="Calibri" panose="020F0502020204030204" pitchFamily="34" charset="0"/>
                </a:rPr>
                <a:t> REIS</a:t>
              </a:r>
            </a:p>
            <a:p>
              <a:pPr algn="ctr"/>
              <a:r>
                <a:rPr lang="fr-FR" sz="1200" b="1" dirty="0">
                  <a:solidFill>
                    <a:srgbClr val="FFFF00"/>
                  </a:solidFill>
                  <a:latin typeface="Calibri" panose="020F0502020204030204" pitchFamily="34" charset="0"/>
                  <a:cs typeface="Calibri" panose="020F0502020204030204" pitchFamily="34" charset="0"/>
                </a:rPr>
                <a:t>(1834-1874)</a:t>
              </a:r>
              <a:endParaRPr lang="fr-FR" sz="1200" dirty="0">
                <a:solidFill>
                  <a:srgbClr val="FFFF00"/>
                </a:solidFill>
              </a:endParaRPr>
            </a:p>
          </p:txBody>
        </p:sp>
        <p:pic>
          <p:nvPicPr>
            <p:cNvPr id="17" name="Image 16" descr="Une image contenant homme, Visage humain, portrait, croquis&#10;&#10;Le contenu généré par l’IA peut être incorrect.">
              <a:extLst>
                <a:ext uri="{FF2B5EF4-FFF2-40B4-BE49-F238E27FC236}">
                  <a16:creationId xmlns:a16="http://schemas.microsoft.com/office/drawing/2014/main" id="{ED32C330-9E87-370E-0ABB-CFF9AAF91C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55283" y="768982"/>
              <a:ext cx="763767" cy="763767"/>
            </a:xfrm>
            <a:prstGeom prst="rect">
              <a:avLst/>
            </a:prstGeom>
          </p:spPr>
        </p:pic>
        <p:sp>
          <p:nvSpPr>
            <p:cNvPr id="18" name="ZoneTexte 17">
              <a:extLst>
                <a:ext uri="{FF2B5EF4-FFF2-40B4-BE49-F238E27FC236}">
                  <a16:creationId xmlns:a16="http://schemas.microsoft.com/office/drawing/2014/main" id="{F61A4C7E-FA8F-0D54-A5D6-2565967D405B}"/>
                </a:ext>
              </a:extLst>
            </p:cNvPr>
            <p:cNvSpPr txBox="1"/>
            <p:nvPr/>
          </p:nvSpPr>
          <p:spPr>
            <a:xfrm>
              <a:off x="8699063" y="1461109"/>
              <a:ext cx="1476206"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Charles BOURSEUL</a:t>
              </a:r>
            </a:p>
            <a:p>
              <a:pPr algn="ctr"/>
              <a:r>
                <a:rPr lang="fr-FR" sz="1200" b="1" dirty="0">
                  <a:solidFill>
                    <a:srgbClr val="FFFF00"/>
                  </a:solidFill>
                  <a:latin typeface="Calibri" panose="020F0502020204030204" pitchFamily="34" charset="0"/>
                  <a:cs typeface="Calibri" panose="020F0502020204030204" pitchFamily="34" charset="0"/>
                </a:rPr>
                <a:t>(1829-1912)</a:t>
              </a:r>
              <a:endParaRPr lang="fr-FR" sz="1200" dirty="0">
                <a:solidFill>
                  <a:srgbClr val="FFFF00"/>
                </a:solidFill>
              </a:endParaRPr>
            </a:p>
          </p:txBody>
        </p:sp>
        <p:pic>
          <p:nvPicPr>
            <p:cNvPr id="19" name="Image 18">
              <a:extLst>
                <a:ext uri="{FF2B5EF4-FFF2-40B4-BE49-F238E27FC236}">
                  <a16:creationId xmlns:a16="http://schemas.microsoft.com/office/drawing/2014/main" id="{023FF459-1BA0-35CD-D63C-DC8881D0FFC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403502" y="1980798"/>
              <a:ext cx="763767" cy="763767"/>
            </a:xfrm>
            <a:prstGeom prst="rect">
              <a:avLst/>
            </a:prstGeom>
          </p:spPr>
        </p:pic>
        <p:sp>
          <p:nvSpPr>
            <p:cNvPr id="20" name="ZoneTexte 19">
              <a:extLst>
                <a:ext uri="{FF2B5EF4-FFF2-40B4-BE49-F238E27FC236}">
                  <a16:creationId xmlns:a16="http://schemas.microsoft.com/office/drawing/2014/main" id="{108E72A1-D71D-CBAE-E50A-83AA07193CC4}"/>
                </a:ext>
              </a:extLst>
            </p:cNvPr>
            <p:cNvSpPr txBox="1"/>
            <p:nvPr/>
          </p:nvSpPr>
          <p:spPr>
            <a:xfrm>
              <a:off x="8047282" y="2718566"/>
              <a:ext cx="1476206"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Antonio MEUCCI</a:t>
              </a:r>
            </a:p>
            <a:p>
              <a:pPr algn="ctr"/>
              <a:r>
                <a:rPr lang="fr-FR" sz="1200" b="1" dirty="0">
                  <a:solidFill>
                    <a:srgbClr val="FFFF00"/>
                  </a:solidFill>
                  <a:latin typeface="Calibri" panose="020F0502020204030204" pitchFamily="34" charset="0"/>
                  <a:cs typeface="Calibri" panose="020F0502020204030204" pitchFamily="34" charset="0"/>
                </a:rPr>
                <a:t>(1808-1889)</a:t>
              </a:r>
              <a:endParaRPr lang="fr-FR" sz="1200" dirty="0">
                <a:solidFill>
                  <a:srgbClr val="FFFF00"/>
                </a:solidFill>
              </a:endParaRPr>
            </a:p>
          </p:txBody>
        </p:sp>
        <p:pic>
          <p:nvPicPr>
            <p:cNvPr id="21" name="Image 20">
              <a:extLst>
                <a:ext uri="{FF2B5EF4-FFF2-40B4-BE49-F238E27FC236}">
                  <a16:creationId xmlns:a16="http://schemas.microsoft.com/office/drawing/2014/main" id="{DF78D9B8-6042-D4AD-1876-FBB828D72FB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555643" y="1997994"/>
              <a:ext cx="763767" cy="763767"/>
            </a:xfrm>
            <a:prstGeom prst="rect">
              <a:avLst/>
            </a:prstGeom>
          </p:spPr>
        </p:pic>
        <p:sp>
          <p:nvSpPr>
            <p:cNvPr id="22" name="ZoneTexte 21">
              <a:extLst>
                <a:ext uri="{FF2B5EF4-FFF2-40B4-BE49-F238E27FC236}">
                  <a16:creationId xmlns:a16="http://schemas.microsoft.com/office/drawing/2014/main" id="{F58619B4-5DFB-7932-D9A8-928789728732}"/>
                </a:ext>
              </a:extLst>
            </p:cNvPr>
            <p:cNvSpPr txBox="1"/>
            <p:nvPr/>
          </p:nvSpPr>
          <p:spPr>
            <a:xfrm>
              <a:off x="9267028" y="2718566"/>
              <a:ext cx="1476206" cy="461665"/>
            </a:xfrm>
            <a:prstGeom prst="rect">
              <a:avLst/>
            </a:prstGeom>
            <a:noFill/>
          </p:spPr>
          <p:txBody>
            <a:bodyPr wrap="square">
              <a:spAutoFit/>
            </a:bodyPr>
            <a:lstStyle/>
            <a:p>
              <a:pPr algn="ctr"/>
              <a:r>
                <a:rPr lang="fr-FR" sz="1200" b="1" dirty="0" err="1">
                  <a:solidFill>
                    <a:srgbClr val="FF0000"/>
                  </a:solidFill>
                  <a:latin typeface="Calibri" panose="020F0502020204030204" pitchFamily="34" charset="0"/>
                  <a:cs typeface="Calibri" panose="020F0502020204030204" pitchFamily="34" charset="0"/>
                </a:rPr>
                <a:t>Elisha</a:t>
              </a:r>
              <a:r>
                <a:rPr lang="fr-FR" sz="1200" b="1" dirty="0">
                  <a:solidFill>
                    <a:srgbClr val="FF0000"/>
                  </a:solidFill>
                  <a:latin typeface="Calibri" panose="020F0502020204030204" pitchFamily="34" charset="0"/>
                  <a:cs typeface="Calibri" panose="020F0502020204030204" pitchFamily="34" charset="0"/>
                </a:rPr>
                <a:t> GRAY</a:t>
              </a:r>
            </a:p>
            <a:p>
              <a:pPr algn="ctr"/>
              <a:r>
                <a:rPr lang="fr-FR" sz="1200" b="1" dirty="0">
                  <a:solidFill>
                    <a:srgbClr val="FFFF00"/>
                  </a:solidFill>
                  <a:latin typeface="Calibri" panose="020F0502020204030204" pitchFamily="34" charset="0"/>
                  <a:cs typeface="Calibri" panose="020F0502020204030204" pitchFamily="34" charset="0"/>
                </a:rPr>
                <a:t>(1835-1901)</a:t>
              </a:r>
              <a:endParaRPr lang="fr-FR" sz="1200" dirty="0">
                <a:solidFill>
                  <a:srgbClr val="FFFF00"/>
                </a:solidFill>
              </a:endParaRPr>
            </a:p>
          </p:txBody>
        </p:sp>
        <p:pic>
          <p:nvPicPr>
            <p:cNvPr id="23" name="Image 22">
              <a:extLst>
                <a:ext uri="{FF2B5EF4-FFF2-40B4-BE49-F238E27FC236}">
                  <a16:creationId xmlns:a16="http://schemas.microsoft.com/office/drawing/2014/main" id="{17B7C557-77A1-C460-8924-11728F7381E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1039860" y="2030922"/>
              <a:ext cx="763767" cy="763767"/>
            </a:xfrm>
            <a:prstGeom prst="rect">
              <a:avLst/>
            </a:prstGeom>
          </p:spPr>
        </p:pic>
        <p:sp>
          <p:nvSpPr>
            <p:cNvPr id="24" name="ZoneTexte 23">
              <a:extLst>
                <a:ext uri="{FF2B5EF4-FFF2-40B4-BE49-F238E27FC236}">
                  <a16:creationId xmlns:a16="http://schemas.microsoft.com/office/drawing/2014/main" id="{9D8F4461-6B19-F81A-BDE6-DB880DB5874C}"/>
                </a:ext>
              </a:extLst>
            </p:cNvPr>
            <p:cNvSpPr txBox="1"/>
            <p:nvPr/>
          </p:nvSpPr>
          <p:spPr>
            <a:xfrm>
              <a:off x="10448238" y="2723049"/>
              <a:ext cx="1711608"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Alexander Graham BELL</a:t>
              </a:r>
            </a:p>
            <a:p>
              <a:pPr algn="ctr"/>
              <a:r>
                <a:rPr lang="fr-FR" sz="1200" b="1" dirty="0">
                  <a:solidFill>
                    <a:srgbClr val="FFFF00"/>
                  </a:solidFill>
                  <a:latin typeface="Calibri" panose="020F0502020204030204" pitchFamily="34" charset="0"/>
                  <a:cs typeface="Calibri" panose="020F0502020204030204" pitchFamily="34" charset="0"/>
                </a:rPr>
                <a:t>(1847-1922)</a:t>
              </a:r>
              <a:endParaRPr lang="fr-FR" sz="1200" dirty="0">
                <a:solidFill>
                  <a:srgbClr val="FFFF00"/>
                </a:solidFill>
              </a:endParaRPr>
            </a:p>
          </p:txBody>
        </p:sp>
        <p:sp>
          <p:nvSpPr>
            <p:cNvPr id="25" name="ZoneTexte 24">
              <a:extLst>
                <a:ext uri="{FF2B5EF4-FFF2-40B4-BE49-F238E27FC236}">
                  <a16:creationId xmlns:a16="http://schemas.microsoft.com/office/drawing/2014/main" id="{57F74F88-A28A-2979-4C5E-DC0EBA8289CF}"/>
                </a:ext>
              </a:extLst>
            </p:cNvPr>
            <p:cNvSpPr txBox="1"/>
            <p:nvPr/>
          </p:nvSpPr>
          <p:spPr>
            <a:xfrm>
              <a:off x="8605021" y="406169"/>
              <a:ext cx="2800219" cy="338554"/>
            </a:xfrm>
            <a:prstGeom prst="rect">
              <a:avLst/>
            </a:prstGeom>
            <a:noFill/>
          </p:spPr>
          <p:txBody>
            <a:bodyPr wrap="square" rtlCol="0">
              <a:spAutoFit/>
            </a:bodyPr>
            <a:lstStyle/>
            <a:p>
              <a:pPr algn="ctr"/>
              <a:r>
                <a:rPr lang="fr-FR" sz="1600" b="1" dirty="0">
                  <a:solidFill>
                    <a:srgbClr val="00B0F0"/>
                  </a:solidFill>
                  <a:latin typeface="Calibri" panose="020F0502020204030204" pitchFamily="34" charset="0"/>
                  <a:cs typeface="Calibri" panose="020F0502020204030204" pitchFamily="34" charset="0"/>
                </a:rPr>
                <a:t>Inventeurs du Téléphone</a:t>
              </a:r>
            </a:p>
          </p:txBody>
        </p:sp>
        <p:pic>
          <p:nvPicPr>
            <p:cNvPr id="27" name="Image 26" descr="Une image contenant Rectangle, drapeau, conception&#10;&#10;Le contenu généré par l’IA peut être incorrect.">
              <a:extLst>
                <a:ext uri="{FF2B5EF4-FFF2-40B4-BE49-F238E27FC236}">
                  <a16:creationId xmlns:a16="http://schemas.microsoft.com/office/drawing/2014/main" id="{5977546A-F939-EA19-4305-0361A143FDF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93006" y="786636"/>
              <a:ext cx="360345" cy="239721"/>
            </a:xfrm>
            <a:prstGeom prst="rect">
              <a:avLst/>
            </a:prstGeom>
          </p:spPr>
        </p:pic>
        <p:pic>
          <p:nvPicPr>
            <p:cNvPr id="28" name="Image 27">
              <a:extLst>
                <a:ext uri="{FF2B5EF4-FFF2-40B4-BE49-F238E27FC236}">
                  <a16:creationId xmlns:a16="http://schemas.microsoft.com/office/drawing/2014/main" id="{16EC0A60-E309-2D6F-BF32-C48B90EB8827}"/>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0929844" y="788163"/>
              <a:ext cx="360345" cy="238194"/>
            </a:xfrm>
            <a:prstGeom prst="rect">
              <a:avLst/>
            </a:prstGeom>
          </p:spPr>
        </p:pic>
        <p:pic>
          <p:nvPicPr>
            <p:cNvPr id="29" name="Image 28">
              <a:extLst>
                <a:ext uri="{FF2B5EF4-FFF2-40B4-BE49-F238E27FC236}">
                  <a16:creationId xmlns:a16="http://schemas.microsoft.com/office/drawing/2014/main" id="{9B0BC285-43D3-2B41-C16D-A1915D8B22AE}"/>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9005173" y="1940286"/>
              <a:ext cx="360344" cy="239721"/>
            </a:xfrm>
            <a:prstGeom prst="rect">
              <a:avLst/>
            </a:prstGeom>
          </p:spPr>
        </p:pic>
        <p:pic>
          <p:nvPicPr>
            <p:cNvPr id="30" name="Image 29">
              <a:extLst>
                <a:ext uri="{FF2B5EF4-FFF2-40B4-BE49-F238E27FC236}">
                  <a16:creationId xmlns:a16="http://schemas.microsoft.com/office/drawing/2014/main" id="{3D922F85-A574-4827-1AC1-2946F6BC1B47}"/>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0080596" y="1932689"/>
              <a:ext cx="477628" cy="238055"/>
            </a:xfrm>
            <a:prstGeom prst="rect">
              <a:avLst/>
            </a:prstGeom>
          </p:spPr>
        </p:pic>
        <p:pic>
          <p:nvPicPr>
            <p:cNvPr id="32" name="Image 31">
              <a:extLst>
                <a:ext uri="{FF2B5EF4-FFF2-40B4-BE49-F238E27FC236}">
                  <a16:creationId xmlns:a16="http://schemas.microsoft.com/office/drawing/2014/main" id="{6F9BD5A9-F567-C69B-C1C8-AC1B7CFA5120}"/>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1564813" y="1946180"/>
              <a:ext cx="477628" cy="238055"/>
            </a:xfrm>
            <a:prstGeom prst="rect">
              <a:avLst/>
            </a:prstGeom>
          </p:spPr>
        </p:pic>
        <p:cxnSp>
          <p:nvCxnSpPr>
            <p:cNvPr id="36" name="Connecteur droit 35">
              <a:extLst>
                <a:ext uri="{FF2B5EF4-FFF2-40B4-BE49-F238E27FC236}">
                  <a16:creationId xmlns:a16="http://schemas.microsoft.com/office/drawing/2014/main" id="{033AD0C4-CAD9-586E-2A7C-7AFF6E511CEE}"/>
                </a:ext>
              </a:extLst>
            </p:cNvPr>
            <p:cNvCxnSpPr/>
            <p:nvPr/>
          </p:nvCxnSpPr>
          <p:spPr>
            <a:xfrm>
              <a:off x="12179166" y="603965"/>
              <a:ext cx="0" cy="25953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B126CB15-9708-C69C-CC86-50C6EAB88A21}"/>
                </a:ext>
              </a:extLst>
            </p:cNvPr>
            <p:cNvCxnSpPr/>
            <p:nvPr/>
          </p:nvCxnSpPr>
          <p:spPr>
            <a:xfrm>
              <a:off x="8125887" y="572631"/>
              <a:ext cx="0" cy="25953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D014A2A-D340-69D2-6603-4A31A768DFA7}"/>
                </a:ext>
              </a:extLst>
            </p:cNvPr>
            <p:cNvCxnSpPr>
              <a:cxnSpLocks/>
            </p:cNvCxnSpPr>
            <p:nvPr/>
          </p:nvCxnSpPr>
          <p:spPr>
            <a:xfrm flipH="1">
              <a:off x="8106637" y="3189553"/>
              <a:ext cx="40853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96FA95EF-BA3D-0C48-1A79-BF3D62BADC63}"/>
                </a:ext>
              </a:extLst>
            </p:cNvPr>
            <p:cNvCxnSpPr>
              <a:cxnSpLocks/>
            </p:cNvCxnSpPr>
            <p:nvPr/>
          </p:nvCxnSpPr>
          <p:spPr>
            <a:xfrm flipH="1">
              <a:off x="8106637" y="572631"/>
              <a:ext cx="75823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0CEC6E97-8B3A-2EAD-31E6-8FD8D8BE1D8D}"/>
                </a:ext>
              </a:extLst>
            </p:cNvPr>
            <p:cNvCxnSpPr>
              <a:cxnSpLocks/>
            </p:cNvCxnSpPr>
            <p:nvPr/>
          </p:nvCxnSpPr>
          <p:spPr>
            <a:xfrm flipH="1">
              <a:off x="11110016" y="626352"/>
              <a:ext cx="1069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Image 1">
            <a:hlinkClick r:id="rId16"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7" name="ZoneTexte 46">
            <a:extLst>
              <a:ext uri="{FF2B5EF4-FFF2-40B4-BE49-F238E27FC236}">
                <a16:creationId xmlns:a16="http://schemas.microsoft.com/office/drawing/2014/main" id="{C5CD4C50-3C95-EAC4-068E-38CFC2026D82}"/>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
        <p:nvSpPr>
          <p:cNvPr id="48" name="ZoneTexte 47">
            <a:extLst>
              <a:ext uri="{FF2B5EF4-FFF2-40B4-BE49-F238E27FC236}">
                <a16:creationId xmlns:a16="http://schemas.microsoft.com/office/drawing/2014/main" id="{A0D12C25-0B8B-7BFC-16E3-05E24E27F15D}"/>
              </a:ext>
            </a:extLst>
          </p:cNvPr>
          <p:cNvSpPr txBox="1"/>
          <p:nvPr/>
        </p:nvSpPr>
        <p:spPr>
          <a:xfrm>
            <a:off x="6887211" y="3581053"/>
            <a:ext cx="5161698" cy="784830"/>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Cette image nous montre un </a:t>
            </a:r>
            <a:r>
              <a:rPr lang="fr-FR" sz="1500" b="1" dirty="0">
                <a:solidFill>
                  <a:schemeClr val="accent4">
                    <a:lumMod val="50000"/>
                  </a:schemeClr>
                </a:solidFill>
                <a:latin typeface="Calibri" panose="020F0502020204030204" pitchFamily="34" charset="0"/>
                <a:cs typeface="Calibri" panose="020F0502020204030204" pitchFamily="34" charset="0"/>
              </a:rPr>
              <a:t>standard téléphonique</a:t>
            </a:r>
            <a:r>
              <a:rPr lang="fr-FR" sz="1500" dirty="0">
                <a:solidFill>
                  <a:schemeClr val="accent4">
                    <a:lumMod val="50000"/>
                  </a:schemeClr>
                </a:solidFill>
                <a:latin typeface="Calibri" panose="020F0502020204030204" pitchFamily="34" charset="0"/>
                <a:cs typeface="Calibri" panose="020F0502020204030204" pitchFamily="34" charset="0"/>
              </a:rPr>
              <a:t> au XX</a:t>
            </a:r>
            <a:r>
              <a:rPr lang="fr-FR" sz="1500" baseline="30000" dirty="0">
                <a:solidFill>
                  <a:schemeClr val="accent4">
                    <a:lumMod val="50000"/>
                  </a:schemeClr>
                </a:solidFill>
                <a:latin typeface="Calibri" panose="020F0502020204030204" pitchFamily="34" charset="0"/>
                <a:cs typeface="Calibri" panose="020F0502020204030204" pitchFamily="34" charset="0"/>
              </a:rPr>
              <a:t>e</a:t>
            </a:r>
            <a:r>
              <a:rPr lang="fr-FR" sz="1500" dirty="0">
                <a:solidFill>
                  <a:schemeClr val="accent4">
                    <a:lumMod val="50000"/>
                  </a:schemeClr>
                </a:solidFill>
                <a:latin typeface="Calibri" panose="020F0502020204030204" pitchFamily="34" charset="0"/>
                <a:cs typeface="Calibri" panose="020F0502020204030204" pitchFamily="34" charset="0"/>
              </a:rPr>
              <a:t> s où des </a:t>
            </a:r>
            <a:r>
              <a:rPr lang="fr-FR" sz="1500" b="1" dirty="0">
                <a:solidFill>
                  <a:schemeClr val="accent4">
                    <a:lumMod val="50000"/>
                  </a:schemeClr>
                </a:solidFill>
                <a:latin typeface="Calibri" panose="020F0502020204030204" pitchFamily="34" charset="0"/>
                <a:cs typeface="Calibri" panose="020F0502020204030204" pitchFamily="34" charset="0"/>
              </a:rPr>
              <a:t>opératrices</a:t>
            </a:r>
            <a:r>
              <a:rPr lang="fr-FR" sz="1500" dirty="0">
                <a:solidFill>
                  <a:schemeClr val="accent4">
                    <a:lumMod val="50000"/>
                  </a:schemeClr>
                </a:solidFill>
                <a:latin typeface="Calibri" panose="020F0502020204030204" pitchFamily="34" charset="0"/>
                <a:cs typeface="Calibri" panose="020F0502020204030204" pitchFamily="34" charset="0"/>
              </a:rPr>
              <a:t>, </a:t>
            </a:r>
            <a:r>
              <a:rPr lang="fr-FR" sz="1500" b="1" dirty="0">
                <a:solidFill>
                  <a:schemeClr val="accent4">
                    <a:lumMod val="50000"/>
                  </a:schemeClr>
                </a:solidFill>
                <a:latin typeface="Calibri" panose="020F0502020204030204" pitchFamily="34" charset="0"/>
                <a:cs typeface="Calibri" panose="020F0502020204030204" pitchFamily="34" charset="0"/>
              </a:rPr>
              <a:t>standardistes</a:t>
            </a:r>
            <a:r>
              <a:rPr lang="fr-FR" sz="1500" dirty="0">
                <a:solidFill>
                  <a:schemeClr val="accent4">
                    <a:lumMod val="50000"/>
                  </a:schemeClr>
                </a:solidFill>
                <a:latin typeface="Calibri" panose="020F0502020204030204" pitchFamily="34" charset="0"/>
                <a:cs typeface="Calibri" panose="020F0502020204030204" pitchFamily="34" charset="0"/>
              </a:rPr>
              <a:t> appelées « demoiselles du téléphone » mettent en relation des usagers du téléphone.</a:t>
            </a:r>
          </a:p>
        </p:txBody>
      </p:sp>
    </p:spTree>
    <p:extLst>
      <p:ext uri="{BB962C8B-B14F-4D97-AF65-F5344CB8AC3E}">
        <p14:creationId xmlns:p14="http://schemas.microsoft.com/office/powerpoint/2010/main" val="77178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CD9AFBD-F56F-4AA2-854D-30F46417FF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3" name="ZoneTexte 2">
            <a:extLst>
              <a:ext uri="{FF2B5EF4-FFF2-40B4-BE49-F238E27FC236}">
                <a16:creationId xmlns:a16="http://schemas.microsoft.com/office/drawing/2014/main" id="{5562899D-5DE7-46AA-9DE3-5DDB07919E8B}"/>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D9FE3E68-DA38-4B07-9A15-DCFC5E796F00}"/>
              </a:ext>
            </a:extLst>
          </p:cNvPr>
          <p:cNvSpPr/>
          <p:nvPr/>
        </p:nvSpPr>
        <p:spPr>
          <a:xfrm>
            <a:off x="3049437" y="1551708"/>
            <a:ext cx="828134" cy="62807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2F4AAF7-E744-4328-81A0-A649F0CEA687}"/>
              </a:ext>
            </a:extLst>
          </p:cNvPr>
          <p:cNvSpPr/>
          <p:nvPr/>
        </p:nvSpPr>
        <p:spPr>
          <a:xfrm>
            <a:off x="4242756" y="1838329"/>
            <a:ext cx="624808" cy="42979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343F0662-DAC1-4FC5-AFAB-6161486D55C1}"/>
              </a:ext>
            </a:extLst>
          </p:cNvPr>
          <p:cNvSpPr/>
          <p:nvPr/>
        </p:nvSpPr>
        <p:spPr>
          <a:xfrm>
            <a:off x="5186568" y="1342520"/>
            <a:ext cx="512269" cy="90713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pic>
        <p:nvPicPr>
          <p:cNvPr id="34" name="Image 33">
            <a:extLst>
              <a:ext uri="{FF2B5EF4-FFF2-40B4-BE49-F238E27FC236}">
                <a16:creationId xmlns:a16="http://schemas.microsoft.com/office/drawing/2014/main" id="{E6E26BDD-8725-4A48-A586-3CE88E4F7B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11" y="3421322"/>
            <a:ext cx="1510288" cy="906941"/>
          </a:xfrm>
          <a:prstGeom prst="rect">
            <a:avLst/>
          </a:prstGeom>
        </p:spPr>
      </p:pic>
      <p:sp>
        <p:nvSpPr>
          <p:cNvPr id="35" name="Rectangle 34">
            <a:extLst>
              <a:ext uri="{FF2B5EF4-FFF2-40B4-BE49-F238E27FC236}">
                <a16:creationId xmlns:a16="http://schemas.microsoft.com/office/drawing/2014/main" id="{7011F5AD-B850-468B-8614-C2D14149510E}"/>
              </a:ext>
            </a:extLst>
          </p:cNvPr>
          <p:cNvSpPr/>
          <p:nvPr/>
        </p:nvSpPr>
        <p:spPr>
          <a:xfrm>
            <a:off x="181151" y="3436678"/>
            <a:ext cx="11635874" cy="90694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1803830" y="3429000"/>
            <a:ext cx="9421270" cy="954107"/>
          </a:xfrm>
          <a:prstGeom prst="rect">
            <a:avLst/>
          </a:prstGeom>
          <a:noFill/>
        </p:spPr>
        <p:txBody>
          <a:bodyPr wrap="square" rtlCol="0">
            <a:spAutoFit/>
          </a:bodyPr>
          <a:lstStyle/>
          <a:p>
            <a:r>
              <a:rPr lang="fr-FR" sz="1400" b="1" dirty="0">
                <a:solidFill>
                  <a:srgbClr val="FF0000"/>
                </a:solidFill>
                <a:highlight>
                  <a:srgbClr val="FFFF00"/>
                </a:highlight>
              </a:rPr>
              <a:t>1831 :</a:t>
            </a:r>
            <a:r>
              <a:rPr lang="fr-FR" sz="1400" b="1" dirty="0">
                <a:solidFill>
                  <a:srgbClr val="FF0000"/>
                </a:solidFill>
              </a:rPr>
              <a:t> </a:t>
            </a:r>
            <a:r>
              <a:rPr lang="fr-FR" sz="1400" dirty="0"/>
              <a:t>La </a:t>
            </a:r>
            <a:r>
              <a:rPr lang="fr-FR" sz="1400" b="1" dirty="0"/>
              <a:t>révolte des canuts</a:t>
            </a:r>
            <a:r>
              <a:rPr lang="fr-FR" sz="1400" dirty="0"/>
              <a:t> désigne plusieurs soulèvements ouvriers ayant lieu à Lyon, en 1831 puis 1834 et 1848.</a:t>
            </a:r>
          </a:p>
          <a:p>
            <a:r>
              <a:rPr lang="fr-FR" sz="1400" dirty="0"/>
              <a:t>Dans les années 1830, Lyon est alors peuplée d'ouvriers et d'artisans, fabriquant notamment de la soie, surnommés les canuts. </a:t>
            </a:r>
          </a:p>
          <a:p>
            <a:r>
              <a:rPr lang="fr-FR" sz="1400" dirty="0"/>
              <a:t>Les ouvriers du textile brisent les nouvelles machines à tisser, à vapeur, à l'image de celle inventée par Jacquard, car ils considèrent qu’elles les concurrencent et les privent de leur gagne-pain. </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0302" y="4341572"/>
            <a:ext cx="11635874" cy="954107"/>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1799226" y="4360654"/>
            <a:ext cx="9421270" cy="954107"/>
          </a:xfrm>
          <a:prstGeom prst="rect">
            <a:avLst/>
          </a:prstGeom>
          <a:noFill/>
        </p:spPr>
        <p:txBody>
          <a:bodyPr wrap="square" rtlCol="0">
            <a:spAutoFit/>
          </a:bodyPr>
          <a:lstStyle/>
          <a:p>
            <a:r>
              <a:rPr lang="fr-FR" sz="1400" b="1" dirty="0">
                <a:solidFill>
                  <a:srgbClr val="FF0000"/>
                </a:solidFill>
                <a:highlight>
                  <a:srgbClr val="FFFF00"/>
                </a:highlight>
              </a:rPr>
              <a:t>1848 :</a:t>
            </a:r>
            <a:r>
              <a:rPr lang="fr-FR" sz="1400" b="1" dirty="0">
                <a:solidFill>
                  <a:srgbClr val="FF0000"/>
                </a:solidFill>
              </a:rPr>
              <a:t> </a:t>
            </a:r>
            <a:r>
              <a:rPr lang="fr-FR" sz="1400" dirty="0"/>
              <a:t>Les </a:t>
            </a:r>
            <a:r>
              <a:rPr lang="fr-FR" sz="1400" b="1" dirty="0"/>
              <a:t>ateliers nationaux</a:t>
            </a:r>
            <a:r>
              <a:rPr lang="fr-FR" sz="1400" dirty="0"/>
              <a:t> étaient une organisation destinée à fournir du travail aux chômeurs parisiens après la révolution de février 1848 qui a installé la IIe République. L'État intervenait directement en fournissant, en organisant et en payant le travail.</a:t>
            </a:r>
            <a:br>
              <a:rPr lang="fr-FR" sz="1400" dirty="0"/>
            </a:br>
            <a:r>
              <a:rPr lang="fr-FR" sz="1400" dirty="0"/>
              <a:t>Cette « expérience » sociale a duré à peine trois mois (mars-juin 1848) et s’est terminée dans le sang. </a:t>
            </a:r>
            <a:endParaRPr lang="fr-FR" dirty="0"/>
          </a:p>
        </p:txBody>
      </p:sp>
      <p:sp>
        <p:nvSpPr>
          <p:cNvPr id="43" name="ZoneTexte 42">
            <a:extLst>
              <a:ext uri="{FF2B5EF4-FFF2-40B4-BE49-F238E27FC236}">
                <a16:creationId xmlns:a16="http://schemas.microsoft.com/office/drawing/2014/main" id="{8ADA6EBD-F9F8-4246-BD5C-7508FBCC770B}"/>
              </a:ext>
            </a:extLst>
          </p:cNvPr>
          <p:cNvSpPr txBox="1"/>
          <p:nvPr/>
        </p:nvSpPr>
        <p:spPr>
          <a:xfrm>
            <a:off x="1803830" y="5303806"/>
            <a:ext cx="9008405" cy="738664"/>
          </a:xfrm>
          <a:prstGeom prst="rect">
            <a:avLst/>
          </a:prstGeom>
          <a:noFill/>
        </p:spPr>
        <p:txBody>
          <a:bodyPr wrap="square" rtlCol="0">
            <a:spAutoFit/>
          </a:bodyPr>
          <a:lstStyle/>
          <a:p>
            <a:r>
              <a:rPr lang="fr-FR" sz="1400" b="1" dirty="0">
                <a:solidFill>
                  <a:srgbClr val="FF0000"/>
                </a:solidFill>
                <a:highlight>
                  <a:srgbClr val="FFFF00"/>
                </a:highlight>
              </a:rPr>
              <a:t>1864 :</a:t>
            </a:r>
            <a:r>
              <a:rPr lang="fr-FR" sz="1400" b="1" dirty="0">
                <a:solidFill>
                  <a:srgbClr val="FF0000"/>
                </a:solidFill>
              </a:rPr>
              <a:t> </a:t>
            </a:r>
            <a:r>
              <a:rPr lang="fr-FR" sz="1400" dirty="0"/>
              <a:t>La </a:t>
            </a:r>
            <a:r>
              <a:rPr lang="fr-FR" sz="1400" b="1" dirty="0"/>
              <a:t>loi OLLIVIER</a:t>
            </a:r>
            <a:r>
              <a:rPr lang="fr-FR" sz="1400" dirty="0"/>
              <a:t> abolit (supprime) le délit de coalition (groupement de patrons ou d'ouvriers qui exerce une pression dans le sens de la baisse ou de la hausse des salaires) et l’interdiction les rassemblements ouvriers et paysans.</a:t>
            </a:r>
          </a:p>
          <a:p>
            <a:r>
              <a:rPr lang="fr-FR" sz="1400" dirty="0"/>
              <a:t>Mais le </a:t>
            </a:r>
            <a:r>
              <a:rPr lang="fr-FR" sz="1400" b="1" dirty="0"/>
              <a:t>droit de grève</a:t>
            </a:r>
            <a:r>
              <a:rPr lang="fr-FR" sz="1400" dirty="0"/>
              <a:t> reste limité.</a:t>
            </a:r>
            <a:endParaRPr lang="fr-FR" dirty="0"/>
          </a:p>
        </p:txBody>
      </p:sp>
      <p:pic>
        <p:nvPicPr>
          <p:cNvPr id="45" name="Image 44">
            <a:extLst>
              <a:ext uri="{FF2B5EF4-FFF2-40B4-BE49-F238E27FC236}">
                <a16:creationId xmlns:a16="http://schemas.microsoft.com/office/drawing/2014/main" id="{C6A50E95-2FDF-47EE-A967-454961B710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83" y="4370936"/>
            <a:ext cx="1487308" cy="906941"/>
          </a:xfrm>
          <a:prstGeom prst="rect">
            <a:avLst/>
          </a:prstGeom>
        </p:spPr>
      </p:pic>
      <p:pic>
        <p:nvPicPr>
          <p:cNvPr id="47" name="Image 46">
            <a:extLst>
              <a:ext uri="{FF2B5EF4-FFF2-40B4-BE49-F238E27FC236}">
                <a16:creationId xmlns:a16="http://schemas.microsoft.com/office/drawing/2014/main" id="{63536CAC-4703-42D3-BA90-1D0951BA61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184" y="5321980"/>
            <a:ext cx="1487308" cy="697765"/>
          </a:xfrm>
          <a:prstGeom prst="rect">
            <a:avLst/>
          </a:prstGeom>
        </p:spPr>
      </p:pic>
      <p:pic>
        <p:nvPicPr>
          <p:cNvPr id="2" name="Image 1">
            <a:hlinkClick r:id="rId6" action="ppaction://hlinksldjump"/>
            <a:extLst>
              <a:ext uri="{FF2B5EF4-FFF2-40B4-BE49-F238E27FC236}">
                <a16:creationId xmlns:a16="http://schemas.microsoft.com/office/drawing/2014/main" id="{A03F5EFB-C5CE-75B1-CAF7-1D8DE1E8FE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7" name="Image 6" descr="Une image contenant Rectangle, capture d’écran, texte&#10;&#10;Le contenu généré par l’IA peut être incorrect.">
            <a:hlinkClick r:id="rId8"/>
            <a:extLst>
              <a:ext uri="{FF2B5EF4-FFF2-40B4-BE49-F238E27FC236}">
                <a16:creationId xmlns:a16="http://schemas.microsoft.com/office/drawing/2014/main" id="{847B8368-D450-9A57-62D9-DCA591CC4C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3496569"/>
            <a:ext cx="581950" cy="382241"/>
          </a:xfrm>
          <a:prstGeom prst="rect">
            <a:avLst/>
          </a:prstGeom>
        </p:spPr>
      </p:pic>
      <p:pic>
        <p:nvPicPr>
          <p:cNvPr id="9" name="Image 8" descr="Une image contenant Rectangle, capture d’écran, texte&#10;&#10;Le contenu généré par l’IA peut être incorrect.">
            <a:hlinkClick r:id="rId10"/>
            <a:extLst>
              <a:ext uri="{FF2B5EF4-FFF2-40B4-BE49-F238E27FC236}">
                <a16:creationId xmlns:a16="http://schemas.microsoft.com/office/drawing/2014/main" id="{447474D4-2918-E0BA-8BBB-7B68DECDBF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4435758"/>
            <a:ext cx="581950" cy="382241"/>
          </a:xfrm>
          <a:prstGeom prst="rect">
            <a:avLst/>
          </a:prstGeom>
        </p:spPr>
      </p:pic>
      <p:pic>
        <p:nvPicPr>
          <p:cNvPr id="11" name="Image 10" descr="Une image contenant Rectangle, capture d’écran, texte&#10;&#10;Le contenu généré par l’IA peut être incorrect.">
            <a:hlinkClick r:id="rId11"/>
            <a:extLst>
              <a:ext uri="{FF2B5EF4-FFF2-40B4-BE49-F238E27FC236}">
                <a16:creationId xmlns:a16="http://schemas.microsoft.com/office/drawing/2014/main" id="{703AFA9F-9457-830D-869C-25D87008C2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5479741"/>
            <a:ext cx="581950" cy="382241"/>
          </a:xfrm>
          <a:prstGeom prst="rect">
            <a:avLst/>
          </a:prstGeom>
        </p:spPr>
      </p:pic>
      <p:sp>
        <p:nvSpPr>
          <p:cNvPr id="21" name="ZoneTexte 20">
            <a:extLst>
              <a:ext uri="{FF2B5EF4-FFF2-40B4-BE49-F238E27FC236}">
                <a16:creationId xmlns:a16="http://schemas.microsoft.com/office/drawing/2014/main" id="{904EE0BF-90BD-4E6C-9AFE-CADA4EE8D5D1}"/>
              </a:ext>
            </a:extLst>
          </p:cNvPr>
          <p:cNvSpPr txBox="1"/>
          <p:nvPr/>
        </p:nvSpPr>
        <p:spPr>
          <a:xfrm>
            <a:off x="11163219" y="6236072"/>
            <a:ext cx="550151" cy="307777"/>
          </a:xfrm>
          <a:prstGeom prst="rect">
            <a:avLst/>
          </a:prstGeom>
          <a:noFill/>
        </p:spPr>
        <p:txBody>
          <a:bodyPr wrap="none" rtlCol="0">
            <a:spAutoFit/>
          </a:bodyPr>
          <a:lstStyle/>
          <a:p>
            <a:r>
              <a:rPr lang="fr-FR" sz="1400" b="1" dirty="0">
                <a:solidFill>
                  <a:srgbClr val="FFFF00"/>
                </a:solidFill>
              </a:rPr>
              <a:t>1895</a:t>
            </a:r>
          </a:p>
        </p:txBody>
      </p:sp>
      <p:sp>
        <p:nvSpPr>
          <p:cNvPr id="22" name="ZoneTexte 21">
            <a:extLst>
              <a:ext uri="{FF2B5EF4-FFF2-40B4-BE49-F238E27FC236}">
                <a16:creationId xmlns:a16="http://schemas.microsoft.com/office/drawing/2014/main" id="{98831BC3-E0A8-422E-A606-621382DD55A6}"/>
              </a:ext>
            </a:extLst>
          </p:cNvPr>
          <p:cNvSpPr txBox="1"/>
          <p:nvPr/>
        </p:nvSpPr>
        <p:spPr>
          <a:xfrm>
            <a:off x="1799226" y="6044353"/>
            <a:ext cx="9077469" cy="738664"/>
          </a:xfrm>
          <a:prstGeom prst="rect">
            <a:avLst/>
          </a:prstGeom>
          <a:noFill/>
        </p:spPr>
        <p:txBody>
          <a:bodyPr wrap="square" rtlCol="0">
            <a:spAutoFit/>
          </a:bodyPr>
          <a:lstStyle/>
          <a:p>
            <a:r>
              <a:rPr lang="fr-FR" sz="1400" b="1" dirty="0">
                <a:solidFill>
                  <a:srgbClr val="FF0000"/>
                </a:solidFill>
                <a:highlight>
                  <a:srgbClr val="FFFF00"/>
                </a:highlight>
              </a:rPr>
              <a:t>1884 :</a:t>
            </a:r>
            <a:r>
              <a:rPr lang="fr-FR" sz="1400" b="1" dirty="0">
                <a:solidFill>
                  <a:srgbClr val="FF0000"/>
                </a:solidFill>
              </a:rPr>
              <a:t> </a:t>
            </a:r>
            <a:r>
              <a:rPr lang="fr-FR" sz="1400" dirty="0"/>
              <a:t>La loi dite </a:t>
            </a:r>
            <a:r>
              <a:rPr lang="fr-FR" sz="1400" b="1" dirty="0"/>
              <a:t>loi </a:t>
            </a:r>
            <a:r>
              <a:rPr lang="fr-FR" sz="1400" b="1" cap="all" dirty="0"/>
              <a:t>Waldeck-Rousseau</a:t>
            </a:r>
            <a:r>
              <a:rPr lang="fr-FR" sz="1400" cap="all" dirty="0"/>
              <a:t>, </a:t>
            </a:r>
            <a:r>
              <a:rPr lang="fr-FR" sz="1400" dirty="0"/>
              <a:t>votée le 21 mars 1884, autorise la </a:t>
            </a:r>
            <a:r>
              <a:rPr lang="fr-FR" sz="1400" b="1" dirty="0"/>
              <a:t>mise en place de syndicats en France</a:t>
            </a:r>
            <a:r>
              <a:rPr lang="fr-FR" sz="1400" dirty="0"/>
              <a:t>, visant tous les groupements professionnels, les syndicats de salariés, les syndicats patronaux. Elle est désormais intégrée au Code du travail et fait suite à la loi Ollivier de 1864 supprimant le délit de coalition. </a:t>
            </a:r>
            <a:endParaRPr lang="fr-FR" dirty="0"/>
          </a:p>
        </p:txBody>
      </p:sp>
      <p:pic>
        <p:nvPicPr>
          <p:cNvPr id="23" name="Image 22">
            <a:extLst>
              <a:ext uri="{FF2B5EF4-FFF2-40B4-BE49-F238E27FC236}">
                <a16:creationId xmlns:a16="http://schemas.microsoft.com/office/drawing/2014/main" id="{71EAEA15-0CB4-4BE4-BA0C-951696F4F8C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8408" y="6046179"/>
            <a:ext cx="1219788" cy="714126"/>
          </a:xfrm>
          <a:prstGeom prst="rect">
            <a:avLst/>
          </a:prstGeom>
        </p:spPr>
      </p:pic>
      <p:sp>
        <p:nvSpPr>
          <p:cNvPr id="24" name="Rectangle 23">
            <a:extLst>
              <a:ext uri="{FF2B5EF4-FFF2-40B4-BE49-F238E27FC236}">
                <a16:creationId xmlns:a16="http://schemas.microsoft.com/office/drawing/2014/main" id="{2CD4E310-2504-436E-9BE8-D103F332A158}"/>
              </a:ext>
            </a:extLst>
          </p:cNvPr>
          <p:cNvSpPr/>
          <p:nvPr/>
        </p:nvSpPr>
        <p:spPr>
          <a:xfrm>
            <a:off x="180302" y="6028986"/>
            <a:ext cx="11635874" cy="738664"/>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pic>
        <p:nvPicPr>
          <p:cNvPr id="25" name="Image 24" descr="Une image contenant Rectangle, capture d’écran, texte&#10;&#10;Le contenu généré par l’IA peut être incorrect.">
            <a:hlinkClick r:id="rId13"/>
            <a:extLst>
              <a:ext uri="{FF2B5EF4-FFF2-40B4-BE49-F238E27FC236}">
                <a16:creationId xmlns:a16="http://schemas.microsoft.com/office/drawing/2014/main" id="{067E77C2-7504-464B-873E-05780B5CFB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0491" y="6207197"/>
            <a:ext cx="581950" cy="382241"/>
          </a:xfrm>
          <a:prstGeom prst="rect">
            <a:avLst/>
          </a:prstGeom>
        </p:spPr>
      </p:pic>
      <p:sp>
        <p:nvSpPr>
          <p:cNvPr id="42" name="Rectangle 41">
            <a:extLst>
              <a:ext uri="{FF2B5EF4-FFF2-40B4-BE49-F238E27FC236}">
                <a16:creationId xmlns:a16="http://schemas.microsoft.com/office/drawing/2014/main" id="{2722EBD2-2136-4D0C-8423-058C3A4D6F2A}"/>
              </a:ext>
            </a:extLst>
          </p:cNvPr>
          <p:cNvSpPr/>
          <p:nvPr/>
        </p:nvSpPr>
        <p:spPr>
          <a:xfrm>
            <a:off x="180302" y="5303370"/>
            <a:ext cx="11635874" cy="716376"/>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02225C47-7BA2-4062-AE33-F2E9AC1C2C2A}"/>
              </a:ext>
            </a:extLst>
          </p:cNvPr>
          <p:cNvSpPr/>
          <p:nvPr/>
        </p:nvSpPr>
        <p:spPr>
          <a:xfrm>
            <a:off x="6343049" y="2315546"/>
            <a:ext cx="717992" cy="1020506"/>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385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35" grpId="0" animBg="1"/>
      <p:bldP spid="39" grpId="0" animBg="1"/>
      <p:bldP spid="24" grpId="0" animBg="1"/>
      <p:bldP spid="42"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96F487B-F4FA-617D-A809-C46386DB107C}"/>
              </a:ext>
            </a:extLst>
          </p:cNvPr>
          <p:cNvSpPr txBox="1"/>
          <p:nvPr/>
        </p:nvSpPr>
        <p:spPr>
          <a:xfrm>
            <a:off x="231916" y="3884783"/>
            <a:ext cx="5730422" cy="2862322"/>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Le </a:t>
            </a:r>
            <a:r>
              <a:rPr lang="fr-FR" sz="1500" b="1" dirty="0">
                <a:solidFill>
                  <a:schemeClr val="accent4">
                    <a:lumMod val="50000"/>
                  </a:schemeClr>
                </a:solidFill>
                <a:latin typeface="Calibri" panose="020F0502020204030204" pitchFamily="34" charset="0"/>
                <a:cs typeface="Calibri" panose="020F0502020204030204" pitchFamily="34" charset="0"/>
              </a:rPr>
              <a:t>XIX</a:t>
            </a:r>
            <a:r>
              <a:rPr lang="fr-FR" sz="1500" b="1" baseline="30000" dirty="0">
                <a:solidFill>
                  <a:schemeClr val="accent4">
                    <a:lumMod val="50000"/>
                  </a:schemeClr>
                </a:solidFill>
                <a:latin typeface="Calibri" panose="020F0502020204030204" pitchFamily="34" charset="0"/>
                <a:cs typeface="Calibri" panose="020F0502020204030204" pitchFamily="34" charset="0"/>
              </a:rPr>
              <a:t>e</a:t>
            </a:r>
            <a:r>
              <a:rPr lang="fr-FR" sz="1500" b="1" dirty="0">
                <a:solidFill>
                  <a:schemeClr val="accent4">
                    <a:lumMod val="50000"/>
                  </a:schemeClr>
                </a:solidFill>
                <a:latin typeface="Calibri" panose="020F0502020204030204" pitchFamily="34" charset="0"/>
                <a:cs typeface="Calibri" panose="020F0502020204030204" pitchFamily="34" charset="0"/>
              </a:rPr>
              <a:t> s.</a:t>
            </a:r>
            <a:r>
              <a:rPr lang="fr-FR" sz="1500" dirty="0">
                <a:solidFill>
                  <a:schemeClr val="accent4">
                    <a:lumMod val="50000"/>
                  </a:schemeClr>
                </a:solidFill>
                <a:latin typeface="Calibri" panose="020F0502020204030204" pitchFamily="34" charset="0"/>
                <a:cs typeface="Calibri" panose="020F0502020204030204" pitchFamily="34" charset="0"/>
              </a:rPr>
              <a:t> est le siècle de la Première </a:t>
            </a:r>
            <a:r>
              <a:rPr lang="fr-FR" sz="1500" b="1" cap="all" dirty="0">
                <a:solidFill>
                  <a:schemeClr val="accent4">
                    <a:lumMod val="50000"/>
                  </a:schemeClr>
                </a:solidFill>
                <a:latin typeface="Calibri" panose="020F0502020204030204" pitchFamily="34" charset="0"/>
                <a:cs typeface="Calibri" panose="020F0502020204030204" pitchFamily="34" charset="0"/>
              </a:rPr>
              <a:t>révolution industrielle</a:t>
            </a:r>
            <a:r>
              <a:rPr lang="fr-FR" sz="1500" dirty="0">
                <a:solidFill>
                  <a:schemeClr val="accent4">
                    <a:lumMod val="50000"/>
                  </a:schemeClr>
                </a:solidFill>
                <a:latin typeface="Calibri" panose="020F0502020204030204" pitchFamily="34" charset="0"/>
                <a:cs typeface="Calibri" panose="020F0502020204030204" pitchFamily="34" charset="0"/>
              </a:rPr>
              <a:t>, basée sur l’énergie de la </a:t>
            </a:r>
            <a:r>
              <a:rPr lang="fr-FR" sz="1500" b="1" dirty="0">
                <a:solidFill>
                  <a:schemeClr val="accent4">
                    <a:lumMod val="50000"/>
                  </a:schemeClr>
                </a:solidFill>
                <a:latin typeface="Calibri" panose="020F0502020204030204" pitchFamily="34" charset="0"/>
                <a:cs typeface="Calibri" panose="020F0502020204030204" pitchFamily="34" charset="0"/>
              </a:rPr>
              <a:t>vapeur</a:t>
            </a:r>
            <a:r>
              <a:rPr lang="fr-FR" sz="1500" dirty="0">
                <a:solidFill>
                  <a:schemeClr val="accent4">
                    <a:lumMod val="50000"/>
                  </a:schemeClr>
                </a:solidFill>
                <a:latin typeface="Calibri" panose="020F0502020204030204" pitchFamily="34" charset="0"/>
                <a:cs typeface="Calibri" panose="020F0502020204030204" pitchFamily="34" charset="0"/>
              </a:rPr>
              <a:t>, produite principalement par le </a:t>
            </a:r>
            <a:r>
              <a:rPr lang="fr-FR" sz="1500" b="1" dirty="0">
                <a:solidFill>
                  <a:schemeClr val="accent4">
                    <a:lumMod val="50000"/>
                  </a:schemeClr>
                </a:solidFill>
                <a:latin typeface="Calibri" panose="020F0502020204030204" pitchFamily="34" charset="0"/>
                <a:cs typeface="Calibri" panose="020F0502020204030204" pitchFamily="34" charset="0"/>
              </a:rPr>
              <a:t>charbon</a:t>
            </a:r>
            <a:r>
              <a:rPr lang="fr-FR" sz="1500" dirty="0">
                <a:solidFill>
                  <a:schemeClr val="accent4">
                    <a:lumMod val="50000"/>
                  </a:schemeClr>
                </a:solidFill>
                <a:latin typeface="Calibri" panose="020F0502020204030204" pitchFamily="34" charset="0"/>
                <a:cs typeface="Calibri" panose="020F0502020204030204" pitchFamily="34" charset="0"/>
              </a:rPr>
              <a:t>. Cette énergie fait fonctionner des </a:t>
            </a:r>
            <a:r>
              <a:rPr lang="fr-FR" sz="1500" b="1" dirty="0">
                <a:solidFill>
                  <a:schemeClr val="accent4">
                    <a:lumMod val="50000"/>
                  </a:schemeClr>
                </a:solidFill>
                <a:latin typeface="Calibri" panose="020F0502020204030204" pitchFamily="34" charset="0"/>
                <a:cs typeface="Calibri" panose="020F0502020204030204" pitchFamily="34" charset="0"/>
              </a:rPr>
              <a:t>machines à vapeur</a:t>
            </a:r>
            <a:r>
              <a:rPr lang="fr-FR" sz="1500" dirty="0">
                <a:solidFill>
                  <a:schemeClr val="accent4">
                    <a:lumMod val="50000"/>
                  </a:schemeClr>
                </a:solidFill>
                <a:latin typeface="Calibri" panose="020F0502020204030204" pitchFamily="34" charset="0"/>
                <a:cs typeface="Calibri" panose="020F0502020204030204" pitchFamily="34" charset="0"/>
              </a:rPr>
              <a:t> comme les locomotives qui « raccourcissent » les distances terrestres. Ces machines développent aussi les </a:t>
            </a:r>
            <a:r>
              <a:rPr lang="fr-FR" sz="1500" b="1" cap="all" dirty="0">
                <a:solidFill>
                  <a:schemeClr val="accent4">
                    <a:lumMod val="50000"/>
                  </a:schemeClr>
                </a:solidFill>
                <a:latin typeface="Calibri" panose="020F0502020204030204" pitchFamily="34" charset="0"/>
                <a:cs typeface="Calibri" panose="020F0502020204030204" pitchFamily="34" charset="0"/>
              </a:rPr>
              <a:t>manufactures </a:t>
            </a:r>
            <a:r>
              <a:rPr lang="fr-FR" sz="1500" dirty="0">
                <a:solidFill>
                  <a:schemeClr val="accent4">
                    <a:lumMod val="50000"/>
                  </a:schemeClr>
                </a:solidFill>
                <a:latin typeface="Calibri" panose="020F0502020204030204" pitchFamily="34" charset="0"/>
                <a:cs typeface="Calibri" panose="020F0502020204030204" pitchFamily="34" charset="0"/>
              </a:rPr>
              <a:t> puis les </a:t>
            </a:r>
            <a:r>
              <a:rPr lang="fr-FR" sz="1500" b="1" dirty="0">
                <a:solidFill>
                  <a:schemeClr val="accent4">
                    <a:lumMod val="50000"/>
                  </a:schemeClr>
                </a:solidFill>
                <a:latin typeface="Calibri" panose="020F0502020204030204" pitchFamily="34" charset="0"/>
                <a:cs typeface="Calibri" panose="020F0502020204030204" pitchFamily="34" charset="0"/>
              </a:rPr>
              <a:t>USINES</a:t>
            </a:r>
            <a:r>
              <a:rPr lang="fr-FR" sz="1500" dirty="0">
                <a:solidFill>
                  <a:schemeClr val="accent4">
                    <a:lumMod val="50000"/>
                  </a:schemeClr>
                </a:solidFill>
                <a:latin typeface="Calibri" panose="020F0502020204030204" pitchFamily="34" charset="0"/>
                <a:cs typeface="Calibri" panose="020F0502020204030204" pitchFamily="34" charset="0"/>
              </a:rPr>
              <a:t> au XX</a:t>
            </a:r>
            <a:r>
              <a:rPr lang="fr-FR" sz="1500" baseline="30000" dirty="0">
                <a:solidFill>
                  <a:schemeClr val="accent4">
                    <a:lumMod val="50000"/>
                  </a:schemeClr>
                </a:solidFill>
                <a:latin typeface="Calibri" panose="020F0502020204030204" pitchFamily="34" charset="0"/>
                <a:cs typeface="Calibri" panose="020F0502020204030204" pitchFamily="34" charset="0"/>
              </a:rPr>
              <a:t>e</a:t>
            </a:r>
            <a:r>
              <a:rPr lang="fr-FR" sz="1500" dirty="0">
                <a:solidFill>
                  <a:schemeClr val="accent4">
                    <a:lumMod val="50000"/>
                  </a:schemeClr>
                </a:solidFill>
                <a:latin typeface="Calibri" panose="020F0502020204030204" pitchFamily="34" charset="0"/>
                <a:cs typeface="Calibri" panose="020F0502020204030204" pitchFamily="34" charset="0"/>
              </a:rPr>
              <a:t> s. avec le développement du travail à la chaîne. L’installation des machines provoque parfois des manifestations ou des révoltes, comme celles des Canuts. Massivement, les paysans et artisans des campagnes quittent la campagne pour la ville : c’est </a:t>
            </a:r>
            <a:r>
              <a:rPr lang="fr-FR" sz="1500" cap="all" dirty="0">
                <a:solidFill>
                  <a:schemeClr val="accent4">
                    <a:lumMod val="50000"/>
                  </a:schemeClr>
                </a:solidFill>
                <a:latin typeface="Calibri" panose="020F0502020204030204" pitchFamily="34" charset="0"/>
                <a:cs typeface="Calibri" panose="020F0502020204030204" pitchFamily="34" charset="0"/>
              </a:rPr>
              <a:t>l’</a:t>
            </a:r>
            <a:r>
              <a:rPr lang="fr-FR" sz="1500" b="1" cap="all" dirty="0">
                <a:solidFill>
                  <a:schemeClr val="accent4">
                    <a:lumMod val="50000"/>
                  </a:schemeClr>
                </a:solidFill>
                <a:latin typeface="Calibri" panose="020F0502020204030204" pitchFamily="34" charset="0"/>
                <a:cs typeface="Calibri" panose="020F0502020204030204" pitchFamily="34" charset="0"/>
              </a:rPr>
              <a:t>EXODE RURAL</a:t>
            </a:r>
            <a:r>
              <a:rPr lang="fr-FR" sz="1500" dirty="0">
                <a:solidFill>
                  <a:schemeClr val="accent4">
                    <a:lumMod val="50000"/>
                  </a:schemeClr>
                </a:solidFill>
                <a:latin typeface="Calibri" panose="020F0502020204030204" pitchFamily="34" charset="0"/>
                <a:cs typeface="Calibri" panose="020F0502020204030204" pitchFamily="34" charset="0"/>
              </a:rPr>
              <a:t>.</a:t>
            </a:r>
          </a:p>
          <a:p>
            <a:r>
              <a:rPr lang="fr-FR" sz="1500" dirty="0">
                <a:solidFill>
                  <a:schemeClr val="accent4">
                    <a:lumMod val="50000"/>
                  </a:schemeClr>
                </a:solidFill>
                <a:latin typeface="Calibri" panose="020F0502020204030204" pitchFamily="34" charset="0"/>
                <a:cs typeface="Calibri" panose="020F0502020204030204" pitchFamily="34" charset="0"/>
              </a:rPr>
              <a:t>Paysans et artisans vont former la </a:t>
            </a:r>
            <a:r>
              <a:rPr lang="fr-FR" sz="1500" b="1" cap="all" dirty="0">
                <a:solidFill>
                  <a:schemeClr val="accent4">
                    <a:lumMod val="50000"/>
                  </a:schemeClr>
                </a:solidFill>
                <a:latin typeface="Calibri" panose="020F0502020204030204" pitchFamily="34" charset="0"/>
                <a:cs typeface="Calibri" panose="020F0502020204030204" pitchFamily="34" charset="0"/>
              </a:rPr>
              <a:t>classe ouvrière</a:t>
            </a:r>
            <a:r>
              <a:rPr lang="fr-FR" sz="1500" dirty="0">
                <a:solidFill>
                  <a:schemeClr val="accent4">
                    <a:lumMod val="50000"/>
                  </a:schemeClr>
                </a:solidFill>
                <a:latin typeface="Calibri" panose="020F0502020204030204" pitchFamily="34" charset="0"/>
                <a:cs typeface="Calibri" panose="020F0502020204030204" pitchFamily="34" charset="0"/>
              </a:rPr>
              <a:t>.</a:t>
            </a:r>
          </a:p>
          <a:p>
            <a:r>
              <a:rPr lang="fr-FR" sz="1500" dirty="0">
                <a:solidFill>
                  <a:schemeClr val="accent4">
                    <a:lumMod val="50000"/>
                  </a:schemeClr>
                </a:solidFill>
                <a:latin typeface="Calibri" panose="020F0502020204030204" pitchFamily="34" charset="0"/>
                <a:cs typeface="Calibri" panose="020F0502020204030204" pitchFamily="34" charset="0"/>
              </a:rPr>
              <a:t>A partir de 1864, le </a:t>
            </a:r>
            <a:r>
              <a:rPr lang="fr-FR" sz="1500" b="1" dirty="0">
                <a:solidFill>
                  <a:schemeClr val="accent4">
                    <a:lumMod val="50000"/>
                  </a:schemeClr>
                </a:solidFill>
                <a:latin typeface="Calibri" panose="020F0502020204030204" pitchFamily="34" charset="0"/>
                <a:cs typeface="Calibri" panose="020F0502020204030204" pitchFamily="34" charset="0"/>
              </a:rPr>
              <a:t>droit de grève</a:t>
            </a:r>
            <a:r>
              <a:rPr lang="fr-FR" sz="1500" dirty="0">
                <a:solidFill>
                  <a:schemeClr val="accent4">
                    <a:lumMod val="50000"/>
                  </a:schemeClr>
                </a:solidFill>
                <a:latin typeface="Calibri" panose="020F0502020204030204" pitchFamily="34" charset="0"/>
                <a:cs typeface="Calibri" panose="020F0502020204030204" pitchFamily="34" charset="0"/>
              </a:rPr>
              <a:t>, même limité, est reconnu, puis, </a:t>
            </a:r>
            <a:br>
              <a:rPr lang="fr-FR" sz="1500" dirty="0">
                <a:solidFill>
                  <a:schemeClr val="accent4">
                    <a:lumMod val="50000"/>
                  </a:schemeClr>
                </a:solidFill>
                <a:latin typeface="Calibri" panose="020F0502020204030204" pitchFamily="34" charset="0"/>
                <a:cs typeface="Calibri" panose="020F0502020204030204" pitchFamily="34" charset="0"/>
              </a:rPr>
            </a:br>
            <a:r>
              <a:rPr lang="fr-FR" sz="1500" dirty="0">
                <a:solidFill>
                  <a:schemeClr val="accent4">
                    <a:lumMod val="50000"/>
                  </a:schemeClr>
                </a:solidFill>
                <a:latin typeface="Calibri" panose="020F0502020204030204" pitchFamily="34" charset="0"/>
                <a:cs typeface="Calibri" panose="020F0502020204030204" pitchFamily="34" charset="0"/>
              </a:rPr>
              <a:t>20 ans plus tard la reconnaissance légale des syndicats.</a:t>
            </a:r>
          </a:p>
        </p:txBody>
      </p:sp>
      <p:pic>
        <p:nvPicPr>
          <p:cNvPr id="5" name="Image 4">
            <a:extLst>
              <a:ext uri="{FF2B5EF4-FFF2-40B4-BE49-F238E27FC236}">
                <a16:creationId xmlns:a16="http://schemas.microsoft.com/office/drawing/2014/main" id="{0440D6B7-B07A-0D93-61AF-B7BA8A952E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18" y="535710"/>
            <a:ext cx="4707218" cy="2826725"/>
          </a:xfrm>
          <a:prstGeom prst="rect">
            <a:avLst/>
          </a:prstGeom>
        </p:spPr>
      </p:pic>
      <p:sp>
        <p:nvSpPr>
          <p:cNvPr id="6" name="ZoneTexte 5">
            <a:extLst>
              <a:ext uri="{FF2B5EF4-FFF2-40B4-BE49-F238E27FC236}">
                <a16:creationId xmlns:a16="http://schemas.microsoft.com/office/drawing/2014/main" id="{7004490B-B0EB-CEDB-BB59-F611B7E8323F}"/>
              </a:ext>
            </a:extLst>
          </p:cNvPr>
          <p:cNvSpPr txBox="1"/>
          <p:nvPr/>
        </p:nvSpPr>
        <p:spPr>
          <a:xfrm>
            <a:off x="147304" y="3316228"/>
            <a:ext cx="5020646" cy="292388"/>
          </a:xfrm>
          <a:prstGeom prst="rect">
            <a:avLst/>
          </a:prstGeom>
          <a:noFill/>
        </p:spPr>
        <p:txBody>
          <a:bodyPr wrap="square">
            <a:spAutoFit/>
          </a:bodyPr>
          <a:lstStyle/>
          <a:p>
            <a:pPr algn="r"/>
            <a:r>
              <a:rPr lang="fr-FR" sz="1300" dirty="0"/>
              <a:t>Révoltes des Canuts (artisans de la soie) en 1831, 1834 et 1848 à LYON.</a:t>
            </a:r>
            <a:endParaRPr lang="fr-FR" sz="1300" b="1" dirty="0">
              <a:solidFill>
                <a:srgbClr val="0070C0"/>
              </a:solidFill>
            </a:endParaRPr>
          </a:p>
        </p:txBody>
      </p:sp>
      <p:sp>
        <p:nvSpPr>
          <p:cNvPr id="7" name="ZoneTexte 6">
            <a:extLst>
              <a:ext uri="{FF2B5EF4-FFF2-40B4-BE49-F238E27FC236}">
                <a16:creationId xmlns:a16="http://schemas.microsoft.com/office/drawing/2014/main" id="{C355F327-26A4-4A24-AB71-F1CABA3544A0}"/>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DDC2A40E-A3E4-B215-4B49-B1D2ABFC7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descr="Une image contenant fournitures de bureau, texte, outil d’écriture, stylos et plumes&#10;&#10;Le contenu généré par l’IA peut être incorrect.">
            <a:extLst>
              <a:ext uri="{FF2B5EF4-FFF2-40B4-BE49-F238E27FC236}">
                <a16:creationId xmlns:a16="http://schemas.microsoft.com/office/drawing/2014/main" id="{DD22CF76-45C7-9D9F-677F-564B958EA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018" y="3574550"/>
            <a:ext cx="367786" cy="339053"/>
          </a:xfrm>
          <a:prstGeom prst="rect">
            <a:avLst/>
          </a:prstGeom>
        </p:spPr>
      </p:pic>
      <p:sp>
        <p:nvSpPr>
          <p:cNvPr id="9" name="ZoneTexte 8">
            <a:extLst>
              <a:ext uri="{FF2B5EF4-FFF2-40B4-BE49-F238E27FC236}">
                <a16:creationId xmlns:a16="http://schemas.microsoft.com/office/drawing/2014/main" id="{931ED657-DD9A-6AE0-8171-801413E4E5DB}"/>
              </a:ext>
            </a:extLst>
          </p:cNvPr>
          <p:cNvSpPr txBox="1"/>
          <p:nvPr/>
        </p:nvSpPr>
        <p:spPr>
          <a:xfrm>
            <a:off x="5275608" y="451040"/>
            <a:ext cx="5332211"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1</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
        <p:nvSpPr>
          <p:cNvPr id="2" name="Rectangle 1">
            <a:extLst>
              <a:ext uri="{FF2B5EF4-FFF2-40B4-BE49-F238E27FC236}">
                <a16:creationId xmlns:a16="http://schemas.microsoft.com/office/drawing/2014/main" id="{F48ABDD5-6595-495A-A589-3DC45A89F0B3}"/>
              </a:ext>
            </a:extLst>
          </p:cNvPr>
          <p:cNvSpPr/>
          <p:nvPr/>
        </p:nvSpPr>
        <p:spPr>
          <a:xfrm>
            <a:off x="6579896" y="1337877"/>
            <a:ext cx="827017"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s.</a:t>
            </a:r>
          </a:p>
        </p:txBody>
      </p:sp>
      <p:cxnSp>
        <p:nvCxnSpPr>
          <p:cNvPr id="11" name="Connecteur droit avec flèche 10">
            <a:extLst>
              <a:ext uri="{FF2B5EF4-FFF2-40B4-BE49-F238E27FC236}">
                <a16:creationId xmlns:a16="http://schemas.microsoft.com/office/drawing/2014/main" id="{057D60B0-5BB1-4B78-8C97-8C9A28AB3774}"/>
              </a:ext>
            </a:extLst>
          </p:cNvPr>
          <p:cNvCxnSpPr>
            <a:cxnSpLocks/>
          </p:cNvCxnSpPr>
          <p:nvPr/>
        </p:nvCxnSpPr>
        <p:spPr>
          <a:xfrm>
            <a:off x="7617749" y="1502656"/>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2279854-0AC9-4BA8-B7BB-538F010D2181}"/>
              </a:ext>
            </a:extLst>
          </p:cNvPr>
          <p:cNvSpPr/>
          <p:nvPr/>
        </p:nvSpPr>
        <p:spPr>
          <a:xfrm>
            <a:off x="8210195" y="1341224"/>
            <a:ext cx="385117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 </a:t>
            </a:r>
            <a:r>
              <a:rPr lang="fr-FR" b="1" dirty="0">
                <a:solidFill>
                  <a:srgbClr val="FF0000"/>
                </a:solidFill>
              </a:rPr>
              <a:t>1</a:t>
            </a:r>
            <a:r>
              <a:rPr lang="fr-FR" b="1" baseline="30000" dirty="0">
                <a:solidFill>
                  <a:srgbClr val="FF0000"/>
                </a:solidFill>
              </a:rPr>
              <a:t>ère</a:t>
            </a:r>
            <a:r>
              <a:rPr lang="fr-FR" b="1" dirty="0">
                <a:solidFill>
                  <a:srgbClr val="FF0000"/>
                </a:solidFill>
              </a:rPr>
              <a:t> Révolution industrielle</a:t>
            </a:r>
          </a:p>
        </p:txBody>
      </p:sp>
      <p:cxnSp>
        <p:nvCxnSpPr>
          <p:cNvPr id="14" name="Connecteur droit avec flèche 13">
            <a:extLst>
              <a:ext uri="{FF2B5EF4-FFF2-40B4-BE49-F238E27FC236}">
                <a16:creationId xmlns:a16="http://schemas.microsoft.com/office/drawing/2014/main" id="{657EE049-CC36-4B3F-91FA-290752CA616D}"/>
              </a:ext>
            </a:extLst>
          </p:cNvPr>
          <p:cNvCxnSpPr>
            <a:cxnSpLocks/>
          </p:cNvCxnSpPr>
          <p:nvPr/>
        </p:nvCxnSpPr>
        <p:spPr>
          <a:xfrm>
            <a:off x="10141127" y="1729222"/>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56DF97B-72A5-4653-AEC0-58E4FF09C514}"/>
              </a:ext>
            </a:extLst>
          </p:cNvPr>
          <p:cNvSpPr/>
          <p:nvPr/>
        </p:nvSpPr>
        <p:spPr>
          <a:xfrm>
            <a:off x="8345660" y="2080763"/>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énergie</a:t>
            </a:r>
          </a:p>
        </p:txBody>
      </p:sp>
      <p:sp>
        <p:nvSpPr>
          <p:cNvPr id="19" name="Parenthèse fermante 18">
            <a:extLst>
              <a:ext uri="{FF2B5EF4-FFF2-40B4-BE49-F238E27FC236}">
                <a16:creationId xmlns:a16="http://schemas.microsoft.com/office/drawing/2014/main" id="{96F6E73D-574E-4A72-B943-8B97F192C3BE}"/>
              </a:ext>
            </a:extLst>
          </p:cNvPr>
          <p:cNvSpPr/>
          <p:nvPr/>
        </p:nvSpPr>
        <p:spPr>
          <a:xfrm rot="16200000">
            <a:off x="10040033" y="214793"/>
            <a:ext cx="221496" cy="3821164"/>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 name="Rectangle 19">
            <a:extLst>
              <a:ext uri="{FF2B5EF4-FFF2-40B4-BE49-F238E27FC236}">
                <a16:creationId xmlns:a16="http://schemas.microsoft.com/office/drawing/2014/main" id="{1D8BF19F-00CE-4D43-9473-644B2DF41CC7}"/>
              </a:ext>
            </a:extLst>
          </p:cNvPr>
          <p:cNvSpPr/>
          <p:nvPr/>
        </p:nvSpPr>
        <p:spPr>
          <a:xfrm>
            <a:off x="9734798" y="2079477"/>
            <a:ext cx="226422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combustible</a:t>
            </a:r>
            <a:r>
              <a:rPr lang="fr-FR" b="1" dirty="0">
                <a:solidFill>
                  <a:schemeClr val="tx1"/>
                </a:solidFill>
              </a:rPr>
              <a:t> principal</a:t>
            </a:r>
          </a:p>
        </p:txBody>
      </p:sp>
      <p:cxnSp>
        <p:nvCxnSpPr>
          <p:cNvPr id="21" name="Connecteur droit avec flèche 20">
            <a:extLst>
              <a:ext uri="{FF2B5EF4-FFF2-40B4-BE49-F238E27FC236}">
                <a16:creationId xmlns:a16="http://schemas.microsoft.com/office/drawing/2014/main" id="{3BD2D801-A53B-4D56-BA66-AB8F0638AF0D}"/>
              </a:ext>
            </a:extLst>
          </p:cNvPr>
          <p:cNvCxnSpPr>
            <a:cxnSpLocks/>
          </p:cNvCxnSpPr>
          <p:nvPr/>
        </p:nvCxnSpPr>
        <p:spPr>
          <a:xfrm>
            <a:off x="9049917" y="2475346"/>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822457F-1806-4450-9549-2A463344ECC7}"/>
              </a:ext>
            </a:extLst>
          </p:cNvPr>
          <p:cNvSpPr/>
          <p:nvPr/>
        </p:nvSpPr>
        <p:spPr>
          <a:xfrm>
            <a:off x="8345660" y="2709127"/>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Vapeur d’eau</a:t>
            </a:r>
          </a:p>
        </p:txBody>
      </p:sp>
      <p:cxnSp>
        <p:nvCxnSpPr>
          <p:cNvPr id="23" name="Connecteur droit avec flèche 22">
            <a:extLst>
              <a:ext uri="{FF2B5EF4-FFF2-40B4-BE49-F238E27FC236}">
                <a16:creationId xmlns:a16="http://schemas.microsoft.com/office/drawing/2014/main" id="{2BBBD900-16BE-47A7-B331-D57391EDBB5F}"/>
              </a:ext>
            </a:extLst>
          </p:cNvPr>
          <p:cNvCxnSpPr>
            <a:cxnSpLocks/>
          </p:cNvCxnSpPr>
          <p:nvPr/>
        </p:nvCxnSpPr>
        <p:spPr>
          <a:xfrm>
            <a:off x="10932470" y="2473513"/>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1D3FC96-B71D-48E0-9E26-BB50B558C7D7}"/>
              </a:ext>
            </a:extLst>
          </p:cNvPr>
          <p:cNvSpPr/>
          <p:nvPr/>
        </p:nvSpPr>
        <p:spPr>
          <a:xfrm>
            <a:off x="10228213" y="2707294"/>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charbon</a:t>
            </a:r>
          </a:p>
        </p:txBody>
      </p:sp>
      <p:sp>
        <p:nvSpPr>
          <p:cNvPr id="25" name="Parenthèse fermante 24">
            <a:extLst>
              <a:ext uri="{FF2B5EF4-FFF2-40B4-BE49-F238E27FC236}">
                <a16:creationId xmlns:a16="http://schemas.microsoft.com/office/drawing/2014/main" id="{F9C29793-4DAC-4A96-A9B4-4365A3299571}"/>
              </a:ext>
            </a:extLst>
          </p:cNvPr>
          <p:cNvSpPr/>
          <p:nvPr/>
        </p:nvSpPr>
        <p:spPr>
          <a:xfrm rot="5400000">
            <a:off x="10040033" y="1098946"/>
            <a:ext cx="221496" cy="3821164"/>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Rectangle 27">
            <a:extLst>
              <a:ext uri="{FF2B5EF4-FFF2-40B4-BE49-F238E27FC236}">
                <a16:creationId xmlns:a16="http://schemas.microsoft.com/office/drawing/2014/main" id="{D3650BF9-DAE1-42E8-84CD-1D8E0E3E200B}"/>
              </a:ext>
            </a:extLst>
          </p:cNvPr>
          <p:cNvSpPr/>
          <p:nvPr/>
        </p:nvSpPr>
        <p:spPr>
          <a:xfrm>
            <a:off x="8240198" y="3585870"/>
            <a:ext cx="1983655"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Machines à vapeur</a:t>
            </a:r>
          </a:p>
        </p:txBody>
      </p:sp>
      <p:cxnSp>
        <p:nvCxnSpPr>
          <p:cNvPr id="29" name="Connecteur droit avec flèche 28">
            <a:extLst>
              <a:ext uri="{FF2B5EF4-FFF2-40B4-BE49-F238E27FC236}">
                <a16:creationId xmlns:a16="http://schemas.microsoft.com/office/drawing/2014/main" id="{C37A6E7E-3246-4AB0-817F-73853760D982}"/>
              </a:ext>
            </a:extLst>
          </p:cNvPr>
          <p:cNvCxnSpPr>
            <a:cxnSpLocks/>
          </p:cNvCxnSpPr>
          <p:nvPr/>
        </p:nvCxnSpPr>
        <p:spPr>
          <a:xfrm rot="5400000">
            <a:off x="6797313" y="1951291"/>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Flèche : bas 31">
            <a:extLst>
              <a:ext uri="{FF2B5EF4-FFF2-40B4-BE49-F238E27FC236}">
                <a16:creationId xmlns:a16="http://schemas.microsoft.com/office/drawing/2014/main" id="{3B1365F7-3A28-411E-A235-2B56B92EBA98}"/>
              </a:ext>
            </a:extLst>
          </p:cNvPr>
          <p:cNvSpPr/>
          <p:nvPr/>
        </p:nvSpPr>
        <p:spPr>
          <a:xfrm>
            <a:off x="10040974" y="3173846"/>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 name="Connecteur droit avec flèche 32">
            <a:extLst>
              <a:ext uri="{FF2B5EF4-FFF2-40B4-BE49-F238E27FC236}">
                <a16:creationId xmlns:a16="http://schemas.microsoft.com/office/drawing/2014/main" id="{CF953BB0-DDF2-4DBE-B9AE-5F1EF7E0FAA4}"/>
              </a:ext>
            </a:extLst>
          </p:cNvPr>
          <p:cNvCxnSpPr>
            <a:cxnSpLocks/>
          </p:cNvCxnSpPr>
          <p:nvPr/>
        </p:nvCxnSpPr>
        <p:spPr>
          <a:xfrm rot="16200000">
            <a:off x="10360729" y="3600849"/>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BAF37659-7C85-42EE-A982-5F2F60763B51}"/>
              </a:ext>
            </a:extLst>
          </p:cNvPr>
          <p:cNvSpPr/>
          <p:nvPr/>
        </p:nvSpPr>
        <p:spPr>
          <a:xfrm>
            <a:off x="5958059" y="5272740"/>
            <a:ext cx="1983655"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Classe ouvrière</a:t>
            </a:r>
          </a:p>
        </p:txBody>
      </p:sp>
      <p:sp>
        <p:nvSpPr>
          <p:cNvPr id="36" name="ZoneTexte 35">
            <a:extLst>
              <a:ext uri="{FF2B5EF4-FFF2-40B4-BE49-F238E27FC236}">
                <a16:creationId xmlns:a16="http://schemas.microsoft.com/office/drawing/2014/main" id="{78EA8AA4-542E-4248-8823-CBAD20645F54}"/>
              </a:ext>
            </a:extLst>
          </p:cNvPr>
          <p:cNvSpPr txBox="1"/>
          <p:nvPr/>
        </p:nvSpPr>
        <p:spPr>
          <a:xfrm>
            <a:off x="10471478" y="3341639"/>
            <a:ext cx="1842612" cy="523220"/>
          </a:xfrm>
          <a:prstGeom prst="rect">
            <a:avLst/>
          </a:prstGeom>
          <a:noFill/>
        </p:spPr>
        <p:txBody>
          <a:bodyPr wrap="square">
            <a:spAutoFit/>
          </a:bodyPr>
          <a:lstStyle/>
          <a:p>
            <a:pPr marL="176213" indent="-176213">
              <a:buFont typeface="Arial" panose="020B060402020202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Locomotives ;</a:t>
            </a:r>
          </a:p>
          <a:p>
            <a:pPr marL="176213" indent="-176213">
              <a:buFont typeface="Arial" panose="020B060402020202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Métiers à tisser,…</a:t>
            </a:r>
            <a:endParaRPr lang="fr-FR" sz="1400" dirty="0">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CD17156-77B7-46EF-BF1F-508BDB05B7D1}"/>
              </a:ext>
            </a:extLst>
          </p:cNvPr>
          <p:cNvSpPr/>
          <p:nvPr/>
        </p:nvSpPr>
        <p:spPr>
          <a:xfrm>
            <a:off x="8248536" y="4198484"/>
            <a:ext cx="1615899"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MANUFACTURE</a:t>
            </a:r>
          </a:p>
        </p:txBody>
      </p:sp>
      <p:sp>
        <p:nvSpPr>
          <p:cNvPr id="39" name="Rectangle 38">
            <a:extLst>
              <a:ext uri="{FF2B5EF4-FFF2-40B4-BE49-F238E27FC236}">
                <a16:creationId xmlns:a16="http://schemas.microsoft.com/office/drawing/2014/main" id="{5BBE6F8C-DF38-40C6-8A2B-2EECAB5D46C7}"/>
              </a:ext>
            </a:extLst>
          </p:cNvPr>
          <p:cNvSpPr/>
          <p:nvPr/>
        </p:nvSpPr>
        <p:spPr>
          <a:xfrm>
            <a:off x="6258181" y="2223869"/>
            <a:ext cx="149112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EXODE RURAL</a:t>
            </a:r>
          </a:p>
        </p:txBody>
      </p:sp>
      <p:sp>
        <p:nvSpPr>
          <p:cNvPr id="40" name="Flèche : bas 39">
            <a:extLst>
              <a:ext uri="{FF2B5EF4-FFF2-40B4-BE49-F238E27FC236}">
                <a16:creationId xmlns:a16="http://schemas.microsoft.com/office/drawing/2014/main" id="{88D9CA11-B78E-4BBB-9CC1-D14FD5C0C7B8}"/>
              </a:ext>
            </a:extLst>
          </p:cNvPr>
          <p:cNvSpPr/>
          <p:nvPr/>
        </p:nvSpPr>
        <p:spPr>
          <a:xfrm>
            <a:off x="9140581" y="3973331"/>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avec flèche 40">
            <a:extLst>
              <a:ext uri="{FF2B5EF4-FFF2-40B4-BE49-F238E27FC236}">
                <a16:creationId xmlns:a16="http://schemas.microsoft.com/office/drawing/2014/main" id="{6C6056DA-5457-42C9-96D4-2D786B80CCA8}"/>
              </a:ext>
            </a:extLst>
          </p:cNvPr>
          <p:cNvCxnSpPr>
            <a:cxnSpLocks/>
          </p:cNvCxnSpPr>
          <p:nvPr/>
        </p:nvCxnSpPr>
        <p:spPr>
          <a:xfrm rot="5400000">
            <a:off x="6802242" y="2813585"/>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8F1A2745-A199-4189-AEB9-EBAED6001A98}"/>
              </a:ext>
            </a:extLst>
          </p:cNvPr>
          <p:cNvSpPr/>
          <p:nvPr/>
        </p:nvSpPr>
        <p:spPr>
          <a:xfrm>
            <a:off x="5966701" y="3069087"/>
            <a:ext cx="2180950" cy="6425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dirty="0">
                <a:solidFill>
                  <a:schemeClr val="tx1"/>
                </a:solidFill>
              </a:rPr>
              <a:t>Population des campagnes (</a:t>
            </a:r>
            <a:r>
              <a:rPr lang="fr-FR" sz="1400" i="1" dirty="0">
                <a:solidFill>
                  <a:srgbClr val="FF0000"/>
                </a:solidFill>
              </a:rPr>
              <a:t>paysans, artisans</a:t>
            </a:r>
            <a:r>
              <a:rPr lang="fr-FR" sz="1400" i="1" dirty="0">
                <a:solidFill>
                  <a:schemeClr val="tx1"/>
                </a:solidFill>
              </a:rPr>
              <a:t>) qui déménagent en ville.</a:t>
            </a:r>
          </a:p>
        </p:txBody>
      </p:sp>
      <p:cxnSp>
        <p:nvCxnSpPr>
          <p:cNvPr id="43" name="Connecteur droit avec flèche 42">
            <a:extLst>
              <a:ext uri="{FF2B5EF4-FFF2-40B4-BE49-F238E27FC236}">
                <a16:creationId xmlns:a16="http://schemas.microsoft.com/office/drawing/2014/main" id="{02AD4680-7895-4468-BA0C-26A9E762CD29}"/>
              </a:ext>
            </a:extLst>
          </p:cNvPr>
          <p:cNvCxnSpPr>
            <a:cxnSpLocks/>
          </p:cNvCxnSpPr>
          <p:nvPr/>
        </p:nvCxnSpPr>
        <p:spPr>
          <a:xfrm rot="5400000">
            <a:off x="6797312" y="3958186"/>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2A7084D0-8010-4E0A-9541-6FEB57D51D2D}"/>
              </a:ext>
            </a:extLst>
          </p:cNvPr>
          <p:cNvSpPr/>
          <p:nvPr/>
        </p:nvSpPr>
        <p:spPr>
          <a:xfrm>
            <a:off x="5966701" y="4191288"/>
            <a:ext cx="1983655"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OUVRIERS</a:t>
            </a:r>
          </a:p>
        </p:txBody>
      </p:sp>
      <p:cxnSp>
        <p:nvCxnSpPr>
          <p:cNvPr id="45" name="Connecteur droit avec flèche 44">
            <a:extLst>
              <a:ext uri="{FF2B5EF4-FFF2-40B4-BE49-F238E27FC236}">
                <a16:creationId xmlns:a16="http://schemas.microsoft.com/office/drawing/2014/main" id="{5DD48E3A-22A5-4AB5-AE0A-C12E24A7C0F1}"/>
              </a:ext>
            </a:extLst>
          </p:cNvPr>
          <p:cNvCxnSpPr>
            <a:cxnSpLocks/>
          </p:cNvCxnSpPr>
          <p:nvPr/>
        </p:nvCxnSpPr>
        <p:spPr>
          <a:xfrm rot="5400000">
            <a:off x="8099446" y="4248143"/>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77E6530E-83F3-4242-9C25-1727C9D36884}"/>
              </a:ext>
            </a:extLst>
          </p:cNvPr>
          <p:cNvSpPr/>
          <p:nvPr/>
        </p:nvSpPr>
        <p:spPr>
          <a:xfrm>
            <a:off x="10188929" y="4201459"/>
            <a:ext cx="932537"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USINE</a:t>
            </a:r>
          </a:p>
        </p:txBody>
      </p:sp>
      <p:sp>
        <p:nvSpPr>
          <p:cNvPr id="48" name="ZoneTexte 47">
            <a:extLst>
              <a:ext uri="{FF2B5EF4-FFF2-40B4-BE49-F238E27FC236}">
                <a16:creationId xmlns:a16="http://schemas.microsoft.com/office/drawing/2014/main" id="{74AF9048-DEB3-459E-A79A-28F8159C7F62}"/>
              </a:ext>
            </a:extLst>
          </p:cNvPr>
          <p:cNvSpPr txBox="1"/>
          <p:nvPr/>
        </p:nvSpPr>
        <p:spPr>
          <a:xfrm>
            <a:off x="9825722" y="4195633"/>
            <a:ext cx="430504" cy="307777"/>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ou</a:t>
            </a:r>
            <a:endParaRPr lang="fr-FR" sz="1400" b="1" dirty="0">
              <a:latin typeface="Calibri" panose="020F0502020204030204" pitchFamily="34" charset="0"/>
              <a:cs typeface="Calibri" panose="020F0502020204030204" pitchFamily="34" charset="0"/>
            </a:endParaRPr>
          </a:p>
        </p:txBody>
      </p:sp>
      <p:cxnSp>
        <p:nvCxnSpPr>
          <p:cNvPr id="49" name="Connecteur droit avec flèche 48">
            <a:extLst>
              <a:ext uri="{FF2B5EF4-FFF2-40B4-BE49-F238E27FC236}">
                <a16:creationId xmlns:a16="http://schemas.microsoft.com/office/drawing/2014/main" id="{98DFAFB1-DE9D-4A52-B712-B896BEB08F27}"/>
              </a:ext>
            </a:extLst>
          </p:cNvPr>
          <p:cNvCxnSpPr>
            <a:cxnSpLocks/>
          </p:cNvCxnSpPr>
          <p:nvPr/>
        </p:nvCxnSpPr>
        <p:spPr>
          <a:xfrm>
            <a:off x="7972690" y="5460563"/>
            <a:ext cx="23890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9314654-DE29-42ED-AA67-1C45F121AD7D}"/>
              </a:ext>
            </a:extLst>
          </p:cNvPr>
          <p:cNvSpPr/>
          <p:nvPr/>
        </p:nvSpPr>
        <p:spPr>
          <a:xfrm>
            <a:off x="8247897" y="5276188"/>
            <a:ext cx="924032"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GRÈVE</a:t>
            </a:r>
          </a:p>
        </p:txBody>
      </p:sp>
      <p:sp>
        <p:nvSpPr>
          <p:cNvPr id="52" name="Rectangle 51">
            <a:extLst>
              <a:ext uri="{FF2B5EF4-FFF2-40B4-BE49-F238E27FC236}">
                <a16:creationId xmlns:a16="http://schemas.microsoft.com/office/drawing/2014/main" id="{1EFB462D-B69F-489F-8DD3-F92718608F09}"/>
              </a:ext>
            </a:extLst>
          </p:cNvPr>
          <p:cNvSpPr/>
          <p:nvPr/>
        </p:nvSpPr>
        <p:spPr>
          <a:xfrm>
            <a:off x="9419201" y="5285200"/>
            <a:ext cx="277280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1864 :</a:t>
            </a:r>
            <a:r>
              <a:rPr lang="fr-FR" sz="1400" dirty="0">
                <a:solidFill>
                  <a:schemeClr val="tx1"/>
                </a:solidFill>
              </a:rPr>
              <a:t> loi OLLIVIER – droit reconnu</a:t>
            </a:r>
          </a:p>
        </p:txBody>
      </p:sp>
      <p:cxnSp>
        <p:nvCxnSpPr>
          <p:cNvPr id="54" name="Connecteur droit avec flèche 53">
            <a:extLst>
              <a:ext uri="{FF2B5EF4-FFF2-40B4-BE49-F238E27FC236}">
                <a16:creationId xmlns:a16="http://schemas.microsoft.com/office/drawing/2014/main" id="{CB84443A-E484-425D-9D01-9CBDED373DAF}"/>
              </a:ext>
            </a:extLst>
          </p:cNvPr>
          <p:cNvCxnSpPr>
            <a:cxnSpLocks/>
          </p:cNvCxnSpPr>
          <p:nvPr/>
        </p:nvCxnSpPr>
        <p:spPr>
          <a:xfrm>
            <a:off x="9176292" y="5460563"/>
            <a:ext cx="23890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CABE95FB-A16C-47E4-8EA9-A596E79D9371}"/>
              </a:ext>
            </a:extLst>
          </p:cNvPr>
          <p:cNvCxnSpPr>
            <a:cxnSpLocks/>
          </p:cNvCxnSpPr>
          <p:nvPr/>
        </p:nvCxnSpPr>
        <p:spPr>
          <a:xfrm>
            <a:off x="9123369" y="4560850"/>
            <a:ext cx="0" cy="154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F9855CED-9359-476A-8D59-5AE1A33D9295}"/>
              </a:ext>
            </a:extLst>
          </p:cNvPr>
          <p:cNvCxnSpPr>
            <a:cxnSpLocks/>
          </p:cNvCxnSpPr>
          <p:nvPr/>
        </p:nvCxnSpPr>
        <p:spPr>
          <a:xfrm>
            <a:off x="6976554" y="4623728"/>
            <a:ext cx="0" cy="57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89FEAF4F-43C5-4085-8773-90011A591DA4}"/>
              </a:ext>
            </a:extLst>
          </p:cNvPr>
          <p:cNvSpPr txBox="1"/>
          <p:nvPr/>
        </p:nvSpPr>
        <p:spPr>
          <a:xfrm>
            <a:off x="8395241" y="4652749"/>
            <a:ext cx="1842612"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peu de machines</a:t>
            </a:r>
            <a:endParaRPr lang="fr-FR" sz="1400" dirty="0">
              <a:latin typeface="Calibri" panose="020F0502020204030204" pitchFamily="34" charset="0"/>
              <a:cs typeface="Calibri" panose="020F0502020204030204" pitchFamily="34" charset="0"/>
            </a:endParaRPr>
          </a:p>
        </p:txBody>
      </p:sp>
      <p:sp>
        <p:nvSpPr>
          <p:cNvPr id="57" name="ZoneTexte 56">
            <a:extLst>
              <a:ext uri="{FF2B5EF4-FFF2-40B4-BE49-F238E27FC236}">
                <a16:creationId xmlns:a16="http://schemas.microsoft.com/office/drawing/2014/main" id="{AC5F9745-7ADB-4314-9647-1F31D1C8EA23}"/>
              </a:ext>
            </a:extLst>
          </p:cNvPr>
          <p:cNvSpPr txBox="1"/>
          <p:nvPr/>
        </p:nvSpPr>
        <p:spPr>
          <a:xfrm>
            <a:off x="9807060" y="4650419"/>
            <a:ext cx="235008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machines + travail à la chaîne</a:t>
            </a:r>
            <a:endParaRPr lang="fr-FR" sz="1400" dirty="0">
              <a:latin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DD9E7F69-62F0-45A3-9EA6-E5970897136F}"/>
              </a:ext>
            </a:extLst>
          </p:cNvPr>
          <p:cNvSpPr/>
          <p:nvPr/>
        </p:nvSpPr>
        <p:spPr>
          <a:xfrm>
            <a:off x="9411994" y="5673886"/>
            <a:ext cx="2772800" cy="4087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1884 :</a:t>
            </a:r>
            <a:r>
              <a:rPr lang="fr-FR" sz="1400" dirty="0">
                <a:solidFill>
                  <a:schemeClr val="tx1"/>
                </a:solidFill>
              </a:rPr>
              <a:t> loi WALDECK-ROUSSEAU – reconnaissance des </a:t>
            </a:r>
            <a:r>
              <a:rPr lang="fr-FR" sz="1400" b="1" dirty="0">
                <a:solidFill>
                  <a:srgbClr val="FF0000"/>
                </a:solidFill>
              </a:rPr>
              <a:t>SYNDICATS</a:t>
            </a:r>
          </a:p>
        </p:txBody>
      </p:sp>
      <p:cxnSp>
        <p:nvCxnSpPr>
          <p:cNvPr id="59" name="Connecteur droit avec flèche 58">
            <a:extLst>
              <a:ext uri="{FF2B5EF4-FFF2-40B4-BE49-F238E27FC236}">
                <a16:creationId xmlns:a16="http://schemas.microsoft.com/office/drawing/2014/main" id="{E302624E-BDFB-4CA3-BDA2-8DD343C12294}"/>
              </a:ext>
            </a:extLst>
          </p:cNvPr>
          <p:cNvCxnSpPr>
            <a:cxnSpLocks/>
          </p:cNvCxnSpPr>
          <p:nvPr/>
        </p:nvCxnSpPr>
        <p:spPr>
          <a:xfrm>
            <a:off x="10665230" y="6126382"/>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3A9CAC50-93EF-421A-A8D0-4C8F95D08085}"/>
              </a:ext>
            </a:extLst>
          </p:cNvPr>
          <p:cNvSpPr/>
          <p:nvPr/>
        </p:nvSpPr>
        <p:spPr>
          <a:xfrm>
            <a:off x="9419200" y="6385343"/>
            <a:ext cx="2772800" cy="4331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1895 :</a:t>
            </a:r>
            <a:r>
              <a:rPr lang="fr-FR" sz="1400" dirty="0">
                <a:solidFill>
                  <a:schemeClr val="tx1"/>
                </a:solidFill>
              </a:rPr>
              <a:t> </a:t>
            </a:r>
            <a:r>
              <a:rPr lang="fr-FR" sz="1400" b="1" dirty="0">
                <a:solidFill>
                  <a:schemeClr val="tx1"/>
                </a:solidFill>
              </a:rPr>
              <a:t>CGT</a:t>
            </a:r>
            <a:r>
              <a:rPr lang="fr-FR" sz="1400" dirty="0">
                <a:solidFill>
                  <a:schemeClr val="tx1"/>
                </a:solidFill>
              </a:rPr>
              <a:t> – </a:t>
            </a:r>
            <a:r>
              <a:rPr lang="fr-FR" sz="1400" b="1" dirty="0">
                <a:solidFill>
                  <a:schemeClr val="tx1"/>
                </a:solidFill>
              </a:rPr>
              <a:t>C</a:t>
            </a:r>
            <a:r>
              <a:rPr lang="fr-FR" sz="1400" dirty="0">
                <a:solidFill>
                  <a:schemeClr val="tx1"/>
                </a:solidFill>
              </a:rPr>
              <a:t>onfédération </a:t>
            </a:r>
            <a:r>
              <a:rPr lang="fr-FR" sz="1400" b="1" dirty="0">
                <a:solidFill>
                  <a:schemeClr val="tx1"/>
                </a:solidFill>
              </a:rPr>
              <a:t>G</a:t>
            </a:r>
            <a:r>
              <a:rPr lang="fr-FR" sz="1400" dirty="0">
                <a:solidFill>
                  <a:schemeClr val="tx1"/>
                </a:solidFill>
              </a:rPr>
              <a:t>énérale du </a:t>
            </a:r>
            <a:r>
              <a:rPr lang="fr-FR" sz="1400" b="1" dirty="0">
                <a:solidFill>
                  <a:schemeClr val="tx1"/>
                </a:solidFill>
              </a:rPr>
              <a:t>T</a:t>
            </a:r>
            <a:r>
              <a:rPr lang="fr-FR" sz="1400" dirty="0">
                <a:solidFill>
                  <a:schemeClr val="tx1"/>
                </a:solidFill>
              </a:rPr>
              <a:t>ravail – </a:t>
            </a:r>
            <a:r>
              <a:rPr lang="fr-FR" sz="1400" i="1" dirty="0">
                <a:solidFill>
                  <a:srgbClr val="0070C0"/>
                </a:solidFill>
              </a:rPr>
              <a:t>1</a:t>
            </a:r>
            <a:r>
              <a:rPr lang="fr-FR" sz="1400" i="1" baseline="30000" dirty="0">
                <a:solidFill>
                  <a:srgbClr val="0070C0"/>
                </a:solidFill>
              </a:rPr>
              <a:t>er</a:t>
            </a:r>
            <a:r>
              <a:rPr lang="fr-FR" sz="1400" i="1" dirty="0">
                <a:solidFill>
                  <a:srgbClr val="0070C0"/>
                </a:solidFill>
              </a:rPr>
              <a:t> syndicat</a:t>
            </a:r>
          </a:p>
        </p:txBody>
      </p:sp>
      <p:cxnSp>
        <p:nvCxnSpPr>
          <p:cNvPr id="15" name="Connecteur droit avec flèche 14">
            <a:extLst>
              <a:ext uri="{FF2B5EF4-FFF2-40B4-BE49-F238E27FC236}">
                <a16:creationId xmlns:a16="http://schemas.microsoft.com/office/drawing/2014/main" id="{CB8FE1F4-45EE-7B7F-8A7A-B65200115928}"/>
              </a:ext>
            </a:extLst>
          </p:cNvPr>
          <p:cNvCxnSpPr>
            <a:cxnSpLocks/>
          </p:cNvCxnSpPr>
          <p:nvPr/>
        </p:nvCxnSpPr>
        <p:spPr>
          <a:xfrm>
            <a:off x="10655197" y="4570344"/>
            <a:ext cx="0" cy="154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61A96A13-4D81-905A-767F-F5C76998CE93}"/>
              </a:ext>
            </a:extLst>
          </p:cNvPr>
          <p:cNvCxnSpPr>
            <a:cxnSpLocks/>
          </p:cNvCxnSpPr>
          <p:nvPr/>
        </p:nvCxnSpPr>
        <p:spPr>
          <a:xfrm>
            <a:off x="10667977" y="4936739"/>
            <a:ext cx="0" cy="154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02521F10-A7C7-11A3-1A5B-F1C8AFB5FFEE}"/>
              </a:ext>
            </a:extLst>
          </p:cNvPr>
          <p:cNvCxnSpPr>
            <a:cxnSpLocks/>
          </p:cNvCxnSpPr>
          <p:nvPr/>
        </p:nvCxnSpPr>
        <p:spPr>
          <a:xfrm>
            <a:off x="9879932" y="4922901"/>
            <a:ext cx="218143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6A037E4B-D277-D8CB-C6BB-853D2754468E}"/>
              </a:ext>
            </a:extLst>
          </p:cNvPr>
          <p:cNvSpPr txBox="1"/>
          <p:nvPr/>
        </p:nvSpPr>
        <p:spPr>
          <a:xfrm>
            <a:off x="9876489" y="5011675"/>
            <a:ext cx="2166203" cy="307777"/>
          </a:xfrm>
          <a:prstGeom prst="rect">
            <a:avLst/>
          </a:prstGeom>
          <a:noFill/>
        </p:spPr>
        <p:txBody>
          <a:bodyPr wrap="square">
            <a:spAutoFit/>
          </a:bodyPr>
          <a:lstStyle/>
          <a:p>
            <a:pPr algn="ctr"/>
            <a:r>
              <a:rPr lang="fr-FR" sz="1400" dirty="0">
                <a:solidFill>
                  <a:schemeClr val="accent4">
                    <a:lumMod val="50000"/>
                  </a:schemeClr>
                </a:solidFill>
                <a:latin typeface="Calibri" panose="020F0502020204030204" pitchFamily="34" charset="0"/>
                <a:cs typeface="Calibri" panose="020F0502020204030204" pitchFamily="34" charset="0"/>
              </a:rPr>
              <a:t>Lignes de production</a:t>
            </a:r>
            <a:endParaRPr lang="fr-FR" sz="1400" dirty="0">
              <a:latin typeface="Calibri" panose="020F0502020204030204" pitchFamily="34" charset="0"/>
              <a:cs typeface="Calibri" panose="020F0502020204030204" pitchFamily="34" charset="0"/>
            </a:endParaRPr>
          </a:p>
        </p:txBody>
      </p:sp>
      <p:cxnSp>
        <p:nvCxnSpPr>
          <p:cNvPr id="46" name="Connecteur droit avec flèche 45">
            <a:extLst>
              <a:ext uri="{FF2B5EF4-FFF2-40B4-BE49-F238E27FC236}">
                <a16:creationId xmlns:a16="http://schemas.microsoft.com/office/drawing/2014/main" id="{5223F5CB-78EF-DD75-FC7D-1C991444796A}"/>
              </a:ext>
            </a:extLst>
          </p:cNvPr>
          <p:cNvCxnSpPr>
            <a:cxnSpLocks/>
          </p:cNvCxnSpPr>
          <p:nvPr/>
        </p:nvCxnSpPr>
        <p:spPr>
          <a:xfrm flipV="1">
            <a:off x="2584661" y="3557877"/>
            <a:ext cx="0" cy="2043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4" name="ZoneTexte 63">
            <a:extLst>
              <a:ext uri="{FF2B5EF4-FFF2-40B4-BE49-F238E27FC236}">
                <a16:creationId xmlns:a16="http://schemas.microsoft.com/office/drawing/2014/main" id="{1964BFAA-EE88-E6E3-C7EC-7D8224F0A91C}"/>
              </a:ext>
            </a:extLst>
          </p:cNvPr>
          <p:cNvSpPr txBox="1"/>
          <p:nvPr/>
        </p:nvSpPr>
        <p:spPr>
          <a:xfrm>
            <a:off x="8162577" y="3932637"/>
            <a:ext cx="784620"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XIX</a:t>
            </a:r>
            <a:r>
              <a:rPr lang="fr-FR" sz="1600" b="1" baseline="30000" dirty="0">
                <a:solidFill>
                  <a:schemeClr val="accent4">
                    <a:lumMod val="50000"/>
                  </a:schemeClr>
                </a:solidFill>
                <a:latin typeface="Calibri" panose="020F0502020204030204" pitchFamily="34" charset="0"/>
                <a:cs typeface="Calibri" panose="020F0502020204030204" pitchFamily="34" charset="0"/>
              </a:rPr>
              <a:t>e</a:t>
            </a:r>
            <a:r>
              <a:rPr lang="fr-FR" sz="1600" b="1" dirty="0">
                <a:solidFill>
                  <a:schemeClr val="accent4">
                    <a:lumMod val="50000"/>
                  </a:schemeClr>
                </a:solidFill>
                <a:latin typeface="Calibri" panose="020F0502020204030204" pitchFamily="34" charset="0"/>
                <a:cs typeface="Calibri" panose="020F0502020204030204" pitchFamily="34" charset="0"/>
              </a:rPr>
              <a:t> s.</a:t>
            </a:r>
            <a:endParaRPr lang="fr-FR" sz="1600" dirty="0"/>
          </a:p>
        </p:txBody>
      </p:sp>
      <p:sp>
        <p:nvSpPr>
          <p:cNvPr id="66" name="ZoneTexte 65">
            <a:extLst>
              <a:ext uri="{FF2B5EF4-FFF2-40B4-BE49-F238E27FC236}">
                <a16:creationId xmlns:a16="http://schemas.microsoft.com/office/drawing/2014/main" id="{8C5F9CF1-A062-C50E-9C7B-902787EF339F}"/>
              </a:ext>
            </a:extLst>
          </p:cNvPr>
          <p:cNvSpPr txBox="1"/>
          <p:nvPr/>
        </p:nvSpPr>
        <p:spPr>
          <a:xfrm>
            <a:off x="10116519" y="3930031"/>
            <a:ext cx="785839"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XX</a:t>
            </a:r>
            <a:r>
              <a:rPr lang="fr-FR" sz="1600" b="1" baseline="30000" dirty="0">
                <a:solidFill>
                  <a:schemeClr val="accent4">
                    <a:lumMod val="50000"/>
                  </a:schemeClr>
                </a:solidFill>
                <a:latin typeface="Calibri" panose="020F0502020204030204" pitchFamily="34" charset="0"/>
                <a:cs typeface="Calibri" panose="020F0502020204030204" pitchFamily="34" charset="0"/>
              </a:rPr>
              <a:t>e</a:t>
            </a:r>
            <a:r>
              <a:rPr lang="fr-FR" sz="1600" b="1" dirty="0">
                <a:solidFill>
                  <a:schemeClr val="accent4">
                    <a:lumMod val="50000"/>
                  </a:schemeClr>
                </a:solidFill>
                <a:latin typeface="Calibri" panose="020F0502020204030204" pitchFamily="34" charset="0"/>
                <a:cs typeface="Calibri" panose="020F0502020204030204" pitchFamily="34" charset="0"/>
              </a:rPr>
              <a:t> s.</a:t>
            </a:r>
            <a:endParaRPr lang="fr-FR" sz="1600" dirty="0"/>
          </a:p>
        </p:txBody>
      </p:sp>
      <p:cxnSp>
        <p:nvCxnSpPr>
          <p:cNvPr id="68" name="Connecteur droit 67">
            <a:extLst>
              <a:ext uri="{FF2B5EF4-FFF2-40B4-BE49-F238E27FC236}">
                <a16:creationId xmlns:a16="http://schemas.microsoft.com/office/drawing/2014/main" id="{DF0BBFF9-71FD-AEF9-B6A9-1B4528466B46}"/>
              </a:ext>
            </a:extLst>
          </p:cNvPr>
          <p:cNvCxnSpPr>
            <a:cxnSpLocks/>
          </p:cNvCxnSpPr>
          <p:nvPr/>
        </p:nvCxnSpPr>
        <p:spPr>
          <a:xfrm>
            <a:off x="2565999" y="3773027"/>
            <a:ext cx="56563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5" name="ZoneTexte 74">
            <a:extLst>
              <a:ext uri="{FF2B5EF4-FFF2-40B4-BE49-F238E27FC236}">
                <a16:creationId xmlns:a16="http://schemas.microsoft.com/office/drawing/2014/main" id="{26B43832-5C48-1B42-CAE6-54B05E512DED}"/>
              </a:ext>
            </a:extLst>
          </p:cNvPr>
          <p:cNvSpPr txBox="1"/>
          <p:nvPr/>
        </p:nvSpPr>
        <p:spPr>
          <a:xfrm>
            <a:off x="3522356" y="3506171"/>
            <a:ext cx="2296487"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manifestations ou révoltes</a:t>
            </a:r>
            <a:endParaRPr lang="fr-FR" sz="1400" dirty="0">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B824AEC6-FAF7-4130-E57E-C0D08A39B420}"/>
              </a:ext>
            </a:extLst>
          </p:cNvPr>
          <p:cNvSpPr/>
          <p:nvPr/>
        </p:nvSpPr>
        <p:spPr>
          <a:xfrm>
            <a:off x="5262046" y="674939"/>
            <a:ext cx="3429016" cy="369332"/>
          </a:xfrm>
          <a:prstGeom prst="rect">
            <a:avLst/>
          </a:prstGeom>
          <a:noFill/>
        </p:spPr>
        <p:txBody>
          <a:bodyPr wrap="none" lIns="91440" tIns="45720" rIns="91440" bIns="45720">
            <a:spAutoFit/>
          </a:bodyPr>
          <a:lstStyle/>
          <a:p>
            <a:pPr algn="ctr"/>
            <a:r>
              <a:rPr lang="fr-FR" b="1" cap="none" spc="0" dirty="0">
                <a:ln w="12700">
                  <a:solidFill>
                    <a:srgbClr val="FFFF00"/>
                  </a:solidFill>
                  <a:prstDash val="solid"/>
                </a:ln>
                <a:solidFill>
                  <a:srgbClr val="7030A0"/>
                </a:solidFill>
                <a:effectLst>
                  <a:outerShdw dist="38100" dir="2640000" algn="bl" rotWithShape="0">
                    <a:schemeClr val="accent1"/>
                  </a:outerShdw>
                </a:effectLst>
              </a:rPr>
              <a:t>Révolutions industrielles et travail</a:t>
            </a:r>
          </a:p>
        </p:txBody>
      </p:sp>
      <p:sp>
        <p:nvSpPr>
          <p:cNvPr id="10" name="Rectangle 9">
            <a:extLst>
              <a:ext uri="{FF2B5EF4-FFF2-40B4-BE49-F238E27FC236}">
                <a16:creationId xmlns:a16="http://schemas.microsoft.com/office/drawing/2014/main" id="{77E5A069-B23E-4636-9CC3-E64FF7712846}"/>
              </a:ext>
            </a:extLst>
          </p:cNvPr>
          <p:cNvSpPr/>
          <p:nvPr/>
        </p:nvSpPr>
        <p:spPr>
          <a:xfrm>
            <a:off x="5275608" y="503612"/>
            <a:ext cx="5195870" cy="48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536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fill="hold"/>
                                        <p:tgtEl>
                                          <p:spTgt spid="25"/>
                                        </p:tgtEl>
                                        <p:attrNameLst>
                                          <p:attrName>ppt_x</p:attrName>
                                        </p:attrNameLst>
                                      </p:cBhvr>
                                      <p:tavLst>
                                        <p:tav tm="0">
                                          <p:val>
                                            <p:strVal val="#ppt_x"/>
                                          </p:val>
                                        </p:tav>
                                        <p:tav tm="100000">
                                          <p:val>
                                            <p:strVal val="#ppt_x"/>
                                          </p:val>
                                        </p:tav>
                                      </p:tavLst>
                                    </p:anim>
                                    <p:anim calcmode="lin" valueType="num">
                                      <p:cBhvr additive="base">
                                        <p:cTn id="79" dur="500" fill="hold"/>
                                        <p:tgtEl>
                                          <p:spTgt spid="2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500" fill="hold"/>
                                        <p:tgtEl>
                                          <p:spTgt spid="32"/>
                                        </p:tgtEl>
                                        <p:attrNameLst>
                                          <p:attrName>ppt_x</p:attrName>
                                        </p:attrNameLst>
                                      </p:cBhvr>
                                      <p:tavLst>
                                        <p:tav tm="0">
                                          <p:val>
                                            <p:strVal val="#ppt_x"/>
                                          </p:val>
                                        </p:tav>
                                        <p:tav tm="100000">
                                          <p:val>
                                            <p:strVal val="#ppt_x"/>
                                          </p:val>
                                        </p:tav>
                                      </p:tavLst>
                                    </p:anim>
                                    <p:anim calcmode="lin" valueType="num">
                                      <p:cBhvr additive="base">
                                        <p:cTn id="83" dur="500" fill="hold"/>
                                        <p:tgtEl>
                                          <p:spTgt spid="3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additive="base">
                                        <p:cTn id="86" dur="500" fill="hold"/>
                                        <p:tgtEl>
                                          <p:spTgt spid="28"/>
                                        </p:tgtEl>
                                        <p:attrNameLst>
                                          <p:attrName>ppt_x</p:attrName>
                                        </p:attrNameLst>
                                      </p:cBhvr>
                                      <p:tavLst>
                                        <p:tav tm="0">
                                          <p:val>
                                            <p:strVal val="#ppt_x"/>
                                          </p:val>
                                        </p:tav>
                                        <p:tav tm="100000">
                                          <p:val>
                                            <p:strVal val="#ppt_x"/>
                                          </p:val>
                                        </p:tav>
                                      </p:tavLst>
                                    </p:anim>
                                    <p:anim calcmode="lin" valueType="num">
                                      <p:cBhvr additive="base">
                                        <p:cTn id="87" dur="500" fill="hold"/>
                                        <p:tgtEl>
                                          <p:spTgt spid="28"/>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ppt_x"/>
                                          </p:val>
                                        </p:tav>
                                        <p:tav tm="100000">
                                          <p:val>
                                            <p:strVal val="#ppt_x"/>
                                          </p:val>
                                        </p:tav>
                                      </p:tavLst>
                                    </p:anim>
                                    <p:anim calcmode="lin" valueType="num">
                                      <p:cBhvr additive="base">
                                        <p:cTn id="91" dur="500" fill="hold"/>
                                        <p:tgtEl>
                                          <p:spTgt spid="3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additive="base">
                                        <p:cTn id="94" dur="500" fill="hold"/>
                                        <p:tgtEl>
                                          <p:spTgt spid="40"/>
                                        </p:tgtEl>
                                        <p:attrNameLst>
                                          <p:attrName>ppt_x</p:attrName>
                                        </p:attrNameLst>
                                      </p:cBhvr>
                                      <p:tavLst>
                                        <p:tav tm="0">
                                          <p:val>
                                            <p:strVal val="#ppt_x"/>
                                          </p:val>
                                        </p:tav>
                                        <p:tav tm="100000">
                                          <p:val>
                                            <p:strVal val="#ppt_x"/>
                                          </p:val>
                                        </p:tav>
                                      </p:tavLst>
                                    </p:anim>
                                    <p:anim calcmode="lin" valueType="num">
                                      <p:cBhvr additive="base">
                                        <p:cTn id="9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500" fill="hold"/>
                                        <p:tgtEl>
                                          <p:spTgt spid="46"/>
                                        </p:tgtEl>
                                        <p:attrNameLst>
                                          <p:attrName>ppt_x</p:attrName>
                                        </p:attrNameLst>
                                      </p:cBhvr>
                                      <p:tavLst>
                                        <p:tav tm="0">
                                          <p:val>
                                            <p:strVal val="#ppt_x"/>
                                          </p:val>
                                        </p:tav>
                                        <p:tav tm="100000">
                                          <p:val>
                                            <p:strVal val="#ppt_x"/>
                                          </p:val>
                                        </p:tav>
                                      </p:tavLst>
                                    </p:anim>
                                    <p:anim calcmode="lin" valueType="num">
                                      <p:cBhvr additive="base">
                                        <p:cTn id="101" dur="500" fill="hold"/>
                                        <p:tgtEl>
                                          <p:spTgt spid="46"/>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75"/>
                                        </p:tgtEl>
                                        <p:attrNameLst>
                                          <p:attrName>style.visibility</p:attrName>
                                        </p:attrNameLst>
                                      </p:cBhvr>
                                      <p:to>
                                        <p:strVal val="visible"/>
                                      </p:to>
                                    </p:set>
                                    <p:anim calcmode="lin" valueType="num">
                                      <p:cBhvr additive="base">
                                        <p:cTn id="104" dur="500" fill="hold"/>
                                        <p:tgtEl>
                                          <p:spTgt spid="75"/>
                                        </p:tgtEl>
                                        <p:attrNameLst>
                                          <p:attrName>ppt_x</p:attrName>
                                        </p:attrNameLst>
                                      </p:cBhvr>
                                      <p:tavLst>
                                        <p:tav tm="0">
                                          <p:val>
                                            <p:strVal val="#ppt_x"/>
                                          </p:val>
                                        </p:tav>
                                        <p:tav tm="100000">
                                          <p:val>
                                            <p:strVal val="#ppt_x"/>
                                          </p:val>
                                        </p:tav>
                                      </p:tavLst>
                                    </p:anim>
                                    <p:anim calcmode="lin" valueType="num">
                                      <p:cBhvr additive="base">
                                        <p:cTn id="105" dur="500" fill="hold"/>
                                        <p:tgtEl>
                                          <p:spTgt spid="75"/>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68"/>
                                        </p:tgtEl>
                                        <p:attrNameLst>
                                          <p:attrName>style.visibility</p:attrName>
                                        </p:attrNameLst>
                                      </p:cBhvr>
                                      <p:to>
                                        <p:strVal val="visible"/>
                                      </p:to>
                                    </p:set>
                                    <p:anim calcmode="lin" valueType="num">
                                      <p:cBhvr additive="base">
                                        <p:cTn id="108" dur="500" fill="hold"/>
                                        <p:tgtEl>
                                          <p:spTgt spid="68"/>
                                        </p:tgtEl>
                                        <p:attrNameLst>
                                          <p:attrName>ppt_x</p:attrName>
                                        </p:attrNameLst>
                                      </p:cBhvr>
                                      <p:tavLst>
                                        <p:tav tm="0">
                                          <p:val>
                                            <p:strVal val="#ppt_x"/>
                                          </p:val>
                                        </p:tav>
                                        <p:tav tm="100000">
                                          <p:val>
                                            <p:strVal val="#ppt_x"/>
                                          </p:val>
                                        </p:tav>
                                      </p:tavLst>
                                    </p:anim>
                                    <p:anim calcmode="lin" valueType="num">
                                      <p:cBhvr additive="base">
                                        <p:cTn id="109"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grpId="0" nodeType="click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1000"/>
                                        <p:tgtEl>
                                          <p:spTgt spid="36"/>
                                        </p:tgtEl>
                                      </p:cBhvr>
                                    </p:animEffect>
                                    <p:anim calcmode="lin" valueType="num">
                                      <p:cBhvr>
                                        <p:cTn id="115" dur="1000" fill="hold"/>
                                        <p:tgtEl>
                                          <p:spTgt spid="36"/>
                                        </p:tgtEl>
                                        <p:attrNameLst>
                                          <p:attrName>ppt_x</p:attrName>
                                        </p:attrNameLst>
                                      </p:cBhvr>
                                      <p:tavLst>
                                        <p:tav tm="0">
                                          <p:val>
                                            <p:strVal val="#ppt_x"/>
                                          </p:val>
                                        </p:tav>
                                        <p:tav tm="100000">
                                          <p:val>
                                            <p:strVal val="#ppt_x"/>
                                          </p:val>
                                        </p:tav>
                                      </p:tavLst>
                                    </p:anim>
                                    <p:anim calcmode="lin" valueType="num">
                                      <p:cBhvr>
                                        <p:cTn id="11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38"/>
                                        </p:tgtEl>
                                        <p:attrNameLst>
                                          <p:attrName>style.visibility</p:attrName>
                                        </p:attrNameLst>
                                      </p:cBhvr>
                                      <p:to>
                                        <p:strVal val="visible"/>
                                      </p:to>
                                    </p:set>
                                    <p:anim calcmode="lin" valueType="num">
                                      <p:cBhvr additive="base">
                                        <p:cTn id="121" dur="500" fill="hold"/>
                                        <p:tgtEl>
                                          <p:spTgt spid="38"/>
                                        </p:tgtEl>
                                        <p:attrNameLst>
                                          <p:attrName>ppt_x</p:attrName>
                                        </p:attrNameLst>
                                      </p:cBhvr>
                                      <p:tavLst>
                                        <p:tav tm="0">
                                          <p:val>
                                            <p:strVal val="#ppt_x"/>
                                          </p:val>
                                        </p:tav>
                                        <p:tav tm="100000">
                                          <p:val>
                                            <p:strVal val="#ppt_x"/>
                                          </p:val>
                                        </p:tav>
                                      </p:tavLst>
                                    </p:anim>
                                    <p:anim calcmode="lin" valueType="num">
                                      <p:cBhvr additive="base">
                                        <p:cTn id="122" dur="500" fill="hold"/>
                                        <p:tgtEl>
                                          <p:spTgt spid="38"/>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additive="base">
                                        <p:cTn id="125" dur="500" fill="hold"/>
                                        <p:tgtEl>
                                          <p:spTgt spid="64"/>
                                        </p:tgtEl>
                                        <p:attrNameLst>
                                          <p:attrName>ppt_x</p:attrName>
                                        </p:attrNameLst>
                                      </p:cBhvr>
                                      <p:tavLst>
                                        <p:tav tm="0">
                                          <p:val>
                                            <p:strVal val="#ppt_x"/>
                                          </p:val>
                                        </p:tav>
                                        <p:tav tm="100000">
                                          <p:val>
                                            <p:strVal val="#ppt_x"/>
                                          </p:val>
                                        </p:tav>
                                      </p:tavLst>
                                    </p:anim>
                                    <p:anim calcmode="lin" valueType="num">
                                      <p:cBhvr additive="base">
                                        <p:cTn id="126" dur="500" fill="hold"/>
                                        <p:tgtEl>
                                          <p:spTgt spid="64"/>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66"/>
                                        </p:tgtEl>
                                        <p:attrNameLst>
                                          <p:attrName>style.visibility</p:attrName>
                                        </p:attrNameLst>
                                      </p:cBhvr>
                                      <p:to>
                                        <p:strVal val="visible"/>
                                      </p:to>
                                    </p:set>
                                    <p:anim calcmode="lin" valueType="num">
                                      <p:cBhvr additive="base">
                                        <p:cTn id="129" dur="500" fill="hold"/>
                                        <p:tgtEl>
                                          <p:spTgt spid="66"/>
                                        </p:tgtEl>
                                        <p:attrNameLst>
                                          <p:attrName>ppt_x</p:attrName>
                                        </p:attrNameLst>
                                      </p:cBhvr>
                                      <p:tavLst>
                                        <p:tav tm="0">
                                          <p:val>
                                            <p:strVal val="#ppt_x"/>
                                          </p:val>
                                        </p:tav>
                                        <p:tav tm="100000">
                                          <p:val>
                                            <p:strVal val="#ppt_x"/>
                                          </p:val>
                                        </p:tav>
                                      </p:tavLst>
                                    </p:anim>
                                    <p:anim calcmode="lin" valueType="num">
                                      <p:cBhvr additive="base">
                                        <p:cTn id="130" dur="500" fill="hold"/>
                                        <p:tgtEl>
                                          <p:spTgt spid="66"/>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additive="base">
                                        <p:cTn id="133" dur="500" fill="hold"/>
                                        <p:tgtEl>
                                          <p:spTgt spid="47"/>
                                        </p:tgtEl>
                                        <p:attrNameLst>
                                          <p:attrName>ppt_x</p:attrName>
                                        </p:attrNameLst>
                                      </p:cBhvr>
                                      <p:tavLst>
                                        <p:tav tm="0">
                                          <p:val>
                                            <p:strVal val="#ppt_x"/>
                                          </p:val>
                                        </p:tav>
                                        <p:tav tm="100000">
                                          <p:val>
                                            <p:strVal val="#ppt_x"/>
                                          </p:val>
                                        </p:tav>
                                      </p:tavLst>
                                    </p:anim>
                                    <p:anim calcmode="lin" valueType="num">
                                      <p:cBhvr additive="base">
                                        <p:cTn id="134" dur="500" fill="hold"/>
                                        <p:tgtEl>
                                          <p:spTgt spid="47"/>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48"/>
                                        </p:tgtEl>
                                        <p:attrNameLst>
                                          <p:attrName>style.visibility</p:attrName>
                                        </p:attrNameLst>
                                      </p:cBhvr>
                                      <p:to>
                                        <p:strVal val="visible"/>
                                      </p:to>
                                    </p:set>
                                    <p:anim calcmode="lin" valueType="num">
                                      <p:cBhvr additive="base">
                                        <p:cTn id="137" dur="500" fill="hold"/>
                                        <p:tgtEl>
                                          <p:spTgt spid="48"/>
                                        </p:tgtEl>
                                        <p:attrNameLst>
                                          <p:attrName>ppt_x</p:attrName>
                                        </p:attrNameLst>
                                      </p:cBhvr>
                                      <p:tavLst>
                                        <p:tav tm="0">
                                          <p:val>
                                            <p:strVal val="#ppt_x"/>
                                          </p:val>
                                        </p:tav>
                                        <p:tav tm="100000">
                                          <p:val>
                                            <p:strVal val="#ppt_x"/>
                                          </p:val>
                                        </p:tav>
                                      </p:tavLst>
                                    </p:anim>
                                    <p:anim calcmode="lin" valueType="num">
                                      <p:cBhvr additive="base">
                                        <p:cTn id="138" dur="500" fill="hold"/>
                                        <p:tgtEl>
                                          <p:spTgt spid="48"/>
                                        </p:tgtEl>
                                        <p:attrNameLst>
                                          <p:attrName>ppt_y</p:attrName>
                                        </p:attrNameLst>
                                      </p:cBhvr>
                                      <p:tavLst>
                                        <p:tav tm="0">
                                          <p:val>
                                            <p:strVal val="1+#ppt_h/2"/>
                                          </p:val>
                                        </p:tav>
                                        <p:tav tm="100000">
                                          <p:val>
                                            <p:strVal val="#ppt_y"/>
                                          </p:val>
                                        </p:tav>
                                      </p:tavLst>
                                    </p:anim>
                                  </p:childTnLst>
                                </p:cTn>
                              </p:par>
                              <p:par>
                                <p:cTn id="139" presetID="2" presetClass="entr" presetSubtype="4" fill="hold" nodeType="withEffect">
                                  <p:stCondLst>
                                    <p:cond delay="0"/>
                                  </p:stCondLst>
                                  <p:childTnLst>
                                    <p:set>
                                      <p:cBhvr>
                                        <p:cTn id="140" dur="1" fill="hold">
                                          <p:stCondLst>
                                            <p:cond delay="0"/>
                                          </p:stCondLst>
                                        </p:cTn>
                                        <p:tgtEl>
                                          <p:spTgt spid="51"/>
                                        </p:tgtEl>
                                        <p:attrNameLst>
                                          <p:attrName>style.visibility</p:attrName>
                                        </p:attrNameLst>
                                      </p:cBhvr>
                                      <p:to>
                                        <p:strVal val="visible"/>
                                      </p:to>
                                    </p:set>
                                    <p:anim calcmode="lin" valueType="num">
                                      <p:cBhvr additive="base">
                                        <p:cTn id="141" dur="500" fill="hold"/>
                                        <p:tgtEl>
                                          <p:spTgt spid="51"/>
                                        </p:tgtEl>
                                        <p:attrNameLst>
                                          <p:attrName>ppt_x</p:attrName>
                                        </p:attrNameLst>
                                      </p:cBhvr>
                                      <p:tavLst>
                                        <p:tav tm="0">
                                          <p:val>
                                            <p:strVal val="#ppt_x"/>
                                          </p:val>
                                        </p:tav>
                                        <p:tav tm="100000">
                                          <p:val>
                                            <p:strVal val="#ppt_x"/>
                                          </p:val>
                                        </p:tav>
                                      </p:tavLst>
                                    </p:anim>
                                    <p:anim calcmode="lin" valueType="num">
                                      <p:cBhvr additive="base">
                                        <p:cTn id="142" dur="500" fill="hold"/>
                                        <p:tgtEl>
                                          <p:spTgt spid="51"/>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56"/>
                                        </p:tgtEl>
                                        <p:attrNameLst>
                                          <p:attrName>style.visibility</p:attrName>
                                        </p:attrNameLst>
                                      </p:cBhvr>
                                      <p:to>
                                        <p:strVal val="visible"/>
                                      </p:to>
                                    </p:set>
                                    <p:anim calcmode="lin" valueType="num">
                                      <p:cBhvr additive="base">
                                        <p:cTn id="145" dur="500" fill="hold"/>
                                        <p:tgtEl>
                                          <p:spTgt spid="56"/>
                                        </p:tgtEl>
                                        <p:attrNameLst>
                                          <p:attrName>ppt_x</p:attrName>
                                        </p:attrNameLst>
                                      </p:cBhvr>
                                      <p:tavLst>
                                        <p:tav tm="0">
                                          <p:val>
                                            <p:strVal val="#ppt_x"/>
                                          </p:val>
                                        </p:tav>
                                        <p:tav tm="100000">
                                          <p:val>
                                            <p:strVal val="#ppt_x"/>
                                          </p:val>
                                        </p:tav>
                                      </p:tavLst>
                                    </p:anim>
                                    <p:anim calcmode="lin" valueType="num">
                                      <p:cBhvr additive="base">
                                        <p:cTn id="146" dur="500" fill="hold"/>
                                        <p:tgtEl>
                                          <p:spTgt spid="56"/>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57"/>
                                        </p:tgtEl>
                                        <p:attrNameLst>
                                          <p:attrName>style.visibility</p:attrName>
                                        </p:attrNameLst>
                                      </p:cBhvr>
                                      <p:to>
                                        <p:strVal val="visible"/>
                                      </p:to>
                                    </p:set>
                                    <p:anim calcmode="lin" valueType="num">
                                      <p:cBhvr additive="base">
                                        <p:cTn id="149" dur="500" fill="hold"/>
                                        <p:tgtEl>
                                          <p:spTgt spid="57"/>
                                        </p:tgtEl>
                                        <p:attrNameLst>
                                          <p:attrName>ppt_x</p:attrName>
                                        </p:attrNameLst>
                                      </p:cBhvr>
                                      <p:tavLst>
                                        <p:tav tm="0">
                                          <p:val>
                                            <p:strVal val="#ppt_x"/>
                                          </p:val>
                                        </p:tav>
                                        <p:tav tm="100000">
                                          <p:val>
                                            <p:strVal val="#ppt_x"/>
                                          </p:val>
                                        </p:tav>
                                      </p:tavLst>
                                    </p:anim>
                                    <p:anim calcmode="lin" valueType="num">
                                      <p:cBhvr additive="base">
                                        <p:cTn id="150" dur="500" fill="hold"/>
                                        <p:tgtEl>
                                          <p:spTgt spid="57"/>
                                        </p:tgtEl>
                                        <p:attrNameLst>
                                          <p:attrName>ppt_y</p:attrName>
                                        </p:attrNameLst>
                                      </p:cBhvr>
                                      <p:tavLst>
                                        <p:tav tm="0">
                                          <p:val>
                                            <p:strVal val="1+#ppt_h/2"/>
                                          </p:val>
                                        </p:tav>
                                        <p:tav tm="100000">
                                          <p:val>
                                            <p:strVal val="#ppt_y"/>
                                          </p:val>
                                        </p:tav>
                                      </p:tavLst>
                                    </p:anim>
                                  </p:childTnLst>
                                </p:cTn>
                              </p:par>
                            </p:childTnLst>
                          </p:cTn>
                        </p:par>
                        <p:par>
                          <p:cTn id="151" fill="hold">
                            <p:stCondLst>
                              <p:cond delay="500"/>
                            </p:stCondLst>
                            <p:childTnLst>
                              <p:par>
                                <p:cTn id="152" presetID="2" presetClass="entr" presetSubtype="4" fill="hold" nodeType="afterEffect">
                                  <p:stCondLst>
                                    <p:cond delay="0"/>
                                  </p:stCondLst>
                                  <p:childTnLst>
                                    <p:set>
                                      <p:cBhvr>
                                        <p:cTn id="153" dur="1" fill="hold">
                                          <p:stCondLst>
                                            <p:cond delay="0"/>
                                          </p:stCondLst>
                                        </p:cTn>
                                        <p:tgtEl>
                                          <p:spTgt spid="45"/>
                                        </p:tgtEl>
                                        <p:attrNameLst>
                                          <p:attrName>style.visibility</p:attrName>
                                        </p:attrNameLst>
                                      </p:cBhvr>
                                      <p:to>
                                        <p:strVal val="visible"/>
                                      </p:to>
                                    </p:set>
                                    <p:anim calcmode="lin" valueType="num">
                                      <p:cBhvr additive="base">
                                        <p:cTn id="154" dur="500" fill="hold"/>
                                        <p:tgtEl>
                                          <p:spTgt spid="45"/>
                                        </p:tgtEl>
                                        <p:attrNameLst>
                                          <p:attrName>ppt_x</p:attrName>
                                        </p:attrNameLst>
                                      </p:cBhvr>
                                      <p:tavLst>
                                        <p:tav tm="0">
                                          <p:val>
                                            <p:strVal val="#ppt_x"/>
                                          </p:val>
                                        </p:tav>
                                        <p:tav tm="100000">
                                          <p:val>
                                            <p:strVal val="#ppt_x"/>
                                          </p:val>
                                        </p:tav>
                                      </p:tavLst>
                                    </p:anim>
                                    <p:anim calcmode="lin" valueType="num">
                                      <p:cBhvr additive="base">
                                        <p:cTn id="155"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nodeType="clickEffect">
                                  <p:stCondLst>
                                    <p:cond delay="0"/>
                                  </p:stCondLst>
                                  <p:childTnLst>
                                    <p:set>
                                      <p:cBhvr>
                                        <p:cTn id="159" dur="1" fill="hold">
                                          <p:stCondLst>
                                            <p:cond delay="0"/>
                                          </p:stCondLst>
                                        </p:cTn>
                                        <p:tgtEl>
                                          <p:spTgt spid="16"/>
                                        </p:tgtEl>
                                        <p:attrNameLst>
                                          <p:attrName>style.visibility</p:attrName>
                                        </p:attrNameLst>
                                      </p:cBhvr>
                                      <p:to>
                                        <p:strVal val="visible"/>
                                      </p:to>
                                    </p:set>
                                    <p:anim calcmode="lin" valueType="num">
                                      <p:cBhvr additive="base">
                                        <p:cTn id="160" dur="500" fill="hold"/>
                                        <p:tgtEl>
                                          <p:spTgt spid="16"/>
                                        </p:tgtEl>
                                        <p:attrNameLst>
                                          <p:attrName>ppt_x</p:attrName>
                                        </p:attrNameLst>
                                      </p:cBhvr>
                                      <p:tavLst>
                                        <p:tav tm="0">
                                          <p:val>
                                            <p:strVal val="#ppt_x"/>
                                          </p:val>
                                        </p:tav>
                                        <p:tav tm="100000">
                                          <p:val>
                                            <p:strVal val="#ppt_x"/>
                                          </p:val>
                                        </p:tav>
                                      </p:tavLst>
                                    </p:anim>
                                    <p:anim calcmode="lin" valueType="num">
                                      <p:cBhvr additive="base">
                                        <p:cTn id="161" dur="500" fill="hold"/>
                                        <p:tgtEl>
                                          <p:spTgt spid="16"/>
                                        </p:tgtEl>
                                        <p:attrNameLst>
                                          <p:attrName>ppt_y</p:attrName>
                                        </p:attrNameLst>
                                      </p:cBhvr>
                                      <p:tavLst>
                                        <p:tav tm="0">
                                          <p:val>
                                            <p:strVal val="1+#ppt_h/2"/>
                                          </p:val>
                                        </p:tav>
                                        <p:tav tm="100000">
                                          <p:val>
                                            <p:strVal val="#ppt_y"/>
                                          </p:val>
                                        </p:tav>
                                      </p:tavLst>
                                    </p:anim>
                                  </p:childTnLst>
                                </p:cTn>
                              </p:par>
                              <p:par>
                                <p:cTn id="162" presetID="2" presetClass="entr" presetSubtype="4" fill="hold" grpId="0" nodeType="withEffect">
                                  <p:stCondLst>
                                    <p:cond delay="0"/>
                                  </p:stCondLst>
                                  <p:childTnLst>
                                    <p:set>
                                      <p:cBhvr>
                                        <p:cTn id="163" dur="1" fill="hold">
                                          <p:stCondLst>
                                            <p:cond delay="0"/>
                                          </p:stCondLst>
                                        </p:cTn>
                                        <p:tgtEl>
                                          <p:spTgt spid="31"/>
                                        </p:tgtEl>
                                        <p:attrNameLst>
                                          <p:attrName>style.visibility</p:attrName>
                                        </p:attrNameLst>
                                      </p:cBhvr>
                                      <p:to>
                                        <p:strVal val="visible"/>
                                      </p:to>
                                    </p:set>
                                    <p:anim calcmode="lin" valueType="num">
                                      <p:cBhvr additive="base">
                                        <p:cTn id="164" dur="500" fill="hold"/>
                                        <p:tgtEl>
                                          <p:spTgt spid="31"/>
                                        </p:tgtEl>
                                        <p:attrNameLst>
                                          <p:attrName>ppt_x</p:attrName>
                                        </p:attrNameLst>
                                      </p:cBhvr>
                                      <p:tavLst>
                                        <p:tav tm="0">
                                          <p:val>
                                            <p:strVal val="#ppt_x"/>
                                          </p:val>
                                        </p:tav>
                                        <p:tav tm="100000">
                                          <p:val>
                                            <p:strVal val="#ppt_x"/>
                                          </p:val>
                                        </p:tav>
                                      </p:tavLst>
                                    </p:anim>
                                    <p:anim calcmode="lin" valueType="num">
                                      <p:cBhvr additive="base">
                                        <p:cTn id="165" dur="500" fill="hold"/>
                                        <p:tgtEl>
                                          <p:spTgt spid="31"/>
                                        </p:tgtEl>
                                        <p:attrNameLst>
                                          <p:attrName>ppt_y</p:attrName>
                                        </p:attrNameLst>
                                      </p:cBhvr>
                                      <p:tavLst>
                                        <p:tav tm="0">
                                          <p:val>
                                            <p:strVal val="1+#ppt_h/2"/>
                                          </p:val>
                                        </p:tav>
                                        <p:tav tm="100000">
                                          <p:val>
                                            <p:strVal val="#ppt_y"/>
                                          </p:val>
                                        </p:tav>
                                      </p:tavLst>
                                    </p:anim>
                                  </p:childTnLst>
                                </p:cTn>
                              </p:par>
                              <p:par>
                                <p:cTn id="166" presetID="2" presetClass="entr" presetSubtype="4" fill="hold" nodeType="withEffect">
                                  <p:stCondLst>
                                    <p:cond delay="0"/>
                                  </p:stCondLst>
                                  <p:childTnLst>
                                    <p:set>
                                      <p:cBhvr>
                                        <p:cTn id="167" dur="1" fill="hold">
                                          <p:stCondLst>
                                            <p:cond delay="0"/>
                                          </p:stCondLst>
                                        </p:cTn>
                                        <p:tgtEl>
                                          <p:spTgt spid="26"/>
                                        </p:tgtEl>
                                        <p:attrNameLst>
                                          <p:attrName>style.visibility</p:attrName>
                                        </p:attrNameLst>
                                      </p:cBhvr>
                                      <p:to>
                                        <p:strVal val="visible"/>
                                      </p:to>
                                    </p:set>
                                    <p:anim calcmode="lin" valueType="num">
                                      <p:cBhvr additive="base">
                                        <p:cTn id="168" dur="500" fill="hold"/>
                                        <p:tgtEl>
                                          <p:spTgt spid="26"/>
                                        </p:tgtEl>
                                        <p:attrNameLst>
                                          <p:attrName>ppt_x</p:attrName>
                                        </p:attrNameLst>
                                      </p:cBhvr>
                                      <p:tavLst>
                                        <p:tav tm="0">
                                          <p:val>
                                            <p:strVal val="#ppt_x"/>
                                          </p:val>
                                        </p:tav>
                                        <p:tav tm="100000">
                                          <p:val>
                                            <p:strVal val="#ppt_x"/>
                                          </p:val>
                                        </p:tav>
                                      </p:tavLst>
                                    </p:anim>
                                    <p:anim calcmode="lin" valueType="num">
                                      <p:cBhvr additive="base">
                                        <p:cTn id="16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42" presetClass="entr" presetSubtype="0" fill="hold" grpId="0" nodeType="clickEffect">
                                  <p:stCondLst>
                                    <p:cond delay="0"/>
                                  </p:stCondLst>
                                  <p:childTnLst>
                                    <p:set>
                                      <p:cBhvr>
                                        <p:cTn id="173" dur="1" fill="hold">
                                          <p:stCondLst>
                                            <p:cond delay="0"/>
                                          </p:stCondLst>
                                        </p:cTn>
                                        <p:tgtEl>
                                          <p:spTgt spid="44"/>
                                        </p:tgtEl>
                                        <p:attrNameLst>
                                          <p:attrName>style.visibility</p:attrName>
                                        </p:attrNameLst>
                                      </p:cBhvr>
                                      <p:to>
                                        <p:strVal val="visible"/>
                                      </p:to>
                                    </p:set>
                                    <p:animEffect transition="in" filter="fade">
                                      <p:cBhvr>
                                        <p:cTn id="174" dur="1000"/>
                                        <p:tgtEl>
                                          <p:spTgt spid="44"/>
                                        </p:tgtEl>
                                      </p:cBhvr>
                                    </p:animEffect>
                                    <p:anim calcmode="lin" valueType="num">
                                      <p:cBhvr>
                                        <p:cTn id="175" dur="1000" fill="hold"/>
                                        <p:tgtEl>
                                          <p:spTgt spid="44"/>
                                        </p:tgtEl>
                                        <p:attrNameLst>
                                          <p:attrName>ppt_x</p:attrName>
                                        </p:attrNameLst>
                                      </p:cBhvr>
                                      <p:tavLst>
                                        <p:tav tm="0">
                                          <p:val>
                                            <p:strVal val="#ppt_x"/>
                                          </p:val>
                                        </p:tav>
                                        <p:tav tm="100000">
                                          <p:val>
                                            <p:strVal val="#ppt_x"/>
                                          </p:val>
                                        </p:tav>
                                      </p:tavLst>
                                    </p:anim>
                                    <p:anim calcmode="lin" valueType="num">
                                      <p:cBhvr>
                                        <p:cTn id="17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nodeType="clickEffect">
                                  <p:stCondLst>
                                    <p:cond delay="0"/>
                                  </p:stCondLst>
                                  <p:childTnLst>
                                    <p:set>
                                      <p:cBhvr>
                                        <p:cTn id="180" dur="1" fill="hold">
                                          <p:stCondLst>
                                            <p:cond delay="0"/>
                                          </p:stCondLst>
                                        </p:cTn>
                                        <p:tgtEl>
                                          <p:spTgt spid="29"/>
                                        </p:tgtEl>
                                        <p:attrNameLst>
                                          <p:attrName>style.visibility</p:attrName>
                                        </p:attrNameLst>
                                      </p:cBhvr>
                                      <p:to>
                                        <p:strVal val="visible"/>
                                      </p:to>
                                    </p:set>
                                    <p:anim calcmode="lin" valueType="num">
                                      <p:cBhvr additive="base">
                                        <p:cTn id="181" dur="500" fill="hold"/>
                                        <p:tgtEl>
                                          <p:spTgt spid="29"/>
                                        </p:tgtEl>
                                        <p:attrNameLst>
                                          <p:attrName>ppt_x</p:attrName>
                                        </p:attrNameLst>
                                      </p:cBhvr>
                                      <p:tavLst>
                                        <p:tav tm="0">
                                          <p:val>
                                            <p:strVal val="#ppt_x"/>
                                          </p:val>
                                        </p:tav>
                                        <p:tav tm="100000">
                                          <p:val>
                                            <p:strVal val="#ppt_x"/>
                                          </p:val>
                                        </p:tav>
                                      </p:tavLst>
                                    </p:anim>
                                    <p:anim calcmode="lin" valueType="num">
                                      <p:cBhvr additive="base">
                                        <p:cTn id="182" dur="500" fill="hold"/>
                                        <p:tgtEl>
                                          <p:spTgt spid="29"/>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39"/>
                                        </p:tgtEl>
                                        <p:attrNameLst>
                                          <p:attrName>style.visibility</p:attrName>
                                        </p:attrNameLst>
                                      </p:cBhvr>
                                      <p:to>
                                        <p:strVal val="visible"/>
                                      </p:to>
                                    </p:set>
                                    <p:anim calcmode="lin" valueType="num">
                                      <p:cBhvr additive="base">
                                        <p:cTn id="185" dur="500" fill="hold"/>
                                        <p:tgtEl>
                                          <p:spTgt spid="39"/>
                                        </p:tgtEl>
                                        <p:attrNameLst>
                                          <p:attrName>ppt_x</p:attrName>
                                        </p:attrNameLst>
                                      </p:cBhvr>
                                      <p:tavLst>
                                        <p:tav tm="0">
                                          <p:val>
                                            <p:strVal val="#ppt_x"/>
                                          </p:val>
                                        </p:tav>
                                        <p:tav tm="100000">
                                          <p:val>
                                            <p:strVal val="#ppt_x"/>
                                          </p:val>
                                        </p:tav>
                                      </p:tavLst>
                                    </p:anim>
                                    <p:anim calcmode="lin" valueType="num">
                                      <p:cBhvr additive="base">
                                        <p:cTn id="186" dur="500" fill="hold"/>
                                        <p:tgtEl>
                                          <p:spTgt spid="39"/>
                                        </p:tgtEl>
                                        <p:attrNameLst>
                                          <p:attrName>ppt_y</p:attrName>
                                        </p:attrNameLst>
                                      </p:cBhvr>
                                      <p:tavLst>
                                        <p:tav tm="0">
                                          <p:val>
                                            <p:strVal val="1+#ppt_h/2"/>
                                          </p:val>
                                        </p:tav>
                                        <p:tav tm="100000">
                                          <p:val>
                                            <p:strVal val="#ppt_y"/>
                                          </p:val>
                                        </p:tav>
                                      </p:tavLst>
                                    </p:anim>
                                  </p:childTnLst>
                                </p:cTn>
                              </p:par>
                              <p:par>
                                <p:cTn id="187" presetID="2" presetClass="entr" presetSubtype="4" fill="hold" nodeType="withEffect">
                                  <p:stCondLst>
                                    <p:cond delay="0"/>
                                  </p:stCondLst>
                                  <p:childTnLst>
                                    <p:set>
                                      <p:cBhvr>
                                        <p:cTn id="188" dur="1" fill="hold">
                                          <p:stCondLst>
                                            <p:cond delay="0"/>
                                          </p:stCondLst>
                                        </p:cTn>
                                        <p:tgtEl>
                                          <p:spTgt spid="41"/>
                                        </p:tgtEl>
                                        <p:attrNameLst>
                                          <p:attrName>style.visibility</p:attrName>
                                        </p:attrNameLst>
                                      </p:cBhvr>
                                      <p:to>
                                        <p:strVal val="visible"/>
                                      </p:to>
                                    </p:set>
                                    <p:anim calcmode="lin" valueType="num">
                                      <p:cBhvr additive="base">
                                        <p:cTn id="189" dur="500" fill="hold"/>
                                        <p:tgtEl>
                                          <p:spTgt spid="41"/>
                                        </p:tgtEl>
                                        <p:attrNameLst>
                                          <p:attrName>ppt_x</p:attrName>
                                        </p:attrNameLst>
                                      </p:cBhvr>
                                      <p:tavLst>
                                        <p:tav tm="0">
                                          <p:val>
                                            <p:strVal val="#ppt_x"/>
                                          </p:val>
                                        </p:tav>
                                        <p:tav tm="100000">
                                          <p:val>
                                            <p:strVal val="#ppt_x"/>
                                          </p:val>
                                        </p:tav>
                                      </p:tavLst>
                                    </p:anim>
                                    <p:anim calcmode="lin" valueType="num">
                                      <p:cBhvr additive="base">
                                        <p:cTn id="19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42" presetClass="entr" presetSubtype="0" fill="hold" grpId="0" nodeType="clickEffect">
                                  <p:stCondLst>
                                    <p:cond delay="0"/>
                                  </p:stCondLst>
                                  <p:childTnLst>
                                    <p:set>
                                      <p:cBhvr>
                                        <p:cTn id="194" dur="1" fill="hold">
                                          <p:stCondLst>
                                            <p:cond delay="0"/>
                                          </p:stCondLst>
                                        </p:cTn>
                                        <p:tgtEl>
                                          <p:spTgt spid="42"/>
                                        </p:tgtEl>
                                        <p:attrNameLst>
                                          <p:attrName>style.visibility</p:attrName>
                                        </p:attrNameLst>
                                      </p:cBhvr>
                                      <p:to>
                                        <p:strVal val="visible"/>
                                      </p:to>
                                    </p:set>
                                    <p:animEffect transition="in" filter="fade">
                                      <p:cBhvr>
                                        <p:cTn id="195" dur="1000"/>
                                        <p:tgtEl>
                                          <p:spTgt spid="42"/>
                                        </p:tgtEl>
                                      </p:cBhvr>
                                    </p:animEffect>
                                    <p:anim calcmode="lin" valueType="num">
                                      <p:cBhvr>
                                        <p:cTn id="196" dur="1000" fill="hold"/>
                                        <p:tgtEl>
                                          <p:spTgt spid="42"/>
                                        </p:tgtEl>
                                        <p:attrNameLst>
                                          <p:attrName>ppt_x</p:attrName>
                                        </p:attrNameLst>
                                      </p:cBhvr>
                                      <p:tavLst>
                                        <p:tav tm="0">
                                          <p:val>
                                            <p:strVal val="#ppt_x"/>
                                          </p:val>
                                        </p:tav>
                                        <p:tav tm="100000">
                                          <p:val>
                                            <p:strVal val="#ppt_x"/>
                                          </p:val>
                                        </p:tav>
                                      </p:tavLst>
                                    </p:anim>
                                    <p:anim calcmode="lin" valueType="num">
                                      <p:cBhvr>
                                        <p:cTn id="197" dur="1000" fill="hold"/>
                                        <p:tgtEl>
                                          <p:spTgt spid="42"/>
                                        </p:tgtEl>
                                        <p:attrNameLst>
                                          <p:attrName>ppt_y</p:attrName>
                                        </p:attrNameLst>
                                      </p:cBhvr>
                                      <p:tavLst>
                                        <p:tav tm="0">
                                          <p:val>
                                            <p:strVal val="#ppt_y+.1"/>
                                          </p:val>
                                        </p:tav>
                                        <p:tav tm="100000">
                                          <p:val>
                                            <p:strVal val="#ppt_y"/>
                                          </p:val>
                                        </p:tav>
                                      </p:tavLst>
                                    </p:anim>
                                  </p:childTnLst>
                                </p:cTn>
                              </p:par>
                              <p:par>
                                <p:cTn id="198" presetID="2" presetClass="entr" presetSubtype="4" fill="hold" nodeType="withEffect">
                                  <p:stCondLst>
                                    <p:cond delay="0"/>
                                  </p:stCondLst>
                                  <p:childTnLst>
                                    <p:set>
                                      <p:cBhvr>
                                        <p:cTn id="199" dur="1" fill="hold">
                                          <p:stCondLst>
                                            <p:cond delay="0"/>
                                          </p:stCondLst>
                                        </p:cTn>
                                        <p:tgtEl>
                                          <p:spTgt spid="43"/>
                                        </p:tgtEl>
                                        <p:attrNameLst>
                                          <p:attrName>style.visibility</p:attrName>
                                        </p:attrNameLst>
                                      </p:cBhvr>
                                      <p:to>
                                        <p:strVal val="visible"/>
                                      </p:to>
                                    </p:set>
                                    <p:anim calcmode="lin" valueType="num">
                                      <p:cBhvr additive="base">
                                        <p:cTn id="200" dur="500" fill="hold"/>
                                        <p:tgtEl>
                                          <p:spTgt spid="43"/>
                                        </p:tgtEl>
                                        <p:attrNameLst>
                                          <p:attrName>ppt_x</p:attrName>
                                        </p:attrNameLst>
                                      </p:cBhvr>
                                      <p:tavLst>
                                        <p:tav tm="0">
                                          <p:val>
                                            <p:strVal val="#ppt_x"/>
                                          </p:val>
                                        </p:tav>
                                        <p:tav tm="100000">
                                          <p:val>
                                            <p:strVal val="#ppt_x"/>
                                          </p:val>
                                        </p:tav>
                                      </p:tavLst>
                                    </p:anim>
                                    <p:anim calcmode="lin" valueType="num">
                                      <p:cBhvr additive="base">
                                        <p:cTn id="20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2" presetClass="entr" presetSubtype="4" fill="hold" nodeType="clickEffect">
                                  <p:stCondLst>
                                    <p:cond delay="0"/>
                                  </p:stCondLst>
                                  <p:childTnLst>
                                    <p:set>
                                      <p:cBhvr>
                                        <p:cTn id="205" dur="1" fill="hold">
                                          <p:stCondLst>
                                            <p:cond delay="0"/>
                                          </p:stCondLst>
                                        </p:cTn>
                                        <p:tgtEl>
                                          <p:spTgt spid="55"/>
                                        </p:tgtEl>
                                        <p:attrNameLst>
                                          <p:attrName>style.visibility</p:attrName>
                                        </p:attrNameLst>
                                      </p:cBhvr>
                                      <p:to>
                                        <p:strVal val="visible"/>
                                      </p:to>
                                    </p:set>
                                    <p:anim calcmode="lin" valueType="num">
                                      <p:cBhvr additive="base">
                                        <p:cTn id="206" dur="500" fill="hold"/>
                                        <p:tgtEl>
                                          <p:spTgt spid="55"/>
                                        </p:tgtEl>
                                        <p:attrNameLst>
                                          <p:attrName>ppt_x</p:attrName>
                                        </p:attrNameLst>
                                      </p:cBhvr>
                                      <p:tavLst>
                                        <p:tav tm="0">
                                          <p:val>
                                            <p:strVal val="#ppt_x"/>
                                          </p:val>
                                        </p:tav>
                                        <p:tav tm="100000">
                                          <p:val>
                                            <p:strVal val="#ppt_x"/>
                                          </p:val>
                                        </p:tav>
                                      </p:tavLst>
                                    </p:anim>
                                    <p:anim calcmode="lin" valueType="num">
                                      <p:cBhvr additive="base">
                                        <p:cTn id="20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2" presetClass="entr" presetSubtype="4" fill="hold" grpId="0" nodeType="clickEffect">
                                  <p:stCondLst>
                                    <p:cond delay="0"/>
                                  </p:stCondLst>
                                  <p:childTnLst>
                                    <p:set>
                                      <p:cBhvr>
                                        <p:cTn id="211" dur="1" fill="hold">
                                          <p:stCondLst>
                                            <p:cond delay="0"/>
                                          </p:stCondLst>
                                        </p:cTn>
                                        <p:tgtEl>
                                          <p:spTgt spid="34"/>
                                        </p:tgtEl>
                                        <p:attrNameLst>
                                          <p:attrName>style.visibility</p:attrName>
                                        </p:attrNameLst>
                                      </p:cBhvr>
                                      <p:to>
                                        <p:strVal val="visible"/>
                                      </p:to>
                                    </p:set>
                                    <p:anim calcmode="lin" valueType="num">
                                      <p:cBhvr additive="base">
                                        <p:cTn id="212" dur="500" fill="hold"/>
                                        <p:tgtEl>
                                          <p:spTgt spid="34"/>
                                        </p:tgtEl>
                                        <p:attrNameLst>
                                          <p:attrName>ppt_x</p:attrName>
                                        </p:attrNameLst>
                                      </p:cBhvr>
                                      <p:tavLst>
                                        <p:tav tm="0">
                                          <p:val>
                                            <p:strVal val="#ppt_x"/>
                                          </p:val>
                                        </p:tav>
                                        <p:tav tm="100000">
                                          <p:val>
                                            <p:strVal val="#ppt_x"/>
                                          </p:val>
                                        </p:tav>
                                      </p:tavLst>
                                    </p:anim>
                                    <p:anim calcmode="lin" valueType="num">
                                      <p:cBhvr additive="base">
                                        <p:cTn id="21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2" presetClass="entr" presetSubtype="4" fill="hold" nodeType="clickEffect">
                                  <p:stCondLst>
                                    <p:cond delay="0"/>
                                  </p:stCondLst>
                                  <p:childTnLst>
                                    <p:set>
                                      <p:cBhvr>
                                        <p:cTn id="217" dur="1" fill="hold">
                                          <p:stCondLst>
                                            <p:cond delay="0"/>
                                          </p:stCondLst>
                                        </p:cTn>
                                        <p:tgtEl>
                                          <p:spTgt spid="49"/>
                                        </p:tgtEl>
                                        <p:attrNameLst>
                                          <p:attrName>style.visibility</p:attrName>
                                        </p:attrNameLst>
                                      </p:cBhvr>
                                      <p:to>
                                        <p:strVal val="visible"/>
                                      </p:to>
                                    </p:set>
                                    <p:anim calcmode="lin" valueType="num">
                                      <p:cBhvr additive="base">
                                        <p:cTn id="218" dur="500" fill="hold"/>
                                        <p:tgtEl>
                                          <p:spTgt spid="49"/>
                                        </p:tgtEl>
                                        <p:attrNameLst>
                                          <p:attrName>ppt_x</p:attrName>
                                        </p:attrNameLst>
                                      </p:cBhvr>
                                      <p:tavLst>
                                        <p:tav tm="0">
                                          <p:val>
                                            <p:strVal val="#ppt_x"/>
                                          </p:val>
                                        </p:tav>
                                        <p:tav tm="100000">
                                          <p:val>
                                            <p:strVal val="#ppt_x"/>
                                          </p:val>
                                        </p:tav>
                                      </p:tavLst>
                                    </p:anim>
                                    <p:anim calcmode="lin" valueType="num">
                                      <p:cBhvr additive="base">
                                        <p:cTn id="219" dur="500" fill="hold"/>
                                        <p:tgtEl>
                                          <p:spTgt spid="49"/>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50"/>
                                        </p:tgtEl>
                                        <p:attrNameLst>
                                          <p:attrName>style.visibility</p:attrName>
                                        </p:attrNameLst>
                                      </p:cBhvr>
                                      <p:to>
                                        <p:strVal val="visible"/>
                                      </p:to>
                                    </p:set>
                                    <p:anim calcmode="lin" valueType="num">
                                      <p:cBhvr additive="base">
                                        <p:cTn id="222" dur="500" fill="hold"/>
                                        <p:tgtEl>
                                          <p:spTgt spid="50"/>
                                        </p:tgtEl>
                                        <p:attrNameLst>
                                          <p:attrName>ppt_x</p:attrName>
                                        </p:attrNameLst>
                                      </p:cBhvr>
                                      <p:tavLst>
                                        <p:tav tm="0">
                                          <p:val>
                                            <p:strVal val="#ppt_x"/>
                                          </p:val>
                                        </p:tav>
                                        <p:tav tm="100000">
                                          <p:val>
                                            <p:strVal val="#ppt_x"/>
                                          </p:val>
                                        </p:tav>
                                      </p:tavLst>
                                    </p:anim>
                                    <p:anim calcmode="lin" valueType="num">
                                      <p:cBhvr additive="base">
                                        <p:cTn id="223" dur="500" fill="hold"/>
                                        <p:tgtEl>
                                          <p:spTgt spid="50"/>
                                        </p:tgtEl>
                                        <p:attrNameLst>
                                          <p:attrName>ppt_y</p:attrName>
                                        </p:attrNameLst>
                                      </p:cBhvr>
                                      <p:tavLst>
                                        <p:tav tm="0">
                                          <p:val>
                                            <p:strVal val="1+#ppt_h/2"/>
                                          </p:val>
                                        </p:tav>
                                        <p:tav tm="100000">
                                          <p:val>
                                            <p:strVal val="#ppt_y"/>
                                          </p:val>
                                        </p:tav>
                                      </p:tavLst>
                                    </p:anim>
                                  </p:childTnLst>
                                </p:cTn>
                              </p:par>
                              <p:par>
                                <p:cTn id="224" presetID="2" presetClass="entr" presetSubtype="4" fill="hold" nodeType="withEffect">
                                  <p:stCondLst>
                                    <p:cond delay="0"/>
                                  </p:stCondLst>
                                  <p:childTnLst>
                                    <p:set>
                                      <p:cBhvr>
                                        <p:cTn id="225" dur="1" fill="hold">
                                          <p:stCondLst>
                                            <p:cond delay="0"/>
                                          </p:stCondLst>
                                        </p:cTn>
                                        <p:tgtEl>
                                          <p:spTgt spid="54"/>
                                        </p:tgtEl>
                                        <p:attrNameLst>
                                          <p:attrName>style.visibility</p:attrName>
                                        </p:attrNameLst>
                                      </p:cBhvr>
                                      <p:to>
                                        <p:strVal val="visible"/>
                                      </p:to>
                                    </p:set>
                                    <p:anim calcmode="lin" valueType="num">
                                      <p:cBhvr additive="base">
                                        <p:cTn id="226" dur="500" fill="hold"/>
                                        <p:tgtEl>
                                          <p:spTgt spid="54"/>
                                        </p:tgtEl>
                                        <p:attrNameLst>
                                          <p:attrName>ppt_x</p:attrName>
                                        </p:attrNameLst>
                                      </p:cBhvr>
                                      <p:tavLst>
                                        <p:tav tm="0">
                                          <p:val>
                                            <p:strVal val="#ppt_x"/>
                                          </p:val>
                                        </p:tav>
                                        <p:tav tm="100000">
                                          <p:val>
                                            <p:strVal val="#ppt_x"/>
                                          </p:val>
                                        </p:tav>
                                      </p:tavLst>
                                    </p:anim>
                                    <p:anim calcmode="lin" valueType="num">
                                      <p:cBhvr additive="base">
                                        <p:cTn id="227" dur="500" fill="hold"/>
                                        <p:tgtEl>
                                          <p:spTgt spid="54"/>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52"/>
                                        </p:tgtEl>
                                        <p:attrNameLst>
                                          <p:attrName>style.visibility</p:attrName>
                                        </p:attrNameLst>
                                      </p:cBhvr>
                                      <p:to>
                                        <p:strVal val="visible"/>
                                      </p:to>
                                    </p:set>
                                    <p:anim calcmode="lin" valueType="num">
                                      <p:cBhvr additive="base">
                                        <p:cTn id="230" dur="500" fill="hold"/>
                                        <p:tgtEl>
                                          <p:spTgt spid="52"/>
                                        </p:tgtEl>
                                        <p:attrNameLst>
                                          <p:attrName>ppt_x</p:attrName>
                                        </p:attrNameLst>
                                      </p:cBhvr>
                                      <p:tavLst>
                                        <p:tav tm="0">
                                          <p:val>
                                            <p:strVal val="#ppt_x"/>
                                          </p:val>
                                        </p:tav>
                                        <p:tav tm="100000">
                                          <p:val>
                                            <p:strVal val="#ppt_x"/>
                                          </p:val>
                                        </p:tav>
                                      </p:tavLst>
                                    </p:anim>
                                    <p:anim calcmode="lin" valueType="num">
                                      <p:cBhvr additive="base">
                                        <p:cTn id="231" dur="500" fill="hold"/>
                                        <p:tgtEl>
                                          <p:spTgt spid="52"/>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58"/>
                                        </p:tgtEl>
                                        <p:attrNameLst>
                                          <p:attrName>style.visibility</p:attrName>
                                        </p:attrNameLst>
                                      </p:cBhvr>
                                      <p:to>
                                        <p:strVal val="visible"/>
                                      </p:to>
                                    </p:set>
                                    <p:anim calcmode="lin" valueType="num">
                                      <p:cBhvr additive="base">
                                        <p:cTn id="234" dur="500" fill="hold"/>
                                        <p:tgtEl>
                                          <p:spTgt spid="58"/>
                                        </p:tgtEl>
                                        <p:attrNameLst>
                                          <p:attrName>ppt_x</p:attrName>
                                        </p:attrNameLst>
                                      </p:cBhvr>
                                      <p:tavLst>
                                        <p:tav tm="0">
                                          <p:val>
                                            <p:strVal val="#ppt_x"/>
                                          </p:val>
                                        </p:tav>
                                        <p:tav tm="100000">
                                          <p:val>
                                            <p:strVal val="#ppt_x"/>
                                          </p:val>
                                        </p:tav>
                                      </p:tavLst>
                                    </p:anim>
                                    <p:anim calcmode="lin" valueType="num">
                                      <p:cBhvr additive="base">
                                        <p:cTn id="235" dur="500" fill="hold"/>
                                        <p:tgtEl>
                                          <p:spTgt spid="58"/>
                                        </p:tgtEl>
                                        <p:attrNameLst>
                                          <p:attrName>ppt_y</p:attrName>
                                        </p:attrNameLst>
                                      </p:cBhvr>
                                      <p:tavLst>
                                        <p:tav tm="0">
                                          <p:val>
                                            <p:strVal val="1+#ppt_h/2"/>
                                          </p:val>
                                        </p:tav>
                                        <p:tav tm="100000">
                                          <p:val>
                                            <p:strVal val="#ppt_y"/>
                                          </p:val>
                                        </p:tav>
                                      </p:tavLst>
                                    </p:anim>
                                  </p:childTnLst>
                                </p:cTn>
                              </p:par>
                              <p:par>
                                <p:cTn id="236" presetID="2" presetClass="entr" presetSubtype="4" fill="hold" nodeType="withEffect">
                                  <p:stCondLst>
                                    <p:cond delay="0"/>
                                  </p:stCondLst>
                                  <p:childTnLst>
                                    <p:set>
                                      <p:cBhvr>
                                        <p:cTn id="237" dur="1" fill="hold">
                                          <p:stCondLst>
                                            <p:cond delay="0"/>
                                          </p:stCondLst>
                                        </p:cTn>
                                        <p:tgtEl>
                                          <p:spTgt spid="59"/>
                                        </p:tgtEl>
                                        <p:attrNameLst>
                                          <p:attrName>style.visibility</p:attrName>
                                        </p:attrNameLst>
                                      </p:cBhvr>
                                      <p:to>
                                        <p:strVal val="visible"/>
                                      </p:to>
                                    </p:set>
                                    <p:anim calcmode="lin" valueType="num">
                                      <p:cBhvr additive="base">
                                        <p:cTn id="238" dur="500" fill="hold"/>
                                        <p:tgtEl>
                                          <p:spTgt spid="59"/>
                                        </p:tgtEl>
                                        <p:attrNameLst>
                                          <p:attrName>ppt_x</p:attrName>
                                        </p:attrNameLst>
                                      </p:cBhvr>
                                      <p:tavLst>
                                        <p:tav tm="0">
                                          <p:val>
                                            <p:strVal val="#ppt_x"/>
                                          </p:val>
                                        </p:tav>
                                        <p:tav tm="100000">
                                          <p:val>
                                            <p:strVal val="#ppt_x"/>
                                          </p:val>
                                        </p:tav>
                                      </p:tavLst>
                                    </p:anim>
                                    <p:anim calcmode="lin" valueType="num">
                                      <p:cBhvr additive="base">
                                        <p:cTn id="239" dur="500" fill="hold"/>
                                        <p:tgtEl>
                                          <p:spTgt spid="59"/>
                                        </p:tgtEl>
                                        <p:attrNameLst>
                                          <p:attrName>ppt_y</p:attrName>
                                        </p:attrNameLst>
                                      </p:cBhvr>
                                      <p:tavLst>
                                        <p:tav tm="0">
                                          <p:val>
                                            <p:strVal val="1+#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60"/>
                                        </p:tgtEl>
                                        <p:attrNameLst>
                                          <p:attrName>style.visibility</p:attrName>
                                        </p:attrNameLst>
                                      </p:cBhvr>
                                      <p:to>
                                        <p:strVal val="visible"/>
                                      </p:to>
                                    </p:set>
                                    <p:anim calcmode="lin" valueType="num">
                                      <p:cBhvr additive="base">
                                        <p:cTn id="242" dur="500" fill="hold"/>
                                        <p:tgtEl>
                                          <p:spTgt spid="60"/>
                                        </p:tgtEl>
                                        <p:attrNameLst>
                                          <p:attrName>ppt_x</p:attrName>
                                        </p:attrNameLst>
                                      </p:cBhvr>
                                      <p:tavLst>
                                        <p:tav tm="0">
                                          <p:val>
                                            <p:strVal val="#ppt_x"/>
                                          </p:val>
                                        </p:tav>
                                        <p:tav tm="100000">
                                          <p:val>
                                            <p:strVal val="#ppt_x"/>
                                          </p:val>
                                        </p:tav>
                                      </p:tavLst>
                                    </p:anim>
                                    <p:anim calcmode="lin" valueType="num">
                                      <p:cBhvr additive="base">
                                        <p:cTn id="243" dur="500" fill="hold"/>
                                        <p:tgtEl>
                                          <p:spTgt spid="60"/>
                                        </p:tgtEl>
                                        <p:attrNameLst>
                                          <p:attrName>ppt_y</p:attrName>
                                        </p:attrNameLst>
                                      </p:cBhvr>
                                      <p:tavLst>
                                        <p:tav tm="0">
                                          <p:val>
                                            <p:strVal val="1+#ppt_h/2"/>
                                          </p:val>
                                        </p:tav>
                                        <p:tav tm="100000">
                                          <p:val>
                                            <p:strVal val="#ppt_y"/>
                                          </p:val>
                                        </p:tav>
                                      </p:tavLst>
                                    </p:anim>
                                  </p:childTnLst>
                                </p:cTn>
                              </p:par>
                              <p:par>
                                <p:cTn id="244" presetID="2" presetClass="entr" presetSubtype="4" fill="hold" nodeType="withEffect">
                                  <p:stCondLst>
                                    <p:cond delay="0"/>
                                  </p:stCondLst>
                                  <p:childTnLst>
                                    <p:set>
                                      <p:cBhvr>
                                        <p:cTn id="245" dur="1" fill="hold">
                                          <p:stCondLst>
                                            <p:cond delay="0"/>
                                          </p:stCondLst>
                                        </p:cTn>
                                        <p:tgtEl>
                                          <p:spTgt spid="15"/>
                                        </p:tgtEl>
                                        <p:attrNameLst>
                                          <p:attrName>style.visibility</p:attrName>
                                        </p:attrNameLst>
                                      </p:cBhvr>
                                      <p:to>
                                        <p:strVal val="visible"/>
                                      </p:to>
                                    </p:set>
                                    <p:anim calcmode="lin" valueType="num">
                                      <p:cBhvr additive="base">
                                        <p:cTn id="246" dur="500" fill="hold"/>
                                        <p:tgtEl>
                                          <p:spTgt spid="15"/>
                                        </p:tgtEl>
                                        <p:attrNameLst>
                                          <p:attrName>ppt_x</p:attrName>
                                        </p:attrNameLst>
                                      </p:cBhvr>
                                      <p:tavLst>
                                        <p:tav tm="0">
                                          <p:val>
                                            <p:strVal val="#ppt_x"/>
                                          </p:val>
                                        </p:tav>
                                        <p:tav tm="100000">
                                          <p:val>
                                            <p:strVal val="#ppt_x"/>
                                          </p:val>
                                        </p:tav>
                                      </p:tavLst>
                                    </p:anim>
                                    <p:anim calcmode="lin" valueType="num">
                                      <p:cBhvr additive="base">
                                        <p:cTn id="24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48" fill="hold">
                      <p:stCondLst>
                        <p:cond delay="indefinite"/>
                      </p:stCondLst>
                      <p:childTnLst>
                        <p:par>
                          <p:cTn id="249" fill="hold">
                            <p:stCondLst>
                              <p:cond delay="0"/>
                            </p:stCondLst>
                            <p:childTnLst>
                              <p:par>
                                <p:cTn id="250" presetID="10" presetClass="entr" presetSubtype="0" fill="hold" grpId="0" nodeType="clickEffect">
                                  <p:stCondLst>
                                    <p:cond delay="0"/>
                                  </p:stCondLst>
                                  <p:childTnLst>
                                    <p:set>
                                      <p:cBhvr>
                                        <p:cTn id="251" dur="1" fill="hold">
                                          <p:stCondLst>
                                            <p:cond delay="0"/>
                                          </p:stCondLst>
                                        </p:cTn>
                                        <p:tgtEl>
                                          <p:spTgt spid="3"/>
                                        </p:tgtEl>
                                        <p:attrNameLst>
                                          <p:attrName>style.visibility</p:attrName>
                                        </p:attrNameLst>
                                      </p:cBhvr>
                                      <p:to>
                                        <p:strVal val="visible"/>
                                      </p:to>
                                    </p:set>
                                    <p:animEffect transition="in" filter="fade">
                                      <p:cBhvr>
                                        <p:cTn id="252" dur="500"/>
                                        <p:tgtEl>
                                          <p:spTgt spid="3"/>
                                        </p:tgtEl>
                                      </p:cBhvr>
                                    </p:animEffect>
                                  </p:childTnLst>
                                </p:cTn>
                              </p:par>
                              <p:par>
                                <p:cTn id="253" presetID="10" presetClass="entr" presetSubtype="0" fill="hold" nodeType="withEffect">
                                  <p:stCondLst>
                                    <p:cond delay="0"/>
                                  </p:stCondLst>
                                  <p:childTnLst>
                                    <p:set>
                                      <p:cBhvr>
                                        <p:cTn id="254" dur="1" fill="hold">
                                          <p:stCondLst>
                                            <p:cond delay="0"/>
                                          </p:stCondLst>
                                        </p:cTn>
                                        <p:tgtEl>
                                          <p:spTgt spid="4"/>
                                        </p:tgtEl>
                                        <p:attrNameLst>
                                          <p:attrName>style.visibility</p:attrName>
                                        </p:attrNameLst>
                                      </p:cBhvr>
                                      <p:to>
                                        <p:strVal val="visible"/>
                                      </p:to>
                                    </p:set>
                                    <p:animEffect transition="in" filter="fade">
                                      <p:cBhvr>
                                        <p:cTn id="2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2" grpId="0" animBg="1"/>
      <p:bldP spid="13" grpId="0" animBg="1"/>
      <p:bldP spid="17" grpId="0" animBg="1"/>
      <p:bldP spid="19" grpId="0" animBg="1"/>
      <p:bldP spid="20" grpId="0" animBg="1"/>
      <p:bldP spid="22" grpId="0" animBg="1"/>
      <p:bldP spid="24" grpId="0" animBg="1"/>
      <p:bldP spid="25" grpId="0" animBg="1"/>
      <p:bldP spid="28" grpId="0" animBg="1"/>
      <p:bldP spid="32" grpId="0" animBg="1"/>
      <p:bldP spid="34" grpId="0" animBg="1"/>
      <p:bldP spid="36" grpId="0"/>
      <p:bldP spid="38" grpId="0" animBg="1"/>
      <p:bldP spid="39" grpId="0" animBg="1"/>
      <p:bldP spid="40" grpId="0" animBg="1"/>
      <p:bldP spid="42" grpId="0" animBg="1"/>
      <p:bldP spid="44" grpId="0" animBg="1"/>
      <p:bldP spid="47" grpId="0" animBg="1"/>
      <p:bldP spid="48" grpId="0"/>
      <p:bldP spid="50" grpId="0" animBg="1"/>
      <p:bldP spid="52" grpId="0" animBg="1"/>
      <p:bldP spid="56" grpId="0"/>
      <p:bldP spid="57" grpId="0"/>
      <p:bldP spid="58" grpId="0" animBg="1"/>
      <p:bldP spid="60" grpId="0" animBg="1"/>
      <p:bldP spid="31" grpId="0"/>
      <p:bldP spid="64" grpId="0"/>
      <p:bldP spid="66" grpId="0"/>
      <p:bldP spid="75" grpId="0"/>
      <p:bldP spid="76"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FD7A06D-A0BE-E65C-AD3C-288BA501E7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16" name="Rectangle 15">
            <a:extLst>
              <a:ext uri="{FF2B5EF4-FFF2-40B4-BE49-F238E27FC236}">
                <a16:creationId xmlns:a16="http://schemas.microsoft.com/office/drawing/2014/main" id="{6D851104-D793-4F10-97E5-4D5CC0B8603A}"/>
              </a:ext>
            </a:extLst>
          </p:cNvPr>
          <p:cNvSpPr/>
          <p:nvPr/>
        </p:nvSpPr>
        <p:spPr>
          <a:xfrm>
            <a:off x="5640404" y="2551485"/>
            <a:ext cx="602489" cy="69203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F1DF236A-C55C-4D2B-881D-B70B3FC34F3B}"/>
              </a:ext>
            </a:extLst>
          </p:cNvPr>
          <p:cNvSpPr/>
          <p:nvPr/>
        </p:nvSpPr>
        <p:spPr>
          <a:xfrm>
            <a:off x="6189044" y="1264859"/>
            <a:ext cx="452413" cy="56394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5" name="Rectangle 34">
            <a:extLst>
              <a:ext uri="{FF2B5EF4-FFF2-40B4-BE49-F238E27FC236}">
                <a16:creationId xmlns:a16="http://schemas.microsoft.com/office/drawing/2014/main" id="{7011F5AD-B850-468B-8614-C2D14149510E}"/>
              </a:ext>
            </a:extLst>
          </p:cNvPr>
          <p:cNvSpPr/>
          <p:nvPr/>
        </p:nvSpPr>
        <p:spPr>
          <a:xfrm>
            <a:off x="189780" y="3429839"/>
            <a:ext cx="11635874" cy="111930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396606" y="3464548"/>
            <a:ext cx="9421270" cy="738664"/>
          </a:xfrm>
          <a:prstGeom prst="rect">
            <a:avLst/>
          </a:prstGeom>
          <a:noFill/>
        </p:spPr>
        <p:txBody>
          <a:bodyPr wrap="square" rtlCol="0">
            <a:spAutoFit/>
          </a:bodyPr>
          <a:lstStyle/>
          <a:p>
            <a:r>
              <a:rPr lang="fr-FR" sz="1400" b="1" dirty="0">
                <a:solidFill>
                  <a:srgbClr val="FF0000"/>
                </a:solidFill>
                <a:highlight>
                  <a:srgbClr val="FFFF00"/>
                </a:highlight>
              </a:rPr>
              <a:t>1881</a:t>
            </a:r>
          </a:p>
          <a:p>
            <a:r>
              <a:rPr lang="fr-FR" sz="1400" dirty="0"/>
              <a:t>Création à Vierzon (Cher) de l’École nationale de l’enseignement primaire supérieur et d’enseignement professionnel préparatoire à l’apprentissage qui servira de modèle aux futures </a:t>
            </a:r>
            <a:r>
              <a:rPr lang="fr-FR" sz="1400" b="1" dirty="0"/>
              <a:t>ENP</a:t>
            </a:r>
            <a:r>
              <a:rPr lang="fr-FR" sz="1400" dirty="0"/>
              <a:t> (Écoles Nationales Professionnelles).</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9780" y="4565549"/>
            <a:ext cx="11635874" cy="111129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387125" y="4751862"/>
            <a:ext cx="9421270" cy="738664"/>
          </a:xfrm>
          <a:prstGeom prst="rect">
            <a:avLst/>
          </a:prstGeom>
          <a:noFill/>
        </p:spPr>
        <p:txBody>
          <a:bodyPr wrap="square" rtlCol="0">
            <a:spAutoFit/>
          </a:bodyPr>
          <a:lstStyle/>
          <a:p>
            <a:r>
              <a:rPr lang="fr-FR" sz="1400" b="1" dirty="0">
                <a:solidFill>
                  <a:srgbClr val="FF0000"/>
                </a:solidFill>
                <a:highlight>
                  <a:srgbClr val="FFFF00"/>
                </a:highlight>
              </a:rPr>
              <a:t>1881-1882</a:t>
            </a:r>
          </a:p>
          <a:p>
            <a:r>
              <a:rPr lang="fr-FR" sz="1400" dirty="0"/>
              <a:t>Les </a:t>
            </a:r>
            <a:r>
              <a:rPr lang="fr-FR" sz="1400" b="1" dirty="0"/>
              <a:t>lois Jules FERRY</a:t>
            </a:r>
            <a:r>
              <a:rPr lang="fr-FR" sz="1400" dirty="0"/>
              <a:t> sont une paire de lois rendant l'école gratuite (loi du 16 juin 1881), </a:t>
            </a:r>
            <a:br>
              <a:rPr lang="fr-FR" sz="1400" dirty="0"/>
            </a:br>
            <a:r>
              <a:rPr lang="fr-FR" sz="1400" dirty="0"/>
              <a:t>l'instruction primaire obligatoire (de 6 à 13 ans) et laïque (loi du 28 mars 1882).</a:t>
            </a:r>
          </a:p>
        </p:txBody>
      </p:sp>
      <p:pic>
        <p:nvPicPr>
          <p:cNvPr id="4" name="Image 3">
            <a:extLst>
              <a:ext uri="{FF2B5EF4-FFF2-40B4-BE49-F238E27FC236}">
                <a16:creationId xmlns:a16="http://schemas.microsoft.com/office/drawing/2014/main" id="{A307AFB7-5532-46D7-B74F-26FC68D9E2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02" y="3446926"/>
            <a:ext cx="1899070" cy="1085809"/>
          </a:xfrm>
          <a:prstGeom prst="rect">
            <a:avLst/>
          </a:prstGeom>
        </p:spPr>
      </p:pic>
      <p:pic>
        <p:nvPicPr>
          <p:cNvPr id="9" name="Image 8">
            <a:extLst>
              <a:ext uri="{FF2B5EF4-FFF2-40B4-BE49-F238E27FC236}">
                <a16:creationId xmlns:a16="http://schemas.microsoft.com/office/drawing/2014/main" id="{23851BA4-C043-4289-9640-E44817F71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389" y="4598362"/>
            <a:ext cx="1741297" cy="1045664"/>
          </a:xfrm>
          <a:prstGeom prst="rect">
            <a:avLst/>
          </a:prstGeom>
        </p:spPr>
      </p:pic>
      <p:sp>
        <p:nvSpPr>
          <p:cNvPr id="5" name="ZoneTexte 4">
            <a:extLst>
              <a:ext uri="{FF2B5EF4-FFF2-40B4-BE49-F238E27FC236}">
                <a16:creationId xmlns:a16="http://schemas.microsoft.com/office/drawing/2014/main" id="{3347FD32-22B4-15E8-5306-034886702620}"/>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8" name="Image 7">
            <a:hlinkClick r:id="rId5" action="ppaction://hlinksldjump"/>
            <a:extLst>
              <a:ext uri="{FF2B5EF4-FFF2-40B4-BE49-F238E27FC236}">
                <a16:creationId xmlns:a16="http://schemas.microsoft.com/office/drawing/2014/main" id="{95015390-E033-D447-B355-4E9D022CE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descr="Une image contenant Rectangle, capture d’écran, texte&#10;&#10;Le contenu généré par l’IA peut être incorrect.">
            <a:hlinkClick r:id="rId7"/>
            <a:extLst>
              <a:ext uri="{FF2B5EF4-FFF2-40B4-BE49-F238E27FC236}">
                <a16:creationId xmlns:a16="http://schemas.microsoft.com/office/drawing/2014/main" id="{7BDC99C9-7FEE-8023-3F59-A64CBED368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59969" y="4616819"/>
            <a:ext cx="581950" cy="382241"/>
          </a:xfrm>
          <a:prstGeom prst="rect">
            <a:avLst/>
          </a:prstGeom>
        </p:spPr>
      </p:pic>
      <p:sp>
        <p:nvSpPr>
          <p:cNvPr id="15" name="Rectangle 14">
            <a:extLst>
              <a:ext uri="{FF2B5EF4-FFF2-40B4-BE49-F238E27FC236}">
                <a16:creationId xmlns:a16="http://schemas.microsoft.com/office/drawing/2014/main" id="{BB9DC569-3562-4249-83AB-7D549A3A73AD}"/>
              </a:ext>
            </a:extLst>
          </p:cNvPr>
          <p:cNvSpPr/>
          <p:nvPr/>
        </p:nvSpPr>
        <p:spPr>
          <a:xfrm>
            <a:off x="189780" y="5665867"/>
            <a:ext cx="11635874" cy="1147482"/>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66DC3393-1C9E-4E68-BCCF-D8C911762DE8}"/>
              </a:ext>
            </a:extLst>
          </p:cNvPr>
          <p:cNvSpPr txBox="1"/>
          <p:nvPr/>
        </p:nvSpPr>
        <p:spPr>
          <a:xfrm>
            <a:off x="2364451" y="5682298"/>
            <a:ext cx="9156989" cy="1169551"/>
          </a:xfrm>
          <a:prstGeom prst="rect">
            <a:avLst/>
          </a:prstGeom>
          <a:noFill/>
        </p:spPr>
        <p:txBody>
          <a:bodyPr wrap="square" rtlCol="0">
            <a:spAutoFit/>
          </a:bodyPr>
          <a:lstStyle/>
          <a:p>
            <a:r>
              <a:rPr lang="fr-FR" sz="1400" b="1" dirty="0">
                <a:solidFill>
                  <a:srgbClr val="FF0000"/>
                </a:solidFill>
                <a:highlight>
                  <a:srgbClr val="FFFF00"/>
                </a:highlight>
              </a:rPr>
              <a:t>1919</a:t>
            </a:r>
          </a:p>
          <a:p>
            <a:r>
              <a:rPr lang="fr-FR" sz="1400" dirty="0"/>
              <a:t>La </a:t>
            </a:r>
            <a:r>
              <a:rPr lang="fr-FR" sz="1400" b="1" dirty="0"/>
              <a:t>loi ASTIER</a:t>
            </a:r>
            <a:r>
              <a:rPr lang="fr-FR" sz="1400" dirty="0"/>
              <a:t> permet un financement des établissements techniques privés. Il instaure les cours professionnels obligatoires : tous les apprentis doivent suivre, gratuitement, 150 heures de cours d’enseignement théorique et général par an.</a:t>
            </a:r>
          </a:p>
          <a:p>
            <a:r>
              <a:rPr lang="fr-FR" sz="1400" dirty="0"/>
              <a:t>Le certificat de capacité professionnelle devient Certificat d’aptitude professionnelle (CAP).</a:t>
            </a:r>
          </a:p>
          <a:p>
            <a:r>
              <a:rPr lang="fr-FR" sz="1400" dirty="0"/>
              <a:t>Le BAC PRO est beaucoup plus jeune puisqu’il date de 1985.</a:t>
            </a:r>
            <a:endParaRPr lang="fr-FR" dirty="0"/>
          </a:p>
        </p:txBody>
      </p:sp>
      <p:pic>
        <p:nvPicPr>
          <p:cNvPr id="18" name="Image 17">
            <a:extLst>
              <a:ext uri="{FF2B5EF4-FFF2-40B4-BE49-F238E27FC236}">
                <a16:creationId xmlns:a16="http://schemas.microsoft.com/office/drawing/2014/main" id="{2CE34646-8011-4AB6-BB2A-5D527411B2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4637" y="5687111"/>
            <a:ext cx="1824004" cy="1099559"/>
          </a:xfrm>
          <a:prstGeom prst="rect">
            <a:avLst/>
          </a:prstGeom>
        </p:spPr>
      </p:pic>
      <p:sp>
        <p:nvSpPr>
          <p:cNvPr id="19" name="Rectangle 18">
            <a:extLst>
              <a:ext uri="{FF2B5EF4-FFF2-40B4-BE49-F238E27FC236}">
                <a16:creationId xmlns:a16="http://schemas.microsoft.com/office/drawing/2014/main" id="{7E0DC829-3130-4280-8EEF-F3B9F6DC1CC2}"/>
              </a:ext>
            </a:extLst>
          </p:cNvPr>
          <p:cNvSpPr/>
          <p:nvPr/>
        </p:nvSpPr>
        <p:spPr>
          <a:xfrm>
            <a:off x="8273455" y="2624327"/>
            <a:ext cx="798117" cy="69203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5442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500" fill="hold"/>
                                        <p:tgtEl>
                                          <p:spTgt spid="39"/>
                                        </p:tgtEl>
                                        <p:attrNameLst>
                                          <p:attrName>ppt_x</p:attrName>
                                        </p:attrNameLst>
                                      </p:cBhvr>
                                      <p:tavLst>
                                        <p:tav tm="0">
                                          <p:val>
                                            <p:strVal val="#ppt_x"/>
                                          </p:val>
                                        </p:tav>
                                        <p:tav tm="100000">
                                          <p:val>
                                            <p:strVal val="#ppt_x"/>
                                          </p:val>
                                        </p:tav>
                                      </p:tavLst>
                                    </p:anim>
                                    <p:anim calcmode="lin" valueType="num">
                                      <p:cBhvr additive="base">
                                        <p:cTn id="2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35" grpId="0" animBg="1"/>
      <p:bldP spid="39" grpId="0" animBg="1"/>
      <p:bldP spid="15"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0749510-14A4-4F2D-BBD8-ED7A99FD5090}"/>
              </a:ext>
            </a:extLst>
          </p:cNvPr>
          <p:cNvSpPr txBox="1"/>
          <p:nvPr/>
        </p:nvSpPr>
        <p:spPr>
          <a:xfrm>
            <a:off x="181165" y="429245"/>
            <a:ext cx="470614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04 : </a:t>
            </a:r>
            <a:r>
              <a:rPr lang="fr-FR" b="1" dirty="0">
                <a:solidFill>
                  <a:srgbClr val="0070C0"/>
                </a:solidFill>
                <a:latin typeface="Calibri" panose="020F0502020204030204" pitchFamily="34" charset="0"/>
                <a:cs typeface="Calibri" panose="020F0502020204030204" pitchFamily="34" charset="0"/>
              </a:rPr>
              <a:t>Une école à la fin du XIXe s.</a:t>
            </a:r>
          </a:p>
        </p:txBody>
      </p:sp>
      <p:pic>
        <p:nvPicPr>
          <p:cNvPr id="7" name="Image 6">
            <a:extLst>
              <a:ext uri="{FF2B5EF4-FFF2-40B4-BE49-F238E27FC236}">
                <a16:creationId xmlns:a16="http://schemas.microsoft.com/office/drawing/2014/main" id="{836072AF-7222-4989-89AB-853D4F5C2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883" y="798577"/>
            <a:ext cx="5525215" cy="3561345"/>
          </a:xfrm>
          <a:prstGeom prst="rect">
            <a:avLst/>
          </a:prstGeom>
        </p:spPr>
      </p:pic>
      <p:sp>
        <p:nvSpPr>
          <p:cNvPr id="9" name="ZoneTexte 8">
            <a:extLst>
              <a:ext uri="{FF2B5EF4-FFF2-40B4-BE49-F238E27FC236}">
                <a16:creationId xmlns:a16="http://schemas.microsoft.com/office/drawing/2014/main" id="{CAC905DB-970D-44B2-AD5C-76976EE88052}"/>
              </a:ext>
            </a:extLst>
          </p:cNvPr>
          <p:cNvSpPr txBox="1"/>
          <p:nvPr/>
        </p:nvSpPr>
        <p:spPr>
          <a:xfrm>
            <a:off x="152322" y="4359922"/>
            <a:ext cx="5794279" cy="523220"/>
          </a:xfrm>
          <a:prstGeom prst="rect">
            <a:avLst/>
          </a:prstGeom>
          <a:noFill/>
        </p:spPr>
        <p:txBody>
          <a:bodyPr wrap="square">
            <a:spAutoFit/>
          </a:bodyPr>
          <a:lstStyle/>
          <a:p>
            <a:pPr algn="just"/>
            <a:r>
              <a:rPr lang="fr-FR" sz="1400" dirty="0"/>
              <a:t>Sur le tableau, on peut lire : « Le peuple qui a les meilleures école est le premier peuple, s’il ne l’est pas aujourd’hui, il le sera demain. », </a:t>
            </a:r>
            <a:r>
              <a:rPr lang="fr-FR" sz="1400" b="1" dirty="0"/>
              <a:t>Jules SIMON</a:t>
            </a:r>
            <a:r>
              <a:rPr lang="fr-FR" sz="1400" dirty="0"/>
              <a:t>.</a:t>
            </a:r>
          </a:p>
        </p:txBody>
      </p:sp>
      <p:grpSp>
        <p:nvGrpSpPr>
          <p:cNvPr id="6" name="Groupe 5">
            <a:extLst>
              <a:ext uri="{FF2B5EF4-FFF2-40B4-BE49-F238E27FC236}">
                <a16:creationId xmlns:a16="http://schemas.microsoft.com/office/drawing/2014/main" id="{89EBC69C-7117-89A5-6E3D-522ACC3E3DD1}"/>
              </a:ext>
            </a:extLst>
          </p:cNvPr>
          <p:cNvGrpSpPr/>
          <p:nvPr/>
        </p:nvGrpSpPr>
        <p:grpSpPr>
          <a:xfrm>
            <a:off x="5174771" y="467027"/>
            <a:ext cx="1180737" cy="883566"/>
            <a:chOff x="5802098" y="717232"/>
            <a:chExt cx="1180737" cy="883566"/>
          </a:xfrm>
        </p:grpSpPr>
        <p:pic>
          <p:nvPicPr>
            <p:cNvPr id="4" name="Image 3">
              <a:extLst>
                <a:ext uri="{FF2B5EF4-FFF2-40B4-BE49-F238E27FC236}">
                  <a16:creationId xmlns:a16="http://schemas.microsoft.com/office/drawing/2014/main" id="{10DC1093-E90D-0AAB-39E5-3CFE5A022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098" y="717232"/>
              <a:ext cx="1180737" cy="883566"/>
            </a:xfrm>
            <a:prstGeom prst="rect">
              <a:avLst/>
            </a:prstGeom>
          </p:spPr>
        </p:pic>
        <p:pic>
          <p:nvPicPr>
            <p:cNvPr id="11" name="Image 10">
              <a:hlinkClick r:id="rId4"/>
              <a:extLst>
                <a:ext uri="{FF2B5EF4-FFF2-40B4-BE49-F238E27FC236}">
                  <a16:creationId xmlns:a16="http://schemas.microsoft.com/office/drawing/2014/main" id="{DE1C76CF-D5A0-4FEE-9512-708FB115B0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7254" y="793204"/>
              <a:ext cx="733490" cy="733490"/>
            </a:xfrm>
            <a:prstGeom prst="rect">
              <a:avLst/>
            </a:prstGeom>
          </p:spPr>
        </p:pic>
      </p:grpSp>
      <p:sp>
        <p:nvSpPr>
          <p:cNvPr id="15" name="ZoneTexte 14">
            <a:extLst>
              <a:ext uri="{FF2B5EF4-FFF2-40B4-BE49-F238E27FC236}">
                <a16:creationId xmlns:a16="http://schemas.microsoft.com/office/drawing/2014/main" id="{0007FB40-FDA8-4F08-B828-1E24396D1065}"/>
              </a:ext>
            </a:extLst>
          </p:cNvPr>
          <p:cNvSpPr txBox="1"/>
          <p:nvPr/>
        </p:nvSpPr>
        <p:spPr>
          <a:xfrm>
            <a:off x="6415324" y="898641"/>
            <a:ext cx="470614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05 : </a:t>
            </a:r>
            <a:r>
              <a:rPr lang="fr-FR" b="1" dirty="0">
                <a:solidFill>
                  <a:srgbClr val="0070C0"/>
                </a:solidFill>
                <a:latin typeface="Calibri" panose="020F0502020204030204" pitchFamily="34" charset="0"/>
                <a:cs typeface="Calibri" panose="020F0502020204030204" pitchFamily="34" charset="0"/>
              </a:rPr>
              <a:t>Aux instituteurs et institutrices</a:t>
            </a:r>
          </a:p>
        </p:txBody>
      </p:sp>
      <p:sp>
        <p:nvSpPr>
          <p:cNvPr id="17" name="ZoneTexte 16">
            <a:extLst>
              <a:ext uri="{FF2B5EF4-FFF2-40B4-BE49-F238E27FC236}">
                <a16:creationId xmlns:a16="http://schemas.microsoft.com/office/drawing/2014/main" id="{29D26131-02DE-4742-B06B-8706A366871E}"/>
              </a:ext>
            </a:extLst>
          </p:cNvPr>
          <p:cNvSpPr txBox="1"/>
          <p:nvPr/>
        </p:nvSpPr>
        <p:spPr>
          <a:xfrm>
            <a:off x="5893489" y="1348800"/>
            <a:ext cx="6298511" cy="5509200"/>
          </a:xfrm>
          <a:prstGeom prst="rect">
            <a:avLst/>
          </a:prstGeom>
          <a:noFill/>
        </p:spPr>
        <p:txBody>
          <a:bodyPr wrap="square">
            <a:spAutoFit/>
          </a:bodyPr>
          <a:lstStyle/>
          <a:p>
            <a:pPr algn="just"/>
            <a:r>
              <a:rPr lang="fr-FR" sz="1600" dirty="0"/>
              <a:t>« Vous tenez en vos mains l’</a:t>
            </a:r>
            <a:r>
              <a:rPr lang="fr-FR" sz="1600" b="1" dirty="0"/>
              <a:t>intelligence</a:t>
            </a:r>
            <a:r>
              <a:rPr lang="fr-FR" sz="1600" dirty="0"/>
              <a:t> et l’</a:t>
            </a:r>
            <a:r>
              <a:rPr lang="fr-FR" sz="1600" b="1" dirty="0"/>
              <a:t>âme</a:t>
            </a:r>
            <a:r>
              <a:rPr lang="fr-FR" sz="1600" dirty="0"/>
              <a:t> des enfants ; vous êtes responsables de la patrie. Les enfants qui vous sont confiés n’auront pas seulement à écrire et à déchiffrer une lettre, à lire une enseigne au coin d’une rue, à faire une addition et une multiplication. Ils sont  Français et ils doivent connaître la France, sa géographie et son histoire : son corps et son âme. Ils seront citoyens et ils doivent savoir ce qu’est une démocratie libre, quels </a:t>
            </a:r>
            <a:r>
              <a:rPr lang="fr-FR" sz="1600" b="1" dirty="0"/>
              <a:t>droits</a:t>
            </a:r>
            <a:r>
              <a:rPr lang="fr-FR" sz="1600" dirty="0"/>
              <a:t> leur confère, quels </a:t>
            </a:r>
            <a:r>
              <a:rPr lang="fr-FR" sz="1600" b="1" dirty="0"/>
              <a:t>devoirs</a:t>
            </a:r>
            <a:r>
              <a:rPr lang="fr-FR" sz="1600" dirty="0"/>
              <a:t> leur impose la souveraineté de la nation. […] il faut qu’ils sachent quelle est </a:t>
            </a:r>
            <a:r>
              <a:rPr lang="fr-FR" sz="1600" b="1" dirty="0"/>
              <a:t>la racine de toutes nos misères</a:t>
            </a:r>
            <a:r>
              <a:rPr lang="fr-FR" sz="1600" dirty="0"/>
              <a:t> : l’</a:t>
            </a:r>
            <a:r>
              <a:rPr lang="fr-FR" sz="1600" b="1" dirty="0"/>
              <a:t>égoïsme</a:t>
            </a:r>
            <a:r>
              <a:rPr lang="fr-FR" sz="1600" dirty="0"/>
              <a:t> aux formes multiples; quel est le </a:t>
            </a:r>
            <a:r>
              <a:rPr lang="fr-FR" sz="1600" b="1" dirty="0"/>
              <a:t>principe de notre grandeur</a:t>
            </a:r>
            <a:r>
              <a:rPr lang="fr-FR" sz="1600" dirty="0"/>
              <a:t> : la </a:t>
            </a:r>
            <a:r>
              <a:rPr lang="fr-FR" sz="1600" b="1" dirty="0"/>
              <a:t>fierté unie à la tendresse</a:t>
            </a:r>
            <a:r>
              <a:rPr lang="fr-FR" sz="1600" dirty="0"/>
              <a:t>. […]</a:t>
            </a:r>
          </a:p>
          <a:p>
            <a:pPr algn="just"/>
            <a:r>
              <a:rPr lang="fr-FR" sz="1600" dirty="0"/>
              <a:t>Je sais bien quelles sont les difficultés de la tâche. Vous gardez vos écoliers peu d’années et ils ne sont point toujours assidus, surtout à la campagne. Ils oublient l’été le peu qu’ils ont appris l’hiver. Ils font souvent, au sortir de l’école, des rechutes profondes d’ignorance et de paresse d’esprit. […]</a:t>
            </a:r>
          </a:p>
          <a:p>
            <a:pPr algn="just"/>
            <a:r>
              <a:rPr lang="fr-FR" sz="1600" dirty="0"/>
              <a:t>Je dis donc aux maîtres pour me résumer, lorsque d’une part vous aurez appris aux enfants à </a:t>
            </a:r>
            <a:r>
              <a:rPr lang="fr-FR" sz="1600" b="1" dirty="0"/>
              <a:t>lire à fond</a:t>
            </a:r>
            <a:r>
              <a:rPr lang="fr-FR" sz="1600" dirty="0"/>
              <a:t>, et lorsque d’autre part, en quelques causeries familières et graves, vous leur aurez parlé des </a:t>
            </a:r>
            <a:r>
              <a:rPr lang="fr-FR" sz="1600" b="1" dirty="0"/>
              <a:t>grandes choses qui intéressent la pensée et la conscience humaine</a:t>
            </a:r>
            <a:r>
              <a:rPr lang="fr-FR" sz="1600" dirty="0"/>
              <a:t>, vous aurez fait sans peine en quelques années œuvre complète d’</a:t>
            </a:r>
            <a:r>
              <a:rPr lang="fr-FR" sz="1600" b="1" dirty="0"/>
              <a:t>éducateurs</a:t>
            </a:r>
            <a:r>
              <a:rPr lang="fr-FR" sz="1600" dirty="0"/>
              <a:t>.</a:t>
            </a:r>
          </a:p>
          <a:p>
            <a:pPr algn="just"/>
            <a:endParaRPr lang="fr-FR" sz="1600" dirty="0"/>
          </a:p>
          <a:p>
            <a:pPr algn="r"/>
            <a:r>
              <a:rPr lang="fr-FR" sz="1600" dirty="0"/>
              <a:t>Jean JAURÈS, </a:t>
            </a:r>
            <a:r>
              <a:rPr lang="fr-FR" sz="1600" i="1" dirty="0"/>
              <a:t>Aux instituteurs et institutrices</a:t>
            </a:r>
            <a:r>
              <a:rPr lang="fr-FR" sz="1600" dirty="0"/>
              <a:t>, LA DÉPÊCHE, 15/01/1888.</a:t>
            </a:r>
          </a:p>
        </p:txBody>
      </p:sp>
      <p:sp>
        <p:nvSpPr>
          <p:cNvPr id="19" name="ZoneTexte 18">
            <a:extLst>
              <a:ext uri="{FF2B5EF4-FFF2-40B4-BE49-F238E27FC236}">
                <a16:creationId xmlns:a16="http://schemas.microsoft.com/office/drawing/2014/main" id="{F24CFA07-116C-4F2A-AB7E-56439D1DDEFA}"/>
              </a:ext>
            </a:extLst>
          </p:cNvPr>
          <p:cNvSpPr txBox="1"/>
          <p:nvPr/>
        </p:nvSpPr>
        <p:spPr>
          <a:xfrm>
            <a:off x="181165" y="4883142"/>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04 </a:t>
            </a:r>
            <a:r>
              <a:rPr lang="fr-FR" sz="1600" dirty="0">
                <a:solidFill>
                  <a:srgbClr val="0070C0"/>
                </a:solidFill>
                <a:latin typeface="Calibri" panose="020F0502020204030204" pitchFamily="34" charset="0"/>
                <a:cs typeface="Calibri" panose="020F0502020204030204" pitchFamily="34" charset="0"/>
              </a:rPr>
              <a:t>Avec quels lois peut-on mettre en relation cette photographie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6AB4E598-B2B9-4336-BE83-8A777B3EF569}"/>
              </a:ext>
            </a:extLst>
          </p:cNvPr>
          <p:cNvSpPr txBox="1"/>
          <p:nvPr/>
        </p:nvSpPr>
        <p:spPr>
          <a:xfrm>
            <a:off x="181165" y="5397311"/>
            <a:ext cx="5620933" cy="1200329"/>
          </a:xfrm>
          <a:prstGeom prst="rect">
            <a:avLst/>
          </a:prstGeom>
          <a:noFill/>
        </p:spPr>
        <p:txBody>
          <a:bodyPr wrap="square">
            <a:spAutoFit/>
          </a:bodyPr>
          <a:lstStyle/>
          <a:p>
            <a:r>
              <a:rPr lang="fr-FR" dirty="0">
                <a:solidFill>
                  <a:schemeClr val="accent4">
                    <a:lumMod val="50000"/>
                  </a:schemeClr>
                </a:solidFill>
                <a:latin typeface="Calibri" panose="020F0502020204030204" pitchFamily="34" charset="0"/>
                <a:cs typeface="Calibri" panose="020F0502020204030204" pitchFamily="34" charset="0"/>
              </a:rPr>
              <a:t>La </a:t>
            </a:r>
            <a:r>
              <a:rPr lang="fr-FR" b="1" dirty="0">
                <a:solidFill>
                  <a:schemeClr val="accent4">
                    <a:lumMod val="50000"/>
                  </a:schemeClr>
                </a:solidFill>
                <a:latin typeface="Calibri" panose="020F0502020204030204" pitchFamily="34" charset="0"/>
                <a:cs typeface="Calibri" panose="020F0502020204030204" pitchFamily="34" charset="0"/>
              </a:rPr>
              <a:t>photo</a:t>
            </a:r>
            <a:r>
              <a:rPr lang="fr-FR" dirty="0">
                <a:solidFill>
                  <a:schemeClr val="accent4">
                    <a:lumMod val="50000"/>
                  </a:schemeClr>
                </a:solidFill>
                <a:latin typeface="Calibri" panose="020F0502020204030204" pitchFamily="34" charset="0"/>
                <a:cs typeface="Calibri" panose="020F0502020204030204" pitchFamily="34" charset="0"/>
              </a:rPr>
              <a:t> est à mettre </a:t>
            </a:r>
            <a:r>
              <a:rPr lang="fr-FR" b="1" dirty="0">
                <a:solidFill>
                  <a:schemeClr val="accent4">
                    <a:lumMod val="50000"/>
                  </a:schemeClr>
                </a:solidFill>
                <a:latin typeface="Calibri" panose="020F0502020204030204" pitchFamily="34" charset="0"/>
                <a:cs typeface="Calibri" panose="020F0502020204030204" pitchFamily="34" charset="0"/>
              </a:rPr>
              <a:t>en relation avec les lois FERRY de 1881-1882</a:t>
            </a:r>
            <a:r>
              <a:rPr lang="fr-FR" dirty="0">
                <a:solidFill>
                  <a:schemeClr val="accent4">
                    <a:lumMod val="50000"/>
                  </a:schemeClr>
                </a:solidFill>
                <a:latin typeface="Calibri" panose="020F0502020204030204" pitchFamily="34" charset="0"/>
                <a:cs typeface="Calibri" panose="020F0502020204030204" pitchFamily="34" charset="0"/>
              </a:rPr>
              <a:t> rendant l'</a:t>
            </a:r>
            <a:r>
              <a:rPr lang="fr-FR" b="1" dirty="0">
                <a:solidFill>
                  <a:schemeClr val="accent4">
                    <a:lumMod val="50000"/>
                  </a:schemeClr>
                </a:solidFill>
                <a:latin typeface="Calibri" panose="020F0502020204030204" pitchFamily="34" charset="0"/>
                <a:cs typeface="Calibri" panose="020F0502020204030204" pitchFamily="34" charset="0"/>
              </a:rPr>
              <a:t>école gratuite </a:t>
            </a:r>
            <a:r>
              <a:rPr lang="fr-FR" dirty="0">
                <a:solidFill>
                  <a:schemeClr val="accent4">
                    <a:lumMod val="50000"/>
                  </a:schemeClr>
                </a:solidFill>
                <a:latin typeface="Calibri" panose="020F0502020204030204" pitchFamily="34" charset="0"/>
                <a:cs typeface="Calibri" panose="020F0502020204030204" pitchFamily="34" charset="0"/>
              </a:rPr>
              <a:t>(loi du 16 juin 1881), l'instruction primaire </a:t>
            </a:r>
            <a:r>
              <a:rPr lang="fr-FR" b="1" dirty="0">
                <a:solidFill>
                  <a:schemeClr val="accent4">
                    <a:lumMod val="50000"/>
                  </a:schemeClr>
                </a:solidFill>
                <a:latin typeface="Calibri" panose="020F0502020204030204" pitchFamily="34" charset="0"/>
                <a:cs typeface="Calibri" panose="020F0502020204030204" pitchFamily="34" charset="0"/>
              </a:rPr>
              <a:t>obligatoire (de 6 à 13 ans)</a:t>
            </a:r>
            <a:r>
              <a:rPr lang="fr-FR" dirty="0">
                <a:solidFill>
                  <a:schemeClr val="accent4">
                    <a:lumMod val="50000"/>
                  </a:schemeClr>
                </a:solidFill>
                <a:latin typeface="Calibri" panose="020F0502020204030204" pitchFamily="34" charset="0"/>
                <a:cs typeface="Calibri" panose="020F0502020204030204" pitchFamily="34" charset="0"/>
              </a:rPr>
              <a:t> et </a:t>
            </a:r>
            <a:r>
              <a:rPr lang="fr-FR" b="1" dirty="0">
                <a:solidFill>
                  <a:schemeClr val="accent4">
                    <a:lumMod val="50000"/>
                  </a:schemeClr>
                </a:solidFill>
                <a:latin typeface="Calibri" panose="020F0502020204030204" pitchFamily="34" charset="0"/>
                <a:cs typeface="Calibri" panose="020F0502020204030204" pitchFamily="34" charset="0"/>
              </a:rPr>
              <a:t>laïque</a:t>
            </a:r>
            <a:r>
              <a:rPr lang="fr-FR" dirty="0">
                <a:solidFill>
                  <a:schemeClr val="accent4">
                    <a:lumMod val="50000"/>
                  </a:schemeClr>
                </a:solidFill>
                <a:latin typeface="Calibri" panose="020F0502020204030204" pitchFamily="34" charset="0"/>
                <a:cs typeface="Calibri" panose="020F0502020204030204" pitchFamily="34" charset="0"/>
              </a:rPr>
              <a:t> (loi du 28 mars 1882), pour toutes et tous.</a:t>
            </a:r>
          </a:p>
        </p:txBody>
      </p:sp>
      <p:pic>
        <p:nvPicPr>
          <p:cNvPr id="2" name="Image 1">
            <a:hlinkClick r:id="rId6" action="ppaction://hlinksldjump"/>
            <a:extLst>
              <a:ext uri="{FF2B5EF4-FFF2-40B4-BE49-F238E27FC236}">
                <a16:creationId xmlns:a16="http://schemas.microsoft.com/office/drawing/2014/main" id="{703E03A2-F854-F84E-AF20-79DBFC939D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4" name="ZoneTexte 13">
            <a:extLst>
              <a:ext uri="{FF2B5EF4-FFF2-40B4-BE49-F238E27FC236}">
                <a16:creationId xmlns:a16="http://schemas.microsoft.com/office/drawing/2014/main" id="{E9AC6ECF-30A6-4FDA-B589-31DAEFB47076}"/>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40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5" grpId="0"/>
      <p:bldP spid="17"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099E7DE-B325-4EBD-A601-2A3508656EAA}"/>
              </a:ext>
            </a:extLst>
          </p:cNvPr>
          <p:cNvSpPr txBox="1"/>
          <p:nvPr/>
        </p:nvSpPr>
        <p:spPr>
          <a:xfrm>
            <a:off x="6096000" y="448136"/>
            <a:ext cx="582007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07 : </a:t>
            </a:r>
            <a:r>
              <a:rPr lang="fr-FR" b="1" dirty="0">
                <a:solidFill>
                  <a:srgbClr val="0070C0"/>
                </a:solidFill>
                <a:latin typeface="Calibri" panose="020F0502020204030204" pitchFamily="34" charset="0"/>
                <a:cs typeface="Calibri" panose="020F0502020204030204" pitchFamily="34" charset="0"/>
              </a:rPr>
              <a:t>ENP de VOIRON (Isère) vers 1923</a:t>
            </a:r>
          </a:p>
        </p:txBody>
      </p:sp>
      <p:pic>
        <p:nvPicPr>
          <p:cNvPr id="11" name="Image 10">
            <a:extLst>
              <a:ext uri="{FF2B5EF4-FFF2-40B4-BE49-F238E27FC236}">
                <a16:creationId xmlns:a16="http://schemas.microsoft.com/office/drawing/2014/main" id="{5121679E-FE5D-4AEE-94C2-23EC4FF1B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0049" y="835756"/>
            <a:ext cx="3913640" cy="2880366"/>
          </a:xfrm>
          <a:prstGeom prst="rect">
            <a:avLst/>
          </a:prstGeom>
        </p:spPr>
      </p:pic>
      <p:sp>
        <p:nvSpPr>
          <p:cNvPr id="13" name="ZoneTexte 12">
            <a:extLst>
              <a:ext uri="{FF2B5EF4-FFF2-40B4-BE49-F238E27FC236}">
                <a16:creationId xmlns:a16="http://schemas.microsoft.com/office/drawing/2014/main" id="{4F22E9C1-0242-40FA-8AE9-BD3F74061105}"/>
              </a:ext>
            </a:extLst>
          </p:cNvPr>
          <p:cNvSpPr txBox="1"/>
          <p:nvPr/>
        </p:nvSpPr>
        <p:spPr>
          <a:xfrm>
            <a:off x="198409" y="480458"/>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05 </a:t>
            </a:r>
            <a:r>
              <a:rPr lang="fr-FR" sz="1600" dirty="0">
                <a:solidFill>
                  <a:srgbClr val="0070C0"/>
                </a:solidFill>
                <a:latin typeface="Calibri" panose="020F0502020204030204" pitchFamily="34" charset="0"/>
                <a:cs typeface="Calibri" panose="020F0502020204030204" pitchFamily="34" charset="0"/>
              </a:rPr>
              <a:t>Selon JAURÉS, quelles compétences fondamentales doivent maîtriser les élèves au terme de leur scolarisation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98FE7153-1B08-4747-91E6-5D94E82BFF0D}"/>
              </a:ext>
            </a:extLst>
          </p:cNvPr>
          <p:cNvSpPr txBox="1"/>
          <p:nvPr/>
        </p:nvSpPr>
        <p:spPr>
          <a:xfrm>
            <a:off x="165762" y="5074729"/>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06 </a:t>
            </a:r>
            <a:r>
              <a:rPr lang="fr-FR" sz="1600" dirty="0">
                <a:solidFill>
                  <a:srgbClr val="0070C0"/>
                </a:solidFill>
                <a:latin typeface="Calibri" panose="020F0502020204030204" pitchFamily="34" charset="0"/>
                <a:cs typeface="Calibri" panose="020F0502020204030204" pitchFamily="34" charset="0"/>
              </a:rPr>
              <a:t>Que peut-on dire de l’évolution du nombre d’instituteurs et institutrices entre les débuts XIXe et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F03C15BD-2E73-4E48-9B62-13CC9779E4D8}"/>
              </a:ext>
            </a:extLst>
          </p:cNvPr>
          <p:cNvSpPr txBox="1"/>
          <p:nvPr/>
        </p:nvSpPr>
        <p:spPr>
          <a:xfrm>
            <a:off x="215653" y="1042929"/>
            <a:ext cx="5327180" cy="584775"/>
          </a:xfrm>
          <a:prstGeom prst="rect">
            <a:avLst/>
          </a:prstGeom>
          <a:noFill/>
        </p:spPr>
        <p:txBody>
          <a:bodyPr wrap="square">
            <a:spAutoFit/>
          </a:bodyPr>
          <a:lstStyle/>
          <a:p>
            <a:pPr algn="just"/>
            <a:r>
              <a:rPr lang="fr-FR" sz="1600" b="1" dirty="0">
                <a:solidFill>
                  <a:schemeClr val="accent4">
                    <a:lumMod val="50000"/>
                  </a:schemeClr>
                </a:solidFill>
                <a:latin typeface="Calibri" panose="020F0502020204030204" pitchFamily="34" charset="0"/>
                <a:cs typeface="Calibri" panose="020F0502020204030204" pitchFamily="34" charset="0"/>
              </a:rPr>
              <a:t>Selon JAURÈS</a:t>
            </a:r>
            <a:r>
              <a:rPr lang="fr-FR" sz="1600" dirty="0">
                <a:solidFill>
                  <a:schemeClr val="accent4">
                    <a:lumMod val="50000"/>
                  </a:schemeClr>
                </a:solidFill>
                <a:latin typeface="Calibri" panose="020F0502020204030204" pitchFamily="34" charset="0"/>
                <a:cs typeface="Calibri" panose="020F0502020204030204" pitchFamily="34" charset="0"/>
              </a:rPr>
              <a:t>, </a:t>
            </a:r>
            <a:r>
              <a:rPr lang="fr-FR" sz="1600" b="1" dirty="0">
                <a:solidFill>
                  <a:schemeClr val="accent4">
                    <a:lumMod val="50000"/>
                  </a:schemeClr>
                </a:solidFill>
                <a:latin typeface="Calibri" panose="020F0502020204030204" pitchFamily="34" charset="0"/>
                <a:cs typeface="Calibri" panose="020F0502020204030204" pitchFamily="34" charset="0"/>
              </a:rPr>
              <a:t>les élèves</a:t>
            </a:r>
            <a:r>
              <a:rPr lang="fr-FR" sz="1600" dirty="0">
                <a:solidFill>
                  <a:schemeClr val="accent4">
                    <a:lumMod val="50000"/>
                  </a:schemeClr>
                </a:solidFill>
                <a:latin typeface="Calibri" panose="020F0502020204030204" pitchFamily="34" charset="0"/>
                <a:cs typeface="Calibri" panose="020F0502020204030204" pitchFamily="34" charset="0"/>
              </a:rPr>
              <a:t> doivent </a:t>
            </a:r>
            <a:r>
              <a:rPr lang="fr-FR" sz="1600" b="1" dirty="0">
                <a:solidFill>
                  <a:schemeClr val="accent4">
                    <a:lumMod val="50000"/>
                  </a:schemeClr>
                </a:solidFill>
                <a:latin typeface="Calibri" panose="020F0502020204030204" pitchFamily="34" charset="0"/>
                <a:cs typeface="Calibri" panose="020F0502020204030204" pitchFamily="34" charset="0"/>
              </a:rPr>
              <a:t>maîtriser la lecture</a:t>
            </a:r>
            <a:r>
              <a:rPr lang="fr-FR" sz="1600" dirty="0">
                <a:solidFill>
                  <a:schemeClr val="accent4">
                    <a:lumMod val="50000"/>
                  </a:schemeClr>
                </a:solidFill>
                <a:latin typeface="Calibri" panose="020F0502020204030204" pitchFamily="34" charset="0"/>
                <a:cs typeface="Calibri" panose="020F0502020204030204" pitchFamily="34" charset="0"/>
              </a:rPr>
              <a:t>, l’écriture et le calcul mais aussi </a:t>
            </a:r>
            <a:r>
              <a:rPr lang="fr-FR" sz="1600" b="1" dirty="0">
                <a:solidFill>
                  <a:schemeClr val="accent4">
                    <a:lumMod val="50000"/>
                  </a:schemeClr>
                </a:solidFill>
                <a:latin typeface="Calibri" panose="020F0502020204030204" pitchFamily="34" charset="0"/>
                <a:cs typeface="Calibri" panose="020F0502020204030204" pitchFamily="34" charset="0"/>
              </a:rPr>
              <a:t>penser par eux-mêmes</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sp>
        <p:nvSpPr>
          <p:cNvPr id="17" name="ZoneTexte 16">
            <a:extLst>
              <a:ext uri="{FF2B5EF4-FFF2-40B4-BE49-F238E27FC236}">
                <a16:creationId xmlns:a16="http://schemas.microsoft.com/office/drawing/2014/main" id="{8328AD45-C558-43AA-92B5-464F528E969B}"/>
              </a:ext>
            </a:extLst>
          </p:cNvPr>
          <p:cNvSpPr txBox="1"/>
          <p:nvPr/>
        </p:nvSpPr>
        <p:spPr>
          <a:xfrm>
            <a:off x="175773" y="5650631"/>
            <a:ext cx="5503132" cy="830997"/>
          </a:xfrm>
          <a:prstGeom prst="rect">
            <a:avLst/>
          </a:prstGeom>
          <a:noFill/>
        </p:spPr>
        <p:txBody>
          <a:bodyPr wrap="square">
            <a:spAutoFit/>
          </a:bodyPr>
          <a:lstStyle/>
          <a:p>
            <a:pPr algn="just"/>
            <a:r>
              <a:rPr lang="fr-FR" sz="1600" b="1" dirty="0">
                <a:solidFill>
                  <a:schemeClr val="accent4">
                    <a:lumMod val="50000"/>
                  </a:schemeClr>
                </a:solidFill>
                <a:latin typeface="Calibri" panose="020F0502020204030204" pitchFamily="34" charset="0"/>
                <a:cs typeface="Calibri" panose="020F0502020204030204" pitchFamily="34" charset="0"/>
              </a:rPr>
              <a:t>Avec les lois FERRY, les effectifs des maîtres d’école explosent :</a:t>
            </a:r>
            <a:r>
              <a:rPr lang="fr-FR" sz="1600" dirty="0">
                <a:solidFill>
                  <a:schemeClr val="accent4">
                    <a:lumMod val="50000"/>
                  </a:schemeClr>
                </a:solidFill>
                <a:latin typeface="Calibri" panose="020F0502020204030204" pitchFamily="34" charset="0"/>
                <a:cs typeface="Calibri" panose="020F0502020204030204" pitchFamily="34" charset="0"/>
              </a:rPr>
              <a:t> +230% en 50 ans entre 1837 et 1887, + 115% dans les 25 années suivantes et </a:t>
            </a:r>
            <a:r>
              <a:rPr lang="fr-FR" sz="1600" b="1" dirty="0">
                <a:solidFill>
                  <a:schemeClr val="accent4">
                    <a:lumMod val="50000"/>
                  </a:schemeClr>
                </a:solidFill>
                <a:latin typeface="Calibri" panose="020F0502020204030204" pitchFamily="34" charset="0"/>
                <a:cs typeface="Calibri" panose="020F0502020204030204" pitchFamily="34" charset="0"/>
              </a:rPr>
              <a:t>+264% en 75 ans, entre 1837 et 1912 (X 2,5)</a:t>
            </a:r>
            <a:r>
              <a:rPr lang="fr-FR" sz="1600" dirty="0">
                <a:solidFill>
                  <a:schemeClr val="accent4">
                    <a:lumMod val="50000"/>
                  </a:schemeClr>
                </a:solidFill>
                <a:latin typeface="Calibri" panose="020F0502020204030204" pitchFamily="34" charset="0"/>
                <a:cs typeface="Calibri" panose="020F0502020204030204" pitchFamily="34" charset="0"/>
              </a:rPr>
              <a:t>. </a:t>
            </a:r>
          </a:p>
        </p:txBody>
      </p:sp>
      <p:sp>
        <p:nvSpPr>
          <p:cNvPr id="19" name="ZoneTexte 18">
            <a:extLst>
              <a:ext uri="{FF2B5EF4-FFF2-40B4-BE49-F238E27FC236}">
                <a16:creationId xmlns:a16="http://schemas.microsoft.com/office/drawing/2014/main" id="{552856CB-2F8B-4B16-91B2-423575245D09}"/>
              </a:ext>
            </a:extLst>
          </p:cNvPr>
          <p:cNvSpPr txBox="1"/>
          <p:nvPr/>
        </p:nvSpPr>
        <p:spPr>
          <a:xfrm>
            <a:off x="6148564" y="4469352"/>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07 </a:t>
            </a:r>
            <a:r>
              <a:rPr lang="fr-FR" sz="1600" dirty="0">
                <a:solidFill>
                  <a:srgbClr val="0070C0"/>
                </a:solidFill>
                <a:latin typeface="Calibri" panose="020F0502020204030204" pitchFamily="34" charset="0"/>
                <a:cs typeface="Calibri" panose="020F0502020204030204" pitchFamily="34" charset="0"/>
              </a:rPr>
              <a:t>Qu’est-ce que les ENP ? Pourquoi ont-elles été instituées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C258B80A-4BED-40D2-847A-DD1AF428474B}"/>
              </a:ext>
            </a:extLst>
          </p:cNvPr>
          <p:cNvSpPr txBox="1"/>
          <p:nvPr/>
        </p:nvSpPr>
        <p:spPr>
          <a:xfrm>
            <a:off x="6096000" y="3716122"/>
            <a:ext cx="5794279" cy="738664"/>
          </a:xfrm>
          <a:prstGeom prst="rect">
            <a:avLst/>
          </a:prstGeom>
          <a:noFill/>
        </p:spPr>
        <p:txBody>
          <a:bodyPr wrap="square">
            <a:spAutoFit/>
          </a:bodyPr>
          <a:lstStyle/>
          <a:p>
            <a:pPr algn="just"/>
            <a:r>
              <a:rPr lang="fr-FR" sz="1400" dirty="0"/>
              <a:t>Les Écoles Nationales Professionnelles sont les ancêtres des lycées pro.</a:t>
            </a:r>
          </a:p>
          <a:p>
            <a:pPr algn="just"/>
            <a:r>
              <a:rPr lang="fr-FR" sz="1400" dirty="0"/>
              <a:t>Élèves de la section fonderie, procédant à une coulée de métal, après 1923.</a:t>
            </a:r>
          </a:p>
          <a:p>
            <a:pPr algn="just"/>
            <a:r>
              <a:rPr lang="fr-FR" sz="1400" dirty="0"/>
              <a:t>Ils deviendront contremaitres ou techniciens dans les grandes usines locales.</a:t>
            </a:r>
          </a:p>
        </p:txBody>
      </p:sp>
      <p:sp>
        <p:nvSpPr>
          <p:cNvPr id="22" name="ZoneTexte 21">
            <a:extLst>
              <a:ext uri="{FF2B5EF4-FFF2-40B4-BE49-F238E27FC236}">
                <a16:creationId xmlns:a16="http://schemas.microsoft.com/office/drawing/2014/main" id="{36401A83-43EF-403A-AEA2-E774040DC9A6}"/>
              </a:ext>
            </a:extLst>
          </p:cNvPr>
          <p:cNvSpPr txBox="1"/>
          <p:nvPr/>
        </p:nvSpPr>
        <p:spPr>
          <a:xfrm>
            <a:off x="6133463" y="4957793"/>
            <a:ext cx="5327180" cy="1077218"/>
          </a:xfrm>
          <a:prstGeom prst="rect">
            <a:avLst/>
          </a:prstGeom>
          <a:noFill/>
        </p:spPr>
        <p:txBody>
          <a:bodyPr wrap="square">
            <a:spAutoFit/>
          </a:bodyPr>
          <a:lstStyle/>
          <a:p>
            <a:pPr algn="just"/>
            <a:r>
              <a:rPr lang="fr-FR" sz="1600" b="1" dirty="0">
                <a:solidFill>
                  <a:schemeClr val="accent4">
                    <a:lumMod val="50000"/>
                  </a:schemeClr>
                </a:solidFill>
                <a:latin typeface="Calibri" panose="020F0502020204030204" pitchFamily="34" charset="0"/>
                <a:cs typeface="Calibri" panose="020F0502020204030204" pitchFamily="34" charset="0"/>
              </a:rPr>
              <a:t>A partir de 1881, les ENP forment des personnels qualifiés (contremaitres, techniciens)</a:t>
            </a:r>
            <a:r>
              <a:rPr lang="fr-FR" sz="1600" dirty="0">
                <a:solidFill>
                  <a:schemeClr val="accent4">
                    <a:lumMod val="50000"/>
                  </a:schemeClr>
                </a:solidFill>
                <a:latin typeface="Calibri" panose="020F0502020204030204" pitchFamily="34" charset="0"/>
                <a:cs typeface="Calibri" panose="020F0502020204030204" pitchFamily="34" charset="0"/>
              </a:rPr>
              <a:t> que réclame le </a:t>
            </a:r>
            <a:r>
              <a:rPr lang="fr-FR" sz="1600" i="1" dirty="0" err="1">
                <a:solidFill>
                  <a:schemeClr val="accent4">
                    <a:lumMod val="50000"/>
                  </a:schemeClr>
                </a:solidFill>
                <a:latin typeface="Calibri" panose="020F0502020204030204" pitchFamily="34" charset="0"/>
                <a:cs typeface="Calibri" panose="020F0502020204030204" pitchFamily="34" charset="0"/>
              </a:rPr>
              <a:t>factory</a:t>
            </a:r>
            <a:r>
              <a:rPr lang="fr-FR" sz="1600" i="1" dirty="0">
                <a:solidFill>
                  <a:schemeClr val="accent4">
                    <a:lumMod val="50000"/>
                  </a:schemeClr>
                </a:solidFill>
                <a:latin typeface="Calibri" panose="020F0502020204030204" pitchFamily="34" charset="0"/>
                <a:cs typeface="Calibri" panose="020F0502020204030204" pitchFamily="34" charset="0"/>
              </a:rPr>
              <a:t>-system</a:t>
            </a:r>
            <a:r>
              <a:rPr lang="fr-FR" sz="1600" dirty="0">
                <a:solidFill>
                  <a:schemeClr val="accent4">
                    <a:lumMod val="50000"/>
                  </a:schemeClr>
                </a:solidFill>
                <a:latin typeface="Calibri" panose="020F0502020204030204" pitchFamily="34" charset="0"/>
                <a:cs typeface="Calibri" panose="020F0502020204030204" pitchFamily="34" charset="0"/>
              </a:rPr>
              <a:t> pour pouvoir faire fonctionner les manufactures, les ancêtres des usines.</a:t>
            </a:r>
          </a:p>
        </p:txBody>
      </p:sp>
      <p:pic>
        <p:nvPicPr>
          <p:cNvPr id="2" name="Image 1">
            <a:hlinkClick r:id="rId3" action="ppaction://hlinksldjump"/>
            <a:extLst>
              <a:ext uri="{FF2B5EF4-FFF2-40B4-BE49-F238E27FC236}">
                <a16:creationId xmlns:a16="http://schemas.microsoft.com/office/drawing/2014/main" id="{639A1E1B-397E-19A1-8199-930186D96B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59E4F2E-0DE2-8235-9445-0053CB97E902}"/>
              </a:ext>
            </a:extLst>
          </p:cNvPr>
          <p:cNvSpPr txBox="1"/>
          <p:nvPr/>
        </p:nvSpPr>
        <p:spPr>
          <a:xfrm>
            <a:off x="165762" y="1671519"/>
            <a:ext cx="582007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06 : </a:t>
            </a:r>
            <a:r>
              <a:rPr lang="fr-FR" b="1" dirty="0">
                <a:solidFill>
                  <a:srgbClr val="0070C0"/>
                </a:solidFill>
                <a:latin typeface="Calibri" panose="020F0502020204030204" pitchFamily="34" charset="0"/>
                <a:cs typeface="Calibri" panose="020F0502020204030204" pitchFamily="34" charset="0"/>
              </a:rPr>
              <a:t>L’augmentation du nombre d’instituteurs</a:t>
            </a:r>
          </a:p>
        </p:txBody>
      </p:sp>
      <p:pic>
        <p:nvPicPr>
          <p:cNvPr id="6" name="Image 5">
            <a:extLst>
              <a:ext uri="{FF2B5EF4-FFF2-40B4-BE49-F238E27FC236}">
                <a16:creationId xmlns:a16="http://schemas.microsoft.com/office/drawing/2014/main" id="{00CD9D65-4C43-1538-A20B-965638E85D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7747" y="2040851"/>
            <a:ext cx="2916942" cy="2916942"/>
          </a:xfrm>
          <a:prstGeom prst="rect">
            <a:avLst/>
          </a:prstGeom>
        </p:spPr>
      </p:pic>
      <p:sp>
        <p:nvSpPr>
          <p:cNvPr id="18" name="ZoneTexte 17">
            <a:extLst>
              <a:ext uri="{FF2B5EF4-FFF2-40B4-BE49-F238E27FC236}">
                <a16:creationId xmlns:a16="http://schemas.microsoft.com/office/drawing/2014/main" id="{1FFCCA67-0562-4BA8-8572-DAB2F90BC4D3}"/>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536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checkerboard(across)">
                                      <p:cBhvr>
                                        <p:cTn id="7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16" grpId="0"/>
      <p:bldP spid="17" grpId="0"/>
      <p:bldP spid="19" grpId="0"/>
      <p:bldP spid="21" grpId="0"/>
      <p:bldP spid="2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96F487B-F4FA-617D-A809-C46386DB107C}"/>
              </a:ext>
            </a:extLst>
          </p:cNvPr>
          <p:cNvSpPr txBox="1"/>
          <p:nvPr/>
        </p:nvSpPr>
        <p:spPr>
          <a:xfrm>
            <a:off x="3974517" y="5393203"/>
            <a:ext cx="8217483" cy="1477328"/>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La fin du </a:t>
            </a:r>
            <a:r>
              <a:rPr lang="fr-FR" sz="1500" b="1" dirty="0">
                <a:solidFill>
                  <a:schemeClr val="accent4">
                    <a:lumMod val="50000"/>
                  </a:schemeClr>
                </a:solidFill>
                <a:latin typeface="Calibri" panose="020F0502020204030204" pitchFamily="34" charset="0"/>
                <a:cs typeface="Calibri" panose="020F0502020204030204" pitchFamily="34" charset="0"/>
              </a:rPr>
              <a:t>XIX</a:t>
            </a:r>
            <a:r>
              <a:rPr lang="fr-FR" sz="1500" b="1" baseline="30000" dirty="0">
                <a:solidFill>
                  <a:schemeClr val="accent4">
                    <a:lumMod val="50000"/>
                  </a:schemeClr>
                </a:solidFill>
                <a:latin typeface="Calibri" panose="020F0502020204030204" pitchFamily="34" charset="0"/>
                <a:cs typeface="Calibri" panose="020F0502020204030204" pitchFamily="34" charset="0"/>
              </a:rPr>
              <a:t>e</a:t>
            </a:r>
            <a:r>
              <a:rPr lang="fr-FR" sz="1500" b="1" dirty="0">
                <a:solidFill>
                  <a:schemeClr val="accent4">
                    <a:lumMod val="50000"/>
                  </a:schemeClr>
                </a:solidFill>
                <a:latin typeface="Calibri" panose="020F0502020204030204" pitchFamily="34" charset="0"/>
                <a:cs typeface="Calibri" panose="020F0502020204030204" pitchFamily="34" charset="0"/>
              </a:rPr>
              <a:t> s.</a:t>
            </a:r>
            <a:r>
              <a:rPr lang="fr-FR" sz="1500" dirty="0">
                <a:solidFill>
                  <a:schemeClr val="accent4">
                    <a:lumMod val="50000"/>
                  </a:schemeClr>
                </a:solidFill>
                <a:latin typeface="Calibri" panose="020F0502020204030204" pitchFamily="34" charset="0"/>
                <a:cs typeface="Calibri" panose="020F0502020204030204" pitchFamily="34" charset="0"/>
              </a:rPr>
              <a:t> est, en France, le siècle de la </a:t>
            </a:r>
            <a:r>
              <a:rPr lang="fr-FR" sz="1500" b="1" cap="all" dirty="0">
                <a:solidFill>
                  <a:schemeClr val="accent4">
                    <a:lumMod val="50000"/>
                  </a:schemeClr>
                </a:solidFill>
                <a:latin typeface="Calibri" panose="020F0502020204030204" pitchFamily="34" charset="0"/>
                <a:cs typeface="Calibri" panose="020F0502020204030204" pitchFamily="34" charset="0"/>
              </a:rPr>
              <a:t>RÉPUBLIQUE</a:t>
            </a:r>
            <a:r>
              <a:rPr lang="fr-FR" sz="1500" dirty="0">
                <a:solidFill>
                  <a:schemeClr val="accent4">
                    <a:lumMod val="50000"/>
                  </a:schemeClr>
                </a:solidFill>
                <a:latin typeface="Calibri" panose="020F0502020204030204" pitchFamily="34" charset="0"/>
                <a:cs typeface="Calibri" panose="020F0502020204030204" pitchFamily="34" charset="0"/>
              </a:rPr>
              <a:t>. </a:t>
            </a:r>
          </a:p>
          <a:p>
            <a:r>
              <a:rPr lang="fr-FR" sz="1500" b="1" dirty="0">
                <a:solidFill>
                  <a:schemeClr val="accent4">
                    <a:lumMod val="50000"/>
                  </a:schemeClr>
                </a:solidFill>
                <a:latin typeface="Calibri" panose="020F0502020204030204" pitchFamily="34" charset="0"/>
                <a:cs typeface="Calibri" panose="020F0502020204030204" pitchFamily="34" charset="0"/>
              </a:rPr>
              <a:t>Pour renforcer la conscience citoyenne</a:t>
            </a:r>
            <a:r>
              <a:rPr lang="fr-FR" sz="1500" dirty="0">
                <a:solidFill>
                  <a:schemeClr val="accent4">
                    <a:lumMod val="50000"/>
                  </a:schemeClr>
                </a:solidFill>
                <a:latin typeface="Calibri" panose="020F0502020204030204" pitchFamily="34" charset="0"/>
                <a:cs typeface="Calibri" panose="020F0502020204030204" pitchFamily="34" charset="0"/>
              </a:rPr>
              <a:t>, </a:t>
            </a:r>
            <a:r>
              <a:rPr lang="fr-FR" sz="1500" b="1" dirty="0">
                <a:solidFill>
                  <a:schemeClr val="accent4">
                    <a:lumMod val="50000"/>
                  </a:schemeClr>
                </a:solidFill>
                <a:latin typeface="Calibri" panose="020F0502020204030204" pitchFamily="34" charset="0"/>
                <a:cs typeface="Calibri" panose="020F0502020204030204" pitchFamily="34" charset="0"/>
              </a:rPr>
              <a:t>l’école</a:t>
            </a:r>
            <a:r>
              <a:rPr lang="fr-FR" sz="1500" dirty="0">
                <a:solidFill>
                  <a:schemeClr val="accent4">
                    <a:lumMod val="50000"/>
                  </a:schemeClr>
                </a:solidFill>
                <a:latin typeface="Calibri" panose="020F0502020204030204" pitchFamily="34" charset="0"/>
                <a:cs typeface="Calibri" panose="020F0502020204030204" pitchFamily="34" charset="0"/>
              </a:rPr>
              <a:t> qui devient obligatoire, gratuite et laïque aura son rôle à jouer, en plus de dispenser les 3 savoirs fondamentaux : lire, écrire, compter.</a:t>
            </a:r>
          </a:p>
          <a:p>
            <a:r>
              <a:rPr lang="fr-FR" sz="1500" dirty="0">
                <a:solidFill>
                  <a:schemeClr val="accent4">
                    <a:lumMod val="50000"/>
                  </a:schemeClr>
                </a:solidFill>
                <a:latin typeface="Calibri" panose="020F0502020204030204" pitchFamily="34" charset="0"/>
                <a:cs typeface="Calibri" panose="020F0502020204030204" pitchFamily="34" charset="0"/>
              </a:rPr>
              <a:t>Pour former les </a:t>
            </a:r>
            <a:r>
              <a:rPr lang="fr-FR" sz="1500" b="1" dirty="0">
                <a:solidFill>
                  <a:schemeClr val="accent4">
                    <a:lumMod val="50000"/>
                  </a:schemeClr>
                </a:solidFill>
                <a:latin typeface="Calibri" panose="020F0502020204030204" pitchFamily="34" charset="0"/>
                <a:cs typeface="Calibri" panose="020F0502020204030204" pitchFamily="34" charset="0"/>
              </a:rPr>
              <a:t>contremaîtres</a:t>
            </a:r>
            <a:r>
              <a:rPr lang="fr-FR" sz="1500" dirty="0">
                <a:solidFill>
                  <a:schemeClr val="accent4">
                    <a:lumMod val="50000"/>
                  </a:schemeClr>
                </a:solidFill>
                <a:latin typeface="Calibri" panose="020F0502020204030204" pitchFamily="34" charset="0"/>
                <a:cs typeface="Calibri" panose="020F0502020204030204" pitchFamily="34" charset="0"/>
              </a:rPr>
              <a:t> (chefs d’équipes) des manufactures, l’État crée les </a:t>
            </a:r>
            <a:r>
              <a:rPr lang="fr-FR" sz="1500" b="1" dirty="0">
                <a:solidFill>
                  <a:schemeClr val="accent4">
                    <a:lumMod val="50000"/>
                  </a:schemeClr>
                </a:solidFill>
                <a:latin typeface="Calibri" panose="020F0502020204030204" pitchFamily="34" charset="0"/>
                <a:cs typeface="Calibri" panose="020F0502020204030204" pitchFamily="34" charset="0"/>
              </a:rPr>
              <a:t>ENP</a:t>
            </a:r>
            <a:r>
              <a:rPr lang="fr-FR" sz="1500" dirty="0">
                <a:solidFill>
                  <a:schemeClr val="accent4">
                    <a:lumMod val="50000"/>
                  </a:schemeClr>
                </a:solidFill>
                <a:latin typeface="Calibri" panose="020F0502020204030204" pitchFamily="34" charset="0"/>
                <a:cs typeface="Calibri" panose="020F0502020204030204" pitchFamily="34" charset="0"/>
              </a:rPr>
              <a:t> (</a:t>
            </a:r>
            <a:r>
              <a:rPr lang="fr-FR" sz="1500" b="1" dirty="0">
                <a:solidFill>
                  <a:schemeClr val="accent4">
                    <a:lumMod val="50000"/>
                  </a:schemeClr>
                </a:solidFill>
                <a:latin typeface="Calibri" panose="020F0502020204030204" pitchFamily="34" charset="0"/>
                <a:cs typeface="Calibri" panose="020F0502020204030204" pitchFamily="34" charset="0"/>
              </a:rPr>
              <a:t>É</a:t>
            </a:r>
            <a:r>
              <a:rPr lang="fr-FR" sz="1500" dirty="0">
                <a:solidFill>
                  <a:schemeClr val="accent4">
                    <a:lumMod val="50000"/>
                  </a:schemeClr>
                </a:solidFill>
                <a:latin typeface="Calibri" panose="020F0502020204030204" pitchFamily="34" charset="0"/>
                <a:cs typeface="Calibri" panose="020F0502020204030204" pitchFamily="34" charset="0"/>
              </a:rPr>
              <a:t>coles </a:t>
            </a:r>
            <a:r>
              <a:rPr lang="fr-FR" sz="1500" b="1" dirty="0">
                <a:solidFill>
                  <a:schemeClr val="accent4">
                    <a:lumMod val="50000"/>
                  </a:schemeClr>
                </a:solidFill>
                <a:latin typeface="Calibri" panose="020F0502020204030204" pitchFamily="34" charset="0"/>
                <a:cs typeface="Calibri" panose="020F0502020204030204" pitchFamily="34" charset="0"/>
              </a:rPr>
              <a:t>N</a:t>
            </a:r>
            <a:r>
              <a:rPr lang="fr-FR" sz="1500" dirty="0">
                <a:solidFill>
                  <a:schemeClr val="accent4">
                    <a:lumMod val="50000"/>
                  </a:schemeClr>
                </a:solidFill>
                <a:latin typeface="Calibri" panose="020F0502020204030204" pitchFamily="34" charset="0"/>
                <a:cs typeface="Calibri" panose="020F0502020204030204" pitchFamily="34" charset="0"/>
              </a:rPr>
              <a:t>ationales </a:t>
            </a:r>
            <a:r>
              <a:rPr lang="fr-FR" sz="1500" b="1" dirty="0">
                <a:solidFill>
                  <a:schemeClr val="accent4">
                    <a:lumMod val="50000"/>
                  </a:schemeClr>
                </a:solidFill>
                <a:latin typeface="Calibri" panose="020F0502020204030204" pitchFamily="34" charset="0"/>
                <a:cs typeface="Calibri" panose="020F0502020204030204" pitchFamily="34" charset="0"/>
              </a:rPr>
              <a:t>P</a:t>
            </a:r>
            <a:r>
              <a:rPr lang="fr-FR" sz="1500" dirty="0">
                <a:solidFill>
                  <a:schemeClr val="accent4">
                    <a:lumMod val="50000"/>
                  </a:schemeClr>
                </a:solidFill>
                <a:latin typeface="Calibri" panose="020F0502020204030204" pitchFamily="34" charset="0"/>
                <a:cs typeface="Calibri" panose="020F0502020204030204" pitchFamily="34" charset="0"/>
              </a:rPr>
              <a:t>rofessionnelles). Avec le XX</a:t>
            </a:r>
            <a:r>
              <a:rPr lang="fr-FR" sz="1500" baseline="30000" dirty="0">
                <a:solidFill>
                  <a:schemeClr val="accent4">
                    <a:lumMod val="50000"/>
                  </a:schemeClr>
                </a:solidFill>
                <a:latin typeface="Calibri" panose="020F0502020204030204" pitchFamily="34" charset="0"/>
                <a:cs typeface="Calibri" panose="020F0502020204030204" pitchFamily="34" charset="0"/>
              </a:rPr>
              <a:t>e</a:t>
            </a:r>
            <a:r>
              <a:rPr lang="fr-FR" sz="1500" dirty="0">
                <a:solidFill>
                  <a:schemeClr val="accent4">
                    <a:lumMod val="50000"/>
                  </a:schemeClr>
                </a:solidFill>
                <a:latin typeface="Calibri" panose="020F0502020204030204" pitchFamily="34" charset="0"/>
                <a:cs typeface="Calibri" panose="020F0502020204030204" pitchFamily="34" charset="0"/>
              </a:rPr>
              <a:t> s., la formation professionnelle devient de plus importante. </a:t>
            </a:r>
          </a:p>
          <a:p>
            <a:r>
              <a:rPr lang="fr-FR" sz="1500" dirty="0">
                <a:solidFill>
                  <a:schemeClr val="accent4">
                    <a:lumMod val="50000"/>
                  </a:schemeClr>
                </a:solidFill>
                <a:latin typeface="Calibri" panose="020F0502020204030204" pitchFamily="34" charset="0"/>
                <a:cs typeface="Calibri" panose="020F0502020204030204" pitchFamily="34" charset="0"/>
              </a:rPr>
              <a:t>En 1919, la loi Astier instaure le CAP et en 1985, la loi Chevènement, le bac professionnel.</a:t>
            </a:r>
          </a:p>
        </p:txBody>
      </p:sp>
      <p:pic>
        <p:nvPicPr>
          <p:cNvPr id="2" name="Image 1">
            <a:extLst>
              <a:ext uri="{FF2B5EF4-FFF2-40B4-BE49-F238E27FC236}">
                <a16:creationId xmlns:a16="http://schemas.microsoft.com/office/drawing/2014/main" id="{48CE057A-2FD2-E228-433B-BCE0DC4FC9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174" y="600365"/>
            <a:ext cx="5223336" cy="2986486"/>
          </a:xfrm>
          <a:prstGeom prst="rect">
            <a:avLst/>
          </a:prstGeom>
        </p:spPr>
      </p:pic>
      <p:sp>
        <p:nvSpPr>
          <p:cNvPr id="5" name="ZoneTexte 4">
            <a:extLst>
              <a:ext uri="{FF2B5EF4-FFF2-40B4-BE49-F238E27FC236}">
                <a16:creationId xmlns:a16="http://schemas.microsoft.com/office/drawing/2014/main" id="{3F5D9E4B-66E0-6B25-D1B7-6B4BA60EDEFD}"/>
              </a:ext>
            </a:extLst>
          </p:cNvPr>
          <p:cNvSpPr txBox="1"/>
          <p:nvPr/>
        </p:nvSpPr>
        <p:spPr>
          <a:xfrm>
            <a:off x="257496" y="3586851"/>
            <a:ext cx="4950691" cy="338554"/>
          </a:xfrm>
          <a:prstGeom prst="rect">
            <a:avLst/>
          </a:prstGeom>
          <a:noFill/>
        </p:spPr>
        <p:txBody>
          <a:bodyPr wrap="square">
            <a:spAutoFit/>
          </a:bodyPr>
          <a:lstStyle/>
          <a:p>
            <a:pPr algn="ctr"/>
            <a:r>
              <a:rPr lang="fr-FR" sz="1600" dirty="0"/>
              <a:t>Dortoir de l’ENP de CHALON-SUR-SAÔNE </a:t>
            </a:r>
            <a:r>
              <a:rPr lang="fr-FR" sz="1600" b="1" dirty="0">
                <a:solidFill>
                  <a:srgbClr val="0070C0"/>
                </a:solidFill>
              </a:rPr>
              <a:t>(BOURGOGNE)</a:t>
            </a:r>
          </a:p>
        </p:txBody>
      </p:sp>
      <p:sp>
        <p:nvSpPr>
          <p:cNvPr id="8" name="ZoneTexte 7">
            <a:extLst>
              <a:ext uri="{FF2B5EF4-FFF2-40B4-BE49-F238E27FC236}">
                <a16:creationId xmlns:a16="http://schemas.microsoft.com/office/drawing/2014/main" id="{1474F3F2-E359-DE79-B09C-3D50746D0F37}"/>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3" action="ppaction://hlinksldjump"/>
            <a:extLst>
              <a:ext uri="{FF2B5EF4-FFF2-40B4-BE49-F238E27FC236}">
                <a16:creationId xmlns:a16="http://schemas.microsoft.com/office/drawing/2014/main" id="{8ACE9293-12A7-9958-EFAD-96BD4D73F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2" name="ZoneTexte 11">
            <a:extLst>
              <a:ext uri="{FF2B5EF4-FFF2-40B4-BE49-F238E27FC236}">
                <a16:creationId xmlns:a16="http://schemas.microsoft.com/office/drawing/2014/main" id="{2C51F02B-64C8-459E-ADE5-07EB0DEF3CA6}"/>
              </a:ext>
            </a:extLst>
          </p:cNvPr>
          <p:cNvSpPr txBox="1"/>
          <p:nvPr/>
        </p:nvSpPr>
        <p:spPr>
          <a:xfrm>
            <a:off x="5275608" y="354790"/>
            <a:ext cx="5332211"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2</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
        <p:nvSpPr>
          <p:cNvPr id="13" name="Rectangle 12">
            <a:extLst>
              <a:ext uri="{FF2B5EF4-FFF2-40B4-BE49-F238E27FC236}">
                <a16:creationId xmlns:a16="http://schemas.microsoft.com/office/drawing/2014/main" id="{C3D87DC0-15E3-470E-8B75-AE067968E53C}"/>
              </a:ext>
            </a:extLst>
          </p:cNvPr>
          <p:cNvSpPr/>
          <p:nvPr/>
        </p:nvSpPr>
        <p:spPr>
          <a:xfrm>
            <a:off x="5861786" y="2356614"/>
            <a:ext cx="1545128"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&amp; XIX</a:t>
            </a:r>
            <a:r>
              <a:rPr lang="fr-FR" b="1" baseline="30000" dirty="0"/>
              <a:t>e</a:t>
            </a:r>
            <a:r>
              <a:rPr lang="fr-FR" b="1" dirty="0"/>
              <a:t> s.</a:t>
            </a:r>
          </a:p>
        </p:txBody>
      </p:sp>
      <p:cxnSp>
        <p:nvCxnSpPr>
          <p:cNvPr id="14" name="Connecteur droit avec flèche 13">
            <a:extLst>
              <a:ext uri="{FF2B5EF4-FFF2-40B4-BE49-F238E27FC236}">
                <a16:creationId xmlns:a16="http://schemas.microsoft.com/office/drawing/2014/main" id="{B2BE8271-AD38-4E26-BEBC-FFD39761BE6C}"/>
              </a:ext>
            </a:extLst>
          </p:cNvPr>
          <p:cNvCxnSpPr>
            <a:cxnSpLocks/>
          </p:cNvCxnSpPr>
          <p:nvPr/>
        </p:nvCxnSpPr>
        <p:spPr>
          <a:xfrm>
            <a:off x="7567061" y="2521393"/>
            <a:ext cx="111724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0D26F65-8731-4C66-8E37-2DFD565DF37C}"/>
              </a:ext>
            </a:extLst>
          </p:cNvPr>
          <p:cNvSpPr/>
          <p:nvPr/>
        </p:nvSpPr>
        <p:spPr>
          <a:xfrm>
            <a:off x="8826211" y="2359961"/>
            <a:ext cx="2997993"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t>
            </a:r>
            <a:r>
              <a:rPr lang="fr-FR" b="1" dirty="0">
                <a:solidFill>
                  <a:srgbClr val="FF0000"/>
                </a:solidFill>
              </a:rPr>
              <a:t>école républicaine</a:t>
            </a:r>
          </a:p>
        </p:txBody>
      </p:sp>
      <p:cxnSp>
        <p:nvCxnSpPr>
          <p:cNvPr id="16" name="Connecteur droit avec flèche 15">
            <a:extLst>
              <a:ext uri="{FF2B5EF4-FFF2-40B4-BE49-F238E27FC236}">
                <a16:creationId xmlns:a16="http://schemas.microsoft.com/office/drawing/2014/main" id="{527A9690-02EF-414B-A93D-704CB34BE615}"/>
              </a:ext>
            </a:extLst>
          </p:cNvPr>
          <p:cNvCxnSpPr>
            <a:cxnSpLocks/>
          </p:cNvCxnSpPr>
          <p:nvPr/>
        </p:nvCxnSpPr>
        <p:spPr>
          <a:xfrm>
            <a:off x="10299943" y="2699834"/>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414BFC51-080D-4692-BE16-7CE8B040A1AC}"/>
              </a:ext>
            </a:extLst>
          </p:cNvPr>
          <p:cNvCxnSpPr>
            <a:cxnSpLocks/>
          </p:cNvCxnSpPr>
          <p:nvPr/>
        </p:nvCxnSpPr>
        <p:spPr>
          <a:xfrm>
            <a:off x="6993256" y="2757708"/>
            <a:ext cx="0" cy="1772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A520800-D82D-920A-B541-EE10C64C8704}"/>
              </a:ext>
            </a:extLst>
          </p:cNvPr>
          <p:cNvSpPr/>
          <p:nvPr/>
        </p:nvSpPr>
        <p:spPr>
          <a:xfrm>
            <a:off x="8826210" y="2902117"/>
            <a:ext cx="2997991"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LOIS FERRY</a:t>
            </a:r>
          </a:p>
        </p:txBody>
      </p:sp>
      <p:sp>
        <p:nvSpPr>
          <p:cNvPr id="7" name="Rectangle 6">
            <a:extLst>
              <a:ext uri="{FF2B5EF4-FFF2-40B4-BE49-F238E27FC236}">
                <a16:creationId xmlns:a16="http://schemas.microsoft.com/office/drawing/2014/main" id="{9F7B1B35-65BB-8E6C-567B-8AE5059EBCC8}"/>
              </a:ext>
            </a:extLst>
          </p:cNvPr>
          <p:cNvSpPr/>
          <p:nvPr/>
        </p:nvSpPr>
        <p:spPr>
          <a:xfrm>
            <a:off x="8985816" y="3470305"/>
            <a:ext cx="265063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1881 :</a:t>
            </a:r>
            <a:r>
              <a:rPr lang="fr-FR" sz="1400" dirty="0">
                <a:solidFill>
                  <a:schemeClr val="tx1"/>
                </a:solidFill>
              </a:rPr>
              <a:t> École gratuite, obligatoire</a:t>
            </a:r>
          </a:p>
        </p:txBody>
      </p:sp>
      <p:cxnSp>
        <p:nvCxnSpPr>
          <p:cNvPr id="10" name="Connecteur droit avec flèche 9">
            <a:extLst>
              <a:ext uri="{FF2B5EF4-FFF2-40B4-BE49-F238E27FC236}">
                <a16:creationId xmlns:a16="http://schemas.microsoft.com/office/drawing/2014/main" id="{E6857E43-117F-5B48-8D73-17A200E1BB12}"/>
              </a:ext>
            </a:extLst>
          </p:cNvPr>
          <p:cNvCxnSpPr>
            <a:cxnSpLocks/>
          </p:cNvCxnSpPr>
          <p:nvPr/>
        </p:nvCxnSpPr>
        <p:spPr>
          <a:xfrm>
            <a:off x="10311135" y="3245479"/>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329DF1E-4E6F-0C24-543C-F71BF34B13CD}"/>
              </a:ext>
            </a:extLst>
          </p:cNvPr>
          <p:cNvSpPr/>
          <p:nvPr/>
        </p:nvSpPr>
        <p:spPr>
          <a:xfrm>
            <a:off x="8985816" y="3819571"/>
            <a:ext cx="265063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1882 :</a:t>
            </a:r>
            <a:r>
              <a:rPr lang="fr-FR" sz="1400" dirty="0">
                <a:solidFill>
                  <a:schemeClr val="tx1"/>
                </a:solidFill>
              </a:rPr>
              <a:t> École laïque</a:t>
            </a:r>
          </a:p>
        </p:txBody>
      </p:sp>
      <p:pic>
        <p:nvPicPr>
          <p:cNvPr id="18" name="Image 17" descr="Une image contenant fournitures de bureau, texte, outil d’écriture, stylos et plumes&#10;&#10;Le contenu généré par l’IA peut être incorrect.">
            <a:extLst>
              <a:ext uri="{FF2B5EF4-FFF2-40B4-BE49-F238E27FC236}">
                <a16:creationId xmlns:a16="http://schemas.microsoft.com/office/drawing/2014/main" id="{754B3BDF-7A19-29B5-BD13-ED0ECF684F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4517" y="5020865"/>
            <a:ext cx="367786" cy="339053"/>
          </a:xfrm>
          <a:prstGeom prst="rect">
            <a:avLst/>
          </a:prstGeom>
        </p:spPr>
      </p:pic>
      <p:cxnSp>
        <p:nvCxnSpPr>
          <p:cNvPr id="19" name="Connecteur droit avec flèche 18">
            <a:extLst>
              <a:ext uri="{FF2B5EF4-FFF2-40B4-BE49-F238E27FC236}">
                <a16:creationId xmlns:a16="http://schemas.microsoft.com/office/drawing/2014/main" id="{63BC28D5-3BD0-4507-8994-C8503230C6C9}"/>
              </a:ext>
            </a:extLst>
          </p:cNvPr>
          <p:cNvCxnSpPr>
            <a:cxnSpLocks/>
          </p:cNvCxnSpPr>
          <p:nvPr/>
        </p:nvCxnSpPr>
        <p:spPr>
          <a:xfrm>
            <a:off x="10296951" y="421084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DD21F163-F523-1B66-E996-F628E7EDE2D3}"/>
              </a:ext>
            </a:extLst>
          </p:cNvPr>
          <p:cNvSpPr txBox="1"/>
          <p:nvPr/>
        </p:nvSpPr>
        <p:spPr>
          <a:xfrm>
            <a:off x="8619812" y="4307244"/>
            <a:ext cx="338264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Pour les garçons et les filles, de 6 à 13 ans.</a:t>
            </a:r>
            <a:endParaRPr lang="fr-FR" sz="1400"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EA32F839-5FDC-A8FC-99A7-A60FFA87AD89}"/>
              </a:ext>
            </a:extLst>
          </p:cNvPr>
          <p:cNvSpPr/>
          <p:nvPr/>
        </p:nvSpPr>
        <p:spPr>
          <a:xfrm>
            <a:off x="5275609" y="2965830"/>
            <a:ext cx="2828864" cy="4659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1880 :</a:t>
            </a:r>
            <a:r>
              <a:rPr lang="fr-FR" sz="1400" dirty="0">
                <a:solidFill>
                  <a:schemeClr val="tx1"/>
                </a:solidFill>
              </a:rPr>
              <a:t> création des Écoles manuelles d’apprentissage</a:t>
            </a:r>
          </a:p>
        </p:txBody>
      </p:sp>
      <p:cxnSp>
        <p:nvCxnSpPr>
          <p:cNvPr id="22" name="Connecteur droit avec flèche 21">
            <a:extLst>
              <a:ext uri="{FF2B5EF4-FFF2-40B4-BE49-F238E27FC236}">
                <a16:creationId xmlns:a16="http://schemas.microsoft.com/office/drawing/2014/main" id="{F500616E-DC6F-A386-9CB7-27C05FDF47E0}"/>
              </a:ext>
            </a:extLst>
          </p:cNvPr>
          <p:cNvCxnSpPr>
            <a:cxnSpLocks/>
          </p:cNvCxnSpPr>
          <p:nvPr/>
        </p:nvCxnSpPr>
        <p:spPr>
          <a:xfrm>
            <a:off x="6096000" y="3481238"/>
            <a:ext cx="0" cy="3352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DC44D51-832B-2A3C-B6F8-AA85B10D108A}"/>
              </a:ext>
            </a:extLst>
          </p:cNvPr>
          <p:cNvSpPr/>
          <p:nvPr/>
        </p:nvSpPr>
        <p:spPr>
          <a:xfrm>
            <a:off x="6873172" y="3864573"/>
            <a:ext cx="1480175" cy="6626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Écoles (Cours) complémentaires</a:t>
            </a:r>
          </a:p>
        </p:txBody>
      </p:sp>
      <p:sp>
        <p:nvSpPr>
          <p:cNvPr id="25" name="Rectangle 24">
            <a:extLst>
              <a:ext uri="{FF2B5EF4-FFF2-40B4-BE49-F238E27FC236}">
                <a16:creationId xmlns:a16="http://schemas.microsoft.com/office/drawing/2014/main" id="{11D2FC6E-2FA0-6B3B-F82F-F1D69F015D1F}"/>
              </a:ext>
            </a:extLst>
          </p:cNvPr>
          <p:cNvSpPr/>
          <p:nvPr/>
        </p:nvSpPr>
        <p:spPr>
          <a:xfrm>
            <a:off x="5248941" y="3864572"/>
            <a:ext cx="1598550" cy="6626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ENP </a:t>
            </a:r>
            <a:br>
              <a:rPr lang="fr-FR" sz="1400" dirty="0">
                <a:solidFill>
                  <a:schemeClr val="tx1"/>
                </a:solidFill>
              </a:rPr>
            </a:br>
            <a:r>
              <a:rPr lang="fr-FR" sz="1400" dirty="0">
                <a:solidFill>
                  <a:schemeClr val="tx1"/>
                </a:solidFill>
              </a:rPr>
              <a:t>(</a:t>
            </a:r>
            <a:r>
              <a:rPr lang="fr-FR" sz="1400" b="1" dirty="0">
                <a:solidFill>
                  <a:schemeClr val="tx1"/>
                </a:solidFill>
              </a:rPr>
              <a:t>É</a:t>
            </a:r>
            <a:r>
              <a:rPr lang="fr-FR" sz="1400" dirty="0">
                <a:solidFill>
                  <a:schemeClr val="tx1"/>
                </a:solidFill>
              </a:rPr>
              <a:t>coles </a:t>
            </a:r>
            <a:r>
              <a:rPr lang="fr-FR" sz="1400" b="1" dirty="0">
                <a:solidFill>
                  <a:schemeClr val="tx1"/>
                </a:solidFill>
              </a:rPr>
              <a:t>N</a:t>
            </a:r>
            <a:r>
              <a:rPr lang="fr-FR" sz="1400" dirty="0">
                <a:solidFill>
                  <a:schemeClr val="tx1"/>
                </a:solidFill>
              </a:rPr>
              <a:t>ationales </a:t>
            </a:r>
            <a:r>
              <a:rPr lang="fr-FR" sz="1400" b="1" dirty="0">
                <a:solidFill>
                  <a:schemeClr val="tx1"/>
                </a:solidFill>
              </a:rPr>
              <a:t>P</a:t>
            </a:r>
            <a:r>
              <a:rPr lang="fr-FR" sz="1400" dirty="0">
                <a:solidFill>
                  <a:schemeClr val="tx1"/>
                </a:solidFill>
              </a:rPr>
              <a:t>rofessionnelles)</a:t>
            </a:r>
          </a:p>
        </p:txBody>
      </p:sp>
      <p:cxnSp>
        <p:nvCxnSpPr>
          <p:cNvPr id="28" name="Connecteur droit avec flèche 27">
            <a:extLst>
              <a:ext uri="{FF2B5EF4-FFF2-40B4-BE49-F238E27FC236}">
                <a16:creationId xmlns:a16="http://schemas.microsoft.com/office/drawing/2014/main" id="{EE952FFD-D24B-4591-05FF-1A27F4F76DE0}"/>
              </a:ext>
            </a:extLst>
          </p:cNvPr>
          <p:cNvCxnSpPr>
            <a:cxnSpLocks/>
          </p:cNvCxnSpPr>
          <p:nvPr/>
        </p:nvCxnSpPr>
        <p:spPr>
          <a:xfrm>
            <a:off x="7567061" y="3481238"/>
            <a:ext cx="0" cy="3352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0" name="Image 29" descr="Une image contenant portrait, croquis, Visage humain, homme&#10;&#10;Le contenu généré par l’IA peut être incorrect.">
            <a:extLst>
              <a:ext uri="{FF2B5EF4-FFF2-40B4-BE49-F238E27FC236}">
                <a16:creationId xmlns:a16="http://schemas.microsoft.com/office/drawing/2014/main" id="{4B8BA57C-9016-59C9-377C-E4F9A7D592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44510" y="982094"/>
            <a:ext cx="760073" cy="760073"/>
          </a:xfrm>
          <a:prstGeom prst="rect">
            <a:avLst/>
          </a:prstGeom>
        </p:spPr>
      </p:pic>
      <p:sp>
        <p:nvSpPr>
          <p:cNvPr id="31" name="ZoneTexte 30">
            <a:extLst>
              <a:ext uri="{FF2B5EF4-FFF2-40B4-BE49-F238E27FC236}">
                <a16:creationId xmlns:a16="http://schemas.microsoft.com/office/drawing/2014/main" id="{AA18295C-3657-79D7-3931-5EB6AC889E5E}"/>
              </a:ext>
            </a:extLst>
          </p:cNvPr>
          <p:cNvSpPr txBox="1"/>
          <p:nvPr/>
        </p:nvSpPr>
        <p:spPr>
          <a:xfrm>
            <a:off x="5131865" y="1701359"/>
            <a:ext cx="1302330" cy="523220"/>
          </a:xfrm>
          <a:prstGeom prst="rect">
            <a:avLst/>
          </a:prstGeom>
          <a:noFill/>
        </p:spPr>
        <p:txBody>
          <a:bodyPr wrap="square">
            <a:spAutoFit/>
          </a:bodyPr>
          <a:lstStyle/>
          <a:p>
            <a:pPr algn="ctr"/>
            <a:r>
              <a:rPr lang="fr-FR" sz="1400" dirty="0"/>
              <a:t>Henri WALLON</a:t>
            </a:r>
          </a:p>
          <a:p>
            <a:pPr algn="ctr"/>
            <a:r>
              <a:rPr lang="fr-FR" sz="1400" b="1" dirty="0">
                <a:solidFill>
                  <a:srgbClr val="FF0000"/>
                </a:solidFill>
              </a:rPr>
              <a:t>(1846-1904)</a:t>
            </a:r>
          </a:p>
        </p:txBody>
      </p:sp>
      <p:cxnSp>
        <p:nvCxnSpPr>
          <p:cNvPr id="32" name="Connecteur droit avec flèche 31">
            <a:extLst>
              <a:ext uri="{FF2B5EF4-FFF2-40B4-BE49-F238E27FC236}">
                <a16:creationId xmlns:a16="http://schemas.microsoft.com/office/drawing/2014/main" id="{B05086A8-8D15-9ABA-1952-050754E53C7A}"/>
              </a:ext>
            </a:extLst>
          </p:cNvPr>
          <p:cNvCxnSpPr>
            <a:cxnSpLocks/>
          </p:cNvCxnSpPr>
          <p:nvPr/>
        </p:nvCxnSpPr>
        <p:spPr>
          <a:xfrm>
            <a:off x="6120636" y="1258878"/>
            <a:ext cx="24618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4" name="Image 33" descr="Une image contenant texte, Police, Graphique, logo&#10;&#10;Le contenu généré par l’IA peut être incorrect.">
            <a:hlinkClick r:id="rId7"/>
            <a:extLst>
              <a:ext uri="{FF2B5EF4-FFF2-40B4-BE49-F238E27FC236}">
                <a16:creationId xmlns:a16="http://schemas.microsoft.com/office/drawing/2014/main" id="{DB55539E-D271-0420-8EF2-E54D544AE0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12102" y="246737"/>
            <a:ext cx="521047" cy="523218"/>
          </a:xfrm>
          <a:prstGeom prst="rect">
            <a:avLst/>
          </a:prstGeom>
        </p:spPr>
      </p:pic>
      <p:grpSp>
        <p:nvGrpSpPr>
          <p:cNvPr id="41" name="Groupe 40">
            <a:extLst>
              <a:ext uri="{FF2B5EF4-FFF2-40B4-BE49-F238E27FC236}">
                <a16:creationId xmlns:a16="http://schemas.microsoft.com/office/drawing/2014/main" id="{ED4EE654-EBEA-AFE4-157D-2A927436D19B}"/>
              </a:ext>
            </a:extLst>
          </p:cNvPr>
          <p:cNvGrpSpPr/>
          <p:nvPr/>
        </p:nvGrpSpPr>
        <p:grpSpPr>
          <a:xfrm>
            <a:off x="5089560" y="3429000"/>
            <a:ext cx="148180" cy="743341"/>
            <a:chOff x="4983685" y="3284617"/>
            <a:chExt cx="148180" cy="743341"/>
          </a:xfrm>
        </p:grpSpPr>
        <p:cxnSp>
          <p:nvCxnSpPr>
            <p:cNvPr id="27" name="Connecteur droit avec flèche 26">
              <a:extLst>
                <a:ext uri="{FF2B5EF4-FFF2-40B4-BE49-F238E27FC236}">
                  <a16:creationId xmlns:a16="http://schemas.microsoft.com/office/drawing/2014/main" id="{7BA06CC7-471D-2E8A-6528-E6CCB83EFEE3}"/>
                </a:ext>
              </a:extLst>
            </p:cNvPr>
            <p:cNvCxnSpPr>
              <a:cxnSpLocks/>
            </p:cNvCxnSpPr>
            <p:nvPr/>
          </p:nvCxnSpPr>
          <p:spPr>
            <a:xfrm flipV="1">
              <a:off x="4998354" y="3284617"/>
              <a:ext cx="0" cy="7433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746AAC1B-16E9-892D-0301-3616B9E03E49}"/>
                </a:ext>
              </a:extLst>
            </p:cNvPr>
            <p:cNvCxnSpPr>
              <a:cxnSpLocks/>
            </p:cNvCxnSpPr>
            <p:nvPr/>
          </p:nvCxnSpPr>
          <p:spPr>
            <a:xfrm>
              <a:off x="4983685" y="4027958"/>
              <a:ext cx="148180" cy="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0F3F6061-2F03-D13B-ED27-EBF3616FE57F}"/>
              </a:ext>
            </a:extLst>
          </p:cNvPr>
          <p:cNvSpPr/>
          <p:nvPr/>
        </p:nvSpPr>
        <p:spPr>
          <a:xfrm>
            <a:off x="6434196" y="972063"/>
            <a:ext cx="5632756" cy="6807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1875 :</a:t>
            </a:r>
            <a:r>
              <a:rPr lang="fr-FR" sz="1400" dirty="0">
                <a:solidFill>
                  <a:schemeClr val="tx1"/>
                </a:solidFill>
              </a:rPr>
              <a:t> Projet constitutionnel de la IIIe République</a:t>
            </a:r>
          </a:p>
          <a:p>
            <a:r>
              <a:rPr lang="fr-FR" sz="1400" dirty="0">
                <a:solidFill>
                  <a:schemeClr val="tx1"/>
                </a:solidFill>
              </a:rPr>
              <a:t>L’</a:t>
            </a:r>
            <a:r>
              <a:rPr lang="fr-FR" sz="1400" b="1" dirty="0">
                <a:solidFill>
                  <a:schemeClr val="tx1"/>
                </a:solidFill>
              </a:rPr>
              <a:t>amendement WALLON</a:t>
            </a:r>
            <a:r>
              <a:rPr lang="fr-FR" sz="1400" dirty="0">
                <a:solidFill>
                  <a:schemeClr val="tx1"/>
                </a:solidFill>
              </a:rPr>
              <a:t> est adopté au parlement par 353 voix contre 352 : le mot « </a:t>
            </a:r>
            <a:r>
              <a:rPr lang="fr-FR" sz="1400" b="1" dirty="0">
                <a:solidFill>
                  <a:schemeClr val="tx1"/>
                </a:solidFill>
              </a:rPr>
              <a:t>République</a:t>
            </a:r>
            <a:r>
              <a:rPr lang="fr-FR" sz="1400" dirty="0">
                <a:solidFill>
                  <a:schemeClr val="tx1"/>
                </a:solidFill>
              </a:rPr>
              <a:t> » entre officiellement dans la constitution.</a:t>
            </a:r>
          </a:p>
        </p:txBody>
      </p:sp>
      <p:sp>
        <p:nvSpPr>
          <p:cNvPr id="43" name="ZoneTexte 42">
            <a:extLst>
              <a:ext uri="{FF2B5EF4-FFF2-40B4-BE49-F238E27FC236}">
                <a16:creationId xmlns:a16="http://schemas.microsoft.com/office/drawing/2014/main" id="{7D17F13B-03E0-233B-C116-C416CBF2FF62}"/>
              </a:ext>
            </a:extLst>
          </p:cNvPr>
          <p:cNvSpPr txBox="1"/>
          <p:nvPr/>
        </p:nvSpPr>
        <p:spPr>
          <a:xfrm>
            <a:off x="6366820" y="1844840"/>
            <a:ext cx="275776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La IIIe République apparaît fragile</a:t>
            </a:r>
            <a:endParaRPr lang="fr-FR" sz="1400" dirty="0">
              <a:latin typeface="Calibri" panose="020F0502020204030204" pitchFamily="34" charset="0"/>
              <a:cs typeface="Calibri" panose="020F0502020204030204" pitchFamily="34" charset="0"/>
            </a:endParaRPr>
          </a:p>
        </p:txBody>
      </p:sp>
      <p:cxnSp>
        <p:nvCxnSpPr>
          <p:cNvPr id="45" name="Connecteur droit avec flèche 44">
            <a:extLst>
              <a:ext uri="{FF2B5EF4-FFF2-40B4-BE49-F238E27FC236}">
                <a16:creationId xmlns:a16="http://schemas.microsoft.com/office/drawing/2014/main" id="{62BB99C7-54C6-3844-54C0-0D94C2D5A658}"/>
              </a:ext>
            </a:extLst>
          </p:cNvPr>
          <p:cNvCxnSpPr>
            <a:cxnSpLocks/>
          </p:cNvCxnSpPr>
          <p:nvPr/>
        </p:nvCxnSpPr>
        <p:spPr>
          <a:xfrm>
            <a:off x="6643975" y="1702749"/>
            <a:ext cx="0" cy="2120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E34EB55F-FDCA-23AE-DD04-9DCDEC76F14A}"/>
              </a:ext>
            </a:extLst>
          </p:cNvPr>
          <p:cNvCxnSpPr>
            <a:cxnSpLocks/>
          </p:cNvCxnSpPr>
          <p:nvPr/>
        </p:nvCxnSpPr>
        <p:spPr>
          <a:xfrm>
            <a:off x="6654540" y="2122483"/>
            <a:ext cx="0" cy="2120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49" name="Image 48">
            <a:extLst>
              <a:ext uri="{FF2B5EF4-FFF2-40B4-BE49-F238E27FC236}">
                <a16:creationId xmlns:a16="http://schemas.microsoft.com/office/drawing/2014/main" id="{006DE962-E823-5EFE-60FE-F889170350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41296" y="3971250"/>
            <a:ext cx="1179645" cy="1484920"/>
          </a:xfrm>
          <a:prstGeom prst="rect">
            <a:avLst/>
          </a:prstGeom>
        </p:spPr>
      </p:pic>
      <p:sp>
        <p:nvSpPr>
          <p:cNvPr id="50" name="ZoneTexte 49">
            <a:extLst>
              <a:ext uri="{FF2B5EF4-FFF2-40B4-BE49-F238E27FC236}">
                <a16:creationId xmlns:a16="http://schemas.microsoft.com/office/drawing/2014/main" id="{95E4185D-AA02-C2A9-3874-FE54C1C327F6}"/>
              </a:ext>
            </a:extLst>
          </p:cNvPr>
          <p:cNvSpPr txBox="1"/>
          <p:nvPr/>
        </p:nvSpPr>
        <p:spPr>
          <a:xfrm>
            <a:off x="1670655" y="5456168"/>
            <a:ext cx="2120926" cy="923330"/>
          </a:xfrm>
          <a:prstGeom prst="rect">
            <a:avLst/>
          </a:prstGeom>
          <a:noFill/>
        </p:spPr>
        <p:txBody>
          <a:bodyPr wrap="square">
            <a:spAutoFit/>
          </a:bodyPr>
          <a:lstStyle/>
          <a:p>
            <a:pPr algn="ctr"/>
            <a:r>
              <a:rPr lang="fr-FR" sz="1800" dirty="0"/>
              <a:t>Jean-Pierre CHEVÈNEMENT </a:t>
            </a:r>
            <a:r>
              <a:rPr lang="fr-FR" sz="1800" b="1" dirty="0">
                <a:solidFill>
                  <a:srgbClr val="FF0000"/>
                </a:solidFill>
              </a:rPr>
              <a:t>(1939-?)</a:t>
            </a:r>
            <a:endParaRPr lang="fr-FR" b="1" dirty="0">
              <a:solidFill>
                <a:srgbClr val="FF0000"/>
              </a:solidFill>
            </a:endParaRPr>
          </a:p>
        </p:txBody>
      </p:sp>
      <p:pic>
        <p:nvPicPr>
          <p:cNvPr id="52" name="Image 51">
            <a:extLst>
              <a:ext uri="{FF2B5EF4-FFF2-40B4-BE49-F238E27FC236}">
                <a16:creationId xmlns:a16="http://schemas.microsoft.com/office/drawing/2014/main" id="{C0DB8512-728F-73EC-999B-B1BB7381526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963" y="3971249"/>
            <a:ext cx="2463258" cy="1484919"/>
          </a:xfrm>
          <a:prstGeom prst="rect">
            <a:avLst/>
          </a:prstGeom>
        </p:spPr>
      </p:pic>
      <p:sp>
        <p:nvSpPr>
          <p:cNvPr id="53" name="ZoneTexte 52">
            <a:extLst>
              <a:ext uri="{FF2B5EF4-FFF2-40B4-BE49-F238E27FC236}">
                <a16:creationId xmlns:a16="http://schemas.microsoft.com/office/drawing/2014/main" id="{36C07638-B389-9940-D3FB-138B74E18EAB}"/>
              </a:ext>
            </a:extLst>
          </p:cNvPr>
          <p:cNvSpPr txBox="1"/>
          <p:nvPr/>
        </p:nvSpPr>
        <p:spPr>
          <a:xfrm>
            <a:off x="257496" y="5502012"/>
            <a:ext cx="1788149" cy="646331"/>
          </a:xfrm>
          <a:prstGeom prst="rect">
            <a:avLst/>
          </a:prstGeom>
          <a:noFill/>
        </p:spPr>
        <p:txBody>
          <a:bodyPr wrap="square">
            <a:spAutoFit/>
          </a:bodyPr>
          <a:lstStyle/>
          <a:p>
            <a:pPr algn="ctr"/>
            <a:r>
              <a:rPr lang="fr-FR" sz="1800" dirty="0"/>
              <a:t>Placide ASTIER </a:t>
            </a:r>
            <a:r>
              <a:rPr lang="fr-FR" sz="1800" b="1" dirty="0">
                <a:solidFill>
                  <a:srgbClr val="FF0000"/>
                </a:solidFill>
              </a:rPr>
              <a:t>(1856-1918)</a:t>
            </a:r>
            <a:endParaRPr lang="fr-FR" b="1" dirty="0">
              <a:solidFill>
                <a:srgbClr val="FF0000"/>
              </a:solidFill>
            </a:endParaRPr>
          </a:p>
        </p:txBody>
      </p:sp>
      <p:cxnSp>
        <p:nvCxnSpPr>
          <p:cNvPr id="54" name="Connecteur droit avec flèche 53">
            <a:extLst>
              <a:ext uri="{FF2B5EF4-FFF2-40B4-BE49-F238E27FC236}">
                <a16:creationId xmlns:a16="http://schemas.microsoft.com/office/drawing/2014/main" id="{1A3ECCDC-2BCB-E6A4-5B82-BB35E7432D22}"/>
              </a:ext>
            </a:extLst>
          </p:cNvPr>
          <p:cNvCxnSpPr>
            <a:cxnSpLocks/>
          </p:cNvCxnSpPr>
          <p:nvPr/>
        </p:nvCxnSpPr>
        <p:spPr>
          <a:xfrm flipH="1">
            <a:off x="9105498" y="4652098"/>
            <a:ext cx="201983" cy="1748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17224A56-34F5-60B2-6D5E-B4BADCC6FAB5}"/>
              </a:ext>
            </a:extLst>
          </p:cNvPr>
          <p:cNvSpPr txBox="1"/>
          <p:nvPr/>
        </p:nvSpPr>
        <p:spPr>
          <a:xfrm>
            <a:off x="5360060" y="4652098"/>
            <a:ext cx="3745438"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3 </a:t>
            </a:r>
            <a:r>
              <a:rPr lang="fr-FR" sz="1400" b="1" dirty="0">
                <a:solidFill>
                  <a:schemeClr val="accent4">
                    <a:lumMod val="50000"/>
                  </a:schemeClr>
                </a:solidFill>
                <a:latin typeface="Calibri" panose="020F0502020204030204" pitchFamily="34" charset="0"/>
                <a:cs typeface="Calibri" panose="020F0502020204030204" pitchFamily="34" charset="0"/>
              </a:rPr>
              <a:t>savoirs fondamentau</a:t>
            </a:r>
            <a:r>
              <a:rPr lang="fr-FR" sz="1400" dirty="0">
                <a:solidFill>
                  <a:schemeClr val="accent4">
                    <a:lumMod val="50000"/>
                  </a:schemeClr>
                </a:solidFill>
                <a:latin typeface="Calibri" panose="020F0502020204030204" pitchFamily="34" charset="0"/>
                <a:cs typeface="Calibri" panose="020F0502020204030204" pitchFamily="34" charset="0"/>
              </a:rPr>
              <a:t>x : lire, écrire, compter.</a:t>
            </a:r>
          </a:p>
        </p:txBody>
      </p:sp>
      <p:sp>
        <p:nvSpPr>
          <p:cNvPr id="57" name="ZoneTexte 56">
            <a:extLst>
              <a:ext uri="{FF2B5EF4-FFF2-40B4-BE49-F238E27FC236}">
                <a16:creationId xmlns:a16="http://schemas.microsoft.com/office/drawing/2014/main" id="{E9CFC0B1-4B9B-843C-63E3-F07464E04732}"/>
              </a:ext>
            </a:extLst>
          </p:cNvPr>
          <p:cNvSpPr txBox="1"/>
          <p:nvPr/>
        </p:nvSpPr>
        <p:spPr>
          <a:xfrm>
            <a:off x="10209161" y="4650981"/>
            <a:ext cx="208890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Citoyenneté républicaine</a:t>
            </a:r>
          </a:p>
        </p:txBody>
      </p:sp>
      <p:cxnSp>
        <p:nvCxnSpPr>
          <p:cNvPr id="59" name="Connecteur droit avec flèche 58">
            <a:extLst>
              <a:ext uri="{FF2B5EF4-FFF2-40B4-BE49-F238E27FC236}">
                <a16:creationId xmlns:a16="http://schemas.microsoft.com/office/drawing/2014/main" id="{F85F3A95-B95F-89D3-86B7-5DFA87492E2F}"/>
              </a:ext>
            </a:extLst>
          </p:cNvPr>
          <p:cNvCxnSpPr>
            <a:cxnSpLocks/>
          </p:cNvCxnSpPr>
          <p:nvPr/>
        </p:nvCxnSpPr>
        <p:spPr>
          <a:xfrm>
            <a:off x="10012054" y="4650981"/>
            <a:ext cx="201983" cy="1748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AAD9A2CB-F35F-B2E1-84D9-1870C7A603E9}"/>
              </a:ext>
            </a:extLst>
          </p:cNvPr>
          <p:cNvCxnSpPr>
            <a:cxnSpLocks/>
          </p:cNvCxnSpPr>
          <p:nvPr/>
        </p:nvCxnSpPr>
        <p:spPr>
          <a:xfrm flipV="1">
            <a:off x="5344510" y="4958758"/>
            <a:ext cx="6755839" cy="13901"/>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6007A3C7-D83A-B7C8-19F9-22A71273F722}"/>
              </a:ext>
            </a:extLst>
          </p:cNvPr>
          <p:cNvSpPr/>
          <p:nvPr/>
        </p:nvSpPr>
        <p:spPr>
          <a:xfrm>
            <a:off x="5250406" y="5025307"/>
            <a:ext cx="293106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1919 :</a:t>
            </a:r>
            <a:r>
              <a:rPr lang="fr-FR" sz="1400" dirty="0">
                <a:solidFill>
                  <a:schemeClr val="tx1"/>
                </a:solidFill>
              </a:rPr>
              <a:t> Loi ASTIER – Création du CAP</a:t>
            </a:r>
          </a:p>
        </p:txBody>
      </p:sp>
      <p:sp>
        <p:nvSpPr>
          <p:cNvPr id="64" name="Rectangle 63">
            <a:extLst>
              <a:ext uri="{FF2B5EF4-FFF2-40B4-BE49-F238E27FC236}">
                <a16:creationId xmlns:a16="http://schemas.microsoft.com/office/drawing/2014/main" id="{62039D02-5E39-5BE5-2F99-EC4CC900493A}"/>
              </a:ext>
            </a:extLst>
          </p:cNvPr>
          <p:cNvSpPr/>
          <p:nvPr/>
        </p:nvSpPr>
        <p:spPr>
          <a:xfrm>
            <a:off x="8321514" y="5022787"/>
            <a:ext cx="374543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1985 :</a:t>
            </a:r>
            <a:r>
              <a:rPr lang="fr-FR" sz="1400" dirty="0">
                <a:solidFill>
                  <a:schemeClr val="tx1"/>
                </a:solidFill>
              </a:rPr>
              <a:t> Loi CHEVÉNEMENT – Création du BAC PRO</a:t>
            </a:r>
          </a:p>
        </p:txBody>
      </p:sp>
      <p:sp>
        <p:nvSpPr>
          <p:cNvPr id="68" name="Rectangle 67">
            <a:extLst>
              <a:ext uri="{FF2B5EF4-FFF2-40B4-BE49-F238E27FC236}">
                <a16:creationId xmlns:a16="http://schemas.microsoft.com/office/drawing/2014/main" id="{4C996393-9C04-A6C6-E252-78E16239BD31}"/>
              </a:ext>
            </a:extLst>
          </p:cNvPr>
          <p:cNvSpPr/>
          <p:nvPr/>
        </p:nvSpPr>
        <p:spPr>
          <a:xfrm>
            <a:off x="5228859" y="556943"/>
            <a:ext cx="5033687" cy="369332"/>
          </a:xfrm>
          <a:prstGeom prst="rect">
            <a:avLst/>
          </a:prstGeom>
          <a:noFill/>
        </p:spPr>
        <p:txBody>
          <a:bodyPr wrap="none" lIns="91440" tIns="45720" rIns="91440" bIns="45720">
            <a:spAutoFit/>
          </a:bodyPr>
          <a:lstStyle/>
          <a:p>
            <a:pPr algn="ctr"/>
            <a:r>
              <a:rPr lang="fr-FR" b="1" cap="none" spc="0" dirty="0">
                <a:ln w="12700">
                  <a:solidFill>
                    <a:srgbClr val="FFFF00"/>
                  </a:solidFill>
                  <a:prstDash val="solid"/>
                </a:ln>
                <a:solidFill>
                  <a:srgbClr val="7030A0"/>
                </a:solidFill>
                <a:effectLst>
                  <a:outerShdw dist="38100" dir="2640000" algn="bl" rotWithShape="0">
                    <a:schemeClr val="accent1"/>
                  </a:outerShdw>
                </a:effectLst>
              </a:rPr>
              <a:t>Révolutions industrielles, République  et éducation</a:t>
            </a:r>
          </a:p>
        </p:txBody>
      </p:sp>
      <p:sp>
        <p:nvSpPr>
          <p:cNvPr id="48" name="Rectangle 47">
            <a:extLst>
              <a:ext uri="{FF2B5EF4-FFF2-40B4-BE49-F238E27FC236}">
                <a16:creationId xmlns:a16="http://schemas.microsoft.com/office/drawing/2014/main" id="{922C2FCF-DDE6-431E-B63A-171FDFB7317D}"/>
              </a:ext>
            </a:extLst>
          </p:cNvPr>
          <p:cNvSpPr/>
          <p:nvPr/>
        </p:nvSpPr>
        <p:spPr>
          <a:xfrm>
            <a:off x="5275608" y="388112"/>
            <a:ext cx="5195870" cy="48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2830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ppt_x"/>
                                          </p:val>
                                        </p:tav>
                                        <p:tav tm="100000">
                                          <p:val>
                                            <p:strVal val="#ppt_x"/>
                                          </p:val>
                                        </p:tav>
                                      </p:tavLst>
                                    </p:anim>
                                    <p:anim calcmode="lin" valueType="num">
                                      <p:cBhvr additive="base">
                                        <p:cTn id="25" dur="50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ppt_x"/>
                                          </p:val>
                                        </p:tav>
                                        <p:tav tm="100000">
                                          <p:val>
                                            <p:strVal val="#ppt_x"/>
                                          </p:val>
                                        </p:tav>
                                      </p:tavLst>
                                    </p:anim>
                                    <p:anim calcmode="lin" valueType="num">
                                      <p:cBhvr additive="base">
                                        <p:cTn id="47" dur="500" fill="hold"/>
                                        <p:tgtEl>
                                          <p:spTgt spid="43"/>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ppt_x"/>
                                          </p:val>
                                        </p:tav>
                                        <p:tav tm="100000">
                                          <p:val>
                                            <p:strVal val="#ppt_x"/>
                                          </p:val>
                                        </p:tav>
                                      </p:tavLst>
                                    </p:anim>
                                    <p:anim calcmode="lin" valueType="num">
                                      <p:cBhvr additive="base">
                                        <p:cTn id="5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ppt_x"/>
                                          </p:val>
                                        </p:tav>
                                        <p:tav tm="100000">
                                          <p:val>
                                            <p:strVal val="#ppt_x"/>
                                          </p:val>
                                        </p:tav>
                                      </p:tavLst>
                                    </p:anim>
                                    <p:anim calcmode="lin" valueType="num">
                                      <p:cBhvr additive="base">
                                        <p:cTn id="61" dur="500" fill="hold"/>
                                        <p:tgtEl>
                                          <p:spTgt spid="1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fill="hold"/>
                                        <p:tgtEl>
                                          <p:spTgt spid="26"/>
                                        </p:tgtEl>
                                        <p:attrNameLst>
                                          <p:attrName>ppt_x</p:attrName>
                                        </p:attrNameLst>
                                      </p:cBhvr>
                                      <p:tavLst>
                                        <p:tav tm="0">
                                          <p:val>
                                            <p:strVal val="#ppt_x"/>
                                          </p:val>
                                        </p:tav>
                                        <p:tav tm="100000">
                                          <p:val>
                                            <p:strVal val="#ppt_x"/>
                                          </p:val>
                                        </p:tav>
                                      </p:tavLst>
                                    </p:anim>
                                    <p:anim calcmode="lin" valueType="num">
                                      <p:cBhvr additive="base">
                                        <p:cTn id="71" dur="500" fill="hold"/>
                                        <p:tgtEl>
                                          <p:spTgt spid="26"/>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fill="hold"/>
                                        <p:tgtEl>
                                          <p:spTgt spid="21"/>
                                        </p:tgtEl>
                                        <p:attrNameLst>
                                          <p:attrName>ppt_x</p:attrName>
                                        </p:attrNameLst>
                                      </p:cBhvr>
                                      <p:tavLst>
                                        <p:tav tm="0">
                                          <p:val>
                                            <p:strVal val="#ppt_x"/>
                                          </p:val>
                                        </p:tav>
                                        <p:tav tm="100000">
                                          <p:val>
                                            <p:strVal val="#ppt_x"/>
                                          </p:val>
                                        </p:tav>
                                      </p:tavLst>
                                    </p:anim>
                                    <p:anim calcmode="lin" valueType="num">
                                      <p:cBhvr additive="base">
                                        <p:cTn id="7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500" fill="hold"/>
                                        <p:tgtEl>
                                          <p:spTgt spid="24"/>
                                        </p:tgtEl>
                                        <p:attrNameLst>
                                          <p:attrName>ppt_x</p:attrName>
                                        </p:attrNameLst>
                                      </p:cBhvr>
                                      <p:tavLst>
                                        <p:tav tm="0">
                                          <p:val>
                                            <p:strVal val="#ppt_x"/>
                                          </p:val>
                                        </p:tav>
                                        <p:tav tm="100000">
                                          <p:val>
                                            <p:strVal val="#ppt_x"/>
                                          </p:val>
                                        </p:tav>
                                      </p:tavLst>
                                    </p:anim>
                                    <p:anim calcmode="lin" valueType="num">
                                      <p:cBhvr additive="base">
                                        <p:cTn id="85" dur="500" fill="hold"/>
                                        <p:tgtEl>
                                          <p:spTgt spid="2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fill="hold"/>
                                        <p:tgtEl>
                                          <p:spTgt spid="25"/>
                                        </p:tgtEl>
                                        <p:attrNameLst>
                                          <p:attrName>ppt_x</p:attrName>
                                        </p:attrNameLst>
                                      </p:cBhvr>
                                      <p:tavLst>
                                        <p:tav tm="0">
                                          <p:val>
                                            <p:strVal val="#ppt_x"/>
                                          </p:val>
                                        </p:tav>
                                        <p:tav tm="100000">
                                          <p:val>
                                            <p:strVal val="#ppt_x"/>
                                          </p:val>
                                        </p:tav>
                                      </p:tavLst>
                                    </p:anim>
                                    <p:anim calcmode="lin" valueType="num">
                                      <p:cBhvr additive="base">
                                        <p:cTn id="89" dur="500" fill="hold"/>
                                        <p:tgtEl>
                                          <p:spTgt spid="25"/>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additive="base">
                                        <p:cTn id="92" dur="500" fill="hold"/>
                                        <p:tgtEl>
                                          <p:spTgt spid="41"/>
                                        </p:tgtEl>
                                        <p:attrNameLst>
                                          <p:attrName>ppt_x</p:attrName>
                                        </p:attrNameLst>
                                      </p:cBhvr>
                                      <p:tavLst>
                                        <p:tav tm="0">
                                          <p:val>
                                            <p:strVal val="#ppt_x"/>
                                          </p:val>
                                        </p:tav>
                                        <p:tav tm="100000">
                                          <p:val>
                                            <p:strVal val="#ppt_x"/>
                                          </p:val>
                                        </p:tav>
                                      </p:tavLst>
                                    </p:anim>
                                    <p:anim calcmode="lin" valueType="num">
                                      <p:cBhvr additive="base">
                                        <p:cTn id="93" dur="500" fill="hold"/>
                                        <p:tgtEl>
                                          <p:spTgt spid="41"/>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additive="base">
                                        <p:cTn id="96" dur="500" fill="hold"/>
                                        <p:tgtEl>
                                          <p:spTgt spid="28"/>
                                        </p:tgtEl>
                                        <p:attrNameLst>
                                          <p:attrName>ppt_x</p:attrName>
                                        </p:attrNameLst>
                                      </p:cBhvr>
                                      <p:tavLst>
                                        <p:tav tm="0">
                                          <p:val>
                                            <p:strVal val="#ppt_x"/>
                                          </p:val>
                                        </p:tav>
                                        <p:tav tm="100000">
                                          <p:val>
                                            <p:strVal val="#ppt_x"/>
                                          </p:val>
                                        </p:tav>
                                      </p:tavLst>
                                    </p:anim>
                                    <p:anim calcmode="lin" valueType="num">
                                      <p:cBhvr additive="base">
                                        <p:cTn id="9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additive="base">
                                        <p:cTn id="102" dur="500" fill="hold"/>
                                        <p:tgtEl>
                                          <p:spTgt spid="16"/>
                                        </p:tgtEl>
                                        <p:attrNameLst>
                                          <p:attrName>ppt_x</p:attrName>
                                        </p:attrNameLst>
                                      </p:cBhvr>
                                      <p:tavLst>
                                        <p:tav tm="0">
                                          <p:val>
                                            <p:strVal val="#ppt_x"/>
                                          </p:val>
                                        </p:tav>
                                        <p:tav tm="100000">
                                          <p:val>
                                            <p:strVal val="#ppt_x"/>
                                          </p:val>
                                        </p:tav>
                                      </p:tavLst>
                                    </p:anim>
                                    <p:anim calcmode="lin" valueType="num">
                                      <p:cBhvr additive="base">
                                        <p:cTn id="10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4"/>
                                        </p:tgtEl>
                                        <p:attrNameLst>
                                          <p:attrName>style.visibility</p:attrName>
                                        </p:attrNameLst>
                                      </p:cBhvr>
                                      <p:to>
                                        <p:strVal val="visible"/>
                                      </p:to>
                                    </p:set>
                                    <p:anim calcmode="lin" valueType="num">
                                      <p:cBhvr additive="base">
                                        <p:cTn id="108" dur="500" fill="hold"/>
                                        <p:tgtEl>
                                          <p:spTgt spid="4"/>
                                        </p:tgtEl>
                                        <p:attrNameLst>
                                          <p:attrName>ppt_x</p:attrName>
                                        </p:attrNameLst>
                                      </p:cBhvr>
                                      <p:tavLst>
                                        <p:tav tm="0">
                                          <p:val>
                                            <p:strVal val="#ppt_x"/>
                                          </p:val>
                                        </p:tav>
                                        <p:tav tm="100000">
                                          <p:val>
                                            <p:strVal val="#ppt_x"/>
                                          </p:val>
                                        </p:tav>
                                      </p:tavLst>
                                    </p:anim>
                                    <p:anim calcmode="lin" valueType="num">
                                      <p:cBhvr additive="base">
                                        <p:cTn id="109" dur="500" fill="hold"/>
                                        <p:tgtEl>
                                          <p:spTgt spid="4"/>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0"/>
                                  </p:stCondLst>
                                  <p:childTnLst>
                                    <p:set>
                                      <p:cBhvr>
                                        <p:cTn id="111" dur="1" fill="hold">
                                          <p:stCondLst>
                                            <p:cond delay="0"/>
                                          </p:stCondLst>
                                        </p:cTn>
                                        <p:tgtEl>
                                          <p:spTgt spid="10"/>
                                        </p:tgtEl>
                                        <p:attrNameLst>
                                          <p:attrName>style.visibility</p:attrName>
                                        </p:attrNameLst>
                                      </p:cBhvr>
                                      <p:to>
                                        <p:strVal val="visible"/>
                                      </p:to>
                                    </p:set>
                                    <p:anim calcmode="lin" valueType="num">
                                      <p:cBhvr additive="base">
                                        <p:cTn id="112" dur="500" fill="hold"/>
                                        <p:tgtEl>
                                          <p:spTgt spid="10"/>
                                        </p:tgtEl>
                                        <p:attrNameLst>
                                          <p:attrName>ppt_x</p:attrName>
                                        </p:attrNameLst>
                                      </p:cBhvr>
                                      <p:tavLst>
                                        <p:tav tm="0">
                                          <p:val>
                                            <p:strVal val="#ppt_x"/>
                                          </p:val>
                                        </p:tav>
                                        <p:tav tm="100000">
                                          <p:val>
                                            <p:strVal val="#ppt_x"/>
                                          </p:val>
                                        </p:tav>
                                      </p:tavLst>
                                    </p:anim>
                                    <p:anim calcmode="lin" valueType="num">
                                      <p:cBhvr additive="base">
                                        <p:cTn id="1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7"/>
                                        </p:tgtEl>
                                        <p:attrNameLst>
                                          <p:attrName>style.visibility</p:attrName>
                                        </p:attrNameLst>
                                      </p:cBhvr>
                                      <p:to>
                                        <p:strVal val="visible"/>
                                      </p:to>
                                    </p:set>
                                    <p:anim calcmode="lin" valueType="num">
                                      <p:cBhvr additive="base">
                                        <p:cTn id="118" dur="500" fill="hold"/>
                                        <p:tgtEl>
                                          <p:spTgt spid="7"/>
                                        </p:tgtEl>
                                        <p:attrNameLst>
                                          <p:attrName>ppt_x</p:attrName>
                                        </p:attrNameLst>
                                      </p:cBhvr>
                                      <p:tavLst>
                                        <p:tav tm="0">
                                          <p:val>
                                            <p:strVal val="#ppt_x"/>
                                          </p:val>
                                        </p:tav>
                                        <p:tav tm="100000">
                                          <p:val>
                                            <p:strVal val="#ppt_x"/>
                                          </p:val>
                                        </p:tav>
                                      </p:tavLst>
                                    </p:anim>
                                    <p:anim calcmode="lin" valueType="num">
                                      <p:cBhvr additive="base">
                                        <p:cTn id="119" dur="500" fill="hold"/>
                                        <p:tgtEl>
                                          <p:spTgt spid="7"/>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7"/>
                                        </p:tgtEl>
                                        <p:attrNameLst>
                                          <p:attrName>style.visibility</p:attrName>
                                        </p:attrNameLst>
                                      </p:cBhvr>
                                      <p:to>
                                        <p:strVal val="visible"/>
                                      </p:to>
                                    </p:set>
                                    <p:anim calcmode="lin" valueType="num">
                                      <p:cBhvr additive="base">
                                        <p:cTn id="122" dur="500" fill="hold"/>
                                        <p:tgtEl>
                                          <p:spTgt spid="17"/>
                                        </p:tgtEl>
                                        <p:attrNameLst>
                                          <p:attrName>ppt_x</p:attrName>
                                        </p:attrNameLst>
                                      </p:cBhvr>
                                      <p:tavLst>
                                        <p:tav tm="0">
                                          <p:val>
                                            <p:strVal val="#ppt_x"/>
                                          </p:val>
                                        </p:tav>
                                        <p:tav tm="100000">
                                          <p:val>
                                            <p:strVal val="#ppt_x"/>
                                          </p:val>
                                        </p:tav>
                                      </p:tavLst>
                                    </p:anim>
                                    <p:anim calcmode="lin" valueType="num">
                                      <p:cBhvr additive="base">
                                        <p:cTn id="12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nodeType="clickEffect">
                                  <p:stCondLst>
                                    <p:cond delay="0"/>
                                  </p:stCondLst>
                                  <p:childTnLst>
                                    <p:set>
                                      <p:cBhvr>
                                        <p:cTn id="127" dur="1" fill="hold">
                                          <p:stCondLst>
                                            <p:cond delay="0"/>
                                          </p:stCondLst>
                                        </p:cTn>
                                        <p:tgtEl>
                                          <p:spTgt spid="19"/>
                                        </p:tgtEl>
                                        <p:attrNameLst>
                                          <p:attrName>style.visibility</p:attrName>
                                        </p:attrNameLst>
                                      </p:cBhvr>
                                      <p:to>
                                        <p:strVal val="visible"/>
                                      </p:to>
                                    </p:set>
                                    <p:anim calcmode="lin" valueType="num">
                                      <p:cBhvr additive="base">
                                        <p:cTn id="128" dur="500" fill="hold"/>
                                        <p:tgtEl>
                                          <p:spTgt spid="19"/>
                                        </p:tgtEl>
                                        <p:attrNameLst>
                                          <p:attrName>ppt_x</p:attrName>
                                        </p:attrNameLst>
                                      </p:cBhvr>
                                      <p:tavLst>
                                        <p:tav tm="0">
                                          <p:val>
                                            <p:strVal val="#ppt_x"/>
                                          </p:val>
                                        </p:tav>
                                        <p:tav tm="100000">
                                          <p:val>
                                            <p:strVal val="#ppt_x"/>
                                          </p:val>
                                        </p:tav>
                                      </p:tavLst>
                                    </p:anim>
                                    <p:anim calcmode="lin" valueType="num">
                                      <p:cBhvr additive="base">
                                        <p:cTn id="12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2" presetClass="entr" presetSubtype="4" fill="hold" grpId="0" nodeType="clickEffect">
                                  <p:stCondLst>
                                    <p:cond delay="0"/>
                                  </p:stCondLst>
                                  <p:childTnLst>
                                    <p:set>
                                      <p:cBhvr>
                                        <p:cTn id="133" dur="1" fill="hold">
                                          <p:stCondLst>
                                            <p:cond delay="0"/>
                                          </p:stCondLst>
                                        </p:cTn>
                                        <p:tgtEl>
                                          <p:spTgt spid="20"/>
                                        </p:tgtEl>
                                        <p:attrNameLst>
                                          <p:attrName>style.visibility</p:attrName>
                                        </p:attrNameLst>
                                      </p:cBhvr>
                                      <p:to>
                                        <p:strVal val="visible"/>
                                      </p:to>
                                    </p:set>
                                    <p:anim calcmode="lin" valueType="num">
                                      <p:cBhvr additive="base">
                                        <p:cTn id="134" dur="500" fill="hold"/>
                                        <p:tgtEl>
                                          <p:spTgt spid="20"/>
                                        </p:tgtEl>
                                        <p:attrNameLst>
                                          <p:attrName>ppt_x</p:attrName>
                                        </p:attrNameLst>
                                      </p:cBhvr>
                                      <p:tavLst>
                                        <p:tav tm="0">
                                          <p:val>
                                            <p:strVal val="#ppt_x"/>
                                          </p:val>
                                        </p:tav>
                                        <p:tav tm="100000">
                                          <p:val>
                                            <p:strVal val="#ppt_x"/>
                                          </p:val>
                                        </p:tav>
                                      </p:tavLst>
                                    </p:anim>
                                    <p:anim calcmode="lin" valueType="num">
                                      <p:cBhvr additive="base">
                                        <p:cTn id="1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nodeType="clickEffect">
                                  <p:stCondLst>
                                    <p:cond delay="0"/>
                                  </p:stCondLst>
                                  <p:childTnLst>
                                    <p:set>
                                      <p:cBhvr>
                                        <p:cTn id="139" dur="1" fill="hold">
                                          <p:stCondLst>
                                            <p:cond delay="0"/>
                                          </p:stCondLst>
                                        </p:cTn>
                                        <p:tgtEl>
                                          <p:spTgt spid="54"/>
                                        </p:tgtEl>
                                        <p:attrNameLst>
                                          <p:attrName>style.visibility</p:attrName>
                                        </p:attrNameLst>
                                      </p:cBhvr>
                                      <p:to>
                                        <p:strVal val="visible"/>
                                      </p:to>
                                    </p:set>
                                    <p:anim calcmode="lin" valueType="num">
                                      <p:cBhvr additive="base">
                                        <p:cTn id="140" dur="500" fill="hold"/>
                                        <p:tgtEl>
                                          <p:spTgt spid="54"/>
                                        </p:tgtEl>
                                        <p:attrNameLst>
                                          <p:attrName>ppt_x</p:attrName>
                                        </p:attrNameLst>
                                      </p:cBhvr>
                                      <p:tavLst>
                                        <p:tav tm="0">
                                          <p:val>
                                            <p:strVal val="#ppt_x"/>
                                          </p:val>
                                        </p:tav>
                                        <p:tav tm="100000">
                                          <p:val>
                                            <p:strVal val="#ppt_x"/>
                                          </p:val>
                                        </p:tav>
                                      </p:tavLst>
                                    </p:anim>
                                    <p:anim calcmode="lin" valueType="num">
                                      <p:cBhvr additive="base">
                                        <p:cTn id="141" dur="500" fill="hold"/>
                                        <p:tgtEl>
                                          <p:spTgt spid="54"/>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56"/>
                                        </p:tgtEl>
                                        <p:attrNameLst>
                                          <p:attrName>style.visibility</p:attrName>
                                        </p:attrNameLst>
                                      </p:cBhvr>
                                      <p:to>
                                        <p:strVal val="visible"/>
                                      </p:to>
                                    </p:set>
                                    <p:anim calcmode="lin" valueType="num">
                                      <p:cBhvr additive="base">
                                        <p:cTn id="144" dur="500" fill="hold"/>
                                        <p:tgtEl>
                                          <p:spTgt spid="56"/>
                                        </p:tgtEl>
                                        <p:attrNameLst>
                                          <p:attrName>ppt_x</p:attrName>
                                        </p:attrNameLst>
                                      </p:cBhvr>
                                      <p:tavLst>
                                        <p:tav tm="0">
                                          <p:val>
                                            <p:strVal val="#ppt_x"/>
                                          </p:val>
                                        </p:tav>
                                        <p:tav tm="100000">
                                          <p:val>
                                            <p:strVal val="#ppt_x"/>
                                          </p:val>
                                        </p:tav>
                                      </p:tavLst>
                                    </p:anim>
                                    <p:anim calcmode="lin" valueType="num">
                                      <p:cBhvr additive="base">
                                        <p:cTn id="145"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 presetClass="entr" presetSubtype="4" fill="hold" nodeType="clickEffect">
                                  <p:stCondLst>
                                    <p:cond delay="0"/>
                                  </p:stCondLst>
                                  <p:childTnLst>
                                    <p:set>
                                      <p:cBhvr>
                                        <p:cTn id="149" dur="1" fill="hold">
                                          <p:stCondLst>
                                            <p:cond delay="0"/>
                                          </p:stCondLst>
                                        </p:cTn>
                                        <p:tgtEl>
                                          <p:spTgt spid="59"/>
                                        </p:tgtEl>
                                        <p:attrNameLst>
                                          <p:attrName>style.visibility</p:attrName>
                                        </p:attrNameLst>
                                      </p:cBhvr>
                                      <p:to>
                                        <p:strVal val="visible"/>
                                      </p:to>
                                    </p:set>
                                    <p:anim calcmode="lin" valueType="num">
                                      <p:cBhvr additive="base">
                                        <p:cTn id="150" dur="500" fill="hold"/>
                                        <p:tgtEl>
                                          <p:spTgt spid="59"/>
                                        </p:tgtEl>
                                        <p:attrNameLst>
                                          <p:attrName>ppt_x</p:attrName>
                                        </p:attrNameLst>
                                      </p:cBhvr>
                                      <p:tavLst>
                                        <p:tav tm="0">
                                          <p:val>
                                            <p:strVal val="#ppt_x"/>
                                          </p:val>
                                        </p:tav>
                                        <p:tav tm="100000">
                                          <p:val>
                                            <p:strVal val="#ppt_x"/>
                                          </p:val>
                                        </p:tav>
                                      </p:tavLst>
                                    </p:anim>
                                    <p:anim calcmode="lin" valueType="num">
                                      <p:cBhvr additive="base">
                                        <p:cTn id="151" dur="500" fill="hold"/>
                                        <p:tgtEl>
                                          <p:spTgt spid="59"/>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57"/>
                                        </p:tgtEl>
                                        <p:attrNameLst>
                                          <p:attrName>style.visibility</p:attrName>
                                        </p:attrNameLst>
                                      </p:cBhvr>
                                      <p:to>
                                        <p:strVal val="visible"/>
                                      </p:to>
                                    </p:set>
                                    <p:anim calcmode="lin" valueType="num">
                                      <p:cBhvr additive="base">
                                        <p:cTn id="154" dur="500" fill="hold"/>
                                        <p:tgtEl>
                                          <p:spTgt spid="57"/>
                                        </p:tgtEl>
                                        <p:attrNameLst>
                                          <p:attrName>ppt_x</p:attrName>
                                        </p:attrNameLst>
                                      </p:cBhvr>
                                      <p:tavLst>
                                        <p:tav tm="0">
                                          <p:val>
                                            <p:strVal val="#ppt_x"/>
                                          </p:val>
                                        </p:tav>
                                        <p:tav tm="100000">
                                          <p:val>
                                            <p:strVal val="#ppt_x"/>
                                          </p:val>
                                        </p:tav>
                                      </p:tavLst>
                                    </p:anim>
                                    <p:anim calcmode="lin" valueType="num">
                                      <p:cBhvr additive="base">
                                        <p:cTn id="155"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42" presetClass="entr" presetSubtype="0" fill="hold" nodeType="clickEffect">
                                  <p:stCondLst>
                                    <p:cond delay="0"/>
                                  </p:stCondLst>
                                  <p:childTnLst>
                                    <p:set>
                                      <p:cBhvr>
                                        <p:cTn id="159" dur="1" fill="hold">
                                          <p:stCondLst>
                                            <p:cond delay="0"/>
                                          </p:stCondLst>
                                        </p:cTn>
                                        <p:tgtEl>
                                          <p:spTgt spid="61"/>
                                        </p:tgtEl>
                                        <p:attrNameLst>
                                          <p:attrName>style.visibility</p:attrName>
                                        </p:attrNameLst>
                                      </p:cBhvr>
                                      <p:to>
                                        <p:strVal val="visible"/>
                                      </p:to>
                                    </p:set>
                                    <p:animEffect transition="in" filter="fade">
                                      <p:cBhvr>
                                        <p:cTn id="160" dur="1000"/>
                                        <p:tgtEl>
                                          <p:spTgt spid="61"/>
                                        </p:tgtEl>
                                      </p:cBhvr>
                                    </p:animEffect>
                                    <p:anim calcmode="lin" valueType="num">
                                      <p:cBhvr>
                                        <p:cTn id="161" dur="1000" fill="hold"/>
                                        <p:tgtEl>
                                          <p:spTgt spid="61"/>
                                        </p:tgtEl>
                                        <p:attrNameLst>
                                          <p:attrName>ppt_x</p:attrName>
                                        </p:attrNameLst>
                                      </p:cBhvr>
                                      <p:tavLst>
                                        <p:tav tm="0">
                                          <p:val>
                                            <p:strVal val="#ppt_x"/>
                                          </p:val>
                                        </p:tav>
                                        <p:tav tm="100000">
                                          <p:val>
                                            <p:strVal val="#ppt_x"/>
                                          </p:val>
                                        </p:tav>
                                      </p:tavLst>
                                    </p:anim>
                                    <p:anim calcmode="lin" valueType="num">
                                      <p:cBhvr>
                                        <p:cTn id="162"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63"/>
                                        </p:tgtEl>
                                        <p:attrNameLst>
                                          <p:attrName>style.visibility</p:attrName>
                                        </p:attrNameLst>
                                      </p:cBhvr>
                                      <p:to>
                                        <p:strVal val="visible"/>
                                      </p:to>
                                    </p:set>
                                    <p:anim calcmode="lin" valueType="num">
                                      <p:cBhvr additive="base">
                                        <p:cTn id="167" dur="500" fill="hold"/>
                                        <p:tgtEl>
                                          <p:spTgt spid="63"/>
                                        </p:tgtEl>
                                        <p:attrNameLst>
                                          <p:attrName>ppt_x</p:attrName>
                                        </p:attrNameLst>
                                      </p:cBhvr>
                                      <p:tavLst>
                                        <p:tav tm="0">
                                          <p:val>
                                            <p:strVal val="#ppt_x"/>
                                          </p:val>
                                        </p:tav>
                                        <p:tav tm="100000">
                                          <p:val>
                                            <p:strVal val="#ppt_x"/>
                                          </p:val>
                                        </p:tav>
                                      </p:tavLst>
                                    </p:anim>
                                    <p:anim calcmode="lin" valueType="num">
                                      <p:cBhvr additive="base">
                                        <p:cTn id="16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64"/>
                                        </p:tgtEl>
                                        <p:attrNameLst>
                                          <p:attrName>style.visibility</p:attrName>
                                        </p:attrNameLst>
                                      </p:cBhvr>
                                      <p:to>
                                        <p:strVal val="visible"/>
                                      </p:to>
                                    </p:set>
                                    <p:anim calcmode="lin" valueType="num">
                                      <p:cBhvr additive="base">
                                        <p:cTn id="173" dur="500" fill="hold"/>
                                        <p:tgtEl>
                                          <p:spTgt spid="64"/>
                                        </p:tgtEl>
                                        <p:attrNameLst>
                                          <p:attrName>ppt_x</p:attrName>
                                        </p:attrNameLst>
                                      </p:cBhvr>
                                      <p:tavLst>
                                        <p:tav tm="0">
                                          <p:val>
                                            <p:strVal val="#ppt_x"/>
                                          </p:val>
                                        </p:tav>
                                        <p:tav tm="100000">
                                          <p:val>
                                            <p:strVal val="#ppt_x"/>
                                          </p:val>
                                        </p:tav>
                                      </p:tavLst>
                                    </p:anim>
                                    <p:anim calcmode="lin" valueType="num">
                                      <p:cBhvr additive="base">
                                        <p:cTn id="17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nodeType="click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fade">
                                      <p:cBhvr>
                                        <p:cTn id="179" dur="500"/>
                                        <p:tgtEl>
                                          <p:spTgt spid="18"/>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3"/>
                                        </p:tgtEl>
                                        <p:attrNameLst>
                                          <p:attrName>style.visibility</p:attrName>
                                        </p:attrNameLst>
                                      </p:cBhvr>
                                      <p:to>
                                        <p:strVal val="visible"/>
                                      </p:to>
                                    </p:set>
                                    <p:animEffect transition="in" filter="fade">
                                      <p:cBhvr>
                                        <p:cTn id="1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animBg="1"/>
      <p:bldP spid="15" grpId="0" animBg="1"/>
      <p:bldP spid="4" grpId="0" animBg="1"/>
      <p:bldP spid="7" grpId="0" animBg="1"/>
      <p:bldP spid="17" grpId="0" animBg="1"/>
      <p:bldP spid="20" grpId="0"/>
      <p:bldP spid="21" grpId="0" animBg="1"/>
      <p:bldP spid="24" grpId="0" animBg="1"/>
      <p:bldP spid="25" grpId="0" animBg="1"/>
      <p:bldP spid="31" grpId="0"/>
      <p:bldP spid="42" grpId="0" animBg="1"/>
      <p:bldP spid="43" grpId="0"/>
      <p:bldP spid="56" grpId="0"/>
      <p:bldP spid="57" grpId="0"/>
      <p:bldP spid="63" grpId="0" animBg="1"/>
      <p:bldP spid="64" grpId="0" animBg="1"/>
      <p:bldP spid="68" grpId="0"/>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7C53B2D-01C2-93E8-F6EB-04E0FBAAE6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12" name="Rectangle 11">
            <a:extLst>
              <a:ext uri="{FF2B5EF4-FFF2-40B4-BE49-F238E27FC236}">
                <a16:creationId xmlns:a16="http://schemas.microsoft.com/office/drawing/2014/main" id="{90641BDD-EE80-4189-AFB3-F51D3057BA17}"/>
              </a:ext>
            </a:extLst>
          </p:cNvPr>
          <p:cNvSpPr/>
          <p:nvPr/>
        </p:nvSpPr>
        <p:spPr>
          <a:xfrm>
            <a:off x="7562488" y="2723097"/>
            <a:ext cx="647861" cy="58109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EC06F29C-ABEA-446A-A5BB-E37882728E5A}"/>
              </a:ext>
            </a:extLst>
          </p:cNvPr>
          <p:cNvSpPr/>
          <p:nvPr/>
        </p:nvSpPr>
        <p:spPr>
          <a:xfrm>
            <a:off x="8826365" y="2323158"/>
            <a:ext cx="577517" cy="58109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D61EFA4D-2994-4B5D-9FE8-AF708DB74352}"/>
              </a:ext>
            </a:extLst>
          </p:cNvPr>
          <p:cNvSpPr/>
          <p:nvPr/>
        </p:nvSpPr>
        <p:spPr>
          <a:xfrm>
            <a:off x="10897400" y="1456219"/>
            <a:ext cx="1096191" cy="714484"/>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5" name="Rectangle 34">
            <a:extLst>
              <a:ext uri="{FF2B5EF4-FFF2-40B4-BE49-F238E27FC236}">
                <a16:creationId xmlns:a16="http://schemas.microsoft.com/office/drawing/2014/main" id="{7011F5AD-B850-468B-8614-C2D14149510E}"/>
              </a:ext>
            </a:extLst>
          </p:cNvPr>
          <p:cNvSpPr/>
          <p:nvPr/>
        </p:nvSpPr>
        <p:spPr>
          <a:xfrm>
            <a:off x="189780" y="3343586"/>
            <a:ext cx="11635874" cy="1146092"/>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531444" y="3342696"/>
            <a:ext cx="9294210" cy="1169551"/>
          </a:xfrm>
          <a:prstGeom prst="rect">
            <a:avLst/>
          </a:prstGeom>
          <a:noFill/>
        </p:spPr>
        <p:txBody>
          <a:bodyPr wrap="square" rtlCol="0">
            <a:spAutoFit/>
          </a:bodyPr>
          <a:lstStyle/>
          <a:p>
            <a:r>
              <a:rPr lang="fr-FR" sz="1400" b="1" dirty="0">
                <a:solidFill>
                  <a:srgbClr val="FF0000"/>
                </a:solidFill>
                <a:highlight>
                  <a:srgbClr val="FFFF00"/>
                </a:highlight>
              </a:rPr>
              <a:t>1898</a:t>
            </a:r>
          </a:p>
          <a:p>
            <a:r>
              <a:rPr lang="fr-FR" sz="1400" dirty="0"/>
              <a:t>La </a:t>
            </a:r>
            <a:r>
              <a:rPr lang="fr-FR" sz="1400" b="1" dirty="0"/>
              <a:t>loi du 9 avril 1898</a:t>
            </a:r>
            <a:r>
              <a:rPr lang="fr-FR" sz="1400" dirty="0"/>
              <a:t> est un texte juridique français qui crée un régime spécial d'indemnisation des victimes d'accidents du travail. Le salarié victime d'un accident du travail peut alors demander une réparation, sans avoir à prouver la faute de son employeur. Abrogée par une ordonnance du 19 octobre 1945, la loi du 30 octobre 1946 l'a intégré dans l'organisation de la sécurité sociale.</a:t>
            </a:r>
            <a:endParaRPr lang="fr-FR" dirty="0"/>
          </a:p>
        </p:txBody>
      </p:sp>
      <p:pic>
        <p:nvPicPr>
          <p:cNvPr id="8" name="Image 7">
            <a:extLst>
              <a:ext uri="{FF2B5EF4-FFF2-40B4-BE49-F238E27FC236}">
                <a16:creationId xmlns:a16="http://schemas.microsoft.com/office/drawing/2014/main" id="{4E12CAFD-5B49-474B-ACC1-8CC51DFF1D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283" y="3379365"/>
            <a:ext cx="1790164" cy="1070454"/>
          </a:xfrm>
          <a:prstGeom prst="rect">
            <a:avLst/>
          </a:prstGeom>
        </p:spPr>
      </p:pic>
      <p:sp>
        <p:nvSpPr>
          <p:cNvPr id="5" name="ZoneTexte 4">
            <a:extLst>
              <a:ext uri="{FF2B5EF4-FFF2-40B4-BE49-F238E27FC236}">
                <a16:creationId xmlns:a16="http://schemas.microsoft.com/office/drawing/2014/main" id="{5EF9C47C-6A59-91F4-AD4F-72E85744113D}"/>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4" action="ppaction://hlinksldjump"/>
            <a:extLst>
              <a:ext uri="{FF2B5EF4-FFF2-40B4-BE49-F238E27FC236}">
                <a16:creationId xmlns:a16="http://schemas.microsoft.com/office/drawing/2014/main" id="{966D0453-5562-D34F-99D3-4A222B1D3A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9" name="Rectangle 18">
            <a:extLst>
              <a:ext uri="{FF2B5EF4-FFF2-40B4-BE49-F238E27FC236}">
                <a16:creationId xmlns:a16="http://schemas.microsoft.com/office/drawing/2014/main" id="{6DE07137-F28D-4852-BB92-FA7A31568B53}"/>
              </a:ext>
            </a:extLst>
          </p:cNvPr>
          <p:cNvSpPr/>
          <p:nvPr/>
        </p:nvSpPr>
        <p:spPr>
          <a:xfrm>
            <a:off x="189780" y="4481688"/>
            <a:ext cx="11635874" cy="920995"/>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C89D5A06-D83F-41DE-AF9B-BC321A0325A7}"/>
              </a:ext>
            </a:extLst>
          </p:cNvPr>
          <p:cNvSpPr txBox="1"/>
          <p:nvPr/>
        </p:nvSpPr>
        <p:spPr>
          <a:xfrm>
            <a:off x="2531444" y="4497212"/>
            <a:ext cx="9305935" cy="954107"/>
          </a:xfrm>
          <a:prstGeom prst="rect">
            <a:avLst/>
          </a:prstGeom>
          <a:noFill/>
        </p:spPr>
        <p:txBody>
          <a:bodyPr wrap="square" rtlCol="0">
            <a:spAutoFit/>
          </a:bodyPr>
          <a:lstStyle/>
          <a:p>
            <a:r>
              <a:rPr lang="fr-FR" sz="1400" b="1" dirty="0">
                <a:solidFill>
                  <a:srgbClr val="FF0000"/>
                </a:solidFill>
                <a:highlight>
                  <a:srgbClr val="FFFF00"/>
                </a:highlight>
              </a:rPr>
              <a:t>1928</a:t>
            </a:r>
          </a:p>
          <a:p>
            <a:r>
              <a:rPr lang="fr-FR" sz="1400" b="1" dirty="0"/>
              <a:t>La Loi du 5 avril 1928</a:t>
            </a:r>
            <a:r>
              <a:rPr lang="fr-FR" sz="1400" dirty="0"/>
              <a:t> crée pour tous les salariés une Assurance Vieillesse fondée sur le principe de la capitalisation ainsi qu'une Assurance Maladie. Celle-ci fut complétée par la Loi du 30 avril 1930. Ainsi, l'ensemble des salariés était désormais couvert contre les risques Maladie, Invalidité, Vieillesse.</a:t>
            </a:r>
            <a:endParaRPr lang="fr-FR" dirty="0"/>
          </a:p>
        </p:txBody>
      </p:sp>
      <p:pic>
        <p:nvPicPr>
          <p:cNvPr id="21" name="Image 20">
            <a:extLst>
              <a:ext uri="{FF2B5EF4-FFF2-40B4-BE49-F238E27FC236}">
                <a16:creationId xmlns:a16="http://schemas.microsoft.com/office/drawing/2014/main" id="{EB57D8E0-8F71-4F6B-85CD-0A7EB73202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161" y="4503897"/>
            <a:ext cx="882992" cy="882992"/>
          </a:xfrm>
          <a:prstGeom prst="rect">
            <a:avLst/>
          </a:prstGeom>
        </p:spPr>
      </p:pic>
      <p:pic>
        <p:nvPicPr>
          <p:cNvPr id="4" name="Image 3" descr="Une image contenant texte, affiche, livre, fiction&#10;&#10;Le contenu généré par l’IA peut être incorrect.">
            <a:extLst>
              <a:ext uri="{FF2B5EF4-FFF2-40B4-BE49-F238E27FC236}">
                <a16:creationId xmlns:a16="http://schemas.microsoft.com/office/drawing/2014/main" id="{752C376C-A004-48E5-1DF1-57CEC40FF8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408" y="5415764"/>
            <a:ext cx="2333036" cy="1397453"/>
          </a:xfrm>
          <a:prstGeom prst="rect">
            <a:avLst/>
          </a:prstGeom>
        </p:spPr>
      </p:pic>
      <p:sp>
        <p:nvSpPr>
          <p:cNvPr id="2" name="Rectangle 1">
            <a:extLst>
              <a:ext uri="{FF2B5EF4-FFF2-40B4-BE49-F238E27FC236}">
                <a16:creationId xmlns:a16="http://schemas.microsoft.com/office/drawing/2014/main" id="{D0D5B3AD-7199-E6A1-57A8-ED3527361817}"/>
              </a:ext>
            </a:extLst>
          </p:cNvPr>
          <p:cNvSpPr/>
          <p:nvPr/>
        </p:nvSpPr>
        <p:spPr>
          <a:xfrm>
            <a:off x="189780" y="5389125"/>
            <a:ext cx="11635874" cy="142409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87D9285-B04C-578B-CF50-99D48AB55427}"/>
              </a:ext>
            </a:extLst>
          </p:cNvPr>
          <p:cNvSpPr txBox="1"/>
          <p:nvPr/>
        </p:nvSpPr>
        <p:spPr>
          <a:xfrm>
            <a:off x="2531444" y="5381315"/>
            <a:ext cx="8489482" cy="1169551"/>
          </a:xfrm>
          <a:prstGeom prst="rect">
            <a:avLst/>
          </a:prstGeom>
          <a:noFill/>
        </p:spPr>
        <p:txBody>
          <a:bodyPr wrap="square" rtlCol="0">
            <a:spAutoFit/>
          </a:bodyPr>
          <a:lstStyle/>
          <a:p>
            <a:r>
              <a:rPr lang="fr-FR" sz="1400" b="1" dirty="0">
                <a:solidFill>
                  <a:srgbClr val="FF0000"/>
                </a:solidFill>
                <a:highlight>
                  <a:srgbClr val="FFFF00"/>
                </a:highlight>
              </a:rPr>
              <a:t>1945</a:t>
            </a:r>
          </a:p>
          <a:p>
            <a:r>
              <a:rPr lang="fr-FR" sz="1400" dirty="0"/>
              <a:t>En France, les </a:t>
            </a:r>
            <a:r>
              <a:rPr lang="fr-FR" sz="1400" b="1" dirty="0"/>
              <a:t>ordonnances des 4 et 19 octobre 1945</a:t>
            </a:r>
            <a:r>
              <a:rPr lang="fr-FR" sz="1400" dirty="0"/>
              <a:t>, créent la SÉCURITÉ SOCIALE, ensemble de dispositifs et d'institutions assurant la protection sociale des individus des conséquences d'événements ou de situations diverses (maladie, vieillesse, famille, autonomie...), généralement qualifiés de « risques sociaux ». </a:t>
            </a:r>
          </a:p>
          <a:p>
            <a:r>
              <a:rPr lang="fr-FR" sz="1400" dirty="0"/>
              <a:t>Son principe est « </a:t>
            </a:r>
            <a:r>
              <a:rPr lang="fr-FR" sz="1400" b="1" dirty="0">
                <a:solidFill>
                  <a:srgbClr val="FF0000"/>
                </a:solidFill>
              </a:rPr>
              <a:t>De chacun selon ses moyens, à chacun selon ses besoins.</a:t>
            </a:r>
            <a:r>
              <a:rPr lang="fr-FR" sz="1400" dirty="0"/>
              <a:t> »</a:t>
            </a:r>
          </a:p>
        </p:txBody>
      </p:sp>
      <p:pic>
        <p:nvPicPr>
          <p:cNvPr id="10" name="Image 9" descr="Une image contenant Rectangle, capture d’écran, texte&#10;&#10;Le contenu généré par l’IA peut être incorrect.">
            <a:hlinkClick r:id="rId8"/>
            <a:extLst>
              <a:ext uri="{FF2B5EF4-FFF2-40B4-BE49-F238E27FC236}">
                <a16:creationId xmlns:a16="http://schemas.microsoft.com/office/drawing/2014/main" id="{6FC75DD0-7EB7-994F-30D6-785D88BA6A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81761" y="6279561"/>
            <a:ext cx="581950" cy="382241"/>
          </a:xfrm>
          <a:prstGeom prst="rect">
            <a:avLst/>
          </a:prstGeom>
        </p:spPr>
      </p:pic>
      <p:pic>
        <p:nvPicPr>
          <p:cNvPr id="13" name="Image 12" descr="Une image contenant Graphique, graphisme, cercle, Police&#10;&#10;Le contenu généré par l’IA peut être incorrect.">
            <a:extLst>
              <a:ext uri="{FF2B5EF4-FFF2-40B4-BE49-F238E27FC236}">
                <a16:creationId xmlns:a16="http://schemas.microsoft.com/office/drawing/2014/main" id="{C2216714-334C-9B0A-AF38-FE94496401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20926" y="5451319"/>
            <a:ext cx="701506" cy="701506"/>
          </a:xfrm>
          <a:prstGeom prst="rect">
            <a:avLst/>
          </a:prstGeom>
        </p:spPr>
      </p:pic>
    </p:spTree>
    <p:extLst>
      <p:ext uri="{BB962C8B-B14F-4D97-AF65-F5344CB8AC3E}">
        <p14:creationId xmlns:p14="http://schemas.microsoft.com/office/powerpoint/2010/main" val="336505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24" grpId="0" animBg="1"/>
      <p:bldP spid="35" grpId="0" animBg="1"/>
      <p:bldP spid="19"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96F487B-F4FA-617D-A809-C46386DB107C}"/>
              </a:ext>
            </a:extLst>
          </p:cNvPr>
          <p:cNvSpPr txBox="1"/>
          <p:nvPr/>
        </p:nvSpPr>
        <p:spPr>
          <a:xfrm>
            <a:off x="233029" y="4821313"/>
            <a:ext cx="5674296" cy="1938992"/>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La </a:t>
            </a:r>
            <a:r>
              <a:rPr lang="fr-FR" sz="1500" b="1" dirty="0">
                <a:solidFill>
                  <a:schemeClr val="accent4">
                    <a:lumMod val="50000"/>
                  </a:schemeClr>
                </a:solidFill>
                <a:latin typeface="Calibri" panose="020F0502020204030204" pitchFamily="34" charset="0"/>
                <a:cs typeface="Calibri" panose="020F0502020204030204" pitchFamily="34" charset="0"/>
              </a:rPr>
              <a:t>manufacture</a:t>
            </a:r>
            <a:r>
              <a:rPr lang="fr-FR" sz="1500" dirty="0">
                <a:solidFill>
                  <a:schemeClr val="accent4">
                    <a:lumMod val="50000"/>
                  </a:schemeClr>
                </a:solidFill>
                <a:latin typeface="Calibri" panose="020F0502020204030204" pitchFamily="34" charset="0"/>
                <a:cs typeface="Calibri" panose="020F0502020204030204" pitchFamily="34" charset="0"/>
              </a:rPr>
              <a:t>, avec les </a:t>
            </a:r>
            <a:r>
              <a:rPr lang="fr-FR" sz="1500" b="1" dirty="0">
                <a:solidFill>
                  <a:schemeClr val="accent4">
                    <a:lumMod val="50000"/>
                  </a:schemeClr>
                </a:solidFill>
                <a:latin typeface="Calibri" panose="020F0502020204030204" pitchFamily="34" charset="0"/>
                <a:cs typeface="Calibri" panose="020F0502020204030204" pitchFamily="34" charset="0"/>
              </a:rPr>
              <a:t>longues journées</a:t>
            </a:r>
            <a:r>
              <a:rPr lang="fr-FR" sz="1500" dirty="0">
                <a:solidFill>
                  <a:schemeClr val="accent4">
                    <a:lumMod val="50000"/>
                  </a:schemeClr>
                </a:solidFill>
                <a:latin typeface="Calibri" panose="020F0502020204030204" pitchFamily="34" charset="0"/>
                <a:cs typeface="Calibri" panose="020F0502020204030204" pitchFamily="34" charset="0"/>
              </a:rPr>
              <a:t> et les </a:t>
            </a:r>
            <a:r>
              <a:rPr lang="fr-FR" sz="1500" b="1" dirty="0">
                <a:solidFill>
                  <a:schemeClr val="accent4">
                    <a:lumMod val="50000"/>
                  </a:schemeClr>
                </a:solidFill>
                <a:latin typeface="Calibri" panose="020F0502020204030204" pitchFamily="34" charset="0"/>
                <a:cs typeface="Calibri" panose="020F0502020204030204" pitchFamily="34" charset="0"/>
              </a:rPr>
              <a:t>cadences infernales de travail</a:t>
            </a:r>
            <a:r>
              <a:rPr lang="fr-FR" sz="1500" dirty="0">
                <a:solidFill>
                  <a:schemeClr val="accent4">
                    <a:lumMod val="50000"/>
                  </a:schemeClr>
                </a:solidFill>
                <a:latin typeface="Calibri" panose="020F0502020204030204" pitchFamily="34" charset="0"/>
                <a:cs typeface="Calibri" panose="020F0502020204030204" pitchFamily="34" charset="0"/>
              </a:rPr>
              <a:t>, augmente les </a:t>
            </a:r>
            <a:r>
              <a:rPr lang="fr-FR" sz="1500" b="1" dirty="0">
                <a:solidFill>
                  <a:schemeClr val="accent4">
                    <a:lumMod val="50000"/>
                  </a:schemeClr>
                </a:solidFill>
                <a:latin typeface="Calibri" panose="020F0502020204030204" pitchFamily="34" charset="0"/>
                <a:cs typeface="Calibri" panose="020F0502020204030204" pitchFamily="34" charset="0"/>
              </a:rPr>
              <a:t>risques de blessures</a:t>
            </a:r>
            <a:r>
              <a:rPr lang="fr-FR" sz="1500" dirty="0">
                <a:solidFill>
                  <a:schemeClr val="accent4">
                    <a:lumMod val="50000"/>
                  </a:schemeClr>
                </a:solidFill>
                <a:latin typeface="Calibri" panose="020F0502020204030204" pitchFamily="34" charset="0"/>
                <a:cs typeface="Calibri" panose="020F0502020204030204" pitchFamily="34" charset="0"/>
              </a:rPr>
              <a:t>, le </a:t>
            </a:r>
            <a:r>
              <a:rPr lang="fr-FR" sz="1500" b="1" dirty="0">
                <a:solidFill>
                  <a:schemeClr val="accent4">
                    <a:lumMod val="50000"/>
                  </a:schemeClr>
                </a:solidFill>
                <a:latin typeface="Calibri" panose="020F0502020204030204" pitchFamily="34" charset="0"/>
                <a:cs typeface="Calibri" panose="020F0502020204030204" pitchFamily="34" charset="0"/>
              </a:rPr>
              <a:t>risque permanent de l’accident</a:t>
            </a:r>
            <a:r>
              <a:rPr lang="fr-FR" sz="1500" dirty="0">
                <a:solidFill>
                  <a:schemeClr val="accent4">
                    <a:lumMod val="50000"/>
                  </a:schemeClr>
                </a:solidFill>
                <a:latin typeface="Calibri" panose="020F0502020204030204" pitchFamily="34" charset="0"/>
                <a:cs typeface="Calibri" panose="020F0502020204030204" pitchFamily="34" charset="0"/>
              </a:rPr>
              <a:t> et de ses conséquences sur le travailleur et sa famille.</a:t>
            </a:r>
          </a:p>
          <a:p>
            <a:r>
              <a:rPr lang="fr-FR" sz="1500" b="1" dirty="0">
                <a:solidFill>
                  <a:schemeClr val="accent4">
                    <a:lumMod val="50000"/>
                  </a:schemeClr>
                </a:solidFill>
                <a:latin typeface="Calibri" panose="020F0502020204030204" pitchFamily="34" charset="0"/>
                <a:cs typeface="Calibri" panose="020F0502020204030204" pitchFamily="34" charset="0"/>
              </a:rPr>
              <a:t>Après 1898, </a:t>
            </a:r>
            <a:r>
              <a:rPr lang="fr-FR" sz="1500" dirty="0">
                <a:solidFill>
                  <a:schemeClr val="accent4">
                    <a:lumMod val="50000"/>
                  </a:schemeClr>
                </a:solidFill>
                <a:latin typeface="Calibri" panose="020F0502020204030204" pitchFamily="34" charset="0"/>
                <a:cs typeface="Calibri" panose="020F0502020204030204" pitchFamily="34" charset="0"/>
              </a:rPr>
              <a:t>la loi commence à protéger l’ouvrier sur les </a:t>
            </a:r>
            <a:r>
              <a:rPr lang="fr-FR" sz="1500" b="1" dirty="0">
                <a:solidFill>
                  <a:schemeClr val="accent4">
                    <a:lumMod val="50000"/>
                  </a:schemeClr>
                </a:solidFill>
                <a:latin typeface="Calibri" panose="020F0502020204030204" pitchFamily="34" charset="0"/>
                <a:cs typeface="Calibri" panose="020F0502020204030204" pitchFamily="34" charset="0"/>
              </a:rPr>
              <a:t>accidents liés au travail</a:t>
            </a:r>
            <a:r>
              <a:rPr lang="fr-FR" sz="1500" dirty="0">
                <a:solidFill>
                  <a:schemeClr val="accent4">
                    <a:lumMod val="50000"/>
                  </a:schemeClr>
                </a:solidFill>
                <a:latin typeface="Calibri" panose="020F0502020204030204" pitchFamily="34" charset="0"/>
                <a:cs typeface="Calibri" panose="020F0502020204030204" pitchFamily="34" charset="0"/>
              </a:rPr>
              <a:t>, puis </a:t>
            </a:r>
            <a:r>
              <a:rPr lang="fr-FR" sz="1500" b="1" dirty="0">
                <a:solidFill>
                  <a:schemeClr val="accent4">
                    <a:lumMod val="50000"/>
                  </a:schemeClr>
                </a:solidFill>
                <a:latin typeface="Calibri" panose="020F0502020204030204" pitchFamily="34" charset="0"/>
                <a:cs typeface="Calibri" panose="020F0502020204030204" pitchFamily="34" charset="0"/>
              </a:rPr>
              <a:t>en 1928</a:t>
            </a:r>
            <a:r>
              <a:rPr lang="fr-FR" sz="1500" dirty="0">
                <a:solidFill>
                  <a:schemeClr val="accent4">
                    <a:lumMod val="50000"/>
                  </a:schemeClr>
                </a:solidFill>
                <a:latin typeface="Calibri" panose="020F0502020204030204" pitchFamily="34" charset="0"/>
                <a:cs typeface="Calibri" panose="020F0502020204030204" pitchFamily="34" charset="0"/>
              </a:rPr>
              <a:t>, contre la maladie et la vieillesse.</a:t>
            </a:r>
          </a:p>
          <a:p>
            <a:r>
              <a:rPr lang="fr-FR" sz="1500" dirty="0">
                <a:solidFill>
                  <a:schemeClr val="accent4">
                    <a:lumMod val="50000"/>
                  </a:schemeClr>
                </a:solidFill>
                <a:latin typeface="Calibri" panose="020F0502020204030204" pitchFamily="34" charset="0"/>
                <a:cs typeface="Calibri" panose="020F0502020204030204" pitchFamily="34" charset="0"/>
              </a:rPr>
              <a:t>Enfin, </a:t>
            </a:r>
            <a:r>
              <a:rPr lang="fr-FR" sz="1500" b="1" dirty="0">
                <a:solidFill>
                  <a:schemeClr val="accent4">
                    <a:lumMod val="50000"/>
                  </a:schemeClr>
                </a:solidFill>
                <a:latin typeface="Calibri" panose="020F0502020204030204" pitchFamily="34" charset="0"/>
                <a:cs typeface="Calibri" panose="020F0502020204030204" pitchFamily="34" charset="0"/>
              </a:rPr>
              <a:t>en 1945</a:t>
            </a:r>
            <a:r>
              <a:rPr lang="fr-FR" sz="1500" dirty="0">
                <a:solidFill>
                  <a:schemeClr val="accent4">
                    <a:lumMod val="50000"/>
                  </a:schemeClr>
                </a:solidFill>
                <a:latin typeface="Calibri" panose="020F0502020204030204" pitchFamily="34" charset="0"/>
                <a:cs typeface="Calibri" panose="020F0502020204030204" pitchFamily="34" charset="0"/>
              </a:rPr>
              <a:t>, grâce notamment à l’action du ministre communiste du travail, Ambroise CROISAT, la </a:t>
            </a:r>
            <a:r>
              <a:rPr lang="fr-FR" sz="1500" b="1" dirty="0">
                <a:solidFill>
                  <a:schemeClr val="accent4">
                    <a:lumMod val="50000"/>
                  </a:schemeClr>
                </a:solidFill>
                <a:latin typeface="Calibri" panose="020F0502020204030204" pitchFamily="34" charset="0"/>
                <a:cs typeface="Calibri" panose="020F0502020204030204" pitchFamily="34" charset="0"/>
              </a:rPr>
              <a:t>Sécurité sociale</a:t>
            </a:r>
            <a:r>
              <a:rPr lang="fr-FR" sz="1500" dirty="0">
                <a:solidFill>
                  <a:schemeClr val="accent4">
                    <a:lumMod val="50000"/>
                  </a:schemeClr>
                </a:solidFill>
                <a:latin typeface="Calibri" panose="020F0502020204030204" pitchFamily="34" charset="0"/>
                <a:cs typeface="Calibri" panose="020F0502020204030204" pitchFamily="34" charset="0"/>
              </a:rPr>
              <a:t> intègre tous les dispositifs ayant pour objectif de protéger tous les travailleurs.</a:t>
            </a:r>
          </a:p>
        </p:txBody>
      </p:sp>
      <p:sp>
        <p:nvSpPr>
          <p:cNvPr id="5" name="ZoneTexte 4">
            <a:extLst>
              <a:ext uri="{FF2B5EF4-FFF2-40B4-BE49-F238E27FC236}">
                <a16:creationId xmlns:a16="http://schemas.microsoft.com/office/drawing/2014/main" id="{1E27DF10-2B97-F553-5348-8E79B2042D13}"/>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2" action="ppaction://hlinksldjump"/>
            <a:extLst>
              <a:ext uri="{FF2B5EF4-FFF2-40B4-BE49-F238E27FC236}">
                <a16:creationId xmlns:a16="http://schemas.microsoft.com/office/drawing/2014/main" id="{34BCF309-B50B-CB37-7A94-337F488DFF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0" name="ZoneTexte 9">
            <a:extLst>
              <a:ext uri="{FF2B5EF4-FFF2-40B4-BE49-F238E27FC236}">
                <a16:creationId xmlns:a16="http://schemas.microsoft.com/office/drawing/2014/main" id="{5FC6D971-01DF-5441-34C4-C17ECC147186}"/>
              </a:ext>
            </a:extLst>
          </p:cNvPr>
          <p:cNvSpPr txBox="1"/>
          <p:nvPr/>
        </p:nvSpPr>
        <p:spPr>
          <a:xfrm>
            <a:off x="5949707" y="583481"/>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3</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
        <p:nvSpPr>
          <p:cNvPr id="13" name="Rectangle 12">
            <a:extLst>
              <a:ext uri="{FF2B5EF4-FFF2-40B4-BE49-F238E27FC236}">
                <a16:creationId xmlns:a16="http://schemas.microsoft.com/office/drawing/2014/main" id="{5B1A289D-B252-3E3E-BD17-3A8AC9DF16B3}"/>
              </a:ext>
            </a:extLst>
          </p:cNvPr>
          <p:cNvSpPr/>
          <p:nvPr/>
        </p:nvSpPr>
        <p:spPr>
          <a:xfrm>
            <a:off x="5881245" y="831823"/>
            <a:ext cx="4398512" cy="369332"/>
          </a:xfrm>
          <a:prstGeom prst="rect">
            <a:avLst/>
          </a:prstGeom>
          <a:noFill/>
        </p:spPr>
        <p:txBody>
          <a:bodyPr wrap="none" lIns="91440" tIns="45720" rIns="91440" bIns="45720">
            <a:spAutoFit/>
          </a:bodyPr>
          <a:lstStyle/>
          <a:p>
            <a:pPr algn="ctr"/>
            <a:r>
              <a:rPr lang="fr-FR" b="1" cap="none" spc="0" dirty="0">
                <a:ln w="12700">
                  <a:solidFill>
                    <a:srgbClr val="FFFF00"/>
                  </a:solidFill>
                  <a:prstDash val="solid"/>
                </a:ln>
                <a:solidFill>
                  <a:srgbClr val="7030A0"/>
                </a:solidFill>
                <a:effectLst>
                  <a:outerShdw dist="38100" dir="2640000" algn="bl" rotWithShape="0">
                    <a:schemeClr val="accent1"/>
                  </a:outerShdw>
                </a:effectLst>
              </a:rPr>
              <a:t>Révolutions industrielles, protection sociale</a:t>
            </a:r>
          </a:p>
        </p:txBody>
      </p:sp>
      <p:pic>
        <p:nvPicPr>
          <p:cNvPr id="14" name="Image 13" descr="Une image contenant texte, affiche, livre, fiction&#10;&#10;Le contenu généré par l’IA peut être incorrect.">
            <a:extLst>
              <a:ext uri="{FF2B5EF4-FFF2-40B4-BE49-F238E27FC236}">
                <a16:creationId xmlns:a16="http://schemas.microsoft.com/office/drawing/2014/main" id="{B507AF61-8D08-643D-DADE-91B243430C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410" y="531702"/>
            <a:ext cx="5331146" cy="3193275"/>
          </a:xfrm>
          <a:prstGeom prst="rect">
            <a:avLst/>
          </a:prstGeom>
        </p:spPr>
      </p:pic>
      <p:sp>
        <p:nvSpPr>
          <p:cNvPr id="15" name="ZoneTexte 14">
            <a:extLst>
              <a:ext uri="{FF2B5EF4-FFF2-40B4-BE49-F238E27FC236}">
                <a16:creationId xmlns:a16="http://schemas.microsoft.com/office/drawing/2014/main" id="{C8A0DE2B-4096-333F-156C-DBA8EEBF4FC3}"/>
              </a:ext>
            </a:extLst>
          </p:cNvPr>
          <p:cNvSpPr txBox="1"/>
          <p:nvPr/>
        </p:nvSpPr>
        <p:spPr>
          <a:xfrm>
            <a:off x="275411" y="3683749"/>
            <a:ext cx="5331146" cy="338554"/>
          </a:xfrm>
          <a:prstGeom prst="rect">
            <a:avLst/>
          </a:prstGeom>
          <a:noFill/>
        </p:spPr>
        <p:txBody>
          <a:bodyPr wrap="square">
            <a:spAutoFit/>
          </a:bodyPr>
          <a:lstStyle/>
          <a:p>
            <a:r>
              <a:rPr lang="fr-FR" sz="1600" dirty="0"/>
              <a:t>Carte postale des années 1920.</a:t>
            </a:r>
            <a:endParaRPr lang="fr-FR" sz="1600" b="1" dirty="0">
              <a:solidFill>
                <a:srgbClr val="0070C0"/>
              </a:solidFill>
            </a:endParaRPr>
          </a:p>
        </p:txBody>
      </p:sp>
      <p:sp>
        <p:nvSpPr>
          <p:cNvPr id="16" name="Rectangle 15">
            <a:extLst>
              <a:ext uri="{FF2B5EF4-FFF2-40B4-BE49-F238E27FC236}">
                <a16:creationId xmlns:a16="http://schemas.microsoft.com/office/drawing/2014/main" id="{198B4A20-6ABD-FF32-76F8-49A6E5C7E9FC}"/>
              </a:ext>
            </a:extLst>
          </p:cNvPr>
          <p:cNvSpPr/>
          <p:nvPr/>
        </p:nvSpPr>
        <p:spPr>
          <a:xfrm>
            <a:off x="6579896" y="1337877"/>
            <a:ext cx="827017"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s.</a:t>
            </a:r>
          </a:p>
        </p:txBody>
      </p:sp>
      <p:cxnSp>
        <p:nvCxnSpPr>
          <p:cNvPr id="17" name="Connecteur droit avec flèche 16">
            <a:extLst>
              <a:ext uri="{FF2B5EF4-FFF2-40B4-BE49-F238E27FC236}">
                <a16:creationId xmlns:a16="http://schemas.microsoft.com/office/drawing/2014/main" id="{50BFA8F8-B5A5-46D7-850F-0101BF8216FE}"/>
              </a:ext>
            </a:extLst>
          </p:cNvPr>
          <p:cNvCxnSpPr>
            <a:cxnSpLocks/>
          </p:cNvCxnSpPr>
          <p:nvPr/>
        </p:nvCxnSpPr>
        <p:spPr>
          <a:xfrm>
            <a:off x="7617749" y="1502656"/>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008545E-413B-AC66-5855-AF87B20303B6}"/>
              </a:ext>
            </a:extLst>
          </p:cNvPr>
          <p:cNvSpPr/>
          <p:nvPr/>
        </p:nvSpPr>
        <p:spPr>
          <a:xfrm>
            <a:off x="8210195" y="1341224"/>
            <a:ext cx="385117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 </a:t>
            </a:r>
            <a:r>
              <a:rPr lang="fr-FR" b="1" dirty="0">
                <a:solidFill>
                  <a:srgbClr val="FF0000"/>
                </a:solidFill>
              </a:rPr>
              <a:t>1</a:t>
            </a:r>
            <a:r>
              <a:rPr lang="fr-FR" b="1" baseline="30000" dirty="0">
                <a:solidFill>
                  <a:srgbClr val="FF0000"/>
                </a:solidFill>
              </a:rPr>
              <a:t>ère</a:t>
            </a:r>
            <a:r>
              <a:rPr lang="fr-FR" b="1" dirty="0">
                <a:solidFill>
                  <a:srgbClr val="FF0000"/>
                </a:solidFill>
              </a:rPr>
              <a:t> Révolution industrielle</a:t>
            </a:r>
          </a:p>
        </p:txBody>
      </p:sp>
      <p:cxnSp>
        <p:nvCxnSpPr>
          <p:cNvPr id="19" name="Connecteur droit avec flèche 18">
            <a:extLst>
              <a:ext uri="{FF2B5EF4-FFF2-40B4-BE49-F238E27FC236}">
                <a16:creationId xmlns:a16="http://schemas.microsoft.com/office/drawing/2014/main" id="{D776D0D6-F9CE-4899-A138-1F2ED849F5DE}"/>
              </a:ext>
            </a:extLst>
          </p:cNvPr>
          <p:cNvCxnSpPr>
            <a:cxnSpLocks/>
          </p:cNvCxnSpPr>
          <p:nvPr/>
        </p:nvCxnSpPr>
        <p:spPr>
          <a:xfrm>
            <a:off x="9140581" y="1729222"/>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2F33CDA2-B96E-E264-07B6-BA1FA65B1F49}"/>
              </a:ext>
            </a:extLst>
          </p:cNvPr>
          <p:cNvSpPr/>
          <p:nvPr/>
        </p:nvSpPr>
        <p:spPr>
          <a:xfrm>
            <a:off x="8204328" y="2197423"/>
            <a:ext cx="184444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Machines à vapeur</a:t>
            </a:r>
          </a:p>
        </p:txBody>
      </p:sp>
      <p:sp>
        <p:nvSpPr>
          <p:cNvPr id="32" name="Rectangle 31">
            <a:extLst>
              <a:ext uri="{FF2B5EF4-FFF2-40B4-BE49-F238E27FC236}">
                <a16:creationId xmlns:a16="http://schemas.microsoft.com/office/drawing/2014/main" id="{25A1A6DB-1937-00DA-E070-73E2F802C6EF}"/>
              </a:ext>
            </a:extLst>
          </p:cNvPr>
          <p:cNvSpPr/>
          <p:nvPr/>
        </p:nvSpPr>
        <p:spPr>
          <a:xfrm>
            <a:off x="10216915" y="2193801"/>
            <a:ext cx="184444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Classe ouvrière</a:t>
            </a:r>
          </a:p>
        </p:txBody>
      </p:sp>
      <p:sp>
        <p:nvSpPr>
          <p:cNvPr id="33" name="Rectangle 32">
            <a:extLst>
              <a:ext uri="{FF2B5EF4-FFF2-40B4-BE49-F238E27FC236}">
                <a16:creationId xmlns:a16="http://schemas.microsoft.com/office/drawing/2014/main" id="{C6A87552-BC76-C0E4-AFC5-AAE54D5712BC}"/>
              </a:ext>
            </a:extLst>
          </p:cNvPr>
          <p:cNvSpPr/>
          <p:nvPr/>
        </p:nvSpPr>
        <p:spPr>
          <a:xfrm>
            <a:off x="8663709" y="2987290"/>
            <a:ext cx="1615899"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MANUFACTURE</a:t>
            </a:r>
          </a:p>
        </p:txBody>
      </p:sp>
      <p:sp>
        <p:nvSpPr>
          <p:cNvPr id="35" name="Flèche : bas 34">
            <a:extLst>
              <a:ext uri="{FF2B5EF4-FFF2-40B4-BE49-F238E27FC236}">
                <a16:creationId xmlns:a16="http://schemas.microsoft.com/office/drawing/2014/main" id="{92963089-55FB-5DFF-D81C-D03F329114A9}"/>
              </a:ext>
            </a:extLst>
          </p:cNvPr>
          <p:cNvSpPr/>
          <p:nvPr/>
        </p:nvSpPr>
        <p:spPr>
          <a:xfrm>
            <a:off x="10054983" y="2646243"/>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49C94088-F805-4E3D-75D8-5533D58341D3}"/>
              </a:ext>
            </a:extLst>
          </p:cNvPr>
          <p:cNvSpPr/>
          <p:nvPr/>
        </p:nvSpPr>
        <p:spPr>
          <a:xfrm>
            <a:off x="10666278" y="2978799"/>
            <a:ext cx="932537"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USINE</a:t>
            </a:r>
          </a:p>
        </p:txBody>
      </p:sp>
      <p:sp>
        <p:nvSpPr>
          <p:cNvPr id="42" name="ZoneTexte 41">
            <a:extLst>
              <a:ext uri="{FF2B5EF4-FFF2-40B4-BE49-F238E27FC236}">
                <a16:creationId xmlns:a16="http://schemas.microsoft.com/office/drawing/2014/main" id="{0135CBA8-E40B-DF6F-4C9E-BF468860B069}"/>
              </a:ext>
            </a:extLst>
          </p:cNvPr>
          <p:cNvSpPr txBox="1"/>
          <p:nvPr/>
        </p:nvSpPr>
        <p:spPr>
          <a:xfrm>
            <a:off x="10221105" y="2992223"/>
            <a:ext cx="545683" cy="307777"/>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puis</a:t>
            </a:r>
            <a:endParaRPr lang="fr-FR" sz="1400" b="1" dirty="0">
              <a:latin typeface="Calibri" panose="020F0502020204030204" pitchFamily="34" charset="0"/>
              <a:cs typeface="Calibri" panose="020F0502020204030204" pitchFamily="34" charset="0"/>
            </a:endParaRPr>
          </a:p>
        </p:txBody>
      </p:sp>
      <p:sp>
        <p:nvSpPr>
          <p:cNvPr id="44" name="Rectangle 43">
            <a:extLst>
              <a:ext uri="{FF2B5EF4-FFF2-40B4-BE49-F238E27FC236}">
                <a16:creationId xmlns:a16="http://schemas.microsoft.com/office/drawing/2014/main" id="{6C630305-3BFC-D1B8-45C8-E091819E69DB}"/>
              </a:ext>
            </a:extLst>
          </p:cNvPr>
          <p:cNvSpPr/>
          <p:nvPr/>
        </p:nvSpPr>
        <p:spPr>
          <a:xfrm>
            <a:off x="10288936" y="5303252"/>
            <a:ext cx="1757863"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REVENDICATIONS</a:t>
            </a:r>
          </a:p>
        </p:txBody>
      </p:sp>
      <p:sp>
        <p:nvSpPr>
          <p:cNvPr id="48" name="ZoneTexte 47">
            <a:extLst>
              <a:ext uri="{FF2B5EF4-FFF2-40B4-BE49-F238E27FC236}">
                <a16:creationId xmlns:a16="http://schemas.microsoft.com/office/drawing/2014/main" id="{76E23519-93DE-C3B6-C3F0-39EB2F135B8A}"/>
              </a:ext>
            </a:extLst>
          </p:cNvPr>
          <p:cNvSpPr txBox="1"/>
          <p:nvPr/>
        </p:nvSpPr>
        <p:spPr>
          <a:xfrm>
            <a:off x="8663707" y="3305711"/>
            <a:ext cx="1615899"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peu de machines</a:t>
            </a:r>
            <a:endParaRPr lang="fr-FR" sz="1400" dirty="0">
              <a:latin typeface="Calibri" panose="020F0502020204030204" pitchFamily="34" charset="0"/>
              <a:cs typeface="Calibri" panose="020F0502020204030204" pitchFamily="34" charset="0"/>
            </a:endParaRPr>
          </a:p>
        </p:txBody>
      </p:sp>
      <p:sp>
        <p:nvSpPr>
          <p:cNvPr id="49" name="ZoneTexte 48">
            <a:extLst>
              <a:ext uri="{FF2B5EF4-FFF2-40B4-BE49-F238E27FC236}">
                <a16:creationId xmlns:a16="http://schemas.microsoft.com/office/drawing/2014/main" id="{6D1C8216-118E-0EAF-C264-FE5881177B28}"/>
              </a:ext>
            </a:extLst>
          </p:cNvPr>
          <p:cNvSpPr txBox="1"/>
          <p:nvPr/>
        </p:nvSpPr>
        <p:spPr>
          <a:xfrm>
            <a:off x="10393459" y="3244561"/>
            <a:ext cx="1578685" cy="523220"/>
          </a:xfrm>
          <a:prstGeom prst="rect">
            <a:avLst/>
          </a:prstGeom>
          <a:noFill/>
        </p:spPr>
        <p:txBody>
          <a:bodyPr wrap="square">
            <a:spAutoFit/>
          </a:bodyPr>
          <a:lstStyle/>
          <a:p>
            <a:pPr algn="ctr"/>
            <a:r>
              <a:rPr lang="fr-FR" sz="1400" dirty="0">
                <a:solidFill>
                  <a:schemeClr val="accent4">
                    <a:lumMod val="50000"/>
                  </a:schemeClr>
                </a:solidFill>
                <a:latin typeface="Calibri" panose="020F0502020204030204" pitchFamily="34" charset="0"/>
                <a:cs typeface="Calibri" panose="020F0502020204030204" pitchFamily="34" charset="0"/>
              </a:rPr>
              <a:t>machines </a:t>
            </a:r>
          </a:p>
          <a:p>
            <a:pPr algn="ctr"/>
            <a:r>
              <a:rPr lang="fr-FR" sz="1400" dirty="0">
                <a:solidFill>
                  <a:schemeClr val="accent4">
                    <a:lumMod val="50000"/>
                  </a:schemeClr>
                </a:solidFill>
                <a:latin typeface="Calibri" panose="020F0502020204030204" pitchFamily="34" charset="0"/>
                <a:cs typeface="Calibri" panose="020F0502020204030204" pitchFamily="34" charset="0"/>
              </a:rPr>
              <a:t>+ travail à la chaîne</a:t>
            </a:r>
            <a:endParaRPr lang="fr-FR" sz="1400" dirty="0">
              <a:latin typeface="Calibri" panose="020F0502020204030204" pitchFamily="34" charset="0"/>
              <a:cs typeface="Calibri" panose="020F0502020204030204" pitchFamily="34" charset="0"/>
            </a:endParaRPr>
          </a:p>
        </p:txBody>
      </p:sp>
      <p:cxnSp>
        <p:nvCxnSpPr>
          <p:cNvPr id="53" name="Connecteur droit 52">
            <a:extLst>
              <a:ext uri="{FF2B5EF4-FFF2-40B4-BE49-F238E27FC236}">
                <a16:creationId xmlns:a16="http://schemas.microsoft.com/office/drawing/2014/main" id="{F04813F4-4CAC-C002-C1BC-9B04C324C839}"/>
              </a:ext>
            </a:extLst>
          </p:cNvPr>
          <p:cNvCxnSpPr>
            <a:cxnSpLocks/>
          </p:cNvCxnSpPr>
          <p:nvPr/>
        </p:nvCxnSpPr>
        <p:spPr>
          <a:xfrm>
            <a:off x="8222299" y="2617642"/>
            <a:ext cx="3839064" cy="1374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ADEF301D-57CD-F4AF-35CC-4764BBDC9089}"/>
              </a:ext>
            </a:extLst>
          </p:cNvPr>
          <p:cNvSpPr txBox="1"/>
          <p:nvPr/>
        </p:nvSpPr>
        <p:spPr>
          <a:xfrm>
            <a:off x="10116519" y="3615679"/>
            <a:ext cx="2166203" cy="307777"/>
          </a:xfrm>
          <a:prstGeom prst="rect">
            <a:avLst/>
          </a:prstGeom>
          <a:noFill/>
        </p:spPr>
        <p:txBody>
          <a:bodyPr wrap="square">
            <a:spAutoFit/>
          </a:bodyPr>
          <a:lstStyle/>
          <a:p>
            <a:pPr algn="ctr"/>
            <a:r>
              <a:rPr lang="fr-FR" sz="1400" dirty="0">
                <a:solidFill>
                  <a:schemeClr val="accent4">
                    <a:lumMod val="50000"/>
                  </a:schemeClr>
                </a:solidFill>
                <a:latin typeface="Calibri" panose="020F0502020204030204" pitchFamily="34" charset="0"/>
                <a:cs typeface="Calibri" panose="020F0502020204030204" pitchFamily="34" charset="0"/>
              </a:rPr>
              <a:t>Lignes de production</a:t>
            </a:r>
            <a:endParaRPr lang="fr-FR" sz="1400" dirty="0">
              <a:latin typeface="Calibri" panose="020F0502020204030204" pitchFamily="34" charset="0"/>
              <a:cs typeface="Calibri" panose="020F0502020204030204" pitchFamily="34" charset="0"/>
            </a:endParaRPr>
          </a:p>
        </p:txBody>
      </p:sp>
      <p:sp>
        <p:nvSpPr>
          <p:cNvPr id="56" name="ZoneTexte 55">
            <a:extLst>
              <a:ext uri="{FF2B5EF4-FFF2-40B4-BE49-F238E27FC236}">
                <a16:creationId xmlns:a16="http://schemas.microsoft.com/office/drawing/2014/main" id="{1C875A57-AB9B-34A5-B82A-A636629965FA}"/>
              </a:ext>
            </a:extLst>
          </p:cNvPr>
          <p:cNvSpPr txBox="1"/>
          <p:nvPr/>
        </p:nvSpPr>
        <p:spPr>
          <a:xfrm>
            <a:off x="8140892" y="1845739"/>
            <a:ext cx="2048037"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Révolution technique</a:t>
            </a:r>
            <a:endParaRPr lang="fr-FR" sz="1600" dirty="0"/>
          </a:p>
        </p:txBody>
      </p:sp>
      <p:sp>
        <p:nvSpPr>
          <p:cNvPr id="57" name="ZoneTexte 56">
            <a:extLst>
              <a:ext uri="{FF2B5EF4-FFF2-40B4-BE49-F238E27FC236}">
                <a16:creationId xmlns:a16="http://schemas.microsoft.com/office/drawing/2014/main" id="{D999978B-B7E0-0EAD-82CE-15F4D24F744B}"/>
              </a:ext>
            </a:extLst>
          </p:cNvPr>
          <p:cNvSpPr txBox="1"/>
          <p:nvPr/>
        </p:nvSpPr>
        <p:spPr>
          <a:xfrm>
            <a:off x="10593868" y="2707371"/>
            <a:ext cx="785839"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XX</a:t>
            </a:r>
            <a:r>
              <a:rPr lang="fr-FR" sz="1600" b="1" baseline="30000" dirty="0">
                <a:solidFill>
                  <a:schemeClr val="accent4">
                    <a:lumMod val="50000"/>
                  </a:schemeClr>
                </a:solidFill>
                <a:latin typeface="Calibri" panose="020F0502020204030204" pitchFamily="34" charset="0"/>
                <a:cs typeface="Calibri" panose="020F0502020204030204" pitchFamily="34" charset="0"/>
              </a:rPr>
              <a:t>e</a:t>
            </a:r>
            <a:r>
              <a:rPr lang="fr-FR" sz="1600" b="1" dirty="0">
                <a:solidFill>
                  <a:schemeClr val="accent4">
                    <a:lumMod val="50000"/>
                  </a:schemeClr>
                </a:solidFill>
                <a:latin typeface="Calibri" panose="020F0502020204030204" pitchFamily="34" charset="0"/>
                <a:cs typeface="Calibri" panose="020F0502020204030204" pitchFamily="34" charset="0"/>
              </a:rPr>
              <a:t> s.</a:t>
            </a:r>
            <a:endParaRPr lang="fr-FR" sz="1600" dirty="0"/>
          </a:p>
        </p:txBody>
      </p:sp>
      <p:cxnSp>
        <p:nvCxnSpPr>
          <p:cNvPr id="58" name="Connecteur droit 57">
            <a:extLst>
              <a:ext uri="{FF2B5EF4-FFF2-40B4-BE49-F238E27FC236}">
                <a16:creationId xmlns:a16="http://schemas.microsoft.com/office/drawing/2014/main" id="{D55C56CD-2D9D-5F4A-FE6C-DC20B3117728}"/>
              </a:ext>
            </a:extLst>
          </p:cNvPr>
          <p:cNvCxnSpPr>
            <a:cxnSpLocks/>
          </p:cNvCxnSpPr>
          <p:nvPr/>
        </p:nvCxnSpPr>
        <p:spPr>
          <a:xfrm>
            <a:off x="5464439" y="3897627"/>
            <a:ext cx="226466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5809D73F-3656-74E5-0876-24CDBAA2868A}"/>
              </a:ext>
            </a:extLst>
          </p:cNvPr>
          <p:cNvSpPr txBox="1"/>
          <p:nvPr/>
        </p:nvSpPr>
        <p:spPr>
          <a:xfrm>
            <a:off x="10116519" y="1855519"/>
            <a:ext cx="2048037"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Évolution sociale</a:t>
            </a:r>
            <a:endParaRPr lang="fr-FR" sz="1600" dirty="0"/>
          </a:p>
        </p:txBody>
      </p:sp>
      <p:cxnSp>
        <p:nvCxnSpPr>
          <p:cNvPr id="61" name="Connecteur droit avec flèche 60">
            <a:extLst>
              <a:ext uri="{FF2B5EF4-FFF2-40B4-BE49-F238E27FC236}">
                <a16:creationId xmlns:a16="http://schemas.microsoft.com/office/drawing/2014/main" id="{426E10AF-2EDA-3FFC-2F73-7C294FB76671}"/>
              </a:ext>
            </a:extLst>
          </p:cNvPr>
          <p:cNvCxnSpPr>
            <a:cxnSpLocks/>
          </p:cNvCxnSpPr>
          <p:nvPr/>
        </p:nvCxnSpPr>
        <p:spPr>
          <a:xfrm>
            <a:off x="10982102" y="172922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4" name="ZoneTexte 63">
            <a:extLst>
              <a:ext uri="{FF2B5EF4-FFF2-40B4-BE49-F238E27FC236}">
                <a16:creationId xmlns:a16="http://schemas.microsoft.com/office/drawing/2014/main" id="{46B0C591-D295-3245-F4E1-19A9DA1351E6}"/>
              </a:ext>
            </a:extLst>
          </p:cNvPr>
          <p:cNvSpPr txBox="1"/>
          <p:nvPr/>
        </p:nvSpPr>
        <p:spPr>
          <a:xfrm>
            <a:off x="8585108" y="2716396"/>
            <a:ext cx="785839" cy="338554"/>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XIX</a:t>
            </a:r>
            <a:r>
              <a:rPr lang="fr-FR" sz="1600" b="1" baseline="30000" dirty="0">
                <a:solidFill>
                  <a:schemeClr val="accent4">
                    <a:lumMod val="50000"/>
                  </a:schemeClr>
                </a:solidFill>
                <a:latin typeface="Calibri" panose="020F0502020204030204" pitchFamily="34" charset="0"/>
                <a:cs typeface="Calibri" panose="020F0502020204030204" pitchFamily="34" charset="0"/>
              </a:rPr>
              <a:t>e</a:t>
            </a:r>
            <a:r>
              <a:rPr lang="fr-FR" sz="1600" b="1" dirty="0">
                <a:solidFill>
                  <a:schemeClr val="accent4">
                    <a:lumMod val="50000"/>
                  </a:schemeClr>
                </a:solidFill>
                <a:latin typeface="Calibri" panose="020F0502020204030204" pitchFamily="34" charset="0"/>
                <a:cs typeface="Calibri" panose="020F0502020204030204" pitchFamily="34" charset="0"/>
              </a:rPr>
              <a:t> s.</a:t>
            </a:r>
            <a:endParaRPr lang="fr-FR" sz="1600" dirty="0"/>
          </a:p>
        </p:txBody>
      </p:sp>
      <p:cxnSp>
        <p:nvCxnSpPr>
          <p:cNvPr id="65" name="Connecteur droit 64">
            <a:extLst>
              <a:ext uri="{FF2B5EF4-FFF2-40B4-BE49-F238E27FC236}">
                <a16:creationId xmlns:a16="http://schemas.microsoft.com/office/drawing/2014/main" id="{942DCD8A-B00F-97E3-10BE-2AEA80674636}"/>
              </a:ext>
            </a:extLst>
          </p:cNvPr>
          <p:cNvCxnSpPr>
            <a:cxnSpLocks/>
          </p:cNvCxnSpPr>
          <p:nvPr/>
        </p:nvCxnSpPr>
        <p:spPr>
          <a:xfrm>
            <a:off x="8302090" y="3903019"/>
            <a:ext cx="3667380" cy="169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7" name="Flèche : bas 66">
            <a:extLst>
              <a:ext uri="{FF2B5EF4-FFF2-40B4-BE49-F238E27FC236}">
                <a16:creationId xmlns:a16="http://schemas.microsoft.com/office/drawing/2014/main" id="{96BA1C20-9468-71AF-774D-E2DE63D22364}"/>
              </a:ext>
            </a:extLst>
          </p:cNvPr>
          <p:cNvSpPr/>
          <p:nvPr/>
        </p:nvSpPr>
        <p:spPr>
          <a:xfrm>
            <a:off x="10006059" y="3934796"/>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ZoneTexte 68">
            <a:extLst>
              <a:ext uri="{FF2B5EF4-FFF2-40B4-BE49-F238E27FC236}">
                <a16:creationId xmlns:a16="http://schemas.microsoft.com/office/drawing/2014/main" id="{1758FE3E-34E8-5E19-D25F-E1C4F7815237}"/>
              </a:ext>
            </a:extLst>
          </p:cNvPr>
          <p:cNvSpPr txBox="1"/>
          <p:nvPr/>
        </p:nvSpPr>
        <p:spPr>
          <a:xfrm>
            <a:off x="8302089" y="4017910"/>
            <a:ext cx="2091369" cy="523220"/>
          </a:xfrm>
          <a:prstGeom prst="rect">
            <a:avLst/>
          </a:prstGeom>
          <a:noFill/>
        </p:spPr>
        <p:txBody>
          <a:bodyPr wrap="square">
            <a:spAutoFit/>
          </a:bodyPr>
          <a:lstStyle/>
          <a:p>
            <a:pPr marL="285750" indent="-28575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Longues journées ;</a:t>
            </a:r>
          </a:p>
          <a:p>
            <a:pPr marL="285750" indent="-28575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Cadences infernales ;</a:t>
            </a:r>
          </a:p>
        </p:txBody>
      </p:sp>
      <p:sp>
        <p:nvSpPr>
          <p:cNvPr id="71" name="ZoneTexte 70">
            <a:extLst>
              <a:ext uri="{FF2B5EF4-FFF2-40B4-BE49-F238E27FC236}">
                <a16:creationId xmlns:a16="http://schemas.microsoft.com/office/drawing/2014/main" id="{FD1E067A-8DE1-DABA-C2DB-72E51D2429B3}"/>
              </a:ext>
            </a:extLst>
          </p:cNvPr>
          <p:cNvSpPr txBox="1"/>
          <p:nvPr/>
        </p:nvSpPr>
        <p:spPr>
          <a:xfrm>
            <a:off x="10274437" y="4032098"/>
            <a:ext cx="2091369" cy="523220"/>
          </a:xfrm>
          <a:prstGeom prst="rect">
            <a:avLst/>
          </a:prstGeom>
          <a:noFill/>
        </p:spPr>
        <p:txBody>
          <a:bodyPr wrap="square">
            <a:spAutoFit/>
          </a:bodyPr>
          <a:lstStyle/>
          <a:p>
            <a:pPr marL="285750" indent="-28575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Sécurité au travail ;</a:t>
            </a:r>
          </a:p>
          <a:p>
            <a:pPr marL="285750" indent="-28575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Faibles salaires...</a:t>
            </a:r>
            <a:endParaRPr lang="fr-FR" sz="1400" dirty="0">
              <a:latin typeface="Calibri" panose="020F0502020204030204" pitchFamily="34" charset="0"/>
              <a:cs typeface="Calibri" panose="020F0502020204030204" pitchFamily="34" charset="0"/>
            </a:endParaRPr>
          </a:p>
        </p:txBody>
      </p:sp>
      <p:cxnSp>
        <p:nvCxnSpPr>
          <p:cNvPr id="72" name="Connecteur droit 71">
            <a:extLst>
              <a:ext uri="{FF2B5EF4-FFF2-40B4-BE49-F238E27FC236}">
                <a16:creationId xmlns:a16="http://schemas.microsoft.com/office/drawing/2014/main" id="{936A640D-9482-17A3-F7BE-376F7154A4C7}"/>
              </a:ext>
            </a:extLst>
          </p:cNvPr>
          <p:cNvCxnSpPr>
            <a:cxnSpLocks/>
          </p:cNvCxnSpPr>
          <p:nvPr/>
        </p:nvCxnSpPr>
        <p:spPr>
          <a:xfrm>
            <a:off x="8353401" y="4563785"/>
            <a:ext cx="3667380" cy="169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3" name="Flèche : bas 72">
            <a:extLst>
              <a:ext uri="{FF2B5EF4-FFF2-40B4-BE49-F238E27FC236}">
                <a16:creationId xmlns:a16="http://schemas.microsoft.com/office/drawing/2014/main" id="{482D9784-C6C3-594B-7A2E-2F477D351F79}"/>
              </a:ext>
            </a:extLst>
          </p:cNvPr>
          <p:cNvSpPr/>
          <p:nvPr/>
        </p:nvSpPr>
        <p:spPr>
          <a:xfrm>
            <a:off x="10034045" y="4596854"/>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D9ADC865-D16D-0EB4-C837-9F8BF4285BB9}"/>
              </a:ext>
            </a:extLst>
          </p:cNvPr>
          <p:cNvSpPr/>
          <p:nvPr/>
        </p:nvSpPr>
        <p:spPr>
          <a:xfrm>
            <a:off x="9004479" y="5303251"/>
            <a:ext cx="924032"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GRÈVES</a:t>
            </a:r>
          </a:p>
        </p:txBody>
      </p:sp>
      <p:sp>
        <p:nvSpPr>
          <p:cNvPr id="75" name="Flèche : bas 74">
            <a:extLst>
              <a:ext uri="{FF2B5EF4-FFF2-40B4-BE49-F238E27FC236}">
                <a16:creationId xmlns:a16="http://schemas.microsoft.com/office/drawing/2014/main" id="{C7D18DB5-97E9-2624-84FA-1FDB99A0FCEE}"/>
              </a:ext>
            </a:extLst>
          </p:cNvPr>
          <p:cNvSpPr/>
          <p:nvPr/>
        </p:nvSpPr>
        <p:spPr>
          <a:xfrm rot="5400000">
            <a:off x="9992016" y="5366459"/>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Flèche : bas 1">
            <a:extLst>
              <a:ext uri="{FF2B5EF4-FFF2-40B4-BE49-F238E27FC236}">
                <a16:creationId xmlns:a16="http://schemas.microsoft.com/office/drawing/2014/main" id="{5E6B848A-B43B-D1D4-5479-184133A72646}"/>
              </a:ext>
            </a:extLst>
          </p:cNvPr>
          <p:cNvSpPr/>
          <p:nvPr/>
        </p:nvSpPr>
        <p:spPr>
          <a:xfrm rot="5400000">
            <a:off x="8734235" y="5366459"/>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D334F7B3-268D-D950-7955-4F2049553DBE}"/>
              </a:ext>
            </a:extLst>
          </p:cNvPr>
          <p:cNvSpPr/>
          <p:nvPr/>
        </p:nvSpPr>
        <p:spPr>
          <a:xfrm>
            <a:off x="6806883" y="5293252"/>
            <a:ext cx="1844447"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CONQUIS SOCIAUX</a:t>
            </a:r>
          </a:p>
        </p:txBody>
      </p:sp>
      <p:cxnSp>
        <p:nvCxnSpPr>
          <p:cNvPr id="6" name="Connecteur droit 5">
            <a:extLst>
              <a:ext uri="{FF2B5EF4-FFF2-40B4-BE49-F238E27FC236}">
                <a16:creationId xmlns:a16="http://schemas.microsoft.com/office/drawing/2014/main" id="{B1BCCEDF-ED26-94E5-189F-79A3E774AF5D}"/>
              </a:ext>
            </a:extLst>
          </p:cNvPr>
          <p:cNvCxnSpPr>
            <a:cxnSpLocks/>
            <a:endCxn id="4" idx="0"/>
          </p:cNvCxnSpPr>
          <p:nvPr/>
        </p:nvCxnSpPr>
        <p:spPr>
          <a:xfrm>
            <a:off x="7719776" y="3897627"/>
            <a:ext cx="9331" cy="139562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0E38BA6A-BAE4-AF1C-36DD-FEF399F93253}"/>
              </a:ext>
            </a:extLst>
          </p:cNvPr>
          <p:cNvCxnSpPr>
            <a:cxnSpLocks/>
          </p:cNvCxnSpPr>
          <p:nvPr/>
        </p:nvCxnSpPr>
        <p:spPr>
          <a:xfrm flipV="1">
            <a:off x="5464439" y="3698466"/>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1" name="Image 20" descr="Une image contenant fournitures de bureau, texte, outil d’écriture, stylos et plumes&#10;&#10;Le contenu généré par l’IA peut être incorrect.">
            <a:extLst>
              <a:ext uri="{FF2B5EF4-FFF2-40B4-BE49-F238E27FC236}">
                <a16:creationId xmlns:a16="http://schemas.microsoft.com/office/drawing/2014/main" id="{70D8C87F-9CE2-1C3C-F10F-9FD7BA4992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840" y="4472691"/>
            <a:ext cx="367786" cy="339053"/>
          </a:xfrm>
          <a:prstGeom prst="rect">
            <a:avLst/>
          </a:prstGeom>
        </p:spPr>
      </p:pic>
      <p:sp>
        <p:nvSpPr>
          <p:cNvPr id="22" name="ZoneTexte 21">
            <a:extLst>
              <a:ext uri="{FF2B5EF4-FFF2-40B4-BE49-F238E27FC236}">
                <a16:creationId xmlns:a16="http://schemas.microsoft.com/office/drawing/2014/main" id="{C75C45BC-1AE1-2EEA-01F5-73054A5D0DCE}"/>
              </a:ext>
            </a:extLst>
          </p:cNvPr>
          <p:cNvSpPr txBox="1"/>
          <p:nvPr/>
        </p:nvSpPr>
        <p:spPr>
          <a:xfrm>
            <a:off x="8761880" y="4753862"/>
            <a:ext cx="3145280"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Risques d’accident, de blessures,...</a:t>
            </a:r>
            <a:endParaRPr lang="fr-FR" sz="1400" dirty="0">
              <a:latin typeface="Calibri" panose="020F0502020204030204" pitchFamily="34" charset="0"/>
              <a:cs typeface="Calibri" panose="020F0502020204030204" pitchFamily="34" charset="0"/>
            </a:endParaRPr>
          </a:p>
        </p:txBody>
      </p:sp>
      <p:cxnSp>
        <p:nvCxnSpPr>
          <p:cNvPr id="23" name="Connecteur droit 22">
            <a:extLst>
              <a:ext uri="{FF2B5EF4-FFF2-40B4-BE49-F238E27FC236}">
                <a16:creationId xmlns:a16="http://schemas.microsoft.com/office/drawing/2014/main" id="{BC9327EC-2079-0FB0-8645-230503607428}"/>
              </a:ext>
            </a:extLst>
          </p:cNvPr>
          <p:cNvCxnSpPr>
            <a:cxnSpLocks/>
          </p:cNvCxnSpPr>
          <p:nvPr/>
        </p:nvCxnSpPr>
        <p:spPr>
          <a:xfrm flipV="1">
            <a:off x="8832588" y="5028594"/>
            <a:ext cx="2545124" cy="356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Flèche : bas 24">
            <a:extLst>
              <a:ext uri="{FF2B5EF4-FFF2-40B4-BE49-F238E27FC236}">
                <a16:creationId xmlns:a16="http://schemas.microsoft.com/office/drawing/2014/main" id="{9A7F06B2-ED60-386C-CBCD-2DE7BBD19730}"/>
              </a:ext>
            </a:extLst>
          </p:cNvPr>
          <p:cNvSpPr/>
          <p:nvPr/>
        </p:nvSpPr>
        <p:spPr>
          <a:xfrm>
            <a:off x="10393458" y="5058078"/>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a:extLst>
              <a:ext uri="{FF2B5EF4-FFF2-40B4-BE49-F238E27FC236}">
                <a16:creationId xmlns:a16="http://schemas.microsoft.com/office/drawing/2014/main" id="{5C16C030-9620-2E34-3C8C-1943B4F1464E}"/>
              </a:ext>
            </a:extLst>
          </p:cNvPr>
          <p:cNvCxnSpPr>
            <a:cxnSpLocks/>
          </p:cNvCxnSpPr>
          <p:nvPr/>
        </p:nvCxnSpPr>
        <p:spPr>
          <a:xfrm flipH="1">
            <a:off x="7539135" y="5028594"/>
            <a:ext cx="18064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0EBA23A2-94D3-2322-C1D2-6FF53CDC2A70}"/>
              </a:ext>
            </a:extLst>
          </p:cNvPr>
          <p:cNvSpPr/>
          <p:nvPr/>
        </p:nvSpPr>
        <p:spPr>
          <a:xfrm>
            <a:off x="5970247" y="4805644"/>
            <a:ext cx="1580520" cy="4426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1898 :</a:t>
            </a:r>
            <a:r>
              <a:rPr lang="fr-FR" sz="1400" dirty="0">
                <a:solidFill>
                  <a:schemeClr val="tx1"/>
                </a:solidFill>
              </a:rPr>
              <a:t> Loi sur les accidents du travail</a:t>
            </a:r>
          </a:p>
        </p:txBody>
      </p:sp>
      <p:sp>
        <p:nvSpPr>
          <p:cNvPr id="34" name="Rectangle 33">
            <a:extLst>
              <a:ext uri="{FF2B5EF4-FFF2-40B4-BE49-F238E27FC236}">
                <a16:creationId xmlns:a16="http://schemas.microsoft.com/office/drawing/2014/main" id="{5A7FE821-2B67-763F-9C93-5FBB1056C583}"/>
              </a:ext>
            </a:extLst>
          </p:cNvPr>
          <p:cNvSpPr/>
          <p:nvPr/>
        </p:nvSpPr>
        <p:spPr>
          <a:xfrm>
            <a:off x="5625218" y="4325641"/>
            <a:ext cx="1913917" cy="4426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1928 :</a:t>
            </a:r>
            <a:r>
              <a:rPr lang="fr-FR" sz="1400" dirty="0">
                <a:solidFill>
                  <a:schemeClr val="tx1"/>
                </a:solidFill>
              </a:rPr>
              <a:t> Loi sur la maladie et la vieillesse</a:t>
            </a:r>
          </a:p>
        </p:txBody>
      </p:sp>
      <p:sp>
        <p:nvSpPr>
          <p:cNvPr id="36" name="Rectangle 35">
            <a:extLst>
              <a:ext uri="{FF2B5EF4-FFF2-40B4-BE49-F238E27FC236}">
                <a16:creationId xmlns:a16="http://schemas.microsoft.com/office/drawing/2014/main" id="{D76AB4ED-1FF6-8D91-D11D-28198482F9DF}"/>
              </a:ext>
            </a:extLst>
          </p:cNvPr>
          <p:cNvSpPr/>
          <p:nvPr/>
        </p:nvSpPr>
        <p:spPr>
          <a:xfrm>
            <a:off x="5625218" y="3400300"/>
            <a:ext cx="1925549" cy="4426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1945 :</a:t>
            </a:r>
            <a:r>
              <a:rPr lang="fr-FR" sz="1400" dirty="0">
                <a:solidFill>
                  <a:schemeClr val="tx1"/>
                </a:solidFill>
              </a:rPr>
              <a:t> Loi sur la Sécurité sociale</a:t>
            </a:r>
          </a:p>
        </p:txBody>
      </p:sp>
      <p:cxnSp>
        <p:nvCxnSpPr>
          <p:cNvPr id="37" name="Connecteur droit avec flèche 36">
            <a:extLst>
              <a:ext uri="{FF2B5EF4-FFF2-40B4-BE49-F238E27FC236}">
                <a16:creationId xmlns:a16="http://schemas.microsoft.com/office/drawing/2014/main" id="{D9452361-BBFE-947B-349F-6430B063D8E0}"/>
              </a:ext>
            </a:extLst>
          </p:cNvPr>
          <p:cNvCxnSpPr>
            <a:cxnSpLocks/>
          </p:cNvCxnSpPr>
          <p:nvPr/>
        </p:nvCxnSpPr>
        <p:spPr>
          <a:xfrm flipH="1">
            <a:off x="7527428" y="4541130"/>
            <a:ext cx="18064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83597A3F-56BE-465D-855A-7D1AC6AC3020}"/>
              </a:ext>
            </a:extLst>
          </p:cNvPr>
          <p:cNvSpPr txBox="1"/>
          <p:nvPr/>
        </p:nvSpPr>
        <p:spPr>
          <a:xfrm>
            <a:off x="6587922" y="2724194"/>
            <a:ext cx="1068531" cy="692497"/>
          </a:xfrm>
          <a:prstGeom prst="rect">
            <a:avLst/>
          </a:prstGeom>
          <a:noFill/>
        </p:spPr>
        <p:txBody>
          <a:bodyPr wrap="square">
            <a:spAutoFit/>
          </a:bodyPr>
          <a:lstStyle/>
          <a:p>
            <a:pPr algn="ctr"/>
            <a:r>
              <a:rPr lang="fr-FR" sz="1300" dirty="0"/>
              <a:t>Ambroise CROISAT</a:t>
            </a:r>
          </a:p>
          <a:p>
            <a:pPr algn="ctr"/>
            <a:r>
              <a:rPr lang="fr-FR" sz="1300" b="1" dirty="0">
                <a:solidFill>
                  <a:srgbClr val="FF0000"/>
                </a:solidFill>
              </a:rPr>
              <a:t>(1901-1951)</a:t>
            </a:r>
          </a:p>
        </p:txBody>
      </p:sp>
      <p:sp>
        <p:nvSpPr>
          <p:cNvPr id="40" name="ZoneTexte 39">
            <a:extLst>
              <a:ext uri="{FF2B5EF4-FFF2-40B4-BE49-F238E27FC236}">
                <a16:creationId xmlns:a16="http://schemas.microsoft.com/office/drawing/2014/main" id="{4979A2AA-CA85-8903-1AAA-38223D1D4857}"/>
              </a:ext>
            </a:extLst>
          </p:cNvPr>
          <p:cNvSpPr txBox="1"/>
          <p:nvPr/>
        </p:nvSpPr>
        <p:spPr>
          <a:xfrm>
            <a:off x="5550029" y="2730528"/>
            <a:ext cx="1068531" cy="692497"/>
          </a:xfrm>
          <a:prstGeom prst="rect">
            <a:avLst/>
          </a:prstGeom>
          <a:noFill/>
        </p:spPr>
        <p:txBody>
          <a:bodyPr wrap="square">
            <a:spAutoFit/>
          </a:bodyPr>
          <a:lstStyle/>
          <a:p>
            <a:pPr algn="ctr"/>
            <a:r>
              <a:rPr lang="fr-FR" sz="1300" dirty="0"/>
              <a:t>Pierre LAROQUE</a:t>
            </a:r>
          </a:p>
          <a:p>
            <a:pPr algn="ctr"/>
            <a:r>
              <a:rPr lang="fr-FR" sz="1300" b="1" dirty="0">
                <a:solidFill>
                  <a:srgbClr val="FF0000"/>
                </a:solidFill>
              </a:rPr>
              <a:t>(1907-1997)</a:t>
            </a:r>
          </a:p>
        </p:txBody>
      </p:sp>
      <p:pic>
        <p:nvPicPr>
          <p:cNvPr id="45" name="Image 44" descr="Une image contenant Visage humain, homme, personne, Front&#10;&#10;Le contenu généré par l’IA peut être incorrect.">
            <a:extLst>
              <a:ext uri="{FF2B5EF4-FFF2-40B4-BE49-F238E27FC236}">
                <a16:creationId xmlns:a16="http://schemas.microsoft.com/office/drawing/2014/main" id="{451042B7-3CFD-8F10-8791-F282158177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1616" y="1706555"/>
            <a:ext cx="1465670" cy="1097393"/>
          </a:xfrm>
          <a:prstGeom prst="rect">
            <a:avLst/>
          </a:prstGeom>
        </p:spPr>
      </p:pic>
      <p:sp>
        <p:nvSpPr>
          <p:cNvPr id="55" name="Rectangle 54">
            <a:extLst>
              <a:ext uri="{FF2B5EF4-FFF2-40B4-BE49-F238E27FC236}">
                <a16:creationId xmlns:a16="http://schemas.microsoft.com/office/drawing/2014/main" id="{D0341A84-8678-4E8A-9022-F47F41E716DF}"/>
              </a:ext>
            </a:extLst>
          </p:cNvPr>
          <p:cNvSpPr/>
          <p:nvPr/>
        </p:nvSpPr>
        <p:spPr>
          <a:xfrm>
            <a:off x="5936676" y="658927"/>
            <a:ext cx="5195870" cy="48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9508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500" fill="hold"/>
                                        <p:tgtEl>
                                          <p:spTgt spid="61"/>
                                        </p:tgtEl>
                                        <p:attrNameLst>
                                          <p:attrName>ppt_x</p:attrName>
                                        </p:attrNameLst>
                                      </p:cBhvr>
                                      <p:tavLst>
                                        <p:tav tm="0">
                                          <p:val>
                                            <p:strVal val="#ppt_x"/>
                                          </p:val>
                                        </p:tav>
                                        <p:tav tm="100000">
                                          <p:val>
                                            <p:strVal val="#ppt_x"/>
                                          </p:val>
                                        </p:tav>
                                      </p:tavLst>
                                    </p:anim>
                                    <p:anim calcmode="lin" valueType="num">
                                      <p:cBhvr additive="base">
                                        <p:cTn id="41"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fill="hold"/>
                                        <p:tgtEl>
                                          <p:spTgt spid="56"/>
                                        </p:tgtEl>
                                        <p:attrNameLst>
                                          <p:attrName>ppt_x</p:attrName>
                                        </p:attrNameLst>
                                      </p:cBhvr>
                                      <p:tavLst>
                                        <p:tav tm="0">
                                          <p:val>
                                            <p:strVal val="#ppt_x"/>
                                          </p:val>
                                        </p:tav>
                                        <p:tav tm="100000">
                                          <p:val>
                                            <p:strVal val="#ppt_x"/>
                                          </p:val>
                                        </p:tav>
                                      </p:tavLst>
                                    </p:anim>
                                    <p:anim calcmode="lin" valueType="num">
                                      <p:cBhvr additive="base">
                                        <p:cTn id="47" dur="500" fill="hold"/>
                                        <p:tgtEl>
                                          <p:spTgt spid="5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ppt_x"/>
                                          </p:val>
                                        </p:tav>
                                        <p:tav tm="100000">
                                          <p:val>
                                            <p:strVal val="#ppt_x"/>
                                          </p:val>
                                        </p:tav>
                                      </p:tavLst>
                                    </p:anim>
                                    <p:anim calcmode="lin" valueType="num">
                                      <p:cBhvr additive="base">
                                        <p:cTn id="51" dur="500" fill="hold"/>
                                        <p:tgtEl>
                                          <p:spTgt spid="2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500" fill="hold"/>
                                        <p:tgtEl>
                                          <p:spTgt spid="60"/>
                                        </p:tgtEl>
                                        <p:attrNameLst>
                                          <p:attrName>ppt_x</p:attrName>
                                        </p:attrNameLst>
                                      </p:cBhvr>
                                      <p:tavLst>
                                        <p:tav tm="0">
                                          <p:val>
                                            <p:strVal val="#ppt_x"/>
                                          </p:val>
                                        </p:tav>
                                        <p:tav tm="100000">
                                          <p:val>
                                            <p:strVal val="#ppt_x"/>
                                          </p:val>
                                        </p:tav>
                                      </p:tavLst>
                                    </p:anim>
                                    <p:anim calcmode="lin" valueType="num">
                                      <p:cBhvr additive="base">
                                        <p:cTn id="55" dur="500" fill="hold"/>
                                        <p:tgtEl>
                                          <p:spTgt spid="6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ppt_x"/>
                                          </p:val>
                                        </p:tav>
                                        <p:tav tm="100000">
                                          <p:val>
                                            <p:strVal val="#ppt_x"/>
                                          </p:val>
                                        </p:tav>
                                      </p:tavLst>
                                    </p:anim>
                                    <p:anim calcmode="lin" valueType="num">
                                      <p:cBhvr additive="base">
                                        <p:cTn id="5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ppt_x"/>
                                          </p:val>
                                        </p:tav>
                                        <p:tav tm="100000">
                                          <p:val>
                                            <p:strVal val="#ppt_x"/>
                                          </p:val>
                                        </p:tav>
                                      </p:tavLst>
                                    </p:anim>
                                    <p:anim calcmode="lin" valueType="num">
                                      <p:cBhvr additive="base">
                                        <p:cTn id="65" dur="500" fill="hold"/>
                                        <p:tgtEl>
                                          <p:spTgt spid="5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500" fill="hold"/>
                                        <p:tgtEl>
                                          <p:spTgt spid="35"/>
                                        </p:tgtEl>
                                        <p:attrNameLst>
                                          <p:attrName>ppt_x</p:attrName>
                                        </p:attrNameLst>
                                      </p:cBhvr>
                                      <p:tavLst>
                                        <p:tav tm="0">
                                          <p:val>
                                            <p:strVal val="#ppt_x"/>
                                          </p:val>
                                        </p:tav>
                                        <p:tav tm="100000">
                                          <p:val>
                                            <p:strVal val="#ppt_x"/>
                                          </p:val>
                                        </p:tav>
                                      </p:tavLst>
                                    </p:anim>
                                    <p:anim calcmode="lin" valueType="num">
                                      <p:cBhvr additive="base">
                                        <p:cTn id="69" dur="500" fill="hold"/>
                                        <p:tgtEl>
                                          <p:spTgt spid="35"/>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4"/>
                                        </p:tgtEl>
                                        <p:attrNameLst>
                                          <p:attrName>style.visibility</p:attrName>
                                        </p:attrNameLst>
                                      </p:cBhvr>
                                      <p:to>
                                        <p:strVal val="visible"/>
                                      </p:to>
                                    </p:set>
                                    <p:anim calcmode="lin" valueType="num">
                                      <p:cBhvr additive="base">
                                        <p:cTn id="72" dur="500" fill="hold"/>
                                        <p:tgtEl>
                                          <p:spTgt spid="64"/>
                                        </p:tgtEl>
                                        <p:attrNameLst>
                                          <p:attrName>ppt_x</p:attrName>
                                        </p:attrNameLst>
                                      </p:cBhvr>
                                      <p:tavLst>
                                        <p:tav tm="0">
                                          <p:val>
                                            <p:strVal val="#ppt_x"/>
                                          </p:val>
                                        </p:tav>
                                        <p:tav tm="100000">
                                          <p:val>
                                            <p:strVal val="#ppt_x"/>
                                          </p:val>
                                        </p:tav>
                                      </p:tavLst>
                                    </p:anim>
                                    <p:anim calcmode="lin" valueType="num">
                                      <p:cBhvr additive="base">
                                        <p:cTn id="73" dur="500" fill="hold"/>
                                        <p:tgtEl>
                                          <p:spTgt spid="6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additive="base">
                                        <p:cTn id="76" dur="500" fill="hold"/>
                                        <p:tgtEl>
                                          <p:spTgt spid="48"/>
                                        </p:tgtEl>
                                        <p:attrNameLst>
                                          <p:attrName>ppt_x</p:attrName>
                                        </p:attrNameLst>
                                      </p:cBhvr>
                                      <p:tavLst>
                                        <p:tav tm="0">
                                          <p:val>
                                            <p:strVal val="#ppt_x"/>
                                          </p:val>
                                        </p:tav>
                                        <p:tav tm="100000">
                                          <p:val>
                                            <p:strVal val="#ppt_x"/>
                                          </p:val>
                                        </p:tav>
                                      </p:tavLst>
                                    </p:anim>
                                    <p:anim calcmode="lin" valueType="num">
                                      <p:cBhvr additive="base">
                                        <p:cTn id="77" dur="500" fill="hold"/>
                                        <p:tgtEl>
                                          <p:spTgt spid="48"/>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ppt_x"/>
                                          </p:val>
                                        </p:tav>
                                        <p:tav tm="100000">
                                          <p:val>
                                            <p:strVal val="#ppt_x"/>
                                          </p:val>
                                        </p:tav>
                                      </p:tavLst>
                                    </p:anim>
                                    <p:anim calcmode="lin" valueType="num">
                                      <p:cBhvr additive="base">
                                        <p:cTn id="81" dur="500" fill="hold"/>
                                        <p:tgtEl>
                                          <p:spTgt spid="4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fill="hold"/>
                                        <p:tgtEl>
                                          <p:spTgt spid="33"/>
                                        </p:tgtEl>
                                        <p:attrNameLst>
                                          <p:attrName>ppt_x</p:attrName>
                                        </p:attrNameLst>
                                      </p:cBhvr>
                                      <p:tavLst>
                                        <p:tav tm="0">
                                          <p:val>
                                            <p:strVal val="#ppt_x"/>
                                          </p:val>
                                        </p:tav>
                                        <p:tav tm="100000">
                                          <p:val>
                                            <p:strVal val="#ppt_x"/>
                                          </p:val>
                                        </p:tav>
                                      </p:tavLst>
                                    </p:anim>
                                    <p:anim calcmode="lin" valueType="num">
                                      <p:cBhvr additive="base">
                                        <p:cTn id="8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cBhvr additive="base">
                                        <p:cTn id="90" dur="500" fill="hold"/>
                                        <p:tgtEl>
                                          <p:spTgt spid="57"/>
                                        </p:tgtEl>
                                        <p:attrNameLst>
                                          <p:attrName>ppt_x</p:attrName>
                                        </p:attrNameLst>
                                      </p:cBhvr>
                                      <p:tavLst>
                                        <p:tav tm="0">
                                          <p:val>
                                            <p:strVal val="#ppt_x"/>
                                          </p:val>
                                        </p:tav>
                                        <p:tav tm="100000">
                                          <p:val>
                                            <p:strVal val="#ppt_x"/>
                                          </p:val>
                                        </p:tav>
                                      </p:tavLst>
                                    </p:anim>
                                    <p:anim calcmode="lin" valueType="num">
                                      <p:cBhvr additive="base">
                                        <p:cTn id="91" dur="500" fill="hold"/>
                                        <p:tgtEl>
                                          <p:spTgt spid="57"/>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49"/>
                                        </p:tgtEl>
                                        <p:attrNameLst>
                                          <p:attrName>style.visibility</p:attrName>
                                        </p:attrNameLst>
                                      </p:cBhvr>
                                      <p:to>
                                        <p:strVal val="visible"/>
                                      </p:to>
                                    </p:set>
                                    <p:anim calcmode="lin" valueType="num">
                                      <p:cBhvr additive="base">
                                        <p:cTn id="94" dur="500" fill="hold"/>
                                        <p:tgtEl>
                                          <p:spTgt spid="49"/>
                                        </p:tgtEl>
                                        <p:attrNameLst>
                                          <p:attrName>ppt_x</p:attrName>
                                        </p:attrNameLst>
                                      </p:cBhvr>
                                      <p:tavLst>
                                        <p:tav tm="0">
                                          <p:val>
                                            <p:strVal val="#ppt_x"/>
                                          </p:val>
                                        </p:tav>
                                        <p:tav tm="100000">
                                          <p:val>
                                            <p:strVal val="#ppt_x"/>
                                          </p:val>
                                        </p:tav>
                                      </p:tavLst>
                                    </p:anim>
                                    <p:anim calcmode="lin" valueType="num">
                                      <p:cBhvr additive="base">
                                        <p:cTn id="95" dur="500" fill="hold"/>
                                        <p:tgtEl>
                                          <p:spTgt spid="49"/>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41"/>
                                        </p:tgtEl>
                                        <p:attrNameLst>
                                          <p:attrName>style.visibility</p:attrName>
                                        </p:attrNameLst>
                                      </p:cBhvr>
                                      <p:to>
                                        <p:strVal val="visible"/>
                                      </p:to>
                                    </p:set>
                                    <p:anim calcmode="lin" valueType="num">
                                      <p:cBhvr additive="base">
                                        <p:cTn id="98" dur="500" fill="hold"/>
                                        <p:tgtEl>
                                          <p:spTgt spid="41"/>
                                        </p:tgtEl>
                                        <p:attrNameLst>
                                          <p:attrName>ppt_x</p:attrName>
                                        </p:attrNameLst>
                                      </p:cBhvr>
                                      <p:tavLst>
                                        <p:tav tm="0">
                                          <p:val>
                                            <p:strVal val="#ppt_x"/>
                                          </p:val>
                                        </p:tav>
                                        <p:tav tm="100000">
                                          <p:val>
                                            <p:strVal val="#ppt_x"/>
                                          </p:val>
                                        </p:tav>
                                      </p:tavLst>
                                    </p:anim>
                                    <p:anim calcmode="lin" valueType="num">
                                      <p:cBhvr additive="base">
                                        <p:cTn id="99" dur="500" fill="hold"/>
                                        <p:tgtEl>
                                          <p:spTgt spid="41"/>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 calcmode="lin" valueType="num">
                                      <p:cBhvr additive="base">
                                        <p:cTn id="102" dur="500" fill="hold"/>
                                        <p:tgtEl>
                                          <p:spTgt spid="54"/>
                                        </p:tgtEl>
                                        <p:attrNameLst>
                                          <p:attrName>ppt_x</p:attrName>
                                        </p:attrNameLst>
                                      </p:cBhvr>
                                      <p:tavLst>
                                        <p:tav tm="0">
                                          <p:val>
                                            <p:strVal val="#ppt_x"/>
                                          </p:val>
                                        </p:tav>
                                        <p:tav tm="100000">
                                          <p:val>
                                            <p:strVal val="#ppt_x"/>
                                          </p:val>
                                        </p:tav>
                                      </p:tavLst>
                                    </p:anim>
                                    <p:anim calcmode="lin" valueType="num">
                                      <p:cBhvr additive="base">
                                        <p:cTn id="10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65"/>
                                        </p:tgtEl>
                                        <p:attrNameLst>
                                          <p:attrName>style.visibility</p:attrName>
                                        </p:attrNameLst>
                                      </p:cBhvr>
                                      <p:to>
                                        <p:strVal val="visible"/>
                                      </p:to>
                                    </p:set>
                                    <p:anim calcmode="lin" valueType="num">
                                      <p:cBhvr additive="base">
                                        <p:cTn id="108" dur="500" fill="hold"/>
                                        <p:tgtEl>
                                          <p:spTgt spid="65"/>
                                        </p:tgtEl>
                                        <p:attrNameLst>
                                          <p:attrName>ppt_x</p:attrName>
                                        </p:attrNameLst>
                                      </p:cBhvr>
                                      <p:tavLst>
                                        <p:tav tm="0">
                                          <p:val>
                                            <p:strVal val="#ppt_x"/>
                                          </p:val>
                                        </p:tav>
                                        <p:tav tm="100000">
                                          <p:val>
                                            <p:strVal val="#ppt_x"/>
                                          </p:val>
                                        </p:tav>
                                      </p:tavLst>
                                    </p:anim>
                                    <p:anim calcmode="lin" valueType="num">
                                      <p:cBhvr additive="base">
                                        <p:cTn id="109" dur="500" fill="hold"/>
                                        <p:tgtEl>
                                          <p:spTgt spid="65"/>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fill="hold"/>
                                        <p:tgtEl>
                                          <p:spTgt spid="67"/>
                                        </p:tgtEl>
                                        <p:attrNameLst>
                                          <p:attrName>ppt_x</p:attrName>
                                        </p:attrNameLst>
                                      </p:cBhvr>
                                      <p:tavLst>
                                        <p:tav tm="0">
                                          <p:val>
                                            <p:strVal val="#ppt_x"/>
                                          </p:val>
                                        </p:tav>
                                        <p:tav tm="100000">
                                          <p:val>
                                            <p:strVal val="#ppt_x"/>
                                          </p:val>
                                        </p:tav>
                                      </p:tavLst>
                                    </p:anim>
                                    <p:anim calcmode="lin" valueType="num">
                                      <p:cBhvr additive="base">
                                        <p:cTn id="113" dur="500" fill="hold"/>
                                        <p:tgtEl>
                                          <p:spTgt spid="6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69"/>
                                        </p:tgtEl>
                                        <p:attrNameLst>
                                          <p:attrName>style.visibility</p:attrName>
                                        </p:attrNameLst>
                                      </p:cBhvr>
                                      <p:to>
                                        <p:strVal val="visible"/>
                                      </p:to>
                                    </p:set>
                                    <p:anim calcmode="lin" valueType="num">
                                      <p:cBhvr additive="base">
                                        <p:cTn id="116" dur="500" fill="hold"/>
                                        <p:tgtEl>
                                          <p:spTgt spid="69"/>
                                        </p:tgtEl>
                                        <p:attrNameLst>
                                          <p:attrName>ppt_x</p:attrName>
                                        </p:attrNameLst>
                                      </p:cBhvr>
                                      <p:tavLst>
                                        <p:tav tm="0">
                                          <p:val>
                                            <p:strVal val="#ppt_x"/>
                                          </p:val>
                                        </p:tav>
                                        <p:tav tm="100000">
                                          <p:val>
                                            <p:strVal val="#ppt_x"/>
                                          </p:val>
                                        </p:tav>
                                      </p:tavLst>
                                    </p:anim>
                                    <p:anim calcmode="lin" valueType="num">
                                      <p:cBhvr additive="base">
                                        <p:cTn id="117" dur="500" fill="hold"/>
                                        <p:tgtEl>
                                          <p:spTgt spid="69"/>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500" fill="hold"/>
                                        <p:tgtEl>
                                          <p:spTgt spid="71"/>
                                        </p:tgtEl>
                                        <p:attrNameLst>
                                          <p:attrName>ppt_x</p:attrName>
                                        </p:attrNameLst>
                                      </p:cBhvr>
                                      <p:tavLst>
                                        <p:tav tm="0">
                                          <p:val>
                                            <p:strVal val="#ppt_x"/>
                                          </p:val>
                                        </p:tav>
                                        <p:tav tm="100000">
                                          <p:val>
                                            <p:strVal val="#ppt_x"/>
                                          </p:val>
                                        </p:tav>
                                      </p:tavLst>
                                    </p:anim>
                                    <p:anim calcmode="lin" valueType="num">
                                      <p:cBhvr additive="base">
                                        <p:cTn id="1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nodeType="clickEffect">
                                  <p:stCondLst>
                                    <p:cond delay="0"/>
                                  </p:stCondLst>
                                  <p:childTnLst>
                                    <p:set>
                                      <p:cBhvr>
                                        <p:cTn id="125" dur="1" fill="hold">
                                          <p:stCondLst>
                                            <p:cond delay="0"/>
                                          </p:stCondLst>
                                        </p:cTn>
                                        <p:tgtEl>
                                          <p:spTgt spid="72"/>
                                        </p:tgtEl>
                                        <p:attrNameLst>
                                          <p:attrName>style.visibility</p:attrName>
                                        </p:attrNameLst>
                                      </p:cBhvr>
                                      <p:to>
                                        <p:strVal val="visible"/>
                                      </p:to>
                                    </p:set>
                                    <p:anim calcmode="lin" valueType="num">
                                      <p:cBhvr additive="base">
                                        <p:cTn id="126" dur="500" fill="hold"/>
                                        <p:tgtEl>
                                          <p:spTgt spid="72"/>
                                        </p:tgtEl>
                                        <p:attrNameLst>
                                          <p:attrName>ppt_x</p:attrName>
                                        </p:attrNameLst>
                                      </p:cBhvr>
                                      <p:tavLst>
                                        <p:tav tm="0">
                                          <p:val>
                                            <p:strVal val="#ppt_x"/>
                                          </p:val>
                                        </p:tav>
                                        <p:tav tm="100000">
                                          <p:val>
                                            <p:strVal val="#ppt_x"/>
                                          </p:val>
                                        </p:tav>
                                      </p:tavLst>
                                    </p:anim>
                                    <p:anim calcmode="lin" valueType="num">
                                      <p:cBhvr additive="base">
                                        <p:cTn id="127" dur="500" fill="hold"/>
                                        <p:tgtEl>
                                          <p:spTgt spid="72"/>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73"/>
                                        </p:tgtEl>
                                        <p:attrNameLst>
                                          <p:attrName>style.visibility</p:attrName>
                                        </p:attrNameLst>
                                      </p:cBhvr>
                                      <p:to>
                                        <p:strVal val="visible"/>
                                      </p:to>
                                    </p:set>
                                    <p:anim calcmode="lin" valueType="num">
                                      <p:cBhvr additive="base">
                                        <p:cTn id="130" dur="500" fill="hold"/>
                                        <p:tgtEl>
                                          <p:spTgt spid="73"/>
                                        </p:tgtEl>
                                        <p:attrNameLst>
                                          <p:attrName>ppt_x</p:attrName>
                                        </p:attrNameLst>
                                      </p:cBhvr>
                                      <p:tavLst>
                                        <p:tav tm="0">
                                          <p:val>
                                            <p:strVal val="#ppt_x"/>
                                          </p:val>
                                        </p:tav>
                                        <p:tav tm="100000">
                                          <p:val>
                                            <p:strVal val="#ppt_x"/>
                                          </p:val>
                                        </p:tav>
                                      </p:tavLst>
                                    </p:anim>
                                    <p:anim calcmode="lin" valueType="num">
                                      <p:cBhvr additive="base">
                                        <p:cTn id="131" dur="500" fill="hold"/>
                                        <p:tgtEl>
                                          <p:spTgt spid="73"/>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22"/>
                                        </p:tgtEl>
                                        <p:attrNameLst>
                                          <p:attrName>style.visibility</p:attrName>
                                        </p:attrNameLst>
                                      </p:cBhvr>
                                      <p:to>
                                        <p:strVal val="visible"/>
                                      </p:to>
                                    </p:set>
                                    <p:anim calcmode="lin" valueType="num">
                                      <p:cBhvr additive="base">
                                        <p:cTn id="134" dur="500" fill="hold"/>
                                        <p:tgtEl>
                                          <p:spTgt spid="22"/>
                                        </p:tgtEl>
                                        <p:attrNameLst>
                                          <p:attrName>ppt_x</p:attrName>
                                        </p:attrNameLst>
                                      </p:cBhvr>
                                      <p:tavLst>
                                        <p:tav tm="0">
                                          <p:val>
                                            <p:strVal val="#ppt_x"/>
                                          </p:val>
                                        </p:tav>
                                        <p:tav tm="100000">
                                          <p:val>
                                            <p:strVal val="#ppt_x"/>
                                          </p:val>
                                        </p:tav>
                                      </p:tavLst>
                                    </p:anim>
                                    <p:anim calcmode="lin" valueType="num">
                                      <p:cBhvr additive="base">
                                        <p:cTn id="13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nodeType="clickEffect">
                                  <p:stCondLst>
                                    <p:cond delay="0"/>
                                  </p:stCondLst>
                                  <p:childTnLst>
                                    <p:set>
                                      <p:cBhvr>
                                        <p:cTn id="139" dur="1" fill="hold">
                                          <p:stCondLst>
                                            <p:cond delay="0"/>
                                          </p:stCondLst>
                                        </p:cTn>
                                        <p:tgtEl>
                                          <p:spTgt spid="23"/>
                                        </p:tgtEl>
                                        <p:attrNameLst>
                                          <p:attrName>style.visibility</p:attrName>
                                        </p:attrNameLst>
                                      </p:cBhvr>
                                      <p:to>
                                        <p:strVal val="visible"/>
                                      </p:to>
                                    </p:set>
                                    <p:anim calcmode="lin" valueType="num">
                                      <p:cBhvr additive="base">
                                        <p:cTn id="140" dur="500" fill="hold"/>
                                        <p:tgtEl>
                                          <p:spTgt spid="23"/>
                                        </p:tgtEl>
                                        <p:attrNameLst>
                                          <p:attrName>ppt_x</p:attrName>
                                        </p:attrNameLst>
                                      </p:cBhvr>
                                      <p:tavLst>
                                        <p:tav tm="0">
                                          <p:val>
                                            <p:strVal val="#ppt_x"/>
                                          </p:val>
                                        </p:tav>
                                        <p:tav tm="100000">
                                          <p:val>
                                            <p:strVal val="#ppt_x"/>
                                          </p:val>
                                        </p:tav>
                                      </p:tavLst>
                                    </p:anim>
                                    <p:anim calcmode="lin" valueType="num">
                                      <p:cBhvr additive="base">
                                        <p:cTn id="141" dur="500" fill="hold"/>
                                        <p:tgtEl>
                                          <p:spTgt spid="23"/>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additive="base">
                                        <p:cTn id="144" dur="500" fill="hold"/>
                                        <p:tgtEl>
                                          <p:spTgt spid="25"/>
                                        </p:tgtEl>
                                        <p:attrNameLst>
                                          <p:attrName>ppt_x</p:attrName>
                                        </p:attrNameLst>
                                      </p:cBhvr>
                                      <p:tavLst>
                                        <p:tav tm="0">
                                          <p:val>
                                            <p:strVal val="#ppt_x"/>
                                          </p:val>
                                        </p:tav>
                                        <p:tav tm="100000">
                                          <p:val>
                                            <p:strVal val="#ppt_x"/>
                                          </p:val>
                                        </p:tav>
                                      </p:tavLst>
                                    </p:anim>
                                    <p:anim calcmode="lin" valueType="num">
                                      <p:cBhvr additive="base">
                                        <p:cTn id="145" dur="500" fill="hold"/>
                                        <p:tgtEl>
                                          <p:spTgt spid="25"/>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44"/>
                                        </p:tgtEl>
                                        <p:attrNameLst>
                                          <p:attrName>style.visibility</p:attrName>
                                        </p:attrNameLst>
                                      </p:cBhvr>
                                      <p:to>
                                        <p:strVal val="visible"/>
                                      </p:to>
                                    </p:set>
                                    <p:anim calcmode="lin" valueType="num">
                                      <p:cBhvr additive="base">
                                        <p:cTn id="148" dur="500" fill="hold"/>
                                        <p:tgtEl>
                                          <p:spTgt spid="44"/>
                                        </p:tgtEl>
                                        <p:attrNameLst>
                                          <p:attrName>ppt_x</p:attrName>
                                        </p:attrNameLst>
                                      </p:cBhvr>
                                      <p:tavLst>
                                        <p:tav tm="0">
                                          <p:val>
                                            <p:strVal val="#ppt_x"/>
                                          </p:val>
                                        </p:tav>
                                        <p:tav tm="100000">
                                          <p:val>
                                            <p:strVal val="#ppt_x"/>
                                          </p:val>
                                        </p:tav>
                                      </p:tavLst>
                                    </p:anim>
                                    <p:anim calcmode="lin" valueType="num">
                                      <p:cBhvr additive="base">
                                        <p:cTn id="14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2" presetClass="entr" presetSubtype="4" fill="hold" grpId="0" nodeType="clickEffect">
                                  <p:stCondLst>
                                    <p:cond delay="0"/>
                                  </p:stCondLst>
                                  <p:childTnLst>
                                    <p:set>
                                      <p:cBhvr>
                                        <p:cTn id="153" dur="1" fill="hold">
                                          <p:stCondLst>
                                            <p:cond delay="0"/>
                                          </p:stCondLst>
                                        </p:cTn>
                                        <p:tgtEl>
                                          <p:spTgt spid="75"/>
                                        </p:tgtEl>
                                        <p:attrNameLst>
                                          <p:attrName>style.visibility</p:attrName>
                                        </p:attrNameLst>
                                      </p:cBhvr>
                                      <p:to>
                                        <p:strVal val="visible"/>
                                      </p:to>
                                    </p:set>
                                    <p:anim calcmode="lin" valueType="num">
                                      <p:cBhvr additive="base">
                                        <p:cTn id="154" dur="500" fill="hold"/>
                                        <p:tgtEl>
                                          <p:spTgt spid="75"/>
                                        </p:tgtEl>
                                        <p:attrNameLst>
                                          <p:attrName>ppt_x</p:attrName>
                                        </p:attrNameLst>
                                      </p:cBhvr>
                                      <p:tavLst>
                                        <p:tav tm="0">
                                          <p:val>
                                            <p:strVal val="#ppt_x"/>
                                          </p:val>
                                        </p:tav>
                                        <p:tav tm="100000">
                                          <p:val>
                                            <p:strVal val="#ppt_x"/>
                                          </p:val>
                                        </p:tav>
                                      </p:tavLst>
                                    </p:anim>
                                    <p:anim calcmode="lin" valueType="num">
                                      <p:cBhvr additive="base">
                                        <p:cTn id="155" dur="500" fill="hold"/>
                                        <p:tgtEl>
                                          <p:spTgt spid="75"/>
                                        </p:tgtEl>
                                        <p:attrNameLst>
                                          <p:attrName>ppt_y</p:attrName>
                                        </p:attrNameLst>
                                      </p:cBhvr>
                                      <p:tavLst>
                                        <p:tav tm="0">
                                          <p:val>
                                            <p:strVal val="1+#ppt_h/2"/>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74"/>
                                        </p:tgtEl>
                                        <p:attrNameLst>
                                          <p:attrName>style.visibility</p:attrName>
                                        </p:attrNameLst>
                                      </p:cBhvr>
                                      <p:to>
                                        <p:strVal val="visible"/>
                                      </p:to>
                                    </p:set>
                                    <p:anim calcmode="lin" valueType="num">
                                      <p:cBhvr additive="base">
                                        <p:cTn id="158" dur="500" fill="hold"/>
                                        <p:tgtEl>
                                          <p:spTgt spid="74"/>
                                        </p:tgtEl>
                                        <p:attrNameLst>
                                          <p:attrName>ppt_x</p:attrName>
                                        </p:attrNameLst>
                                      </p:cBhvr>
                                      <p:tavLst>
                                        <p:tav tm="0">
                                          <p:val>
                                            <p:strVal val="#ppt_x"/>
                                          </p:val>
                                        </p:tav>
                                        <p:tav tm="100000">
                                          <p:val>
                                            <p:strVal val="#ppt_x"/>
                                          </p:val>
                                        </p:tav>
                                      </p:tavLst>
                                    </p:anim>
                                    <p:anim calcmode="lin" valueType="num">
                                      <p:cBhvr additive="base">
                                        <p:cTn id="159"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2" presetClass="entr" presetSubtype="4" fill="hold" grpId="0" nodeType="clickEffect">
                                  <p:stCondLst>
                                    <p:cond delay="0"/>
                                  </p:stCondLst>
                                  <p:childTnLst>
                                    <p:set>
                                      <p:cBhvr>
                                        <p:cTn id="163" dur="1" fill="hold">
                                          <p:stCondLst>
                                            <p:cond delay="0"/>
                                          </p:stCondLst>
                                        </p:cTn>
                                        <p:tgtEl>
                                          <p:spTgt spid="2"/>
                                        </p:tgtEl>
                                        <p:attrNameLst>
                                          <p:attrName>style.visibility</p:attrName>
                                        </p:attrNameLst>
                                      </p:cBhvr>
                                      <p:to>
                                        <p:strVal val="visible"/>
                                      </p:to>
                                    </p:set>
                                    <p:anim calcmode="lin" valueType="num">
                                      <p:cBhvr additive="base">
                                        <p:cTn id="164" dur="500" fill="hold"/>
                                        <p:tgtEl>
                                          <p:spTgt spid="2"/>
                                        </p:tgtEl>
                                        <p:attrNameLst>
                                          <p:attrName>ppt_x</p:attrName>
                                        </p:attrNameLst>
                                      </p:cBhvr>
                                      <p:tavLst>
                                        <p:tav tm="0">
                                          <p:val>
                                            <p:strVal val="#ppt_x"/>
                                          </p:val>
                                        </p:tav>
                                        <p:tav tm="100000">
                                          <p:val>
                                            <p:strVal val="#ppt_x"/>
                                          </p:val>
                                        </p:tav>
                                      </p:tavLst>
                                    </p:anim>
                                    <p:anim calcmode="lin" valueType="num">
                                      <p:cBhvr additive="base">
                                        <p:cTn id="165" dur="500" fill="hold"/>
                                        <p:tgtEl>
                                          <p:spTgt spid="2"/>
                                        </p:tgtEl>
                                        <p:attrNameLst>
                                          <p:attrName>ppt_y</p:attrName>
                                        </p:attrNameLst>
                                      </p:cBhvr>
                                      <p:tavLst>
                                        <p:tav tm="0">
                                          <p:val>
                                            <p:strVal val="1+#ppt_h/2"/>
                                          </p:val>
                                        </p:tav>
                                        <p:tav tm="100000">
                                          <p:val>
                                            <p:strVal val="#ppt_y"/>
                                          </p:val>
                                        </p:tav>
                                      </p:tavLst>
                                    </p:anim>
                                  </p:childTnLst>
                                </p:cTn>
                              </p:par>
                              <p:par>
                                <p:cTn id="166" presetID="2" presetClass="entr" presetSubtype="4" fill="hold" grpId="0" nodeType="with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ppt_x"/>
                                          </p:val>
                                        </p:tav>
                                        <p:tav tm="100000">
                                          <p:val>
                                            <p:strVal val="#ppt_x"/>
                                          </p:val>
                                        </p:tav>
                                      </p:tavLst>
                                    </p:anim>
                                    <p:anim calcmode="lin" valueType="num">
                                      <p:cBhvr additive="base">
                                        <p:cTn id="16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2" presetClass="entr" presetSubtype="4" fill="hold" nodeType="clickEffect">
                                  <p:stCondLst>
                                    <p:cond delay="0"/>
                                  </p:stCondLst>
                                  <p:childTnLst>
                                    <p:set>
                                      <p:cBhvr>
                                        <p:cTn id="173" dur="1" fill="hold">
                                          <p:stCondLst>
                                            <p:cond delay="0"/>
                                          </p:stCondLst>
                                        </p:cTn>
                                        <p:tgtEl>
                                          <p:spTgt spid="6"/>
                                        </p:tgtEl>
                                        <p:attrNameLst>
                                          <p:attrName>style.visibility</p:attrName>
                                        </p:attrNameLst>
                                      </p:cBhvr>
                                      <p:to>
                                        <p:strVal val="visible"/>
                                      </p:to>
                                    </p:set>
                                    <p:anim calcmode="lin" valueType="num">
                                      <p:cBhvr additive="base">
                                        <p:cTn id="174" dur="500" fill="hold"/>
                                        <p:tgtEl>
                                          <p:spTgt spid="6"/>
                                        </p:tgtEl>
                                        <p:attrNameLst>
                                          <p:attrName>ppt_x</p:attrName>
                                        </p:attrNameLst>
                                      </p:cBhvr>
                                      <p:tavLst>
                                        <p:tav tm="0">
                                          <p:val>
                                            <p:strVal val="#ppt_x"/>
                                          </p:val>
                                        </p:tav>
                                        <p:tav tm="100000">
                                          <p:val>
                                            <p:strVal val="#ppt_x"/>
                                          </p:val>
                                        </p:tav>
                                      </p:tavLst>
                                    </p:anim>
                                    <p:anim calcmode="lin" valueType="num">
                                      <p:cBhvr additive="base">
                                        <p:cTn id="175" dur="500" fill="hold"/>
                                        <p:tgtEl>
                                          <p:spTgt spid="6"/>
                                        </p:tgtEl>
                                        <p:attrNameLst>
                                          <p:attrName>ppt_y</p:attrName>
                                        </p:attrNameLst>
                                      </p:cBhvr>
                                      <p:tavLst>
                                        <p:tav tm="0">
                                          <p:val>
                                            <p:strVal val="1+#ppt_h/2"/>
                                          </p:val>
                                        </p:tav>
                                        <p:tav tm="100000">
                                          <p:val>
                                            <p:strVal val="#ppt_y"/>
                                          </p:val>
                                        </p:tav>
                                      </p:tavLst>
                                    </p:anim>
                                  </p:childTnLst>
                                </p:cTn>
                              </p:par>
                              <p:par>
                                <p:cTn id="176" presetID="2" presetClass="entr" presetSubtype="4" fill="hold" nodeType="withEffect">
                                  <p:stCondLst>
                                    <p:cond delay="0"/>
                                  </p:stCondLst>
                                  <p:childTnLst>
                                    <p:set>
                                      <p:cBhvr>
                                        <p:cTn id="177" dur="1" fill="hold">
                                          <p:stCondLst>
                                            <p:cond delay="0"/>
                                          </p:stCondLst>
                                        </p:cTn>
                                        <p:tgtEl>
                                          <p:spTgt spid="27"/>
                                        </p:tgtEl>
                                        <p:attrNameLst>
                                          <p:attrName>style.visibility</p:attrName>
                                        </p:attrNameLst>
                                      </p:cBhvr>
                                      <p:to>
                                        <p:strVal val="visible"/>
                                      </p:to>
                                    </p:set>
                                    <p:anim calcmode="lin" valueType="num">
                                      <p:cBhvr additive="base">
                                        <p:cTn id="178" dur="500" fill="hold"/>
                                        <p:tgtEl>
                                          <p:spTgt spid="27"/>
                                        </p:tgtEl>
                                        <p:attrNameLst>
                                          <p:attrName>ppt_x</p:attrName>
                                        </p:attrNameLst>
                                      </p:cBhvr>
                                      <p:tavLst>
                                        <p:tav tm="0">
                                          <p:val>
                                            <p:strVal val="#ppt_x"/>
                                          </p:val>
                                        </p:tav>
                                        <p:tav tm="100000">
                                          <p:val>
                                            <p:strVal val="#ppt_x"/>
                                          </p:val>
                                        </p:tav>
                                      </p:tavLst>
                                    </p:anim>
                                    <p:anim calcmode="lin" valueType="num">
                                      <p:cBhvr additive="base">
                                        <p:cTn id="179" dur="500" fill="hold"/>
                                        <p:tgtEl>
                                          <p:spTgt spid="27"/>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30"/>
                                        </p:tgtEl>
                                        <p:attrNameLst>
                                          <p:attrName>style.visibility</p:attrName>
                                        </p:attrNameLst>
                                      </p:cBhvr>
                                      <p:to>
                                        <p:strVal val="visible"/>
                                      </p:to>
                                    </p:set>
                                    <p:anim calcmode="lin" valueType="num">
                                      <p:cBhvr additive="base">
                                        <p:cTn id="182" dur="500" fill="hold"/>
                                        <p:tgtEl>
                                          <p:spTgt spid="30"/>
                                        </p:tgtEl>
                                        <p:attrNameLst>
                                          <p:attrName>ppt_x</p:attrName>
                                        </p:attrNameLst>
                                      </p:cBhvr>
                                      <p:tavLst>
                                        <p:tav tm="0">
                                          <p:val>
                                            <p:strVal val="#ppt_x"/>
                                          </p:val>
                                        </p:tav>
                                        <p:tav tm="100000">
                                          <p:val>
                                            <p:strVal val="#ppt_x"/>
                                          </p:val>
                                        </p:tav>
                                      </p:tavLst>
                                    </p:anim>
                                    <p:anim calcmode="lin" valueType="num">
                                      <p:cBhvr additive="base">
                                        <p:cTn id="18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2" presetClass="entr" presetSubtype="4" fill="hold" nodeType="clickEffect">
                                  <p:stCondLst>
                                    <p:cond delay="0"/>
                                  </p:stCondLst>
                                  <p:childTnLst>
                                    <p:set>
                                      <p:cBhvr>
                                        <p:cTn id="187" dur="1" fill="hold">
                                          <p:stCondLst>
                                            <p:cond delay="0"/>
                                          </p:stCondLst>
                                        </p:cTn>
                                        <p:tgtEl>
                                          <p:spTgt spid="37"/>
                                        </p:tgtEl>
                                        <p:attrNameLst>
                                          <p:attrName>style.visibility</p:attrName>
                                        </p:attrNameLst>
                                      </p:cBhvr>
                                      <p:to>
                                        <p:strVal val="visible"/>
                                      </p:to>
                                    </p:set>
                                    <p:anim calcmode="lin" valueType="num">
                                      <p:cBhvr additive="base">
                                        <p:cTn id="188" dur="500" fill="hold"/>
                                        <p:tgtEl>
                                          <p:spTgt spid="37"/>
                                        </p:tgtEl>
                                        <p:attrNameLst>
                                          <p:attrName>ppt_x</p:attrName>
                                        </p:attrNameLst>
                                      </p:cBhvr>
                                      <p:tavLst>
                                        <p:tav tm="0">
                                          <p:val>
                                            <p:strVal val="#ppt_x"/>
                                          </p:val>
                                        </p:tav>
                                        <p:tav tm="100000">
                                          <p:val>
                                            <p:strVal val="#ppt_x"/>
                                          </p:val>
                                        </p:tav>
                                      </p:tavLst>
                                    </p:anim>
                                    <p:anim calcmode="lin" valueType="num">
                                      <p:cBhvr additive="base">
                                        <p:cTn id="189" dur="500" fill="hold"/>
                                        <p:tgtEl>
                                          <p:spTgt spid="37"/>
                                        </p:tgtEl>
                                        <p:attrNameLst>
                                          <p:attrName>ppt_y</p:attrName>
                                        </p:attrNameLst>
                                      </p:cBhvr>
                                      <p:tavLst>
                                        <p:tav tm="0">
                                          <p:val>
                                            <p:strVal val="1+#ppt_h/2"/>
                                          </p:val>
                                        </p:tav>
                                        <p:tav tm="100000">
                                          <p:val>
                                            <p:strVal val="#ppt_y"/>
                                          </p:val>
                                        </p:tav>
                                      </p:tavLst>
                                    </p:anim>
                                  </p:childTnLst>
                                </p:cTn>
                              </p:par>
                              <p:par>
                                <p:cTn id="190" presetID="2" presetClass="entr" presetSubtype="4" fill="hold" grpId="0" nodeType="withEffect">
                                  <p:stCondLst>
                                    <p:cond delay="0"/>
                                  </p:stCondLst>
                                  <p:childTnLst>
                                    <p:set>
                                      <p:cBhvr>
                                        <p:cTn id="191" dur="1" fill="hold">
                                          <p:stCondLst>
                                            <p:cond delay="0"/>
                                          </p:stCondLst>
                                        </p:cTn>
                                        <p:tgtEl>
                                          <p:spTgt spid="34"/>
                                        </p:tgtEl>
                                        <p:attrNameLst>
                                          <p:attrName>style.visibility</p:attrName>
                                        </p:attrNameLst>
                                      </p:cBhvr>
                                      <p:to>
                                        <p:strVal val="visible"/>
                                      </p:to>
                                    </p:set>
                                    <p:anim calcmode="lin" valueType="num">
                                      <p:cBhvr additive="base">
                                        <p:cTn id="192" dur="500" fill="hold"/>
                                        <p:tgtEl>
                                          <p:spTgt spid="34"/>
                                        </p:tgtEl>
                                        <p:attrNameLst>
                                          <p:attrName>ppt_x</p:attrName>
                                        </p:attrNameLst>
                                      </p:cBhvr>
                                      <p:tavLst>
                                        <p:tav tm="0">
                                          <p:val>
                                            <p:strVal val="#ppt_x"/>
                                          </p:val>
                                        </p:tav>
                                        <p:tav tm="100000">
                                          <p:val>
                                            <p:strVal val="#ppt_x"/>
                                          </p:val>
                                        </p:tav>
                                      </p:tavLst>
                                    </p:anim>
                                    <p:anim calcmode="lin" valueType="num">
                                      <p:cBhvr additive="base">
                                        <p:cTn id="19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2" presetClass="entr" presetSubtype="4" fill="hold" nodeType="clickEffect">
                                  <p:stCondLst>
                                    <p:cond delay="0"/>
                                  </p:stCondLst>
                                  <p:childTnLst>
                                    <p:set>
                                      <p:cBhvr>
                                        <p:cTn id="197" dur="1" fill="hold">
                                          <p:stCondLst>
                                            <p:cond delay="0"/>
                                          </p:stCondLst>
                                        </p:cTn>
                                        <p:tgtEl>
                                          <p:spTgt spid="58"/>
                                        </p:tgtEl>
                                        <p:attrNameLst>
                                          <p:attrName>style.visibility</p:attrName>
                                        </p:attrNameLst>
                                      </p:cBhvr>
                                      <p:to>
                                        <p:strVal val="visible"/>
                                      </p:to>
                                    </p:set>
                                    <p:anim calcmode="lin" valueType="num">
                                      <p:cBhvr additive="base">
                                        <p:cTn id="198" dur="500" fill="hold"/>
                                        <p:tgtEl>
                                          <p:spTgt spid="58"/>
                                        </p:tgtEl>
                                        <p:attrNameLst>
                                          <p:attrName>ppt_x</p:attrName>
                                        </p:attrNameLst>
                                      </p:cBhvr>
                                      <p:tavLst>
                                        <p:tav tm="0">
                                          <p:val>
                                            <p:strVal val="#ppt_x"/>
                                          </p:val>
                                        </p:tav>
                                        <p:tav tm="100000">
                                          <p:val>
                                            <p:strVal val="#ppt_x"/>
                                          </p:val>
                                        </p:tav>
                                      </p:tavLst>
                                    </p:anim>
                                    <p:anim calcmode="lin" valueType="num">
                                      <p:cBhvr additive="base">
                                        <p:cTn id="199" dur="500" fill="hold"/>
                                        <p:tgtEl>
                                          <p:spTgt spid="58"/>
                                        </p:tgtEl>
                                        <p:attrNameLst>
                                          <p:attrName>ppt_y</p:attrName>
                                        </p:attrNameLst>
                                      </p:cBhvr>
                                      <p:tavLst>
                                        <p:tav tm="0">
                                          <p:val>
                                            <p:strVal val="1+#ppt_h/2"/>
                                          </p:val>
                                        </p:tav>
                                        <p:tav tm="100000">
                                          <p:val>
                                            <p:strVal val="#ppt_y"/>
                                          </p:val>
                                        </p:tav>
                                      </p:tavLst>
                                    </p:anim>
                                  </p:childTnLst>
                                </p:cTn>
                              </p:par>
                              <p:par>
                                <p:cTn id="200" presetID="2" presetClass="entr" presetSubtype="4" fill="hold" nodeType="withEffect">
                                  <p:stCondLst>
                                    <p:cond delay="0"/>
                                  </p:stCondLst>
                                  <p:childTnLst>
                                    <p:set>
                                      <p:cBhvr>
                                        <p:cTn id="201" dur="1" fill="hold">
                                          <p:stCondLst>
                                            <p:cond delay="0"/>
                                          </p:stCondLst>
                                        </p:cTn>
                                        <p:tgtEl>
                                          <p:spTgt spid="12"/>
                                        </p:tgtEl>
                                        <p:attrNameLst>
                                          <p:attrName>style.visibility</p:attrName>
                                        </p:attrNameLst>
                                      </p:cBhvr>
                                      <p:to>
                                        <p:strVal val="visible"/>
                                      </p:to>
                                    </p:set>
                                    <p:anim calcmode="lin" valueType="num">
                                      <p:cBhvr additive="base">
                                        <p:cTn id="202" dur="500" fill="hold"/>
                                        <p:tgtEl>
                                          <p:spTgt spid="12"/>
                                        </p:tgtEl>
                                        <p:attrNameLst>
                                          <p:attrName>ppt_x</p:attrName>
                                        </p:attrNameLst>
                                      </p:cBhvr>
                                      <p:tavLst>
                                        <p:tav tm="0">
                                          <p:val>
                                            <p:strVal val="#ppt_x"/>
                                          </p:val>
                                        </p:tav>
                                        <p:tav tm="100000">
                                          <p:val>
                                            <p:strVal val="#ppt_x"/>
                                          </p:val>
                                        </p:tav>
                                      </p:tavLst>
                                    </p:anim>
                                    <p:anim calcmode="lin" valueType="num">
                                      <p:cBhvr additive="base">
                                        <p:cTn id="203" dur="500" fill="hold"/>
                                        <p:tgtEl>
                                          <p:spTgt spid="12"/>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40"/>
                                        </p:tgtEl>
                                        <p:attrNameLst>
                                          <p:attrName>style.visibility</p:attrName>
                                        </p:attrNameLst>
                                      </p:cBhvr>
                                      <p:to>
                                        <p:strVal val="visible"/>
                                      </p:to>
                                    </p:set>
                                    <p:anim calcmode="lin" valueType="num">
                                      <p:cBhvr additive="base">
                                        <p:cTn id="206" dur="500" fill="hold"/>
                                        <p:tgtEl>
                                          <p:spTgt spid="40"/>
                                        </p:tgtEl>
                                        <p:attrNameLst>
                                          <p:attrName>ppt_x</p:attrName>
                                        </p:attrNameLst>
                                      </p:cBhvr>
                                      <p:tavLst>
                                        <p:tav tm="0">
                                          <p:val>
                                            <p:strVal val="#ppt_x"/>
                                          </p:val>
                                        </p:tav>
                                        <p:tav tm="100000">
                                          <p:val>
                                            <p:strVal val="#ppt_x"/>
                                          </p:val>
                                        </p:tav>
                                      </p:tavLst>
                                    </p:anim>
                                    <p:anim calcmode="lin" valueType="num">
                                      <p:cBhvr additive="base">
                                        <p:cTn id="207" dur="500" fill="hold"/>
                                        <p:tgtEl>
                                          <p:spTgt spid="40"/>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36"/>
                                        </p:tgtEl>
                                        <p:attrNameLst>
                                          <p:attrName>style.visibility</p:attrName>
                                        </p:attrNameLst>
                                      </p:cBhvr>
                                      <p:to>
                                        <p:strVal val="visible"/>
                                      </p:to>
                                    </p:set>
                                    <p:anim calcmode="lin" valueType="num">
                                      <p:cBhvr additive="base">
                                        <p:cTn id="210" dur="500" fill="hold"/>
                                        <p:tgtEl>
                                          <p:spTgt spid="36"/>
                                        </p:tgtEl>
                                        <p:attrNameLst>
                                          <p:attrName>ppt_x</p:attrName>
                                        </p:attrNameLst>
                                      </p:cBhvr>
                                      <p:tavLst>
                                        <p:tav tm="0">
                                          <p:val>
                                            <p:strVal val="#ppt_x"/>
                                          </p:val>
                                        </p:tav>
                                        <p:tav tm="100000">
                                          <p:val>
                                            <p:strVal val="#ppt_x"/>
                                          </p:val>
                                        </p:tav>
                                      </p:tavLst>
                                    </p:anim>
                                    <p:anim calcmode="lin" valueType="num">
                                      <p:cBhvr additive="base">
                                        <p:cTn id="211" dur="500" fill="hold"/>
                                        <p:tgtEl>
                                          <p:spTgt spid="36"/>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39"/>
                                        </p:tgtEl>
                                        <p:attrNameLst>
                                          <p:attrName>style.visibility</p:attrName>
                                        </p:attrNameLst>
                                      </p:cBhvr>
                                      <p:to>
                                        <p:strVal val="visible"/>
                                      </p:to>
                                    </p:set>
                                    <p:anim calcmode="lin" valueType="num">
                                      <p:cBhvr additive="base">
                                        <p:cTn id="214" dur="500" fill="hold"/>
                                        <p:tgtEl>
                                          <p:spTgt spid="39"/>
                                        </p:tgtEl>
                                        <p:attrNameLst>
                                          <p:attrName>ppt_x</p:attrName>
                                        </p:attrNameLst>
                                      </p:cBhvr>
                                      <p:tavLst>
                                        <p:tav tm="0">
                                          <p:val>
                                            <p:strVal val="#ppt_x"/>
                                          </p:val>
                                        </p:tav>
                                        <p:tav tm="100000">
                                          <p:val>
                                            <p:strVal val="#ppt_x"/>
                                          </p:val>
                                        </p:tav>
                                      </p:tavLst>
                                    </p:anim>
                                    <p:anim calcmode="lin" valueType="num">
                                      <p:cBhvr additive="base">
                                        <p:cTn id="215" dur="500" fill="hold"/>
                                        <p:tgtEl>
                                          <p:spTgt spid="39"/>
                                        </p:tgtEl>
                                        <p:attrNameLst>
                                          <p:attrName>ppt_y</p:attrName>
                                        </p:attrNameLst>
                                      </p:cBhvr>
                                      <p:tavLst>
                                        <p:tav tm="0">
                                          <p:val>
                                            <p:strVal val="1+#ppt_h/2"/>
                                          </p:val>
                                        </p:tav>
                                        <p:tav tm="100000">
                                          <p:val>
                                            <p:strVal val="#ppt_y"/>
                                          </p:val>
                                        </p:tav>
                                      </p:tavLst>
                                    </p:anim>
                                  </p:childTnLst>
                                </p:cTn>
                              </p:par>
                              <p:par>
                                <p:cTn id="216" presetID="2" presetClass="entr" presetSubtype="4" fill="hold" nodeType="withEffect">
                                  <p:stCondLst>
                                    <p:cond delay="0"/>
                                  </p:stCondLst>
                                  <p:childTnLst>
                                    <p:set>
                                      <p:cBhvr>
                                        <p:cTn id="217" dur="1" fill="hold">
                                          <p:stCondLst>
                                            <p:cond delay="0"/>
                                          </p:stCondLst>
                                        </p:cTn>
                                        <p:tgtEl>
                                          <p:spTgt spid="45"/>
                                        </p:tgtEl>
                                        <p:attrNameLst>
                                          <p:attrName>style.visibility</p:attrName>
                                        </p:attrNameLst>
                                      </p:cBhvr>
                                      <p:to>
                                        <p:strVal val="visible"/>
                                      </p:to>
                                    </p:set>
                                    <p:anim calcmode="lin" valueType="num">
                                      <p:cBhvr additive="base">
                                        <p:cTn id="218" dur="500" fill="hold"/>
                                        <p:tgtEl>
                                          <p:spTgt spid="45"/>
                                        </p:tgtEl>
                                        <p:attrNameLst>
                                          <p:attrName>ppt_x</p:attrName>
                                        </p:attrNameLst>
                                      </p:cBhvr>
                                      <p:tavLst>
                                        <p:tav tm="0">
                                          <p:val>
                                            <p:strVal val="#ppt_x"/>
                                          </p:val>
                                        </p:tav>
                                        <p:tav tm="100000">
                                          <p:val>
                                            <p:strVal val="#ppt_x"/>
                                          </p:val>
                                        </p:tav>
                                      </p:tavLst>
                                    </p:anim>
                                    <p:anim calcmode="lin" valueType="num">
                                      <p:cBhvr additive="base">
                                        <p:cTn id="219"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nodeType="clickEffect">
                                  <p:stCondLst>
                                    <p:cond delay="0"/>
                                  </p:stCondLst>
                                  <p:childTnLst>
                                    <p:set>
                                      <p:cBhvr>
                                        <p:cTn id="223" dur="1" fill="hold">
                                          <p:stCondLst>
                                            <p:cond delay="0"/>
                                          </p:stCondLst>
                                        </p:cTn>
                                        <p:tgtEl>
                                          <p:spTgt spid="21"/>
                                        </p:tgtEl>
                                        <p:attrNameLst>
                                          <p:attrName>style.visibility</p:attrName>
                                        </p:attrNameLst>
                                      </p:cBhvr>
                                      <p:to>
                                        <p:strVal val="visible"/>
                                      </p:to>
                                    </p:set>
                                    <p:animEffect transition="in" filter="fade">
                                      <p:cBhvr>
                                        <p:cTn id="224" dur="500"/>
                                        <p:tgtEl>
                                          <p:spTgt spid="21"/>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3"/>
                                        </p:tgtEl>
                                        <p:attrNameLst>
                                          <p:attrName>style.visibility</p:attrName>
                                        </p:attrNameLst>
                                      </p:cBhvr>
                                      <p:to>
                                        <p:strVal val="visible"/>
                                      </p:to>
                                    </p:set>
                                    <p:animEffect transition="in" filter="fade">
                                      <p:cBhvr>
                                        <p:cTn id="2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3" grpId="0"/>
      <p:bldP spid="16" grpId="0" animBg="1"/>
      <p:bldP spid="18" grpId="0" animBg="1"/>
      <p:bldP spid="28" grpId="0" animBg="1"/>
      <p:bldP spid="32" grpId="0" animBg="1"/>
      <p:bldP spid="33" grpId="0" animBg="1"/>
      <p:bldP spid="35" grpId="0" animBg="1"/>
      <p:bldP spid="41" grpId="0" animBg="1"/>
      <p:bldP spid="42" grpId="0"/>
      <p:bldP spid="44" grpId="0" animBg="1"/>
      <p:bldP spid="48" grpId="0"/>
      <p:bldP spid="49" grpId="0"/>
      <p:bldP spid="54" grpId="0"/>
      <p:bldP spid="56" grpId="0"/>
      <p:bldP spid="57" grpId="0"/>
      <p:bldP spid="60" grpId="0"/>
      <p:bldP spid="64" grpId="0"/>
      <p:bldP spid="67" grpId="0" animBg="1"/>
      <p:bldP spid="69" grpId="0"/>
      <p:bldP spid="71" grpId="0"/>
      <p:bldP spid="73" grpId="0" animBg="1"/>
      <p:bldP spid="74" grpId="0" animBg="1"/>
      <p:bldP spid="75" grpId="0" animBg="1"/>
      <p:bldP spid="2" grpId="0" animBg="1"/>
      <p:bldP spid="4" grpId="0" animBg="1"/>
      <p:bldP spid="22" grpId="0"/>
      <p:bldP spid="25" grpId="0" animBg="1"/>
      <p:bldP spid="30" grpId="0" animBg="1"/>
      <p:bldP spid="34" grpId="0" animBg="1"/>
      <p:bldP spid="36" grpId="0" animBg="1"/>
      <p:bldP spid="39" grpId="0"/>
      <p:bldP spid="40" grpId="0"/>
      <p:bldP spid="5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F54E1F3-6474-6628-6337-9FC83585357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26" name="Rectangle 25">
            <a:extLst>
              <a:ext uri="{FF2B5EF4-FFF2-40B4-BE49-F238E27FC236}">
                <a16:creationId xmlns:a16="http://schemas.microsoft.com/office/drawing/2014/main" id="{90D6CEC4-BEE6-40F6-BFFE-4EDF984E4C17}"/>
              </a:ext>
            </a:extLst>
          </p:cNvPr>
          <p:cNvSpPr/>
          <p:nvPr/>
        </p:nvSpPr>
        <p:spPr>
          <a:xfrm>
            <a:off x="7186453" y="1279768"/>
            <a:ext cx="725513" cy="57479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9C4E5166-7488-4725-ADD9-736E752F461B}"/>
              </a:ext>
            </a:extLst>
          </p:cNvPr>
          <p:cNvSpPr/>
          <p:nvPr/>
        </p:nvSpPr>
        <p:spPr>
          <a:xfrm>
            <a:off x="9390233" y="1567163"/>
            <a:ext cx="638886" cy="447947"/>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DDE684CD-FA2D-4F71-A05D-158992C6F4A4}"/>
              </a:ext>
            </a:extLst>
          </p:cNvPr>
          <p:cNvSpPr/>
          <p:nvPr/>
        </p:nvSpPr>
        <p:spPr>
          <a:xfrm>
            <a:off x="10306501" y="2766645"/>
            <a:ext cx="1311191" cy="57479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9" name="Rectangle 38">
            <a:extLst>
              <a:ext uri="{FF2B5EF4-FFF2-40B4-BE49-F238E27FC236}">
                <a16:creationId xmlns:a16="http://schemas.microsoft.com/office/drawing/2014/main" id="{C0AC5659-E9DB-46C6-B14C-C30BFCD08C13}"/>
              </a:ext>
            </a:extLst>
          </p:cNvPr>
          <p:cNvSpPr/>
          <p:nvPr/>
        </p:nvSpPr>
        <p:spPr>
          <a:xfrm>
            <a:off x="189780" y="4273929"/>
            <a:ext cx="11635874" cy="1374228"/>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388906" y="4289901"/>
            <a:ext cx="8732563" cy="1384995"/>
          </a:xfrm>
          <a:prstGeom prst="rect">
            <a:avLst/>
          </a:prstGeom>
          <a:noFill/>
        </p:spPr>
        <p:txBody>
          <a:bodyPr wrap="square" rtlCol="0">
            <a:spAutoFit/>
          </a:bodyPr>
          <a:lstStyle/>
          <a:p>
            <a:r>
              <a:rPr lang="fr-FR" sz="1400" b="1" dirty="0">
                <a:solidFill>
                  <a:srgbClr val="FF0000"/>
                </a:solidFill>
                <a:highlight>
                  <a:srgbClr val="FFFF00"/>
                </a:highlight>
              </a:rPr>
              <a:t>1936</a:t>
            </a:r>
          </a:p>
          <a:p>
            <a:r>
              <a:rPr lang="fr-FR" sz="1400" dirty="0"/>
              <a:t>Le </a:t>
            </a:r>
            <a:r>
              <a:rPr lang="fr-FR" sz="1400" b="1" dirty="0"/>
              <a:t>Front populaire</a:t>
            </a:r>
            <a:r>
              <a:rPr lang="fr-FR" sz="1400" dirty="0"/>
              <a:t> est une coalition (réunion) de partis de gauche qui gouverna la France entre1936 et 1938 : </a:t>
            </a:r>
            <a:br>
              <a:rPr lang="fr-FR" sz="1400" dirty="0"/>
            </a:br>
            <a:r>
              <a:rPr lang="fr-FR" sz="1400" dirty="0"/>
              <a:t>SFIO, Parti radical et le Parti communiste (qui soutenait sans participer). Le Front populaire, dirigé par </a:t>
            </a:r>
            <a:r>
              <a:rPr lang="fr-FR" sz="1400" b="1" dirty="0"/>
              <a:t>Léon BLUM</a:t>
            </a:r>
            <a:r>
              <a:rPr lang="fr-FR" sz="1400" dirty="0"/>
              <a:t> est à l’origine des congés payés (15 jours), de la semaine de quarante heures, notamment.</a:t>
            </a:r>
          </a:p>
          <a:p>
            <a:r>
              <a:rPr lang="fr-FR" sz="1400" b="1" dirty="0"/>
              <a:t>Jean ZAY</a:t>
            </a:r>
            <a:r>
              <a:rPr lang="fr-FR" sz="1400" dirty="0"/>
              <a:t>, son ministre de l’éducation nationale est à l’origine des trois degrés d’enseignement, et de la prolongation de l’obligation scolaire à 14 ans (qui passera à 16 ans en 1959).</a:t>
            </a:r>
            <a:endParaRPr lang="fr-FR" dirty="0"/>
          </a:p>
        </p:txBody>
      </p:sp>
      <p:sp>
        <p:nvSpPr>
          <p:cNvPr id="42" name="Rectangle 41">
            <a:extLst>
              <a:ext uri="{FF2B5EF4-FFF2-40B4-BE49-F238E27FC236}">
                <a16:creationId xmlns:a16="http://schemas.microsoft.com/office/drawing/2014/main" id="{2722EBD2-2136-4D0C-8423-058C3A4D6F2A}"/>
              </a:ext>
            </a:extLst>
          </p:cNvPr>
          <p:cNvSpPr/>
          <p:nvPr/>
        </p:nvSpPr>
        <p:spPr>
          <a:xfrm>
            <a:off x="189780" y="5658923"/>
            <a:ext cx="11635874" cy="1154426"/>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8ADA6EBD-F9F8-4246-BD5C-7508FBCC770B}"/>
              </a:ext>
            </a:extLst>
          </p:cNvPr>
          <p:cNvSpPr txBox="1"/>
          <p:nvPr/>
        </p:nvSpPr>
        <p:spPr>
          <a:xfrm>
            <a:off x="2386795" y="5685607"/>
            <a:ext cx="8547504" cy="1169551"/>
          </a:xfrm>
          <a:prstGeom prst="rect">
            <a:avLst/>
          </a:prstGeom>
          <a:noFill/>
        </p:spPr>
        <p:txBody>
          <a:bodyPr wrap="square" rtlCol="0">
            <a:spAutoFit/>
          </a:bodyPr>
          <a:lstStyle/>
          <a:p>
            <a:r>
              <a:rPr lang="fr-FR" sz="1400" b="1" dirty="0">
                <a:solidFill>
                  <a:srgbClr val="FF0000"/>
                </a:solidFill>
                <a:highlight>
                  <a:srgbClr val="FFFF00"/>
                </a:highlight>
              </a:rPr>
              <a:t>1946</a:t>
            </a:r>
          </a:p>
          <a:p>
            <a:r>
              <a:rPr lang="fr-FR" sz="1400" b="1" dirty="0"/>
              <a:t>Loi HOUPHOUET-BOIGNY</a:t>
            </a:r>
            <a:r>
              <a:rPr lang="fr-FR" sz="1400" dirty="0"/>
              <a:t> visant à unifier la réglementation du travail dans les territoires d'Afrique, à supprimer le </a:t>
            </a:r>
            <a:r>
              <a:rPr lang="fr-FR" sz="1400" b="1" dirty="0">
                <a:solidFill>
                  <a:srgbClr val="FF0000"/>
                </a:solidFill>
              </a:rPr>
              <a:t>travail forcé</a:t>
            </a:r>
            <a:r>
              <a:rPr lang="fr-FR" sz="1400" dirty="0"/>
              <a:t>, ce qui ce sera chose faite en 1952.</a:t>
            </a:r>
          </a:p>
          <a:p>
            <a:r>
              <a:rPr lang="fr-FR" sz="1400" dirty="0"/>
              <a:t>Félix HOUPHOUET-BOIGNY sera ensuite le premier président de la Côte-d’Ivoire, après l’indépendance de son pays en 1960.</a:t>
            </a:r>
          </a:p>
        </p:txBody>
      </p:sp>
      <p:pic>
        <p:nvPicPr>
          <p:cNvPr id="9" name="Image 8">
            <a:extLst>
              <a:ext uri="{FF2B5EF4-FFF2-40B4-BE49-F238E27FC236}">
                <a16:creationId xmlns:a16="http://schemas.microsoft.com/office/drawing/2014/main" id="{93D640BA-43A3-4CCA-8AE0-C1CADC4D25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63" y="5686665"/>
            <a:ext cx="1867816" cy="1104774"/>
          </a:xfrm>
          <a:prstGeom prst="rect">
            <a:avLst/>
          </a:prstGeom>
        </p:spPr>
      </p:pic>
      <p:pic>
        <p:nvPicPr>
          <p:cNvPr id="11" name="Image 10">
            <a:extLst>
              <a:ext uri="{FF2B5EF4-FFF2-40B4-BE49-F238E27FC236}">
                <a16:creationId xmlns:a16="http://schemas.microsoft.com/office/drawing/2014/main" id="{6CE30D96-AF5F-44E8-9B42-C5A568C0E6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694" y="4309380"/>
            <a:ext cx="2199415" cy="1317627"/>
          </a:xfrm>
          <a:prstGeom prst="rect">
            <a:avLst/>
          </a:prstGeom>
        </p:spPr>
      </p:pic>
      <p:sp>
        <p:nvSpPr>
          <p:cNvPr id="2" name="ZoneTexte 1">
            <a:extLst>
              <a:ext uri="{FF2B5EF4-FFF2-40B4-BE49-F238E27FC236}">
                <a16:creationId xmlns:a16="http://schemas.microsoft.com/office/drawing/2014/main" id="{393EAD16-FC7E-AC14-7B48-CED84276466C}"/>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5" name="Image 4">
            <a:hlinkClick r:id="rId5" action="ppaction://hlinksldjump"/>
            <a:extLst>
              <a:ext uri="{FF2B5EF4-FFF2-40B4-BE49-F238E27FC236}">
                <a16:creationId xmlns:a16="http://schemas.microsoft.com/office/drawing/2014/main" id="{4AA37937-6375-1747-81DC-43287F9475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descr="Une image contenant Rectangle, capture d’écran, texte&#10;&#10;Le contenu généré par l’IA peut être incorrect.">
            <a:hlinkClick r:id="rId7"/>
            <a:extLst>
              <a:ext uri="{FF2B5EF4-FFF2-40B4-BE49-F238E27FC236}">
                <a16:creationId xmlns:a16="http://schemas.microsoft.com/office/drawing/2014/main" id="{553EB653-2998-B51F-F2E5-FDF6E8F93B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59969" y="4742546"/>
            <a:ext cx="581950" cy="382241"/>
          </a:xfrm>
          <a:prstGeom prst="rect">
            <a:avLst/>
          </a:prstGeom>
        </p:spPr>
      </p:pic>
      <p:pic>
        <p:nvPicPr>
          <p:cNvPr id="7" name="Image 6" descr="Une image contenant Rectangle, capture d’écran, texte&#10;&#10;Le contenu généré par l’IA peut être incorrect.">
            <a:hlinkClick r:id="rId9"/>
            <a:extLst>
              <a:ext uri="{FF2B5EF4-FFF2-40B4-BE49-F238E27FC236}">
                <a16:creationId xmlns:a16="http://schemas.microsoft.com/office/drawing/2014/main" id="{A28E425C-FDE1-EFCD-0D65-CD419F9ACD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59969" y="5763388"/>
            <a:ext cx="581950" cy="382241"/>
          </a:xfrm>
          <a:prstGeom prst="rect">
            <a:avLst/>
          </a:prstGeom>
        </p:spPr>
      </p:pic>
      <p:sp>
        <p:nvSpPr>
          <p:cNvPr id="21" name="ZoneTexte 20">
            <a:extLst>
              <a:ext uri="{FF2B5EF4-FFF2-40B4-BE49-F238E27FC236}">
                <a16:creationId xmlns:a16="http://schemas.microsoft.com/office/drawing/2014/main" id="{189EA275-D96B-4025-A2FB-298A0AF8A453}"/>
              </a:ext>
            </a:extLst>
          </p:cNvPr>
          <p:cNvSpPr txBox="1"/>
          <p:nvPr/>
        </p:nvSpPr>
        <p:spPr>
          <a:xfrm>
            <a:off x="2364451" y="3327583"/>
            <a:ext cx="8979541" cy="954107"/>
          </a:xfrm>
          <a:prstGeom prst="rect">
            <a:avLst/>
          </a:prstGeom>
          <a:noFill/>
        </p:spPr>
        <p:txBody>
          <a:bodyPr wrap="square" rtlCol="0">
            <a:spAutoFit/>
          </a:bodyPr>
          <a:lstStyle/>
          <a:p>
            <a:r>
              <a:rPr lang="fr-FR" sz="1400" b="1" dirty="0">
                <a:solidFill>
                  <a:srgbClr val="FF0000"/>
                </a:solidFill>
                <a:highlight>
                  <a:srgbClr val="FFFF00"/>
                </a:highlight>
              </a:rPr>
              <a:t>1901</a:t>
            </a:r>
          </a:p>
          <a:p>
            <a:r>
              <a:rPr lang="fr-FR" sz="1400" b="1" dirty="0"/>
              <a:t>loi du 1er juillet 1901</a:t>
            </a:r>
            <a:r>
              <a:rPr lang="fr-FR" sz="1400" dirty="0"/>
              <a:t> , initiée par Pierre WALDECK-ROUSSEAU, relative au contrat d'association, première étape vers la séparation de l'Église et de l’État. Une association loi de 1901 est une association à but non lucratif (qui ne peut pas partager de bénéfices) ce qui l’oppose aux entreprises, notamment les entreprises commerciales.</a:t>
            </a:r>
          </a:p>
        </p:txBody>
      </p:sp>
      <p:pic>
        <p:nvPicPr>
          <p:cNvPr id="22" name="Image 21">
            <a:extLst>
              <a:ext uri="{FF2B5EF4-FFF2-40B4-BE49-F238E27FC236}">
                <a16:creationId xmlns:a16="http://schemas.microsoft.com/office/drawing/2014/main" id="{51508C10-FB5A-4385-BED8-D7775374FAB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2477" y="3368643"/>
            <a:ext cx="1529278" cy="895317"/>
          </a:xfrm>
          <a:prstGeom prst="rect">
            <a:avLst/>
          </a:prstGeom>
        </p:spPr>
      </p:pic>
      <p:pic>
        <p:nvPicPr>
          <p:cNvPr id="23" name="Image 22" descr="Une image contenant Rectangle, capture d’écran, texte&#10;&#10;Le contenu généré par l’IA peut être incorrect.">
            <a:hlinkClick r:id="rId11"/>
            <a:extLst>
              <a:ext uri="{FF2B5EF4-FFF2-40B4-BE49-F238E27FC236}">
                <a16:creationId xmlns:a16="http://schemas.microsoft.com/office/drawing/2014/main" id="{46A5D822-A6AB-4BB9-94DB-B896F6C866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59969" y="3586356"/>
            <a:ext cx="581950" cy="382241"/>
          </a:xfrm>
          <a:prstGeom prst="rect">
            <a:avLst/>
          </a:prstGeom>
        </p:spPr>
      </p:pic>
      <p:sp>
        <p:nvSpPr>
          <p:cNvPr id="20" name="Rectangle 19">
            <a:extLst>
              <a:ext uri="{FF2B5EF4-FFF2-40B4-BE49-F238E27FC236}">
                <a16:creationId xmlns:a16="http://schemas.microsoft.com/office/drawing/2014/main" id="{9E9276A2-0784-4C2A-ABDC-80F6A47F9EC7}"/>
              </a:ext>
            </a:extLst>
          </p:cNvPr>
          <p:cNvSpPr/>
          <p:nvPr/>
        </p:nvSpPr>
        <p:spPr>
          <a:xfrm>
            <a:off x="189780" y="3346763"/>
            <a:ext cx="11635874" cy="933398"/>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6944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0" grpId="0" animBg="1"/>
      <p:bldP spid="39" grpId="0" animBg="1"/>
      <p:bldP spid="42"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9" y="432523"/>
            <a:ext cx="727628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8 : </a:t>
            </a:r>
            <a:r>
              <a:rPr lang="fr-FR" b="1" dirty="0">
                <a:solidFill>
                  <a:srgbClr val="0070C0"/>
                </a:solidFill>
                <a:latin typeface="Calibri" panose="020F0502020204030204" pitchFamily="34" charset="0"/>
                <a:cs typeface="Calibri" panose="020F0502020204030204" pitchFamily="34" charset="0"/>
              </a:rPr>
              <a:t>Une jeune Africaine en Côte d'Ivoire dans les années 1940</a:t>
            </a:r>
          </a:p>
        </p:txBody>
      </p:sp>
      <p:sp>
        <p:nvSpPr>
          <p:cNvPr id="7" name="ZoneTexte 6">
            <a:extLst>
              <a:ext uri="{FF2B5EF4-FFF2-40B4-BE49-F238E27FC236}">
                <a16:creationId xmlns:a16="http://schemas.microsoft.com/office/drawing/2014/main" id="{FDBD1300-852C-4F75-A840-43B8765A5933}"/>
              </a:ext>
            </a:extLst>
          </p:cNvPr>
          <p:cNvSpPr txBox="1"/>
          <p:nvPr/>
        </p:nvSpPr>
        <p:spPr>
          <a:xfrm>
            <a:off x="207035" y="4653744"/>
            <a:ext cx="7161330"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8 </a:t>
            </a:r>
            <a:r>
              <a:rPr lang="fr-FR" sz="1600" dirty="0">
                <a:solidFill>
                  <a:srgbClr val="0070C0"/>
                </a:solidFill>
                <a:latin typeface="Calibri" panose="020F0502020204030204" pitchFamily="34" charset="0"/>
                <a:cs typeface="Calibri" panose="020F0502020204030204" pitchFamily="34" charset="0"/>
              </a:rPr>
              <a:t>Quelles informations nous rapportent la jeune Africaine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7A728258-2021-44D7-844A-F19A365B8631}"/>
              </a:ext>
            </a:extLst>
          </p:cNvPr>
          <p:cNvSpPr txBox="1"/>
          <p:nvPr/>
        </p:nvSpPr>
        <p:spPr>
          <a:xfrm>
            <a:off x="198408" y="756109"/>
            <a:ext cx="7169956" cy="3985706"/>
          </a:xfrm>
          <a:prstGeom prst="rect">
            <a:avLst/>
          </a:prstGeom>
          <a:noFill/>
        </p:spPr>
        <p:txBody>
          <a:bodyPr wrap="square">
            <a:spAutoFit/>
          </a:bodyPr>
          <a:lstStyle/>
          <a:p>
            <a:pPr algn="just"/>
            <a:r>
              <a:rPr lang="fr-FR" sz="1600" dirty="0"/>
              <a:t>Les conditions de travail et le travail lui-même étaient très durs. Nous demeurâmes un an dans la forêt et y effectuâmes le travail d'une plantation de café à tous les stades : débroussaillage, plantation de jeunes arbres, récolte d'anciens.</a:t>
            </a:r>
          </a:p>
          <a:p>
            <a:pPr algn="just"/>
            <a:r>
              <a:rPr lang="fr-FR" sz="1600" dirty="0"/>
              <a:t>La cueillette m'a paru un des travaux les plus pénibles. Il fallait respecter les cadences, autrement on recevait des coups de fouet. Nous étions constamment surveillés. Le soir, après les travaux des champs, nous, les femmes, devions assurer les travaux de cuisine et les corvées d'eau. Nous mangions mal [...]. Nous [les esclaves] dormions dans de vastes hangars de bois. </a:t>
            </a:r>
          </a:p>
          <a:p>
            <a:pPr algn="just"/>
            <a:r>
              <a:rPr lang="fr-FR" sz="1600" dirty="0"/>
              <a:t>Nous étions fatigués et souvent malades à cause du travail et de l'humidité du pays. Des travailleurs de mon groupe moururent de fatigue et beaucoup d'autres de maladies. Il y eut des tentatives de fuite. [...] Les évadés repris étaient battus si fort, qu'ils ne pouvaient plus se mouvoir pendant plusieurs jours. Pour suivre ces traitements, il fallait être costaud, docile et entretenir au fond de soi le ferme espoir d'un retour au pays. »</a:t>
            </a:r>
          </a:p>
          <a:p>
            <a:pPr algn="r"/>
            <a:endParaRPr lang="fr-FR" sz="1300" b="1" dirty="0"/>
          </a:p>
          <a:p>
            <a:pPr algn="r"/>
            <a:r>
              <a:rPr lang="fr-FR" sz="1300" dirty="0"/>
              <a:t>Anonyme, témoignage recueilli par Jeanne-Marie </a:t>
            </a:r>
            <a:r>
              <a:rPr lang="fr-FR" sz="1300" cap="all" dirty="0" err="1"/>
              <a:t>Kambou</a:t>
            </a:r>
            <a:r>
              <a:rPr lang="fr-FR" sz="1300" cap="all" dirty="0"/>
              <a:t>-Ferrand</a:t>
            </a:r>
            <a:r>
              <a:rPr lang="fr-FR" sz="1300" dirty="0"/>
              <a:t>, </a:t>
            </a:r>
            <a:r>
              <a:rPr lang="fr-FR" sz="1300" i="1" dirty="0"/>
              <a:t>La Haute-Volta coloniale</a:t>
            </a:r>
            <a:r>
              <a:rPr lang="fr-FR" sz="1300" dirty="0"/>
              <a:t>, 1995.</a:t>
            </a:r>
          </a:p>
        </p:txBody>
      </p:sp>
      <p:sp>
        <p:nvSpPr>
          <p:cNvPr id="8" name="ZoneTexte 7">
            <a:extLst>
              <a:ext uri="{FF2B5EF4-FFF2-40B4-BE49-F238E27FC236}">
                <a16:creationId xmlns:a16="http://schemas.microsoft.com/office/drawing/2014/main" id="{7B867139-DFE8-4D8E-9588-CE961EBBAF98}"/>
              </a:ext>
            </a:extLst>
          </p:cNvPr>
          <p:cNvSpPr txBox="1"/>
          <p:nvPr/>
        </p:nvSpPr>
        <p:spPr>
          <a:xfrm>
            <a:off x="198408" y="5022590"/>
            <a:ext cx="7161330" cy="1200329"/>
          </a:xfrm>
          <a:prstGeom prst="rect">
            <a:avLst/>
          </a:prstGeom>
          <a:noFill/>
        </p:spPr>
        <p:txBody>
          <a:bodyPr wrap="square">
            <a:spAutoFit/>
          </a:bodyPr>
          <a:lstStyle/>
          <a:p>
            <a:pPr algn="just"/>
            <a:r>
              <a:rPr lang="fr-FR" dirty="0">
                <a:solidFill>
                  <a:schemeClr val="accent4">
                    <a:lumMod val="50000"/>
                  </a:schemeClr>
                </a:solidFill>
                <a:latin typeface="Calibri" panose="020F0502020204030204" pitchFamily="34" charset="0"/>
                <a:cs typeface="Calibri" panose="020F0502020204030204" pitchFamily="34" charset="0"/>
              </a:rPr>
              <a:t>Juste avant la guerre, la </a:t>
            </a:r>
            <a:r>
              <a:rPr lang="fr-FR" b="1" dirty="0">
                <a:solidFill>
                  <a:schemeClr val="accent4">
                    <a:lumMod val="50000"/>
                  </a:schemeClr>
                </a:solidFill>
                <a:latin typeface="Calibri" panose="020F0502020204030204" pitchFamily="34" charset="0"/>
                <a:cs typeface="Calibri" panose="020F0502020204030204" pitchFamily="34" charset="0"/>
              </a:rPr>
              <a:t>jeune Africaine</a:t>
            </a:r>
            <a:r>
              <a:rPr lang="fr-FR" dirty="0">
                <a:solidFill>
                  <a:schemeClr val="accent4">
                    <a:lumMod val="50000"/>
                  </a:schemeClr>
                </a:solidFill>
                <a:latin typeface="Calibri" panose="020F0502020204030204" pitchFamily="34" charset="0"/>
                <a:cs typeface="Calibri" panose="020F0502020204030204" pitchFamily="34" charset="0"/>
              </a:rPr>
              <a:t> rapporte les </a:t>
            </a:r>
            <a:r>
              <a:rPr lang="fr-FR" b="1" dirty="0">
                <a:solidFill>
                  <a:schemeClr val="accent4">
                    <a:lumMod val="50000"/>
                  </a:schemeClr>
                </a:solidFill>
                <a:latin typeface="Calibri" panose="020F0502020204030204" pitchFamily="34" charset="0"/>
                <a:cs typeface="Calibri" panose="020F0502020204030204" pitchFamily="34" charset="0"/>
              </a:rPr>
              <a:t>conditions du travail forcé dans une plantation de café</a:t>
            </a:r>
            <a:r>
              <a:rPr lang="fr-FR" dirty="0">
                <a:solidFill>
                  <a:schemeClr val="accent4">
                    <a:lumMod val="50000"/>
                  </a:schemeClr>
                </a:solidFill>
                <a:latin typeface="Calibri" panose="020F0502020204030204" pitchFamily="34" charset="0"/>
                <a:cs typeface="Calibri" panose="020F0502020204030204" pitchFamily="34" charset="0"/>
              </a:rPr>
              <a:t>. On ne parle pas d’esclavage mais de travail sous-payé, dans des </a:t>
            </a:r>
            <a:r>
              <a:rPr lang="fr-FR" b="1" dirty="0">
                <a:solidFill>
                  <a:schemeClr val="accent4">
                    <a:lumMod val="50000"/>
                  </a:schemeClr>
                </a:solidFill>
                <a:latin typeface="Calibri" panose="020F0502020204030204" pitchFamily="34" charset="0"/>
                <a:cs typeface="Calibri" panose="020F0502020204030204" pitchFamily="34" charset="0"/>
              </a:rPr>
              <a:t>conditions indignes</a:t>
            </a:r>
            <a:r>
              <a:rPr lang="fr-FR" dirty="0">
                <a:solidFill>
                  <a:schemeClr val="accent4">
                    <a:lumMod val="50000"/>
                  </a:schemeClr>
                </a:solidFill>
                <a:latin typeface="Calibri" panose="020F0502020204030204" pitchFamily="34" charset="0"/>
                <a:cs typeface="Calibri" panose="020F0502020204030204" pitchFamily="34" charset="0"/>
              </a:rPr>
              <a:t>, où les Africains sont considérés comme des animaux.</a:t>
            </a:r>
          </a:p>
        </p:txBody>
      </p:sp>
      <p:grpSp>
        <p:nvGrpSpPr>
          <p:cNvPr id="9" name="Groupe 8">
            <a:extLst>
              <a:ext uri="{FF2B5EF4-FFF2-40B4-BE49-F238E27FC236}">
                <a16:creationId xmlns:a16="http://schemas.microsoft.com/office/drawing/2014/main" id="{159F4F80-8781-74C2-91D6-1EA47C27523C}"/>
              </a:ext>
            </a:extLst>
          </p:cNvPr>
          <p:cNvGrpSpPr/>
          <p:nvPr/>
        </p:nvGrpSpPr>
        <p:grpSpPr>
          <a:xfrm>
            <a:off x="7474688" y="267418"/>
            <a:ext cx="4435739" cy="5891503"/>
            <a:chOff x="7474688" y="267418"/>
            <a:chExt cx="4435739" cy="5891503"/>
          </a:xfrm>
        </p:grpSpPr>
        <p:pic>
          <p:nvPicPr>
            <p:cNvPr id="4" name="Image 3">
              <a:extLst>
                <a:ext uri="{FF2B5EF4-FFF2-40B4-BE49-F238E27FC236}">
                  <a16:creationId xmlns:a16="http://schemas.microsoft.com/office/drawing/2014/main" id="{FC1C732D-C60B-4AB9-8F29-F79F120E66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3774" y="345829"/>
              <a:ext cx="440050" cy="656741"/>
            </a:xfrm>
            <a:prstGeom prst="rect">
              <a:avLst/>
            </a:prstGeom>
          </p:spPr>
        </p:pic>
        <p:sp>
          <p:nvSpPr>
            <p:cNvPr id="6" name="Rectangle 5">
              <a:extLst>
                <a:ext uri="{FF2B5EF4-FFF2-40B4-BE49-F238E27FC236}">
                  <a16:creationId xmlns:a16="http://schemas.microsoft.com/office/drawing/2014/main" id="{768E161C-E429-4A06-8BA8-99D0388233F2}"/>
                </a:ext>
              </a:extLst>
            </p:cNvPr>
            <p:cNvSpPr/>
            <p:nvPr/>
          </p:nvSpPr>
          <p:spPr>
            <a:xfrm>
              <a:off x="9426100" y="332751"/>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2C6CAA6C-DFF2-4598-8BFE-9A448777A640}"/>
                </a:ext>
              </a:extLst>
            </p:cNvPr>
            <p:cNvSpPr txBox="1"/>
            <p:nvPr/>
          </p:nvSpPr>
          <p:spPr>
            <a:xfrm>
              <a:off x="9034759" y="995936"/>
              <a:ext cx="2348986" cy="646331"/>
            </a:xfrm>
            <a:prstGeom prst="rect">
              <a:avLst/>
            </a:prstGeom>
            <a:noFill/>
          </p:spPr>
          <p:txBody>
            <a:bodyPr wrap="square" rtlCol="0">
              <a:spAutoFit/>
            </a:bodyPr>
            <a:lstStyle/>
            <a:p>
              <a:pPr algn="ctr"/>
              <a:r>
                <a:rPr lang="fr-FR" b="1" dirty="0"/>
                <a:t>Victor SCHŒLCHER</a:t>
              </a:r>
            </a:p>
            <a:p>
              <a:pPr algn="ctr"/>
              <a:r>
                <a:rPr lang="fr-FR" dirty="0"/>
                <a:t>(1804-1893)</a:t>
              </a:r>
            </a:p>
          </p:txBody>
        </p:sp>
        <p:sp>
          <p:nvSpPr>
            <p:cNvPr id="17" name="ZoneTexte 16">
              <a:extLst>
                <a:ext uri="{FF2B5EF4-FFF2-40B4-BE49-F238E27FC236}">
                  <a16:creationId xmlns:a16="http://schemas.microsoft.com/office/drawing/2014/main" id="{E214E88B-3FD2-4E8E-B5D1-F193184B7D66}"/>
                </a:ext>
              </a:extLst>
            </p:cNvPr>
            <p:cNvSpPr txBox="1"/>
            <p:nvPr/>
          </p:nvSpPr>
          <p:spPr>
            <a:xfrm>
              <a:off x="7477017" y="1680772"/>
              <a:ext cx="4433410" cy="4478149"/>
            </a:xfrm>
            <a:prstGeom prst="rect">
              <a:avLst/>
            </a:prstGeom>
            <a:noFill/>
          </p:spPr>
          <p:txBody>
            <a:bodyPr wrap="square">
              <a:spAutoFit/>
            </a:bodyPr>
            <a:lstStyle/>
            <a:p>
              <a:pPr algn="just"/>
              <a:r>
                <a:rPr lang="fr-FR" sz="1500" dirty="0"/>
                <a:t>Journaliste et homme politique français, il a agi en faveur de l'</a:t>
              </a:r>
              <a:r>
                <a:rPr lang="fr-FR" sz="1500" b="1" dirty="0"/>
                <a:t>abolition définitive de </a:t>
              </a:r>
              <a:r>
                <a:rPr lang="fr-FR" sz="1500" b="1" cap="all" dirty="0"/>
                <a:t>l'esclavage privé </a:t>
              </a:r>
              <a:r>
                <a:rPr lang="fr-FR" sz="1500" dirty="0"/>
                <a:t>en France, via le décret, signé par le gouvernement provisoire de la deuxième République, le </a:t>
              </a:r>
              <a:r>
                <a:rPr lang="fr-FR" sz="1500" b="1" dirty="0"/>
                <a:t>27 avril 1848</a:t>
              </a:r>
              <a:r>
                <a:rPr lang="fr-FR" sz="1500" dirty="0"/>
                <a:t>. </a:t>
              </a:r>
            </a:p>
            <a:p>
              <a:pPr algn="just"/>
              <a:r>
                <a:rPr lang="fr-FR" sz="1500" b="1" dirty="0">
                  <a:solidFill>
                    <a:srgbClr val="FF0000"/>
                  </a:solidFill>
                </a:rPr>
                <a:t>1792 :</a:t>
              </a:r>
              <a:r>
                <a:rPr lang="fr-FR" sz="1500" dirty="0"/>
                <a:t> comme la Constitution de la 1</a:t>
              </a:r>
              <a:r>
                <a:rPr lang="fr-FR" sz="1500" baseline="30000" dirty="0"/>
                <a:t>ère</a:t>
              </a:r>
              <a:r>
                <a:rPr lang="fr-FR" sz="1500" dirty="0"/>
                <a:t> République le prévoyait, l’esclavage est aboli par le Roi ;</a:t>
              </a:r>
            </a:p>
            <a:p>
              <a:pPr algn="just"/>
              <a:r>
                <a:rPr lang="fr-FR" sz="1500" b="1" dirty="0">
                  <a:solidFill>
                    <a:srgbClr val="FF0000"/>
                  </a:solidFill>
                </a:rPr>
                <a:t>1802 :</a:t>
              </a:r>
              <a:r>
                <a:rPr lang="fr-FR" sz="1500" dirty="0"/>
                <a:t> Napoléon Ier abroge le décret d’abolition ;</a:t>
              </a:r>
            </a:p>
            <a:p>
              <a:pPr algn="just"/>
              <a:r>
                <a:rPr lang="fr-FR" sz="1500" b="1" dirty="0">
                  <a:solidFill>
                    <a:srgbClr val="FF0000"/>
                  </a:solidFill>
                </a:rPr>
                <a:t>1848 :</a:t>
              </a:r>
              <a:r>
                <a:rPr lang="fr-FR" sz="1500" dirty="0"/>
                <a:t> abolition par V. SCHOELCHER, … mais l’esclavage réapparaîtra sous la forme de travail forcé imposé aux indigènes par l'Etat qui le permettra également aux compagnies dites « concessionnaires. » En pratique, partout dans l’empire français, les méthodes sont les mêmes : réquisitions, rafles.</a:t>
              </a:r>
            </a:p>
            <a:p>
              <a:pPr algn="just"/>
              <a:r>
                <a:rPr lang="fr-FR" sz="1500" b="1" dirty="0">
                  <a:solidFill>
                    <a:srgbClr val="FF0000"/>
                  </a:solidFill>
                </a:rPr>
                <a:t>1946 :</a:t>
              </a:r>
              <a:r>
                <a:rPr lang="fr-FR" sz="1500" dirty="0"/>
                <a:t> </a:t>
              </a:r>
              <a:r>
                <a:rPr lang="fr-FR" sz="1500" b="1" dirty="0"/>
                <a:t>loi HOUPHOUET-BOIGNY</a:t>
              </a:r>
              <a:r>
                <a:rPr lang="fr-FR" sz="1500" dirty="0"/>
                <a:t>, abolition du travail forcé ou obligatoire dans les territoires d’outre-mer.</a:t>
              </a:r>
            </a:p>
            <a:p>
              <a:pPr algn="just"/>
              <a:r>
                <a:rPr lang="fr-FR" sz="1500" b="1" dirty="0">
                  <a:solidFill>
                    <a:srgbClr val="FF0000"/>
                  </a:solidFill>
                </a:rPr>
                <a:t>2016 :</a:t>
              </a:r>
              <a:r>
                <a:rPr lang="fr-FR" sz="1500" dirty="0"/>
                <a:t> Selon la fondation </a:t>
              </a:r>
              <a:r>
                <a:rPr lang="fr-FR" sz="1500" i="1" dirty="0"/>
                <a:t>WALK FREE</a:t>
              </a:r>
              <a:r>
                <a:rPr lang="fr-FR" sz="1500" dirty="0"/>
                <a:t>, environ 46 millions d'humains seraient maintenus en esclavage dans le monde, dont environ 50 % en Inde, en Chine et au Pakistan. </a:t>
              </a:r>
            </a:p>
          </p:txBody>
        </p:sp>
        <p:sp>
          <p:nvSpPr>
            <p:cNvPr id="19" name="Rectangle 18">
              <a:extLst>
                <a:ext uri="{FF2B5EF4-FFF2-40B4-BE49-F238E27FC236}">
                  <a16:creationId xmlns:a16="http://schemas.microsoft.com/office/drawing/2014/main" id="{BCC0677C-9DCB-491B-BB83-C45210DA2450}"/>
                </a:ext>
              </a:extLst>
            </p:cNvPr>
            <p:cNvSpPr/>
            <p:nvPr/>
          </p:nvSpPr>
          <p:spPr>
            <a:xfrm>
              <a:off x="7474688" y="267418"/>
              <a:ext cx="4418027" cy="581440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7F0DE7F2-BB56-42DD-A29D-6E0A8F175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6565" y="316818"/>
              <a:ext cx="1361871" cy="1361871"/>
            </a:xfrm>
            <a:prstGeom prst="rect">
              <a:avLst/>
            </a:prstGeom>
          </p:spPr>
        </p:pic>
      </p:grpSp>
      <p:pic>
        <p:nvPicPr>
          <p:cNvPr id="2" name="Image 1">
            <a:hlinkClick r:id="rId4" action="ppaction://hlinksldjump"/>
            <a:extLst>
              <a:ext uri="{FF2B5EF4-FFF2-40B4-BE49-F238E27FC236}">
                <a16:creationId xmlns:a16="http://schemas.microsoft.com/office/drawing/2014/main" id="{A8435A48-2FE6-DD15-A238-A138A6BB6A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1" name="ZoneTexte 10">
            <a:extLst>
              <a:ext uri="{FF2B5EF4-FFF2-40B4-BE49-F238E27FC236}">
                <a16:creationId xmlns:a16="http://schemas.microsoft.com/office/drawing/2014/main" id="{809BFBFE-8C40-C17E-70DF-D9A86E9D75D3}"/>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4770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065552F-AF48-4BD8-BBD7-AF808A9B2403}"/>
              </a:ext>
            </a:extLst>
          </p:cNvPr>
          <p:cNvSpPr txBox="1"/>
          <p:nvPr/>
        </p:nvSpPr>
        <p:spPr>
          <a:xfrm>
            <a:off x="198409" y="432523"/>
            <a:ext cx="581961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9 : </a:t>
            </a:r>
            <a:r>
              <a:rPr lang="fr-FR" b="1" dirty="0">
                <a:solidFill>
                  <a:srgbClr val="0070C0"/>
                </a:solidFill>
                <a:latin typeface="Calibri" panose="020F0502020204030204" pitchFamily="34" charset="0"/>
                <a:cs typeface="Calibri" panose="020F0502020204030204" pitchFamily="34" charset="0"/>
              </a:rPr>
              <a:t>La ligne de chemin de fer CONGO-OCÉAN</a:t>
            </a:r>
          </a:p>
        </p:txBody>
      </p:sp>
      <p:sp>
        <p:nvSpPr>
          <p:cNvPr id="11" name="ZoneTexte 10">
            <a:extLst>
              <a:ext uri="{FF2B5EF4-FFF2-40B4-BE49-F238E27FC236}">
                <a16:creationId xmlns:a16="http://schemas.microsoft.com/office/drawing/2014/main" id="{6079D990-AFC8-427A-883A-A4BE9E048DFD}"/>
              </a:ext>
            </a:extLst>
          </p:cNvPr>
          <p:cNvSpPr txBox="1"/>
          <p:nvPr/>
        </p:nvSpPr>
        <p:spPr>
          <a:xfrm>
            <a:off x="319178" y="3057545"/>
            <a:ext cx="6387140" cy="3724096"/>
          </a:xfrm>
          <a:prstGeom prst="rect">
            <a:avLst/>
          </a:prstGeom>
          <a:noFill/>
        </p:spPr>
        <p:txBody>
          <a:bodyPr wrap="square">
            <a:spAutoFit/>
          </a:bodyPr>
          <a:lstStyle/>
          <a:p>
            <a:pPr algn="just"/>
            <a:r>
              <a:rPr lang="fr-FR" sz="1500" dirty="0"/>
              <a:t>« À quoi, demandera-t-on, répond la construction de ce chemin de fer ? Réponse : à la nécessité d'ouvrir une issue sur la mer à l’AEF (Afrique Équatoriale Française) et à l'énorme bassin fluvial du Congo.</a:t>
            </a:r>
          </a:p>
          <a:p>
            <a:pPr algn="just"/>
            <a:r>
              <a:rPr lang="fr-FR" sz="1500" dirty="0"/>
              <a:t>Le chemin de fer belge, à voie étroite, ouvrant sur un port fluvial difficilement accessible, avait été notre seule porte de sortie. Elle s'avérait chaque jour plus insuffisante, même pour les Belges, qui durent introduire un contingentement</a:t>
            </a:r>
            <a:r>
              <a:rPr lang="fr-FR" sz="1400" b="1" baseline="30000" dirty="0">
                <a:solidFill>
                  <a:srgbClr val="FF0000"/>
                </a:solidFill>
              </a:rPr>
              <a:t>1</a:t>
            </a:r>
            <a:r>
              <a:rPr lang="fr-FR" sz="1500" dirty="0"/>
              <a:t> des transports, dont nous souffrîmes cruellement, et qui nous empêcha de profiter de la période de prospérité de 1926-1929. [...] Nous avons 300 000 hectares entre </a:t>
            </a:r>
            <a:r>
              <a:rPr lang="fr-FR" sz="1500" cap="all" dirty="0"/>
              <a:t>Brazzaville</a:t>
            </a:r>
            <a:r>
              <a:rPr lang="fr-FR" sz="1500" dirty="0"/>
              <a:t> et </a:t>
            </a:r>
            <a:r>
              <a:rPr lang="fr-FR" sz="1500" cap="all" dirty="0"/>
              <a:t>Pointe-Noire</a:t>
            </a:r>
            <a:r>
              <a:rPr lang="fr-FR" sz="1500" dirty="0"/>
              <a:t>, d'immenses plaines fertiles qui n'ont jamais pu être utilisées faute de sortie sur la mer. Sur le tracé même du chemin de fer, des mines de cuivre, de zinc, et de plomb, qui n'attendent pour être exploitées que l'achèvement du chemin de fer. »</a:t>
            </a:r>
          </a:p>
          <a:p>
            <a:pPr algn="just"/>
            <a:r>
              <a:rPr lang="fr-FR" sz="1600" b="1" baseline="30000" dirty="0">
                <a:solidFill>
                  <a:srgbClr val="FF0000"/>
                </a:solidFill>
              </a:rPr>
              <a:t>1</a:t>
            </a:r>
            <a:r>
              <a:rPr lang="fr-FR" sz="1500" dirty="0"/>
              <a:t> </a:t>
            </a:r>
            <a:r>
              <a:rPr lang="fr-FR" sz="1500" b="1" dirty="0"/>
              <a:t>CONTINGENTEMENT :</a:t>
            </a:r>
            <a:r>
              <a:rPr lang="fr-FR" sz="1500" dirty="0"/>
              <a:t> limitation</a:t>
            </a:r>
          </a:p>
          <a:p>
            <a:pPr algn="just"/>
            <a:endParaRPr lang="fr-FR" sz="1500" dirty="0"/>
          </a:p>
          <a:p>
            <a:pPr algn="r"/>
            <a:r>
              <a:rPr lang="fr-FR" sz="1300" dirty="0"/>
              <a:t>Rapport du Gouverneur général Raphaël </a:t>
            </a:r>
            <a:r>
              <a:rPr lang="fr-FR" sz="1300" cap="all" dirty="0" err="1"/>
              <a:t>Antonetti</a:t>
            </a:r>
            <a:r>
              <a:rPr lang="fr-FR" sz="1300" dirty="0"/>
              <a:t> </a:t>
            </a:r>
          </a:p>
          <a:p>
            <a:pPr algn="r"/>
            <a:r>
              <a:rPr lang="fr-FR" sz="1300" dirty="0"/>
              <a:t>au Ministre français des Colonies, 20 décembre 1932.</a:t>
            </a:r>
          </a:p>
        </p:txBody>
      </p:sp>
      <p:pic>
        <p:nvPicPr>
          <p:cNvPr id="22" name="Image 21">
            <a:extLst>
              <a:ext uri="{FF2B5EF4-FFF2-40B4-BE49-F238E27FC236}">
                <a16:creationId xmlns:a16="http://schemas.microsoft.com/office/drawing/2014/main" id="{4C8FBCC8-0E76-4C88-9C98-9AAE89A81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3344" y="796232"/>
            <a:ext cx="3172974" cy="2157988"/>
          </a:xfrm>
          <a:prstGeom prst="rect">
            <a:avLst/>
          </a:prstGeom>
        </p:spPr>
      </p:pic>
      <p:sp>
        <p:nvSpPr>
          <p:cNvPr id="23" name="ZoneTexte 22">
            <a:extLst>
              <a:ext uri="{FF2B5EF4-FFF2-40B4-BE49-F238E27FC236}">
                <a16:creationId xmlns:a16="http://schemas.microsoft.com/office/drawing/2014/main" id="{D500B887-601C-4048-847E-B07772DC7912}"/>
              </a:ext>
            </a:extLst>
          </p:cNvPr>
          <p:cNvSpPr txBox="1"/>
          <p:nvPr/>
        </p:nvSpPr>
        <p:spPr>
          <a:xfrm>
            <a:off x="6853796" y="1286905"/>
            <a:ext cx="466089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9 </a:t>
            </a:r>
            <a:r>
              <a:rPr lang="fr-FR" sz="1600" dirty="0">
                <a:solidFill>
                  <a:srgbClr val="0070C0"/>
                </a:solidFill>
                <a:latin typeface="Calibri" panose="020F0502020204030204" pitchFamily="34" charset="0"/>
                <a:cs typeface="Calibri" panose="020F0502020204030204" pitchFamily="34" charset="0"/>
              </a:rPr>
              <a:t>Pour quelles raisons a-t-il été décidé de construire la ligne de chemin de fer CONGO-OCÉAN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2F5E2C50-C59F-4E86-826C-F4BB239DAB43}"/>
              </a:ext>
            </a:extLst>
          </p:cNvPr>
          <p:cNvSpPr txBox="1"/>
          <p:nvPr/>
        </p:nvSpPr>
        <p:spPr>
          <a:xfrm>
            <a:off x="6853795" y="1817801"/>
            <a:ext cx="4974953" cy="2062103"/>
          </a:xfrm>
          <a:prstGeom prst="rect">
            <a:avLst/>
          </a:prstGeom>
          <a:noFill/>
        </p:spPr>
        <p:txBody>
          <a:bodyPr wrap="square">
            <a:spAutoFit/>
          </a:bodyPr>
          <a:lstStyle/>
          <a:p>
            <a:pPr algn="just"/>
            <a:r>
              <a:rPr lang="fr-FR" sz="1600" dirty="0">
                <a:solidFill>
                  <a:schemeClr val="accent4">
                    <a:lumMod val="50000"/>
                  </a:schemeClr>
                </a:solidFill>
                <a:latin typeface="Calibri" panose="020F0502020204030204" pitchFamily="34" charset="0"/>
                <a:cs typeface="Calibri" panose="020F0502020204030204" pitchFamily="34" charset="0"/>
              </a:rPr>
              <a:t>Le gouverneur général ANTONETTI avance </a:t>
            </a:r>
            <a:r>
              <a:rPr lang="fr-FR" sz="1600" b="1" dirty="0">
                <a:solidFill>
                  <a:schemeClr val="accent4">
                    <a:lumMod val="50000"/>
                  </a:schemeClr>
                </a:solidFill>
                <a:latin typeface="Calibri" panose="020F0502020204030204" pitchFamily="34" charset="0"/>
                <a:cs typeface="Calibri" panose="020F0502020204030204" pitchFamily="34" charset="0"/>
              </a:rPr>
              <a:t>au moins 2 raisons</a:t>
            </a:r>
            <a:r>
              <a:rPr lang="fr-FR" sz="1600" dirty="0">
                <a:solidFill>
                  <a:schemeClr val="accent4">
                    <a:lumMod val="50000"/>
                  </a:schemeClr>
                </a:solidFill>
                <a:latin typeface="Calibri" panose="020F0502020204030204" pitchFamily="34" charset="0"/>
                <a:cs typeface="Calibri" panose="020F0502020204030204" pitchFamily="34" charset="0"/>
              </a:rPr>
              <a:t> principales :</a:t>
            </a:r>
          </a:p>
          <a:p>
            <a:pPr algn="just"/>
            <a:r>
              <a:rPr lang="fr-FR" sz="1600" dirty="0">
                <a:solidFill>
                  <a:schemeClr val="accent4">
                    <a:lumMod val="50000"/>
                  </a:schemeClr>
                </a:solidFill>
                <a:latin typeface="Calibri" panose="020F0502020204030204" pitchFamily="34" charset="0"/>
                <a:cs typeface="Calibri" panose="020F0502020204030204" pitchFamily="34" charset="0"/>
              </a:rPr>
              <a:t>- </a:t>
            </a:r>
            <a:r>
              <a:rPr lang="fr-FR" sz="1600" b="1" dirty="0">
                <a:solidFill>
                  <a:schemeClr val="accent4">
                    <a:lumMod val="50000"/>
                  </a:schemeClr>
                </a:solidFill>
                <a:latin typeface="Calibri" panose="020F0502020204030204" pitchFamily="34" charset="0"/>
                <a:cs typeface="Calibri" panose="020F0502020204030204" pitchFamily="34" charset="0"/>
              </a:rPr>
              <a:t>Ne plus dépendre du port fluvial belge de LÉOPOLVILLE</a:t>
            </a:r>
            <a:r>
              <a:rPr lang="fr-FR" sz="1600" dirty="0">
                <a:solidFill>
                  <a:schemeClr val="accent4">
                    <a:lumMod val="50000"/>
                  </a:schemeClr>
                </a:solidFill>
                <a:latin typeface="Calibri" panose="020F0502020204030204" pitchFamily="34" charset="0"/>
                <a:cs typeface="Calibri" panose="020F0502020204030204" pitchFamily="34" charset="0"/>
              </a:rPr>
              <a:t> pour les exportations ;</a:t>
            </a:r>
          </a:p>
          <a:p>
            <a:pPr algn="just"/>
            <a:r>
              <a:rPr lang="fr-FR" sz="1600" dirty="0">
                <a:solidFill>
                  <a:schemeClr val="accent4">
                    <a:lumMod val="50000"/>
                  </a:schemeClr>
                </a:solidFill>
                <a:latin typeface="Calibri" panose="020F0502020204030204" pitchFamily="34" charset="0"/>
                <a:cs typeface="Calibri" panose="020F0502020204030204" pitchFamily="34" charset="0"/>
              </a:rPr>
              <a:t>- Pouvoir </a:t>
            </a:r>
            <a:r>
              <a:rPr lang="fr-FR" sz="1600" b="1" dirty="0">
                <a:solidFill>
                  <a:schemeClr val="accent4">
                    <a:lumMod val="50000"/>
                  </a:schemeClr>
                </a:solidFill>
                <a:latin typeface="Calibri" panose="020F0502020204030204" pitchFamily="34" charset="0"/>
                <a:cs typeface="Calibri" panose="020F0502020204030204" pitchFamily="34" charset="0"/>
              </a:rPr>
              <a:t>acheminer entre BRAZZAVILLE et POINTE-NOIRE</a:t>
            </a:r>
            <a:r>
              <a:rPr lang="fr-FR" sz="1600" dirty="0">
                <a:solidFill>
                  <a:schemeClr val="accent4">
                    <a:lumMod val="50000"/>
                  </a:schemeClr>
                </a:solidFill>
                <a:latin typeface="Calibri" panose="020F0502020204030204" pitchFamily="34" charset="0"/>
                <a:cs typeface="Calibri" panose="020F0502020204030204" pitchFamily="34" charset="0"/>
              </a:rPr>
              <a:t>, port maritime, </a:t>
            </a:r>
            <a:r>
              <a:rPr lang="fr-FR" sz="1600" b="1" dirty="0">
                <a:solidFill>
                  <a:schemeClr val="accent4">
                    <a:lumMod val="50000"/>
                  </a:schemeClr>
                </a:solidFill>
                <a:latin typeface="Calibri" panose="020F0502020204030204" pitchFamily="34" charset="0"/>
                <a:cs typeface="Calibri" panose="020F0502020204030204" pitchFamily="34" charset="0"/>
              </a:rPr>
              <a:t>les importantes ressources naturelles du CONGO français</a:t>
            </a:r>
            <a:r>
              <a:rPr lang="fr-FR" sz="1600" dirty="0">
                <a:solidFill>
                  <a:schemeClr val="accent4">
                    <a:lumMod val="50000"/>
                  </a:schemeClr>
                </a:solidFill>
                <a:latin typeface="Calibri" panose="020F0502020204030204" pitchFamily="34" charset="0"/>
                <a:cs typeface="Calibri" panose="020F0502020204030204" pitchFamily="34" charset="0"/>
              </a:rPr>
              <a:t> et notamment les ressources minières.</a:t>
            </a:r>
          </a:p>
        </p:txBody>
      </p:sp>
      <p:sp>
        <p:nvSpPr>
          <p:cNvPr id="25" name="ZoneTexte 24">
            <a:extLst>
              <a:ext uri="{FF2B5EF4-FFF2-40B4-BE49-F238E27FC236}">
                <a16:creationId xmlns:a16="http://schemas.microsoft.com/office/drawing/2014/main" id="{6C4B1688-4512-49EF-931D-5A5672869FD9}"/>
              </a:ext>
            </a:extLst>
          </p:cNvPr>
          <p:cNvSpPr txBox="1"/>
          <p:nvPr/>
        </p:nvSpPr>
        <p:spPr>
          <a:xfrm>
            <a:off x="6852384" y="752134"/>
            <a:ext cx="497495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9 </a:t>
            </a:r>
            <a:r>
              <a:rPr lang="fr-FR" sz="1600" dirty="0">
                <a:solidFill>
                  <a:srgbClr val="0070C0"/>
                </a:solidFill>
                <a:latin typeface="Calibri" panose="020F0502020204030204" pitchFamily="34" charset="0"/>
                <a:cs typeface="Calibri" panose="020F0502020204030204" pitchFamily="34" charset="0"/>
              </a:rPr>
              <a:t>A l’aide des actualités de l’époque, compléter le tableau ci-contre.</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aphicFrame>
        <p:nvGraphicFramePr>
          <p:cNvPr id="26" name="Tableau 26">
            <a:extLst>
              <a:ext uri="{FF2B5EF4-FFF2-40B4-BE49-F238E27FC236}">
                <a16:creationId xmlns:a16="http://schemas.microsoft.com/office/drawing/2014/main" id="{701F8CB2-40D7-431E-8660-B00F817D309B}"/>
              </a:ext>
            </a:extLst>
          </p:cNvPr>
          <p:cNvGraphicFramePr>
            <a:graphicFrameLocks noGrp="1"/>
          </p:cNvGraphicFramePr>
          <p:nvPr>
            <p:extLst>
              <p:ext uri="{D42A27DB-BD31-4B8C-83A1-F6EECF244321}">
                <p14:modId xmlns:p14="http://schemas.microsoft.com/office/powerpoint/2010/main" val="3955667313"/>
              </p:ext>
            </p:extLst>
          </p:nvPr>
        </p:nvGraphicFramePr>
        <p:xfrm>
          <a:off x="319178" y="2076247"/>
          <a:ext cx="3172974" cy="975360"/>
        </p:xfrm>
        <a:graphic>
          <a:graphicData uri="http://schemas.openxmlformats.org/drawingml/2006/table">
            <a:tbl>
              <a:tblPr firstRow="1" bandRow="1">
                <a:tableStyleId>{5940675A-B579-460E-94D1-54222C63F5DA}</a:tableStyleId>
              </a:tblPr>
              <a:tblGrid>
                <a:gridCol w="747335">
                  <a:extLst>
                    <a:ext uri="{9D8B030D-6E8A-4147-A177-3AD203B41FA5}">
                      <a16:colId xmlns:a16="http://schemas.microsoft.com/office/drawing/2014/main" val="847496361"/>
                    </a:ext>
                  </a:extLst>
                </a:gridCol>
                <a:gridCol w="2425639">
                  <a:extLst>
                    <a:ext uri="{9D8B030D-6E8A-4147-A177-3AD203B41FA5}">
                      <a16:colId xmlns:a16="http://schemas.microsoft.com/office/drawing/2014/main" val="4159993092"/>
                    </a:ext>
                  </a:extLst>
                </a:gridCol>
              </a:tblGrid>
              <a:tr h="194925">
                <a:tc>
                  <a:txBody>
                    <a:bodyPr/>
                    <a:lstStyle/>
                    <a:p>
                      <a:r>
                        <a:rPr lang="fr-FR" sz="1300" dirty="0"/>
                        <a:t>Travaux</a:t>
                      </a:r>
                    </a:p>
                  </a:txBody>
                  <a:tcPr anchor="ctr"/>
                </a:tc>
                <a:tc>
                  <a:txBody>
                    <a:bodyPr/>
                    <a:lstStyle/>
                    <a:p>
                      <a:r>
                        <a:rPr lang="fr-FR" sz="1300" dirty="0"/>
                        <a:t>De           à           soit      années.</a:t>
                      </a:r>
                    </a:p>
                    <a:p>
                      <a:r>
                        <a:rPr lang="fr-FR" sz="1300" dirty="0"/>
                        <a:t>Longueur :           km</a:t>
                      </a:r>
                    </a:p>
                    <a:p>
                      <a:r>
                        <a:rPr lang="fr-FR" sz="1300" dirty="0"/>
                        <a:t>Terrassement :                     de m3</a:t>
                      </a:r>
                    </a:p>
                  </a:txBody>
                  <a:tcPr anchor="ctr"/>
                </a:tc>
                <a:extLst>
                  <a:ext uri="{0D108BD9-81ED-4DB2-BD59-A6C34878D82A}">
                    <a16:rowId xmlns:a16="http://schemas.microsoft.com/office/drawing/2014/main" val="1973927312"/>
                  </a:ext>
                </a:extLst>
              </a:tr>
              <a:tr h="194925">
                <a:tc>
                  <a:txBody>
                    <a:bodyPr/>
                    <a:lstStyle/>
                    <a:p>
                      <a:r>
                        <a:rPr lang="fr-FR" sz="1300" dirty="0">
                          <a:solidFill>
                            <a:srgbClr val="FF0000"/>
                          </a:solidFill>
                        </a:rPr>
                        <a:t>Prix</a:t>
                      </a:r>
                    </a:p>
                  </a:txBody>
                  <a:tcPr anchor="ctr"/>
                </a:tc>
                <a:tc>
                  <a:txBody>
                    <a:bodyPr/>
                    <a:lstStyle/>
                    <a:p>
                      <a:r>
                        <a:rPr lang="fr-FR" sz="1300" dirty="0">
                          <a:solidFill>
                            <a:srgbClr val="FF0000"/>
                          </a:solidFill>
                        </a:rPr>
                        <a:t>         millions de francs (670 M €)</a:t>
                      </a:r>
                    </a:p>
                  </a:txBody>
                  <a:tcPr anchor="ctr"/>
                </a:tc>
                <a:extLst>
                  <a:ext uri="{0D108BD9-81ED-4DB2-BD59-A6C34878D82A}">
                    <a16:rowId xmlns:a16="http://schemas.microsoft.com/office/drawing/2014/main" val="3894236525"/>
                  </a:ext>
                </a:extLst>
              </a:tr>
            </a:tbl>
          </a:graphicData>
        </a:graphic>
      </p:graphicFrame>
      <p:sp>
        <p:nvSpPr>
          <p:cNvPr id="27" name="ZoneTexte 26">
            <a:extLst>
              <a:ext uri="{FF2B5EF4-FFF2-40B4-BE49-F238E27FC236}">
                <a16:creationId xmlns:a16="http://schemas.microsoft.com/office/drawing/2014/main" id="{F265A970-7576-47CC-B44B-5A66F5A8F6E2}"/>
              </a:ext>
            </a:extLst>
          </p:cNvPr>
          <p:cNvSpPr txBox="1"/>
          <p:nvPr/>
        </p:nvSpPr>
        <p:spPr>
          <a:xfrm>
            <a:off x="1273565" y="2051194"/>
            <a:ext cx="550151" cy="307777"/>
          </a:xfrm>
          <a:prstGeom prst="rect">
            <a:avLst/>
          </a:prstGeom>
          <a:noFill/>
        </p:spPr>
        <p:txBody>
          <a:bodyPr wrap="none" rtlCol="0">
            <a:spAutoFit/>
          </a:bodyPr>
          <a:lstStyle/>
          <a:p>
            <a:r>
              <a:rPr lang="fr-FR" sz="1400" b="1" dirty="0">
                <a:solidFill>
                  <a:srgbClr val="0070C0"/>
                </a:solidFill>
              </a:rPr>
              <a:t>1921</a:t>
            </a:r>
          </a:p>
        </p:txBody>
      </p:sp>
      <p:sp>
        <p:nvSpPr>
          <p:cNvPr id="28" name="ZoneTexte 27">
            <a:extLst>
              <a:ext uri="{FF2B5EF4-FFF2-40B4-BE49-F238E27FC236}">
                <a16:creationId xmlns:a16="http://schemas.microsoft.com/office/drawing/2014/main" id="{0DDFEB5F-94CB-417B-8F7F-FB7A81A1AA62}"/>
              </a:ext>
            </a:extLst>
          </p:cNvPr>
          <p:cNvSpPr txBox="1"/>
          <p:nvPr/>
        </p:nvSpPr>
        <p:spPr>
          <a:xfrm>
            <a:off x="1770057" y="2051193"/>
            <a:ext cx="550151" cy="307777"/>
          </a:xfrm>
          <a:prstGeom prst="rect">
            <a:avLst/>
          </a:prstGeom>
          <a:noFill/>
        </p:spPr>
        <p:txBody>
          <a:bodyPr wrap="none" rtlCol="0">
            <a:spAutoFit/>
          </a:bodyPr>
          <a:lstStyle/>
          <a:p>
            <a:r>
              <a:rPr lang="fr-FR" sz="1400" b="1" dirty="0">
                <a:solidFill>
                  <a:srgbClr val="0070C0"/>
                </a:solidFill>
              </a:rPr>
              <a:t>1934</a:t>
            </a:r>
          </a:p>
        </p:txBody>
      </p:sp>
      <p:sp>
        <p:nvSpPr>
          <p:cNvPr id="29" name="ZoneTexte 28">
            <a:extLst>
              <a:ext uri="{FF2B5EF4-FFF2-40B4-BE49-F238E27FC236}">
                <a16:creationId xmlns:a16="http://schemas.microsoft.com/office/drawing/2014/main" id="{325AC73F-51ED-41CB-A177-52A3005A1701}"/>
              </a:ext>
            </a:extLst>
          </p:cNvPr>
          <p:cNvSpPr txBox="1"/>
          <p:nvPr/>
        </p:nvSpPr>
        <p:spPr>
          <a:xfrm>
            <a:off x="2440839" y="2051194"/>
            <a:ext cx="367408" cy="307777"/>
          </a:xfrm>
          <a:prstGeom prst="rect">
            <a:avLst/>
          </a:prstGeom>
          <a:noFill/>
        </p:spPr>
        <p:txBody>
          <a:bodyPr wrap="none" rtlCol="0">
            <a:spAutoFit/>
          </a:bodyPr>
          <a:lstStyle/>
          <a:p>
            <a:r>
              <a:rPr lang="fr-FR" sz="1400" b="1" dirty="0">
                <a:solidFill>
                  <a:srgbClr val="0070C0"/>
                </a:solidFill>
              </a:rPr>
              <a:t>13</a:t>
            </a:r>
          </a:p>
        </p:txBody>
      </p:sp>
      <p:sp>
        <p:nvSpPr>
          <p:cNvPr id="30" name="ZoneTexte 29">
            <a:extLst>
              <a:ext uri="{FF2B5EF4-FFF2-40B4-BE49-F238E27FC236}">
                <a16:creationId xmlns:a16="http://schemas.microsoft.com/office/drawing/2014/main" id="{7A722980-F0B3-4FEB-8438-6F890F1714B3}"/>
              </a:ext>
            </a:extLst>
          </p:cNvPr>
          <p:cNvSpPr txBox="1"/>
          <p:nvPr/>
        </p:nvSpPr>
        <p:spPr>
          <a:xfrm>
            <a:off x="1852523" y="2256150"/>
            <a:ext cx="458780" cy="307777"/>
          </a:xfrm>
          <a:prstGeom prst="rect">
            <a:avLst/>
          </a:prstGeom>
          <a:noFill/>
        </p:spPr>
        <p:txBody>
          <a:bodyPr wrap="none" rtlCol="0">
            <a:spAutoFit/>
          </a:bodyPr>
          <a:lstStyle/>
          <a:p>
            <a:r>
              <a:rPr lang="fr-FR" sz="1400" b="1" dirty="0">
                <a:solidFill>
                  <a:srgbClr val="0070C0"/>
                </a:solidFill>
              </a:rPr>
              <a:t>610</a:t>
            </a:r>
          </a:p>
        </p:txBody>
      </p:sp>
      <p:sp>
        <p:nvSpPr>
          <p:cNvPr id="31" name="ZoneTexte 30">
            <a:extLst>
              <a:ext uri="{FF2B5EF4-FFF2-40B4-BE49-F238E27FC236}">
                <a16:creationId xmlns:a16="http://schemas.microsoft.com/office/drawing/2014/main" id="{C7DE3C15-3FD1-444A-8EC7-8313E65DCF80}"/>
              </a:ext>
            </a:extLst>
          </p:cNvPr>
          <p:cNvSpPr txBox="1"/>
          <p:nvPr/>
        </p:nvSpPr>
        <p:spPr>
          <a:xfrm>
            <a:off x="2055512" y="2458969"/>
            <a:ext cx="997389" cy="307777"/>
          </a:xfrm>
          <a:prstGeom prst="rect">
            <a:avLst/>
          </a:prstGeom>
          <a:noFill/>
        </p:spPr>
        <p:txBody>
          <a:bodyPr wrap="none" rtlCol="0">
            <a:spAutoFit/>
          </a:bodyPr>
          <a:lstStyle/>
          <a:p>
            <a:r>
              <a:rPr lang="fr-FR" sz="1400" b="1" dirty="0">
                <a:solidFill>
                  <a:srgbClr val="0070C0"/>
                </a:solidFill>
              </a:rPr>
              <a:t>10 millions</a:t>
            </a:r>
          </a:p>
        </p:txBody>
      </p:sp>
      <p:sp>
        <p:nvSpPr>
          <p:cNvPr id="32" name="ZoneTexte 31">
            <a:extLst>
              <a:ext uri="{FF2B5EF4-FFF2-40B4-BE49-F238E27FC236}">
                <a16:creationId xmlns:a16="http://schemas.microsoft.com/office/drawing/2014/main" id="{13A53B9F-E89D-4B20-95F7-7AE6B3E97DA7}"/>
              </a:ext>
            </a:extLst>
          </p:cNvPr>
          <p:cNvSpPr txBox="1"/>
          <p:nvPr/>
        </p:nvSpPr>
        <p:spPr>
          <a:xfrm>
            <a:off x="1095515" y="2753785"/>
            <a:ext cx="458780" cy="307777"/>
          </a:xfrm>
          <a:prstGeom prst="rect">
            <a:avLst/>
          </a:prstGeom>
          <a:noFill/>
        </p:spPr>
        <p:txBody>
          <a:bodyPr wrap="none" rtlCol="0">
            <a:spAutoFit/>
          </a:bodyPr>
          <a:lstStyle/>
          <a:p>
            <a:r>
              <a:rPr lang="fr-FR" sz="1400" b="1" dirty="0">
                <a:solidFill>
                  <a:srgbClr val="0070C0"/>
                </a:solidFill>
              </a:rPr>
              <a:t>930</a:t>
            </a:r>
          </a:p>
        </p:txBody>
      </p:sp>
      <p:sp>
        <p:nvSpPr>
          <p:cNvPr id="33" name="ZoneTexte 32">
            <a:extLst>
              <a:ext uri="{FF2B5EF4-FFF2-40B4-BE49-F238E27FC236}">
                <a16:creationId xmlns:a16="http://schemas.microsoft.com/office/drawing/2014/main" id="{6580F45E-2CFE-4459-9A72-2BCA53B21A6F}"/>
              </a:ext>
            </a:extLst>
          </p:cNvPr>
          <p:cNvSpPr txBox="1"/>
          <p:nvPr/>
        </p:nvSpPr>
        <p:spPr>
          <a:xfrm>
            <a:off x="6853795" y="3851164"/>
            <a:ext cx="5103743"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9 </a:t>
            </a:r>
            <a:r>
              <a:rPr lang="fr-FR" sz="1600" dirty="0">
                <a:solidFill>
                  <a:srgbClr val="0070C0"/>
                </a:solidFill>
                <a:latin typeface="Calibri" panose="020F0502020204030204" pitchFamily="34" charset="0"/>
                <a:cs typeface="Calibri" panose="020F0502020204030204" pitchFamily="34" charset="0"/>
              </a:rPr>
              <a:t>Selon la dernière phrase du commentateur de l’époque, comment est présentée la ligne CONGO-OCÉAN ?</a:t>
            </a:r>
          </a:p>
          <a:p>
            <a:r>
              <a:rPr lang="fr-FR" sz="1600" b="0" i="0" u="none" strike="noStrike" baseline="0" dirty="0">
                <a:solidFill>
                  <a:srgbClr val="0070C0"/>
                </a:solidFill>
                <a:latin typeface="Calibri" panose="020F0502020204030204" pitchFamily="34" charset="0"/>
                <a:cs typeface="Calibri" panose="020F0502020204030204" pitchFamily="34" charset="0"/>
              </a:rPr>
              <a:t>A votre avis, est-ce vrai ? Que peut-on en conclure quant à la nature de cette actualité ?</a:t>
            </a:r>
          </a:p>
        </p:txBody>
      </p:sp>
      <p:sp>
        <p:nvSpPr>
          <p:cNvPr id="34" name="ZoneTexte 33">
            <a:extLst>
              <a:ext uri="{FF2B5EF4-FFF2-40B4-BE49-F238E27FC236}">
                <a16:creationId xmlns:a16="http://schemas.microsoft.com/office/drawing/2014/main" id="{742B6707-269F-49BA-890E-D71DBAEC36DD}"/>
              </a:ext>
            </a:extLst>
          </p:cNvPr>
          <p:cNvSpPr txBox="1"/>
          <p:nvPr/>
        </p:nvSpPr>
        <p:spPr>
          <a:xfrm>
            <a:off x="6852385" y="4839209"/>
            <a:ext cx="4974953" cy="1815882"/>
          </a:xfrm>
          <a:prstGeom prst="rect">
            <a:avLst/>
          </a:prstGeom>
          <a:noFill/>
        </p:spPr>
        <p:txBody>
          <a:bodyPr wrap="square">
            <a:spAutoFit/>
          </a:bodyPr>
          <a:lstStyle/>
          <a:p>
            <a:pPr algn="just"/>
            <a:r>
              <a:rPr lang="fr-FR" sz="1600" dirty="0">
                <a:solidFill>
                  <a:schemeClr val="accent4">
                    <a:lumMod val="50000"/>
                  </a:schemeClr>
                </a:solidFill>
                <a:latin typeface="Calibri" panose="020F0502020204030204" pitchFamily="34" charset="0"/>
                <a:cs typeface="Calibri" panose="020F0502020204030204" pitchFamily="34" charset="0"/>
              </a:rPr>
              <a:t>Le commentateur parle du chemin de fer comme « une amélioration du sort des populations indigènes de l’Afrique équatoriale. »</a:t>
            </a:r>
          </a:p>
          <a:p>
            <a:pPr algn="just"/>
            <a:r>
              <a:rPr lang="fr-FR" sz="1600" dirty="0">
                <a:solidFill>
                  <a:schemeClr val="accent4">
                    <a:lumMod val="50000"/>
                  </a:schemeClr>
                </a:solidFill>
                <a:latin typeface="Calibri" panose="020F0502020204030204" pitchFamily="34" charset="0"/>
                <a:cs typeface="Calibri" panose="020F0502020204030204" pitchFamily="34" charset="0"/>
              </a:rPr>
              <a:t>C’est un mensonge car la ligne a été construite pour des motifs économiques et a coûté la vie à </a:t>
            </a:r>
            <a:br>
              <a:rPr lang="fr-FR" sz="1600" dirty="0">
                <a:solidFill>
                  <a:schemeClr val="accent4">
                    <a:lumMod val="50000"/>
                  </a:schemeClr>
                </a:solidFill>
                <a:latin typeface="Calibri" panose="020F0502020204030204" pitchFamily="34" charset="0"/>
                <a:cs typeface="Calibri" panose="020F0502020204030204" pitchFamily="34" charset="0"/>
              </a:rPr>
            </a:br>
            <a:r>
              <a:rPr lang="fr-FR" sz="1600" dirty="0">
                <a:solidFill>
                  <a:schemeClr val="accent4">
                    <a:lumMod val="50000"/>
                  </a:schemeClr>
                </a:solidFill>
                <a:latin typeface="Calibri" panose="020F0502020204030204" pitchFamily="34" charset="0"/>
                <a:cs typeface="Calibri" panose="020F0502020204030204" pitchFamily="34" charset="0"/>
              </a:rPr>
              <a:t>au moins 17 000 ouvriers.</a:t>
            </a:r>
          </a:p>
          <a:p>
            <a:pPr algn="just"/>
            <a:r>
              <a:rPr lang="fr-FR" sz="1600" dirty="0">
                <a:solidFill>
                  <a:schemeClr val="accent4">
                    <a:lumMod val="50000"/>
                  </a:schemeClr>
                </a:solidFill>
                <a:latin typeface="Calibri" panose="020F0502020204030204" pitchFamily="34" charset="0"/>
                <a:cs typeface="Calibri" panose="020F0502020204030204" pitchFamily="34" charset="0"/>
              </a:rPr>
              <a:t>Cette </a:t>
            </a:r>
            <a:r>
              <a:rPr lang="fr-FR" sz="1600" b="1" dirty="0">
                <a:solidFill>
                  <a:schemeClr val="accent4">
                    <a:lumMod val="50000"/>
                  </a:schemeClr>
                </a:solidFill>
                <a:latin typeface="Calibri" panose="020F0502020204030204" pitchFamily="34" charset="0"/>
                <a:cs typeface="Calibri" panose="020F0502020204030204" pitchFamily="34" charset="0"/>
              </a:rPr>
              <a:t>actualité</a:t>
            </a:r>
            <a:r>
              <a:rPr lang="fr-FR" sz="1600" dirty="0">
                <a:solidFill>
                  <a:schemeClr val="accent4">
                    <a:lumMod val="50000"/>
                  </a:schemeClr>
                </a:solidFill>
                <a:latin typeface="Calibri" panose="020F0502020204030204" pitchFamily="34" charset="0"/>
                <a:cs typeface="Calibri" panose="020F0502020204030204" pitchFamily="34" charset="0"/>
              </a:rPr>
              <a:t> est donc un </a:t>
            </a:r>
            <a:r>
              <a:rPr lang="fr-FR" sz="1600" b="1" dirty="0">
                <a:solidFill>
                  <a:schemeClr val="accent4">
                    <a:lumMod val="50000"/>
                  </a:schemeClr>
                </a:solidFill>
                <a:latin typeface="Calibri" panose="020F0502020204030204" pitchFamily="34" charset="0"/>
                <a:cs typeface="Calibri" panose="020F0502020204030204" pitchFamily="34" charset="0"/>
              </a:rPr>
              <a:t>film de propagande</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pic>
        <p:nvPicPr>
          <p:cNvPr id="2" name="Image 1">
            <a:hlinkClick r:id="rId3" action="ppaction://hlinksldjump"/>
            <a:extLst>
              <a:ext uri="{FF2B5EF4-FFF2-40B4-BE49-F238E27FC236}">
                <a16:creationId xmlns:a16="http://schemas.microsoft.com/office/drawing/2014/main" id="{32EB5E3B-A5AD-ECD3-EAAD-8CF7E6B558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9" name="Groupe 8">
            <a:extLst>
              <a:ext uri="{FF2B5EF4-FFF2-40B4-BE49-F238E27FC236}">
                <a16:creationId xmlns:a16="http://schemas.microsoft.com/office/drawing/2014/main" id="{F9583CC6-BB51-54B5-7D89-E1CE1C46176D}"/>
              </a:ext>
            </a:extLst>
          </p:cNvPr>
          <p:cNvGrpSpPr/>
          <p:nvPr/>
        </p:nvGrpSpPr>
        <p:grpSpPr>
          <a:xfrm>
            <a:off x="442763" y="817814"/>
            <a:ext cx="2271562" cy="1153475"/>
            <a:chOff x="442763" y="817814"/>
            <a:chExt cx="2271562" cy="1153475"/>
          </a:xfrm>
        </p:grpSpPr>
        <p:pic>
          <p:nvPicPr>
            <p:cNvPr id="7" name="Image 6">
              <a:hlinkClick r:id="rId5"/>
              <a:extLst>
                <a:ext uri="{FF2B5EF4-FFF2-40B4-BE49-F238E27FC236}">
                  <a16:creationId xmlns:a16="http://schemas.microsoft.com/office/drawing/2014/main" id="{8F5E8803-23A7-4572-A6D5-EC744AD66B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812" y="850094"/>
              <a:ext cx="1515396" cy="1101100"/>
            </a:xfrm>
            <a:prstGeom prst="rect">
              <a:avLst/>
            </a:prstGeom>
          </p:spPr>
        </p:pic>
        <p:pic>
          <p:nvPicPr>
            <p:cNvPr id="6" name="Image 5">
              <a:hlinkClick r:id="rId5"/>
              <a:extLst>
                <a:ext uri="{FF2B5EF4-FFF2-40B4-BE49-F238E27FC236}">
                  <a16:creationId xmlns:a16="http://schemas.microsoft.com/office/drawing/2014/main" id="{FA3253D3-90F2-687F-ED0F-D2411589BC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763" y="817814"/>
              <a:ext cx="2271562" cy="1153475"/>
            </a:xfrm>
            <a:prstGeom prst="rect">
              <a:avLst/>
            </a:prstGeom>
          </p:spPr>
        </p:pic>
      </p:grpSp>
      <p:sp>
        <p:nvSpPr>
          <p:cNvPr id="4" name="ZoneTexte 3">
            <a:extLst>
              <a:ext uri="{FF2B5EF4-FFF2-40B4-BE49-F238E27FC236}">
                <a16:creationId xmlns:a16="http://schemas.microsoft.com/office/drawing/2014/main" id="{254F561B-64B8-A675-D5B0-5D626348130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42425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80">
                                          <p:stCondLst>
                                            <p:cond delay="0"/>
                                          </p:stCondLst>
                                        </p:cTn>
                                        <p:tgtEl>
                                          <p:spTgt spid="26"/>
                                        </p:tgtEl>
                                      </p:cBhvr>
                                    </p:animEffect>
                                    <p:anim calcmode="lin" valueType="num">
                                      <p:cBhvr>
                                        <p:cTn id="2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6" dur="26">
                                          <p:stCondLst>
                                            <p:cond delay="650"/>
                                          </p:stCondLst>
                                        </p:cTn>
                                        <p:tgtEl>
                                          <p:spTgt spid="26"/>
                                        </p:tgtEl>
                                      </p:cBhvr>
                                      <p:to x="100000" y="60000"/>
                                    </p:animScale>
                                    <p:animScale>
                                      <p:cBhvr>
                                        <p:cTn id="27" dur="166" decel="50000">
                                          <p:stCondLst>
                                            <p:cond delay="676"/>
                                          </p:stCondLst>
                                        </p:cTn>
                                        <p:tgtEl>
                                          <p:spTgt spid="26"/>
                                        </p:tgtEl>
                                      </p:cBhvr>
                                      <p:to x="100000" y="100000"/>
                                    </p:animScale>
                                    <p:animScale>
                                      <p:cBhvr>
                                        <p:cTn id="28" dur="26">
                                          <p:stCondLst>
                                            <p:cond delay="1312"/>
                                          </p:stCondLst>
                                        </p:cTn>
                                        <p:tgtEl>
                                          <p:spTgt spid="26"/>
                                        </p:tgtEl>
                                      </p:cBhvr>
                                      <p:to x="100000" y="80000"/>
                                    </p:animScale>
                                    <p:animScale>
                                      <p:cBhvr>
                                        <p:cTn id="29" dur="166" decel="50000">
                                          <p:stCondLst>
                                            <p:cond delay="1338"/>
                                          </p:stCondLst>
                                        </p:cTn>
                                        <p:tgtEl>
                                          <p:spTgt spid="26"/>
                                        </p:tgtEl>
                                      </p:cBhvr>
                                      <p:to x="100000" y="100000"/>
                                    </p:animScale>
                                    <p:animScale>
                                      <p:cBhvr>
                                        <p:cTn id="30" dur="26">
                                          <p:stCondLst>
                                            <p:cond delay="1642"/>
                                          </p:stCondLst>
                                        </p:cTn>
                                        <p:tgtEl>
                                          <p:spTgt spid="26"/>
                                        </p:tgtEl>
                                      </p:cBhvr>
                                      <p:to x="100000" y="90000"/>
                                    </p:animScale>
                                    <p:animScale>
                                      <p:cBhvr>
                                        <p:cTn id="31" dur="166" decel="50000">
                                          <p:stCondLst>
                                            <p:cond delay="1668"/>
                                          </p:stCondLst>
                                        </p:cTn>
                                        <p:tgtEl>
                                          <p:spTgt spid="26"/>
                                        </p:tgtEl>
                                      </p:cBhvr>
                                      <p:to x="100000" y="100000"/>
                                    </p:animScale>
                                    <p:animScale>
                                      <p:cBhvr>
                                        <p:cTn id="32" dur="26">
                                          <p:stCondLst>
                                            <p:cond delay="1808"/>
                                          </p:stCondLst>
                                        </p:cTn>
                                        <p:tgtEl>
                                          <p:spTgt spid="26"/>
                                        </p:tgtEl>
                                      </p:cBhvr>
                                      <p:to x="100000" y="95000"/>
                                    </p:animScale>
                                    <p:animScale>
                                      <p:cBhvr>
                                        <p:cTn id="33" dur="166" decel="50000">
                                          <p:stCondLst>
                                            <p:cond delay="1834"/>
                                          </p:stCondLst>
                                        </p:cTn>
                                        <p:tgtEl>
                                          <p:spTgt spid="26"/>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80">
                                          <p:stCondLst>
                                            <p:cond delay="0"/>
                                          </p:stCondLst>
                                        </p:cTn>
                                        <p:tgtEl>
                                          <p:spTgt spid="22"/>
                                        </p:tgtEl>
                                      </p:cBhvr>
                                    </p:animEffect>
                                    <p:anim calcmode="lin" valueType="num">
                                      <p:cBhvr>
                                        <p:cTn id="37"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2" dur="26">
                                          <p:stCondLst>
                                            <p:cond delay="650"/>
                                          </p:stCondLst>
                                        </p:cTn>
                                        <p:tgtEl>
                                          <p:spTgt spid="22"/>
                                        </p:tgtEl>
                                      </p:cBhvr>
                                      <p:to x="100000" y="60000"/>
                                    </p:animScale>
                                    <p:animScale>
                                      <p:cBhvr>
                                        <p:cTn id="43" dur="166" decel="50000">
                                          <p:stCondLst>
                                            <p:cond delay="676"/>
                                          </p:stCondLst>
                                        </p:cTn>
                                        <p:tgtEl>
                                          <p:spTgt spid="22"/>
                                        </p:tgtEl>
                                      </p:cBhvr>
                                      <p:to x="100000" y="100000"/>
                                    </p:animScale>
                                    <p:animScale>
                                      <p:cBhvr>
                                        <p:cTn id="44" dur="26">
                                          <p:stCondLst>
                                            <p:cond delay="1312"/>
                                          </p:stCondLst>
                                        </p:cTn>
                                        <p:tgtEl>
                                          <p:spTgt spid="22"/>
                                        </p:tgtEl>
                                      </p:cBhvr>
                                      <p:to x="100000" y="80000"/>
                                    </p:animScale>
                                    <p:animScale>
                                      <p:cBhvr>
                                        <p:cTn id="45" dur="166" decel="50000">
                                          <p:stCondLst>
                                            <p:cond delay="1338"/>
                                          </p:stCondLst>
                                        </p:cTn>
                                        <p:tgtEl>
                                          <p:spTgt spid="22"/>
                                        </p:tgtEl>
                                      </p:cBhvr>
                                      <p:to x="100000" y="100000"/>
                                    </p:animScale>
                                    <p:animScale>
                                      <p:cBhvr>
                                        <p:cTn id="46" dur="26">
                                          <p:stCondLst>
                                            <p:cond delay="1642"/>
                                          </p:stCondLst>
                                        </p:cTn>
                                        <p:tgtEl>
                                          <p:spTgt spid="22"/>
                                        </p:tgtEl>
                                      </p:cBhvr>
                                      <p:to x="100000" y="90000"/>
                                    </p:animScale>
                                    <p:animScale>
                                      <p:cBhvr>
                                        <p:cTn id="47" dur="166" decel="50000">
                                          <p:stCondLst>
                                            <p:cond delay="1668"/>
                                          </p:stCondLst>
                                        </p:cTn>
                                        <p:tgtEl>
                                          <p:spTgt spid="22"/>
                                        </p:tgtEl>
                                      </p:cBhvr>
                                      <p:to x="100000" y="100000"/>
                                    </p:animScale>
                                    <p:animScale>
                                      <p:cBhvr>
                                        <p:cTn id="48" dur="26">
                                          <p:stCondLst>
                                            <p:cond delay="1808"/>
                                          </p:stCondLst>
                                        </p:cTn>
                                        <p:tgtEl>
                                          <p:spTgt spid="22"/>
                                        </p:tgtEl>
                                      </p:cBhvr>
                                      <p:to x="100000" y="95000"/>
                                    </p:animScale>
                                    <p:animScale>
                                      <p:cBhvr>
                                        <p:cTn id="49" dur="166" decel="50000">
                                          <p:stCondLst>
                                            <p:cond delay="1834"/>
                                          </p:stCondLst>
                                        </p:cTn>
                                        <p:tgtEl>
                                          <p:spTgt spid="22"/>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ppt_x"/>
                                          </p:val>
                                        </p:tav>
                                        <p:tav tm="100000">
                                          <p:val>
                                            <p:strVal val="#ppt_x"/>
                                          </p:val>
                                        </p:tav>
                                      </p:tavLst>
                                    </p:anim>
                                    <p:anim calcmode="lin" valueType="num">
                                      <p:cBhvr additive="base">
                                        <p:cTn id="8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1000"/>
                                        <p:tgtEl>
                                          <p:spTgt spid="23"/>
                                        </p:tgtEl>
                                      </p:cBhvr>
                                    </p:animEffect>
                                    <p:anim calcmode="lin" valueType="num">
                                      <p:cBhvr>
                                        <p:cTn id="104" dur="1000" fill="hold"/>
                                        <p:tgtEl>
                                          <p:spTgt spid="23"/>
                                        </p:tgtEl>
                                        <p:attrNameLst>
                                          <p:attrName>ppt_x</p:attrName>
                                        </p:attrNameLst>
                                      </p:cBhvr>
                                      <p:tavLst>
                                        <p:tav tm="0">
                                          <p:val>
                                            <p:strVal val="#ppt_x"/>
                                          </p:val>
                                        </p:tav>
                                        <p:tav tm="100000">
                                          <p:val>
                                            <p:strVal val="#ppt_x"/>
                                          </p:val>
                                        </p:tav>
                                      </p:tavLst>
                                    </p:anim>
                                    <p:anim calcmode="lin" valueType="num">
                                      <p:cBhvr>
                                        <p:cTn id="10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500" fill="hold"/>
                                        <p:tgtEl>
                                          <p:spTgt spid="24"/>
                                        </p:tgtEl>
                                        <p:attrNameLst>
                                          <p:attrName>ppt_x</p:attrName>
                                        </p:attrNameLst>
                                      </p:cBhvr>
                                      <p:tavLst>
                                        <p:tav tm="0">
                                          <p:val>
                                            <p:strVal val="#ppt_x"/>
                                          </p:val>
                                        </p:tav>
                                        <p:tav tm="100000">
                                          <p:val>
                                            <p:strVal val="#ppt_x"/>
                                          </p:val>
                                        </p:tav>
                                      </p:tavLst>
                                    </p:anim>
                                    <p:anim calcmode="lin" valueType="num">
                                      <p:cBhvr additive="base">
                                        <p:cTn id="11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1000"/>
                                        <p:tgtEl>
                                          <p:spTgt spid="33"/>
                                        </p:tgtEl>
                                      </p:cBhvr>
                                    </p:animEffect>
                                    <p:anim calcmode="lin" valueType="num">
                                      <p:cBhvr>
                                        <p:cTn id="117" dur="1000" fill="hold"/>
                                        <p:tgtEl>
                                          <p:spTgt spid="33"/>
                                        </p:tgtEl>
                                        <p:attrNameLst>
                                          <p:attrName>ppt_x</p:attrName>
                                        </p:attrNameLst>
                                      </p:cBhvr>
                                      <p:tavLst>
                                        <p:tav tm="0">
                                          <p:val>
                                            <p:strVal val="#ppt_x"/>
                                          </p:val>
                                        </p:tav>
                                        <p:tav tm="100000">
                                          <p:val>
                                            <p:strVal val="#ppt_x"/>
                                          </p:val>
                                        </p:tav>
                                      </p:tavLst>
                                    </p:anim>
                                    <p:anim calcmode="lin" valueType="num">
                                      <p:cBhvr>
                                        <p:cTn id="11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34"/>
                                        </p:tgtEl>
                                        <p:attrNameLst>
                                          <p:attrName>style.visibility</p:attrName>
                                        </p:attrNameLst>
                                      </p:cBhvr>
                                      <p:to>
                                        <p:strVal val="visible"/>
                                      </p:to>
                                    </p:set>
                                    <p:anim calcmode="lin" valueType="num">
                                      <p:cBhvr additive="base">
                                        <p:cTn id="123" dur="500" fill="hold"/>
                                        <p:tgtEl>
                                          <p:spTgt spid="34"/>
                                        </p:tgtEl>
                                        <p:attrNameLst>
                                          <p:attrName>ppt_x</p:attrName>
                                        </p:attrNameLst>
                                      </p:cBhvr>
                                      <p:tavLst>
                                        <p:tav tm="0">
                                          <p:val>
                                            <p:strVal val="#ppt_x"/>
                                          </p:val>
                                        </p:tav>
                                        <p:tav tm="100000">
                                          <p:val>
                                            <p:strVal val="#ppt_x"/>
                                          </p:val>
                                        </p:tav>
                                      </p:tavLst>
                                    </p:anim>
                                    <p:anim calcmode="lin" valueType="num">
                                      <p:cBhvr additive="base">
                                        <p:cTn id="12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23" grpId="0"/>
      <p:bldP spid="24" grpId="0"/>
      <p:bldP spid="25" grpId="0"/>
      <p:bldP spid="27" grpId="0"/>
      <p:bldP spid="28" grpId="0"/>
      <p:bldP spid="29" grpId="0"/>
      <p:bldP spid="30" grpId="0"/>
      <p:bldP spid="31" grpId="0"/>
      <p:bldP spid="32" grpId="0"/>
      <p:bldP spid="33"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2F15AB2-2CCB-4398-80C5-2A34504C3CC4}"/>
              </a:ext>
            </a:extLst>
          </p:cNvPr>
          <p:cNvSpPr txBox="1"/>
          <p:nvPr/>
        </p:nvSpPr>
        <p:spPr>
          <a:xfrm>
            <a:off x="198409" y="686296"/>
            <a:ext cx="5736565" cy="4447371"/>
          </a:xfrm>
          <a:prstGeom prst="rect">
            <a:avLst/>
          </a:prstGeom>
          <a:noFill/>
        </p:spPr>
        <p:txBody>
          <a:bodyPr wrap="square">
            <a:spAutoFit/>
          </a:bodyPr>
          <a:lstStyle/>
          <a:p>
            <a:pPr algn="just"/>
            <a:r>
              <a:rPr lang="fr-FR" sz="1500" dirty="0"/>
              <a:t>« J'ai vu construire des chemins de fer ; on rencontrait du matériel sur les chantiers. Ici, que du nègre</a:t>
            </a:r>
            <a:r>
              <a:rPr lang="fr-FR" sz="1400" b="1" baseline="30000" dirty="0">
                <a:solidFill>
                  <a:srgbClr val="FF0000"/>
                </a:solidFill>
              </a:rPr>
              <a:t>1</a:t>
            </a:r>
            <a:r>
              <a:rPr lang="fr-FR" sz="1500" dirty="0"/>
              <a:t> ! Le nègre remplaçait la machine, le camion, la grue ; pourquoi pas l'explosif aussi ?  Pour porter les barils de ciment de cent trois kilos les « Batignolles</a:t>
            </a:r>
            <a:r>
              <a:rPr lang="fr-FR" sz="1400" b="1" baseline="30000" dirty="0">
                <a:solidFill>
                  <a:srgbClr val="FF0000"/>
                </a:solidFill>
              </a:rPr>
              <a:t>2</a:t>
            </a:r>
            <a:r>
              <a:rPr lang="fr-FR" sz="1500" dirty="0"/>
              <a:t> » n'avaient pour tout matériel qu'un bâton et la tête de deux nègres ! Cependant, j'ai découvert sur ces chantiers modernes d'importants instruments : le marteau et la barre à mine, par exemple. Dans le Mayombe, nous perçons les tunnels avec un marteau et une barre à mine !</a:t>
            </a:r>
          </a:p>
          <a:p>
            <a:pPr algn="just"/>
            <a:r>
              <a:rPr lang="fr-FR" sz="1500" dirty="0"/>
              <a:t>Epuisés, maltraités par les capitas</a:t>
            </a:r>
            <a:r>
              <a:rPr lang="fr-FR" sz="1400" b="1" baseline="30000" dirty="0">
                <a:solidFill>
                  <a:srgbClr val="FF0000"/>
                </a:solidFill>
              </a:rPr>
              <a:t>3</a:t>
            </a:r>
            <a:r>
              <a:rPr lang="fr-FR" sz="1500" dirty="0"/>
              <a:t>, loin de toute surveillance européenne […], blessés, amaigris, désolés, les nègres mouraient en masse. [...] « Il faut accepter le sacrifice de six à huit mille hommes, disait Monsieur </a:t>
            </a:r>
            <a:r>
              <a:rPr lang="fr-FR" sz="1500" cap="all" dirty="0" err="1"/>
              <a:t>Antonetti</a:t>
            </a:r>
            <a:r>
              <a:rPr lang="fr-FR" sz="1500" dirty="0"/>
              <a:t>, ou renoncer au chemin de fer. »</a:t>
            </a:r>
          </a:p>
          <a:p>
            <a:pPr algn="just"/>
            <a:r>
              <a:rPr lang="fr-FR" sz="1500" dirty="0"/>
              <a:t>Le sacrifice fut plus considérable. </a:t>
            </a:r>
          </a:p>
          <a:p>
            <a:pPr algn="just"/>
            <a:r>
              <a:rPr lang="fr-FR" sz="1600" b="1" baseline="30000" dirty="0">
                <a:solidFill>
                  <a:srgbClr val="FF0000"/>
                </a:solidFill>
              </a:rPr>
              <a:t>1</a:t>
            </a:r>
            <a:r>
              <a:rPr lang="fr-FR" sz="1500" dirty="0"/>
              <a:t> </a:t>
            </a:r>
            <a:r>
              <a:rPr lang="fr-FR" sz="1500" b="1" dirty="0"/>
              <a:t>NÈGRE:</a:t>
            </a:r>
            <a:r>
              <a:rPr lang="fr-FR" sz="1500" dirty="0"/>
              <a:t> du latin </a:t>
            </a:r>
            <a:r>
              <a:rPr lang="fr-FR" sz="1500" i="1" dirty="0" err="1"/>
              <a:t>niger</a:t>
            </a:r>
            <a:r>
              <a:rPr lang="fr-FR" sz="1500" dirty="0"/>
              <a:t> («noir»), mot en usage pour désigner les Noirs sans caractère forcément péjoratif à cette époque.</a:t>
            </a:r>
          </a:p>
          <a:p>
            <a:pPr algn="just"/>
            <a:r>
              <a:rPr lang="fr-FR" sz="1400" b="1" baseline="30000" dirty="0">
                <a:solidFill>
                  <a:srgbClr val="FF0000"/>
                </a:solidFill>
              </a:rPr>
              <a:t>2  </a:t>
            </a:r>
            <a:r>
              <a:rPr lang="fr-FR" sz="1500" b="1" dirty="0"/>
              <a:t>BATIGNOLLES :</a:t>
            </a:r>
            <a:r>
              <a:rPr lang="fr-FR" sz="1400" b="1" baseline="30000" dirty="0">
                <a:solidFill>
                  <a:srgbClr val="FF0000"/>
                </a:solidFill>
              </a:rPr>
              <a:t> </a:t>
            </a:r>
            <a:r>
              <a:rPr lang="fr-FR" sz="1500" dirty="0"/>
              <a:t>Société de construction, chargée des travaux.</a:t>
            </a:r>
          </a:p>
          <a:p>
            <a:pPr algn="just"/>
            <a:r>
              <a:rPr lang="fr-FR" sz="1400" b="1" baseline="30000" dirty="0">
                <a:solidFill>
                  <a:srgbClr val="FF0000"/>
                </a:solidFill>
              </a:rPr>
              <a:t>3</a:t>
            </a:r>
            <a:r>
              <a:rPr lang="fr-FR" sz="1500" dirty="0"/>
              <a:t> </a:t>
            </a:r>
            <a:r>
              <a:rPr lang="fr-FR" sz="1500" b="1" dirty="0"/>
              <a:t>CAPITAS :</a:t>
            </a:r>
            <a:r>
              <a:rPr lang="fr-FR" sz="1500" dirty="0"/>
              <a:t> Contremaîtres (noirs) à l'époque coloniale.</a:t>
            </a:r>
          </a:p>
          <a:p>
            <a:pPr algn="just"/>
            <a:endParaRPr lang="fr-FR" sz="1500" dirty="0"/>
          </a:p>
          <a:p>
            <a:pPr algn="r"/>
            <a:r>
              <a:rPr lang="fr-FR" sz="1300" dirty="0"/>
              <a:t>Albert Londres, </a:t>
            </a:r>
            <a:r>
              <a:rPr lang="fr-FR" sz="1300" i="1" dirty="0"/>
              <a:t>Terre d'ébène</a:t>
            </a:r>
            <a:r>
              <a:rPr lang="fr-FR" sz="1300" dirty="0"/>
              <a:t>, 1929.</a:t>
            </a:r>
          </a:p>
        </p:txBody>
      </p:sp>
      <p:sp>
        <p:nvSpPr>
          <p:cNvPr id="12" name="ZoneTexte 11">
            <a:extLst>
              <a:ext uri="{FF2B5EF4-FFF2-40B4-BE49-F238E27FC236}">
                <a16:creationId xmlns:a16="http://schemas.microsoft.com/office/drawing/2014/main" id="{62C8F014-11B4-4C12-81FF-27440229D627}"/>
              </a:ext>
            </a:extLst>
          </p:cNvPr>
          <p:cNvSpPr txBox="1"/>
          <p:nvPr/>
        </p:nvSpPr>
        <p:spPr>
          <a:xfrm>
            <a:off x="198409" y="422978"/>
            <a:ext cx="513143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10 : </a:t>
            </a:r>
            <a:r>
              <a:rPr lang="fr-FR" b="1" dirty="0">
                <a:solidFill>
                  <a:srgbClr val="0070C0"/>
                </a:solidFill>
                <a:latin typeface="Calibri" panose="020F0502020204030204" pitchFamily="34" charset="0"/>
                <a:cs typeface="Calibri" panose="020F0502020204030204" pitchFamily="34" charset="0"/>
              </a:rPr>
              <a:t>Témoignage sur CONGO-OCÉAN</a:t>
            </a:r>
          </a:p>
        </p:txBody>
      </p:sp>
      <p:grpSp>
        <p:nvGrpSpPr>
          <p:cNvPr id="5" name="Groupe 4">
            <a:extLst>
              <a:ext uri="{FF2B5EF4-FFF2-40B4-BE49-F238E27FC236}">
                <a16:creationId xmlns:a16="http://schemas.microsoft.com/office/drawing/2014/main" id="{287147AF-42E1-77EF-03E6-A21B3086CB98}"/>
              </a:ext>
            </a:extLst>
          </p:cNvPr>
          <p:cNvGrpSpPr/>
          <p:nvPr/>
        </p:nvGrpSpPr>
        <p:grpSpPr>
          <a:xfrm>
            <a:off x="6768824" y="442907"/>
            <a:ext cx="5043507" cy="2983014"/>
            <a:chOff x="6849208" y="267418"/>
            <a:chExt cx="5043507" cy="2983014"/>
          </a:xfrm>
        </p:grpSpPr>
        <p:pic>
          <p:nvPicPr>
            <p:cNvPr id="13" name="Image 12">
              <a:extLst>
                <a:ext uri="{FF2B5EF4-FFF2-40B4-BE49-F238E27FC236}">
                  <a16:creationId xmlns:a16="http://schemas.microsoft.com/office/drawing/2014/main" id="{1825E459-CB7D-4815-80F1-5C4BCE7599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313" y="319453"/>
              <a:ext cx="440050" cy="656741"/>
            </a:xfrm>
            <a:prstGeom prst="rect">
              <a:avLst/>
            </a:prstGeom>
          </p:spPr>
        </p:pic>
        <p:sp>
          <p:nvSpPr>
            <p:cNvPr id="14" name="Rectangle 13">
              <a:extLst>
                <a:ext uri="{FF2B5EF4-FFF2-40B4-BE49-F238E27FC236}">
                  <a16:creationId xmlns:a16="http://schemas.microsoft.com/office/drawing/2014/main" id="{256E3A54-2297-442B-A565-955E5F0399E6}"/>
                </a:ext>
              </a:extLst>
            </p:cNvPr>
            <p:cNvSpPr/>
            <p:nvPr/>
          </p:nvSpPr>
          <p:spPr>
            <a:xfrm>
              <a:off x="9092639" y="306375"/>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177C6861-2B77-4194-B8E8-983C0B29B1BF}"/>
                </a:ext>
              </a:extLst>
            </p:cNvPr>
            <p:cNvSpPr txBox="1"/>
            <p:nvPr/>
          </p:nvSpPr>
          <p:spPr>
            <a:xfrm>
              <a:off x="8287413" y="969560"/>
              <a:ext cx="2348986" cy="646331"/>
            </a:xfrm>
            <a:prstGeom prst="rect">
              <a:avLst/>
            </a:prstGeom>
            <a:noFill/>
          </p:spPr>
          <p:txBody>
            <a:bodyPr wrap="square" rtlCol="0">
              <a:spAutoFit/>
            </a:bodyPr>
            <a:lstStyle/>
            <a:p>
              <a:pPr algn="ctr"/>
              <a:r>
                <a:rPr lang="fr-FR" b="1" dirty="0"/>
                <a:t>Albert LONDRES</a:t>
              </a:r>
            </a:p>
            <a:p>
              <a:pPr algn="ctr"/>
              <a:r>
                <a:rPr lang="fr-FR" dirty="0"/>
                <a:t>(1884-1932)</a:t>
              </a:r>
            </a:p>
          </p:txBody>
        </p:sp>
        <p:sp>
          <p:nvSpPr>
            <p:cNvPr id="16" name="ZoneTexte 15">
              <a:extLst>
                <a:ext uri="{FF2B5EF4-FFF2-40B4-BE49-F238E27FC236}">
                  <a16:creationId xmlns:a16="http://schemas.microsoft.com/office/drawing/2014/main" id="{62066E8D-50D5-4F7D-8B50-EA3B1A4D454A}"/>
                </a:ext>
              </a:extLst>
            </p:cNvPr>
            <p:cNvSpPr txBox="1"/>
            <p:nvPr/>
          </p:nvSpPr>
          <p:spPr>
            <a:xfrm>
              <a:off x="6866920" y="1680772"/>
              <a:ext cx="5025795" cy="1569660"/>
            </a:xfrm>
            <a:prstGeom prst="rect">
              <a:avLst/>
            </a:prstGeom>
            <a:noFill/>
          </p:spPr>
          <p:txBody>
            <a:bodyPr wrap="square">
              <a:spAutoFit/>
            </a:bodyPr>
            <a:lstStyle/>
            <a:p>
              <a:pPr algn="just"/>
              <a:r>
                <a:rPr lang="fr-FR" sz="1500" dirty="0"/>
                <a:t>Journaliste et écrivain, correspondant de guerre pendant le conflit 1914-1918, il est grand reporter pour différents journaux, dénonçant le sort des victimes d’actes odieux. </a:t>
              </a:r>
            </a:p>
            <a:p>
              <a:pPr algn="just"/>
              <a:r>
                <a:rPr lang="fr-FR" sz="1500" dirty="0"/>
                <a:t>Le </a:t>
              </a:r>
              <a:r>
                <a:rPr lang="fr-FR" sz="1500" b="1" dirty="0">
                  <a:solidFill>
                    <a:srgbClr val="FF0000"/>
                  </a:solidFill>
                </a:rPr>
                <a:t>prix Albert-Londres</a:t>
              </a:r>
              <a:r>
                <a:rPr lang="fr-FR" sz="1500" dirty="0"/>
                <a:t>, créé en 1932 et décerné à partir de 1933, couronne chaque année, les meilleurs «</a:t>
              </a:r>
              <a:r>
                <a:rPr lang="fr-FR" sz="1800" dirty="0">
                  <a:effectLst/>
                  <a:latin typeface="Calibri" panose="020F0502020204030204" pitchFamily="34" charset="0"/>
                  <a:ea typeface="Times New Roman" panose="02020603050405020304" pitchFamily="18" charset="0"/>
                </a:rPr>
                <a:t> </a:t>
              </a:r>
              <a:r>
                <a:rPr lang="fr-FR" sz="1500" dirty="0"/>
                <a:t>Grands Reporters</a:t>
              </a:r>
              <a:r>
                <a:rPr lang="fr-FR" sz="1800" dirty="0">
                  <a:effectLst/>
                  <a:latin typeface="Calibri" panose="020F0502020204030204" pitchFamily="34" charset="0"/>
                  <a:ea typeface="Times New Roman" panose="02020603050405020304" pitchFamily="18" charset="0"/>
                </a:rPr>
                <a:t> </a:t>
              </a:r>
              <a:r>
                <a:rPr lang="fr-FR" sz="1500" dirty="0"/>
                <a:t>» francophones. </a:t>
              </a:r>
            </a:p>
          </p:txBody>
        </p:sp>
        <p:sp>
          <p:nvSpPr>
            <p:cNvPr id="17" name="Rectangle 16">
              <a:extLst>
                <a:ext uri="{FF2B5EF4-FFF2-40B4-BE49-F238E27FC236}">
                  <a16:creationId xmlns:a16="http://schemas.microsoft.com/office/drawing/2014/main" id="{0082BF45-48E0-4CDC-8786-4CAB11A3393D}"/>
                </a:ext>
              </a:extLst>
            </p:cNvPr>
            <p:cNvSpPr/>
            <p:nvPr/>
          </p:nvSpPr>
          <p:spPr>
            <a:xfrm>
              <a:off x="6849208" y="267418"/>
              <a:ext cx="5043507" cy="298301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7">
              <a:extLst>
                <a:ext uri="{FF2B5EF4-FFF2-40B4-BE49-F238E27FC236}">
                  <a16:creationId xmlns:a16="http://schemas.microsoft.com/office/drawing/2014/main" id="{A2401B47-FB77-4BBF-B1C2-1443992CA6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39264" y="299648"/>
              <a:ext cx="1361871" cy="1361871"/>
            </a:xfrm>
            <a:prstGeom prst="rect">
              <a:avLst/>
            </a:prstGeom>
          </p:spPr>
        </p:pic>
      </p:grpSp>
      <p:sp>
        <p:nvSpPr>
          <p:cNvPr id="19" name="ZoneTexte 18">
            <a:extLst>
              <a:ext uri="{FF2B5EF4-FFF2-40B4-BE49-F238E27FC236}">
                <a16:creationId xmlns:a16="http://schemas.microsoft.com/office/drawing/2014/main" id="{EFB27B8E-3A09-425C-8CFF-ADE924EB8FEC}"/>
              </a:ext>
            </a:extLst>
          </p:cNvPr>
          <p:cNvSpPr txBox="1"/>
          <p:nvPr/>
        </p:nvSpPr>
        <p:spPr>
          <a:xfrm>
            <a:off x="219283" y="5083427"/>
            <a:ext cx="6668511"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09 &amp; 10 </a:t>
            </a:r>
            <a:r>
              <a:rPr lang="fr-FR" sz="1600" dirty="0">
                <a:solidFill>
                  <a:srgbClr val="0070C0"/>
                </a:solidFill>
                <a:latin typeface="Calibri" panose="020F0502020204030204" pitchFamily="34" charset="0"/>
                <a:cs typeface="Calibri" panose="020F0502020204030204" pitchFamily="34" charset="0"/>
              </a:rPr>
              <a:t>Que nous dit le témoignage d’Albert LONDRES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29B16DEF-F5E6-41B0-B143-239B22947C5F}"/>
              </a:ext>
            </a:extLst>
          </p:cNvPr>
          <p:cNvSpPr txBox="1"/>
          <p:nvPr/>
        </p:nvSpPr>
        <p:spPr>
          <a:xfrm>
            <a:off x="219283" y="5421981"/>
            <a:ext cx="5897591" cy="646331"/>
          </a:xfrm>
          <a:prstGeom prst="rect">
            <a:avLst/>
          </a:prstGeom>
          <a:noFill/>
        </p:spPr>
        <p:txBody>
          <a:bodyPr wrap="square">
            <a:spAutoFit/>
          </a:bodyPr>
          <a:lstStyle/>
          <a:p>
            <a:pPr algn="just"/>
            <a:r>
              <a:rPr lang="fr-FR" dirty="0">
                <a:solidFill>
                  <a:schemeClr val="accent4">
                    <a:lumMod val="50000"/>
                  </a:schemeClr>
                </a:solidFill>
                <a:latin typeface="Calibri" panose="020F0502020204030204" pitchFamily="34" charset="0"/>
                <a:cs typeface="Calibri" panose="020F0502020204030204" pitchFamily="34" charset="0"/>
              </a:rPr>
              <a:t>Le reporter Albert LONDRES nous dit que le </a:t>
            </a:r>
            <a:r>
              <a:rPr lang="fr-FR" b="1" dirty="0">
                <a:solidFill>
                  <a:schemeClr val="accent4">
                    <a:lumMod val="50000"/>
                  </a:schemeClr>
                </a:solidFill>
                <a:latin typeface="Calibri" panose="020F0502020204030204" pitchFamily="34" charset="0"/>
                <a:cs typeface="Calibri" panose="020F0502020204030204" pitchFamily="34" charset="0"/>
              </a:rPr>
              <a:t>chantier CONGO-OCÉAN</a:t>
            </a:r>
            <a:r>
              <a:rPr lang="fr-FR" dirty="0">
                <a:solidFill>
                  <a:schemeClr val="accent4">
                    <a:lumMod val="50000"/>
                  </a:schemeClr>
                </a:solidFill>
                <a:latin typeface="Calibri" panose="020F0502020204030204" pitchFamily="34" charset="0"/>
                <a:cs typeface="Calibri" panose="020F0502020204030204" pitchFamily="34" charset="0"/>
              </a:rPr>
              <a:t> est effectué dans des </a:t>
            </a:r>
            <a:r>
              <a:rPr lang="fr-FR" b="1" dirty="0">
                <a:solidFill>
                  <a:schemeClr val="accent4">
                    <a:lumMod val="50000"/>
                  </a:schemeClr>
                </a:solidFill>
                <a:latin typeface="Calibri" panose="020F0502020204030204" pitchFamily="34" charset="0"/>
                <a:cs typeface="Calibri" panose="020F0502020204030204" pitchFamily="34" charset="0"/>
              </a:rPr>
              <a:t>conditions inhumaines</a:t>
            </a:r>
            <a:r>
              <a:rPr lang="fr-FR" dirty="0">
                <a:solidFill>
                  <a:schemeClr val="accent4">
                    <a:lumMod val="50000"/>
                  </a:schemeClr>
                </a:solidFill>
                <a:latin typeface="Calibri" panose="020F0502020204030204" pitchFamily="34" charset="0"/>
                <a:cs typeface="Calibri" panose="020F0502020204030204" pitchFamily="34" charset="0"/>
              </a:rPr>
              <a:t>. </a:t>
            </a:r>
          </a:p>
        </p:txBody>
      </p:sp>
      <p:sp>
        <p:nvSpPr>
          <p:cNvPr id="21" name="ZoneTexte 20">
            <a:extLst>
              <a:ext uri="{FF2B5EF4-FFF2-40B4-BE49-F238E27FC236}">
                <a16:creationId xmlns:a16="http://schemas.microsoft.com/office/drawing/2014/main" id="{79E373E9-B602-4AFD-827F-35463407846E}"/>
              </a:ext>
            </a:extLst>
          </p:cNvPr>
          <p:cNvSpPr txBox="1"/>
          <p:nvPr/>
        </p:nvSpPr>
        <p:spPr>
          <a:xfrm>
            <a:off x="6699225" y="3461646"/>
            <a:ext cx="4291528"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FRANCE 2 </a:t>
            </a:r>
            <a:r>
              <a:rPr lang="fr-FR" sz="1600" dirty="0">
                <a:solidFill>
                  <a:srgbClr val="0070C0"/>
                </a:solidFill>
                <a:latin typeface="Calibri" panose="020F0502020204030204" pitchFamily="34" charset="0"/>
                <a:cs typeface="Calibri" panose="020F0502020204030204" pitchFamily="34" charset="0"/>
              </a:rPr>
              <a:t>Sous quel régime travaillaient les ouvriers noirs du chantier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885B3927-D21C-4126-B36E-137ECC240500}"/>
              </a:ext>
            </a:extLst>
          </p:cNvPr>
          <p:cNvSpPr txBox="1"/>
          <p:nvPr/>
        </p:nvSpPr>
        <p:spPr>
          <a:xfrm>
            <a:off x="6699225" y="3973558"/>
            <a:ext cx="4291528" cy="646331"/>
          </a:xfrm>
          <a:prstGeom prst="rect">
            <a:avLst/>
          </a:prstGeom>
          <a:noFill/>
        </p:spPr>
        <p:txBody>
          <a:bodyPr wrap="square">
            <a:spAutoFit/>
          </a:bodyPr>
          <a:lstStyle/>
          <a:p>
            <a:pPr algn="just"/>
            <a:r>
              <a:rPr lang="fr-FR" dirty="0">
                <a:solidFill>
                  <a:schemeClr val="accent4">
                    <a:lumMod val="50000"/>
                  </a:schemeClr>
                </a:solidFill>
                <a:latin typeface="Calibri" panose="020F0502020204030204" pitchFamily="34" charset="0"/>
                <a:cs typeface="Calibri" panose="020F0502020204030204" pitchFamily="34" charset="0"/>
              </a:rPr>
              <a:t>Les </a:t>
            </a:r>
            <a:r>
              <a:rPr lang="fr-FR" b="1" dirty="0">
                <a:solidFill>
                  <a:schemeClr val="accent4">
                    <a:lumMod val="50000"/>
                  </a:schemeClr>
                </a:solidFill>
                <a:latin typeface="Calibri" panose="020F0502020204030204" pitchFamily="34" charset="0"/>
                <a:cs typeface="Calibri" panose="020F0502020204030204" pitchFamily="34" charset="0"/>
              </a:rPr>
              <a:t>ouvriers noirs</a:t>
            </a:r>
            <a:r>
              <a:rPr lang="fr-FR" dirty="0">
                <a:solidFill>
                  <a:schemeClr val="accent4">
                    <a:lumMod val="50000"/>
                  </a:schemeClr>
                </a:solidFill>
                <a:latin typeface="Calibri" panose="020F0502020204030204" pitchFamily="34" charset="0"/>
                <a:cs typeface="Calibri" panose="020F0502020204030204" pitchFamily="34" charset="0"/>
              </a:rPr>
              <a:t> travaillaient sous le régime du </a:t>
            </a:r>
            <a:r>
              <a:rPr lang="fr-FR" b="1" dirty="0">
                <a:solidFill>
                  <a:schemeClr val="accent4">
                    <a:lumMod val="50000"/>
                  </a:schemeClr>
                </a:solidFill>
                <a:latin typeface="Calibri" panose="020F0502020204030204" pitchFamily="34" charset="0"/>
                <a:cs typeface="Calibri" panose="020F0502020204030204" pitchFamily="34" charset="0"/>
              </a:rPr>
              <a:t>travail forcé</a:t>
            </a:r>
            <a:r>
              <a:rPr lang="fr-FR" dirty="0">
                <a:solidFill>
                  <a:schemeClr val="accent4">
                    <a:lumMod val="50000"/>
                  </a:schemeClr>
                </a:solidFill>
                <a:latin typeface="Calibri" panose="020F0502020204030204" pitchFamily="34" charset="0"/>
                <a:cs typeface="Calibri" panose="020F0502020204030204" pitchFamily="34" charset="0"/>
              </a:rPr>
              <a:t>. </a:t>
            </a:r>
          </a:p>
        </p:txBody>
      </p:sp>
      <p:sp>
        <p:nvSpPr>
          <p:cNvPr id="23" name="ZoneTexte 22">
            <a:extLst>
              <a:ext uri="{FF2B5EF4-FFF2-40B4-BE49-F238E27FC236}">
                <a16:creationId xmlns:a16="http://schemas.microsoft.com/office/drawing/2014/main" id="{F66401B9-2B32-45C4-9D9C-A6917302F32B}"/>
              </a:ext>
            </a:extLst>
          </p:cNvPr>
          <p:cNvSpPr txBox="1"/>
          <p:nvPr/>
        </p:nvSpPr>
        <p:spPr>
          <a:xfrm>
            <a:off x="6699225" y="4619889"/>
            <a:ext cx="4291528"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FRANCE 2 </a:t>
            </a:r>
            <a:r>
              <a:rPr lang="fr-FR" sz="1600" dirty="0">
                <a:solidFill>
                  <a:srgbClr val="0070C0"/>
                </a:solidFill>
                <a:latin typeface="Calibri" panose="020F0502020204030204" pitchFamily="34" charset="0"/>
                <a:cs typeface="Calibri" panose="020F0502020204030204" pitchFamily="34" charset="0"/>
              </a:rPr>
              <a:t>Pourquoi Louis-Georges TIN et l’association qu’il préside portent-il plainte aujourd’hui pour « crime contre l’humanité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2C832A79-58DD-4F61-A57C-0C29208AB605}"/>
              </a:ext>
            </a:extLst>
          </p:cNvPr>
          <p:cNvSpPr txBox="1"/>
          <p:nvPr/>
        </p:nvSpPr>
        <p:spPr>
          <a:xfrm>
            <a:off x="6699225" y="5401236"/>
            <a:ext cx="5113106" cy="1477328"/>
          </a:xfrm>
          <a:prstGeom prst="rect">
            <a:avLst/>
          </a:prstGeom>
          <a:noFill/>
        </p:spPr>
        <p:txBody>
          <a:bodyPr wrap="square">
            <a:spAutoFit/>
          </a:bodyPr>
          <a:lstStyle/>
          <a:p>
            <a:pPr algn="just"/>
            <a:r>
              <a:rPr lang="fr-FR" b="1" dirty="0">
                <a:solidFill>
                  <a:schemeClr val="accent4">
                    <a:lumMod val="50000"/>
                  </a:schemeClr>
                </a:solidFill>
                <a:latin typeface="Calibri" panose="020F0502020204030204" pitchFamily="34" charset="0"/>
                <a:cs typeface="Calibri" panose="020F0502020204030204" pitchFamily="34" charset="0"/>
              </a:rPr>
              <a:t>Pour le président du CRAN, il n’y a aucune différence entre l’esclavage et le travail forcé, dans les faits : </a:t>
            </a:r>
            <a:r>
              <a:rPr lang="fr-FR" dirty="0">
                <a:solidFill>
                  <a:schemeClr val="accent4">
                    <a:lumMod val="50000"/>
                  </a:schemeClr>
                </a:solidFill>
                <a:latin typeface="Calibri" panose="020F0502020204030204" pitchFamily="34" charset="0"/>
                <a:cs typeface="Calibri" panose="020F0502020204030204" pitchFamily="34" charset="0"/>
              </a:rPr>
              <a:t>des ouvriers civils, sans condamnations, travaillant sans salaire dans des conditions inhumaines.</a:t>
            </a:r>
          </a:p>
        </p:txBody>
      </p:sp>
      <p:pic>
        <p:nvPicPr>
          <p:cNvPr id="2" name="Image 1">
            <a:hlinkClick r:id="rId4" action="ppaction://hlinksldjump"/>
            <a:extLst>
              <a:ext uri="{FF2B5EF4-FFF2-40B4-BE49-F238E27FC236}">
                <a16:creationId xmlns:a16="http://schemas.microsoft.com/office/drawing/2014/main" id="{0671F28B-0BC2-892C-EA48-30532EFB1C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3" name="Groupe 2">
            <a:extLst>
              <a:ext uri="{FF2B5EF4-FFF2-40B4-BE49-F238E27FC236}">
                <a16:creationId xmlns:a16="http://schemas.microsoft.com/office/drawing/2014/main" id="{A5B5E6CF-D0F3-4649-B4C9-07DEAEC06D29}"/>
              </a:ext>
            </a:extLst>
          </p:cNvPr>
          <p:cNvGrpSpPr/>
          <p:nvPr/>
        </p:nvGrpSpPr>
        <p:grpSpPr>
          <a:xfrm>
            <a:off x="10990753" y="3533053"/>
            <a:ext cx="1051400" cy="1190775"/>
            <a:chOff x="10990753" y="3533053"/>
            <a:chExt cx="1051400" cy="1190775"/>
          </a:xfrm>
        </p:grpSpPr>
        <p:pic>
          <p:nvPicPr>
            <p:cNvPr id="4" name="Image 3">
              <a:hlinkClick r:id="rId6"/>
              <a:extLst>
                <a:ext uri="{FF2B5EF4-FFF2-40B4-BE49-F238E27FC236}">
                  <a16:creationId xmlns:a16="http://schemas.microsoft.com/office/drawing/2014/main" id="{95289D37-4C5F-4963-8C36-E9403B4BDB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19962" y="3616453"/>
              <a:ext cx="592982" cy="1023977"/>
            </a:xfrm>
            <a:prstGeom prst="rect">
              <a:avLst/>
            </a:prstGeom>
          </p:spPr>
        </p:pic>
        <p:pic>
          <p:nvPicPr>
            <p:cNvPr id="8" name="Image 7">
              <a:hlinkClick r:id="rId6"/>
              <a:extLst>
                <a:ext uri="{FF2B5EF4-FFF2-40B4-BE49-F238E27FC236}">
                  <a16:creationId xmlns:a16="http://schemas.microsoft.com/office/drawing/2014/main" id="{34CEF04C-E786-B896-0D16-28E37C0753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90753" y="3533053"/>
              <a:ext cx="1051400" cy="1190775"/>
            </a:xfrm>
            <a:prstGeom prst="rect">
              <a:avLst/>
            </a:prstGeom>
          </p:spPr>
        </p:pic>
      </p:grpSp>
      <p:sp>
        <p:nvSpPr>
          <p:cNvPr id="6" name="ZoneTexte 5">
            <a:extLst>
              <a:ext uri="{FF2B5EF4-FFF2-40B4-BE49-F238E27FC236}">
                <a16:creationId xmlns:a16="http://schemas.microsoft.com/office/drawing/2014/main" id="{1845A800-D1A1-F1CF-8EBD-B6631407EF1E}"/>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50841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checkerboard(across)">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checkerboard(across)">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checkerboard(across)">
                                      <p:cBhvr>
                                        <p:cTn id="6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30AC5B2-638D-D286-D05D-0F94B59F5A63}"/>
              </a:ext>
            </a:extLst>
          </p:cNvPr>
          <p:cNvSpPr txBox="1"/>
          <p:nvPr/>
        </p:nvSpPr>
        <p:spPr>
          <a:xfrm>
            <a:off x="246910" y="4907643"/>
            <a:ext cx="7152976" cy="1938992"/>
          </a:xfrm>
          <a:prstGeom prst="rect">
            <a:avLst/>
          </a:prstGeom>
          <a:noFill/>
        </p:spPr>
        <p:txBody>
          <a:bodyPr wrap="square">
            <a:spAutoFit/>
          </a:bodyPr>
          <a:lstStyle/>
          <a:p>
            <a:pPr algn="just"/>
            <a:r>
              <a:rPr lang="fr-FR" sz="1500" dirty="0">
                <a:solidFill>
                  <a:schemeClr val="accent4">
                    <a:lumMod val="50000"/>
                  </a:schemeClr>
                </a:solidFill>
                <a:latin typeface="Calibri" panose="020F0502020204030204" pitchFamily="34" charset="0"/>
                <a:cs typeface="Calibri" panose="020F0502020204030204" pitchFamily="34" charset="0"/>
              </a:rPr>
              <a:t>En 1901, la loi sur le droit d’association ouvre la voie au bénévolat (travail volontaire et gratuit) et aux citoyens souhaitant se regrouper dans un but précis. </a:t>
            </a:r>
          </a:p>
          <a:p>
            <a:pPr algn="just"/>
            <a:r>
              <a:rPr lang="fr-FR" sz="1500" dirty="0">
                <a:solidFill>
                  <a:schemeClr val="accent4">
                    <a:lumMod val="50000"/>
                  </a:schemeClr>
                </a:solidFill>
                <a:latin typeface="Calibri" panose="020F0502020204030204" pitchFamily="34" charset="0"/>
                <a:cs typeface="Calibri" panose="020F0502020204030204" pitchFamily="34" charset="0"/>
              </a:rPr>
              <a:t>En </a:t>
            </a:r>
            <a:r>
              <a:rPr lang="fr-FR" sz="1500" b="1" dirty="0">
                <a:solidFill>
                  <a:schemeClr val="accent4">
                    <a:lumMod val="50000"/>
                  </a:schemeClr>
                </a:solidFill>
                <a:latin typeface="Calibri" panose="020F0502020204030204" pitchFamily="34" charset="0"/>
                <a:cs typeface="Calibri" panose="020F0502020204030204" pitchFamily="34" charset="0"/>
              </a:rPr>
              <a:t>1936</a:t>
            </a:r>
            <a:r>
              <a:rPr lang="fr-FR" sz="1500" dirty="0">
                <a:solidFill>
                  <a:schemeClr val="accent4">
                    <a:lumMod val="50000"/>
                  </a:schemeClr>
                </a:solidFill>
                <a:latin typeface="Calibri" panose="020F0502020204030204" pitchFamily="34" charset="0"/>
                <a:cs typeface="Calibri" panose="020F0502020204030204" pitchFamily="34" charset="0"/>
              </a:rPr>
              <a:t>, dans l’Entre-deux-guerres, le </a:t>
            </a:r>
            <a:r>
              <a:rPr lang="fr-FR" sz="1500" b="1" dirty="0">
                <a:solidFill>
                  <a:schemeClr val="accent4">
                    <a:lumMod val="50000"/>
                  </a:schemeClr>
                </a:solidFill>
                <a:latin typeface="Calibri" panose="020F0502020204030204" pitchFamily="34" charset="0"/>
                <a:cs typeface="Calibri" panose="020F0502020204030204" pitchFamily="34" charset="0"/>
              </a:rPr>
              <a:t>Front populaire</a:t>
            </a:r>
            <a:r>
              <a:rPr lang="fr-FR" sz="1500" dirty="0">
                <a:solidFill>
                  <a:schemeClr val="accent4">
                    <a:lumMod val="50000"/>
                  </a:schemeClr>
                </a:solidFill>
                <a:latin typeface="Calibri" panose="020F0502020204030204" pitchFamily="34" charset="0"/>
                <a:cs typeface="Calibri" panose="020F0502020204030204" pitchFamily="34" charset="0"/>
              </a:rPr>
              <a:t> permet des avancées sociales importantes : </a:t>
            </a:r>
            <a:r>
              <a:rPr lang="fr-FR" sz="1500" b="1" dirty="0">
                <a:solidFill>
                  <a:schemeClr val="accent4">
                    <a:lumMod val="50000"/>
                  </a:schemeClr>
                </a:solidFill>
                <a:latin typeface="Calibri" panose="020F0502020204030204" pitchFamily="34" charset="0"/>
                <a:cs typeface="Calibri" panose="020F0502020204030204" pitchFamily="34" charset="0"/>
              </a:rPr>
              <a:t>semaine de 40h</a:t>
            </a:r>
            <a:r>
              <a:rPr lang="fr-FR" sz="1500" dirty="0">
                <a:solidFill>
                  <a:schemeClr val="accent4">
                    <a:lumMod val="50000"/>
                  </a:schemeClr>
                </a:solidFill>
                <a:latin typeface="Calibri" panose="020F0502020204030204" pitchFamily="34" charset="0"/>
                <a:cs typeface="Calibri" panose="020F0502020204030204" pitchFamily="34" charset="0"/>
              </a:rPr>
              <a:t> et </a:t>
            </a:r>
            <a:r>
              <a:rPr lang="fr-FR" sz="1500" b="1" dirty="0">
                <a:solidFill>
                  <a:schemeClr val="accent4">
                    <a:lumMod val="50000"/>
                  </a:schemeClr>
                </a:solidFill>
                <a:latin typeface="Calibri" panose="020F0502020204030204" pitchFamily="34" charset="0"/>
                <a:cs typeface="Calibri" panose="020F0502020204030204" pitchFamily="34" charset="0"/>
              </a:rPr>
              <a:t>deux semaines de congés payés</a:t>
            </a:r>
            <a:r>
              <a:rPr lang="fr-FR" sz="1500" dirty="0">
                <a:solidFill>
                  <a:schemeClr val="accent4">
                    <a:lumMod val="50000"/>
                  </a:schemeClr>
                </a:solidFill>
                <a:latin typeface="Calibri" panose="020F0502020204030204" pitchFamily="34" charset="0"/>
                <a:cs typeface="Calibri" panose="020F0502020204030204" pitchFamily="34" charset="0"/>
              </a:rPr>
              <a:t>, notamment.</a:t>
            </a:r>
          </a:p>
          <a:p>
            <a:pPr algn="just"/>
            <a:r>
              <a:rPr lang="fr-FR" sz="1500" dirty="0">
                <a:solidFill>
                  <a:schemeClr val="accent4">
                    <a:lumMod val="50000"/>
                  </a:schemeClr>
                </a:solidFill>
                <a:latin typeface="Calibri" panose="020F0502020204030204" pitchFamily="34" charset="0"/>
                <a:cs typeface="Calibri" panose="020F0502020204030204" pitchFamily="34" charset="0"/>
              </a:rPr>
              <a:t>Après guerre, en </a:t>
            </a:r>
            <a:r>
              <a:rPr lang="fr-FR" sz="1500" b="1" dirty="0">
                <a:solidFill>
                  <a:schemeClr val="accent4">
                    <a:lumMod val="50000"/>
                  </a:schemeClr>
                </a:solidFill>
                <a:latin typeface="Calibri" panose="020F0502020204030204" pitchFamily="34" charset="0"/>
                <a:cs typeface="Calibri" panose="020F0502020204030204" pitchFamily="34" charset="0"/>
              </a:rPr>
              <a:t>1945</a:t>
            </a:r>
            <a:r>
              <a:rPr lang="fr-FR" sz="1500" dirty="0">
                <a:solidFill>
                  <a:schemeClr val="accent4">
                    <a:lumMod val="50000"/>
                  </a:schemeClr>
                </a:solidFill>
                <a:latin typeface="Calibri" panose="020F0502020204030204" pitchFamily="34" charset="0"/>
                <a:cs typeface="Calibri" panose="020F0502020204030204" pitchFamily="34" charset="0"/>
              </a:rPr>
              <a:t>, les lois de protection des ouvriers (contre la maladie, les accidents du travail, la vieillesse) sont largement intégrées dans la </a:t>
            </a:r>
            <a:r>
              <a:rPr lang="fr-FR" sz="1500" b="1" dirty="0">
                <a:solidFill>
                  <a:schemeClr val="accent4">
                    <a:lumMod val="50000"/>
                  </a:schemeClr>
                </a:solidFill>
                <a:latin typeface="Calibri" panose="020F0502020204030204" pitchFamily="34" charset="0"/>
                <a:cs typeface="Calibri" panose="020F0502020204030204" pitchFamily="34" charset="0"/>
              </a:rPr>
              <a:t>Sécurité sociale</a:t>
            </a:r>
            <a:r>
              <a:rPr lang="fr-FR" sz="1500" dirty="0">
                <a:solidFill>
                  <a:schemeClr val="accent4">
                    <a:lumMod val="50000"/>
                  </a:schemeClr>
                </a:solidFill>
                <a:latin typeface="Calibri" panose="020F0502020204030204" pitchFamily="34" charset="0"/>
                <a:cs typeface="Calibri" panose="020F0502020204030204" pitchFamily="34" charset="0"/>
              </a:rPr>
              <a:t>.</a:t>
            </a:r>
          </a:p>
          <a:p>
            <a:pPr algn="just"/>
            <a:r>
              <a:rPr lang="fr-FR" sz="1500" dirty="0">
                <a:solidFill>
                  <a:schemeClr val="accent4">
                    <a:lumMod val="50000"/>
                  </a:schemeClr>
                </a:solidFill>
                <a:latin typeface="Calibri" panose="020F0502020204030204" pitchFamily="34" charset="0"/>
                <a:cs typeface="Calibri" panose="020F0502020204030204" pitchFamily="34" charset="0"/>
              </a:rPr>
              <a:t>En </a:t>
            </a:r>
            <a:r>
              <a:rPr lang="fr-FR" sz="1500" b="1" dirty="0">
                <a:solidFill>
                  <a:schemeClr val="accent4">
                    <a:lumMod val="50000"/>
                  </a:schemeClr>
                </a:solidFill>
                <a:latin typeface="Calibri" panose="020F0502020204030204" pitchFamily="34" charset="0"/>
                <a:cs typeface="Calibri" panose="020F0502020204030204" pitchFamily="34" charset="0"/>
              </a:rPr>
              <a:t>1946</a:t>
            </a:r>
            <a:r>
              <a:rPr lang="fr-FR" sz="1500" dirty="0">
                <a:solidFill>
                  <a:schemeClr val="accent4">
                    <a:lumMod val="50000"/>
                  </a:schemeClr>
                </a:solidFill>
                <a:latin typeface="Calibri" panose="020F0502020204030204" pitchFamily="34" charset="0"/>
                <a:cs typeface="Calibri" panose="020F0502020204030204" pitchFamily="34" charset="0"/>
              </a:rPr>
              <a:t>, dans les colonies françaises, la </a:t>
            </a:r>
            <a:r>
              <a:rPr lang="fr-FR" sz="1500" b="1" dirty="0">
                <a:solidFill>
                  <a:schemeClr val="accent4">
                    <a:lumMod val="50000"/>
                  </a:schemeClr>
                </a:solidFill>
                <a:latin typeface="Calibri" panose="020F0502020204030204" pitchFamily="34" charset="0"/>
                <a:cs typeface="Calibri" panose="020F0502020204030204" pitchFamily="34" charset="0"/>
              </a:rPr>
              <a:t>loi HOUPHOUËT-BOIGNY</a:t>
            </a:r>
            <a:r>
              <a:rPr lang="fr-FR" sz="1500" dirty="0">
                <a:solidFill>
                  <a:schemeClr val="accent4">
                    <a:lumMod val="50000"/>
                  </a:schemeClr>
                </a:solidFill>
                <a:latin typeface="Calibri" panose="020F0502020204030204" pitchFamily="34" charset="0"/>
                <a:cs typeface="Calibri" panose="020F0502020204030204" pitchFamily="34" charset="0"/>
              </a:rPr>
              <a:t> permet la </a:t>
            </a:r>
            <a:r>
              <a:rPr lang="fr-FR" sz="1500" b="1" dirty="0">
                <a:solidFill>
                  <a:schemeClr val="accent4">
                    <a:lumMod val="50000"/>
                  </a:schemeClr>
                </a:solidFill>
                <a:latin typeface="Calibri" panose="020F0502020204030204" pitchFamily="34" charset="0"/>
                <a:cs typeface="Calibri" panose="020F0502020204030204" pitchFamily="34" charset="0"/>
              </a:rPr>
              <a:t>suppression du travail forcé</a:t>
            </a:r>
            <a:r>
              <a:rPr lang="fr-FR" sz="1500" dirty="0">
                <a:solidFill>
                  <a:schemeClr val="accent4">
                    <a:lumMod val="50000"/>
                  </a:schemeClr>
                </a:solidFill>
                <a:latin typeface="Calibri" panose="020F0502020204030204" pitchFamily="34" charset="0"/>
                <a:cs typeface="Calibri" panose="020F0502020204030204" pitchFamily="34" charset="0"/>
              </a:rPr>
              <a:t>, pratique dérivée de l’esclavage.</a:t>
            </a:r>
          </a:p>
        </p:txBody>
      </p:sp>
      <p:pic>
        <p:nvPicPr>
          <p:cNvPr id="6" name="Image 5">
            <a:extLst>
              <a:ext uri="{FF2B5EF4-FFF2-40B4-BE49-F238E27FC236}">
                <a16:creationId xmlns:a16="http://schemas.microsoft.com/office/drawing/2014/main" id="{F0AA2D58-C9DF-5019-7541-B7007EF1C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440" y="2581393"/>
            <a:ext cx="3389772" cy="2004979"/>
          </a:xfrm>
          <a:prstGeom prst="rect">
            <a:avLst/>
          </a:prstGeom>
        </p:spPr>
      </p:pic>
      <p:pic>
        <p:nvPicPr>
          <p:cNvPr id="7" name="Image 6">
            <a:extLst>
              <a:ext uri="{FF2B5EF4-FFF2-40B4-BE49-F238E27FC236}">
                <a16:creationId xmlns:a16="http://schemas.microsoft.com/office/drawing/2014/main" id="{6FA144E1-0EEB-84CA-06B5-F0AD174051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56" y="467027"/>
            <a:ext cx="3389772" cy="2030747"/>
          </a:xfrm>
          <a:prstGeom prst="rect">
            <a:avLst/>
          </a:prstGeom>
        </p:spPr>
      </p:pic>
      <p:pic>
        <p:nvPicPr>
          <p:cNvPr id="8" name="Image 7">
            <a:hlinkClick r:id="rId4" action="ppaction://hlinksldjump"/>
            <a:extLst>
              <a:ext uri="{FF2B5EF4-FFF2-40B4-BE49-F238E27FC236}">
                <a16:creationId xmlns:a16="http://schemas.microsoft.com/office/drawing/2014/main" id="{5872B24E-7FC0-D7CD-ED80-99E849A90C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 name="ZoneTexte 2">
            <a:extLst>
              <a:ext uri="{FF2B5EF4-FFF2-40B4-BE49-F238E27FC236}">
                <a16:creationId xmlns:a16="http://schemas.microsoft.com/office/drawing/2014/main" id="{2C0CB547-E98E-BD90-7615-15FFA4403370}"/>
              </a:ext>
            </a:extLst>
          </p:cNvPr>
          <p:cNvSpPr txBox="1"/>
          <p:nvPr/>
        </p:nvSpPr>
        <p:spPr>
          <a:xfrm>
            <a:off x="5896801" y="479260"/>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4</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
        <p:nvSpPr>
          <p:cNvPr id="9" name="Rectangle 8">
            <a:extLst>
              <a:ext uri="{FF2B5EF4-FFF2-40B4-BE49-F238E27FC236}">
                <a16:creationId xmlns:a16="http://schemas.microsoft.com/office/drawing/2014/main" id="{7DFD417B-F3C9-BA2A-C38A-D0FB29B86CC9}"/>
              </a:ext>
            </a:extLst>
          </p:cNvPr>
          <p:cNvSpPr/>
          <p:nvPr/>
        </p:nvSpPr>
        <p:spPr>
          <a:xfrm>
            <a:off x="5238819" y="738331"/>
            <a:ext cx="5948872" cy="369332"/>
          </a:xfrm>
          <a:prstGeom prst="rect">
            <a:avLst/>
          </a:prstGeom>
          <a:noFill/>
        </p:spPr>
        <p:txBody>
          <a:bodyPr wrap="none" lIns="91440" tIns="45720" rIns="91440" bIns="45720">
            <a:spAutoFit/>
          </a:bodyPr>
          <a:lstStyle/>
          <a:p>
            <a:pPr algn="ctr"/>
            <a:r>
              <a:rPr lang="fr-FR" b="1" cap="none" spc="0" dirty="0">
                <a:ln w="12700">
                  <a:solidFill>
                    <a:srgbClr val="FFFF00"/>
                  </a:solidFill>
                  <a:prstDash val="solid"/>
                </a:ln>
                <a:solidFill>
                  <a:srgbClr val="7030A0"/>
                </a:solidFill>
                <a:effectLst>
                  <a:outerShdw dist="38100" dir="2640000" algn="bl" rotWithShape="0">
                    <a:schemeClr val="accent1"/>
                  </a:outerShdw>
                </a:effectLst>
              </a:rPr>
              <a:t>Révolutions industrielles, association et conditions de travail</a:t>
            </a:r>
          </a:p>
        </p:txBody>
      </p:sp>
      <p:sp>
        <p:nvSpPr>
          <p:cNvPr id="2" name="Rectangle 1">
            <a:extLst>
              <a:ext uri="{FF2B5EF4-FFF2-40B4-BE49-F238E27FC236}">
                <a16:creationId xmlns:a16="http://schemas.microsoft.com/office/drawing/2014/main" id="{8DC7B982-29A0-8FD8-4A73-012233BD90BE}"/>
              </a:ext>
            </a:extLst>
          </p:cNvPr>
          <p:cNvSpPr/>
          <p:nvPr/>
        </p:nvSpPr>
        <p:spPr>
          <a:xfrm>
            <a:off x="5691674" y="1337877"/>
            <a:ext cx="171524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 XX</a:t>
            </a:r>
            <a:r>
              <a:rPr lang="fr-FR" b="1" baseline="30000" dirty="0"/>
              <a:t>e</a:t>
            </a:r>
            <a:r>
              <a:rPr lang="fr-FR" b="1" dirty="0"/>
              <a:t> s.</a:t>
            </a:r>
          </a:p>
        </p:txBody>
      </p:sp>
      <p:cxnSp>
        <p:nvCxnSpPr>
          <p:cNvPr id="11" name="Connecteur droit avec flèche 10">
            <a:extLst>
              <a:ext uri="{FF2B5EF4-FFF2-40B4-BE49-F238E27FC236}">
                <a16:creationId xmlns:a16="http://schemas.microsoft.com/office/drawing/2014/main" id="{9B909EF9-BEFF-B7EE-D298-32F375646CBD}"/>
              </a:ext>
            </a:extLst>
          </p:cNvPr>
          <p:cNvCxnSpPr>
            <a:cxnSpLocks/>
          </p:cNvCxnSpPr>
          <p:nvPr/>
        </p:nvCxnSpPr>
        <p:spPr>
          <a:xfrm>
            <a:off x="7440465" y="1502656"/>
            <a:ext cx="28459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D60937B-68D7-2969-33BE-5A8314A85BAA}"/>
              </a:ext>
            </a:extLst>
          </p:cNvPr>
          <p:cNvSpPr/>
          <p:nvPr/>
        </p:nvSpPr>
        <p:spPr>
          <a:xfrm>
            <a:off x="7762381" y="1341224"/>
            <a:ext cx="4298984"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siècles d’évolution des conditions de travail</a:t>
            </a:r>
            <a:endParaRPr lang="fr-FR" b="1" dirty="0">
              <a:solidFill>
                <a:srgbClr val="FF0000"/>
              </a:solidFill>
            </a:endParaRPr>
          </a:p>
        </p:txBody>
      </p:sp>
      <p:cxnSp>
        <p:nvCxnSpPr>
          <p:cNvPr id="13" name="Connecteur droit avec flèche 12">
            <a:extLst>
              <a:ext uri="{FF2B5EF4-FFF2-40B4-BE49-F238E27FC236}">
                <a16:creationId xmlns:a16="http://schemas.microsoft.com/office/drawing/2014/main" id="{C279CA05-C1B3-45BB-467D-044829093906}"/>
              </a:ext>
            </a:extLst>
          </p:cNvPr>
          <p:cNvCxnSpPr>
            <a:cxnSpLocks/>
          </p:cNvCxnSpPr>
          <p:nvPr/>
        </p:nvCxnSpPr>
        <p:spPr>
          <a:xfrm>
            <a:off x="8642810" y="1729222"/>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4D70944-1814-E7A9-72CF-5DA7E97643CD}"/>
              </a:ext>
            </a:extLst>
          </p:cNvPr>
          <p:cNvSpPr/>
          <p:nvPr/>
        </p:nvSpPr>
        <p:spPr>
          <a:xfrm>
            <a:off x="7736064" y="1998842"/>
            <a:ext cx="1615899"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MÉTROPOLE</a:t>
            </a:r>
          </a:p>
        </p:txBody>
      </p:sp>
      <p:cxnSp>
        <p:nvCxnSpPr>
          <p:cNvPr id="24" name="Connecteur droit avec flèche 23">
            <a:extLst>
              <a:ext uri="{FF2B5EF4-FFF2-40B4-BE49-F238E27FC236}">
                <a16:creationId xmlns:a16="http://schemas.microsoft.com/office/drawing/2014/main" id="{34CC911C-D56A-8151-064D-10B5072BA197}"/>
              </a:ext>
            </a:extLst>
          </p:cNvPr>
          <p:cNvCxnSpPr>
            <a:cxnSpLocks/>
          </p:cNvCxnSpPr>
          <p:nvPr/>
        </p:nvCxnSpPr>
        <p:spPr>
          <a:xfrm>
            <a:off x="11284367" y="172922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E5F37044-EFF9-CB1B-5A37-957ED8805C8E}"/>
              </a:ext>
            </a:extLst>
          </p:cNvPr>
          <p:cNvCxnSpPr>
            <a:cxnSpLocks/>
          </p:cNvCxnSpPr>
          <p:nvPr/>
        </p:nvCxnSpPr>
        <p:spPr>
          <a:xfrm>
            <a:off x="6200302" y="172922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A6EF43CC-598D-8A92-B9AD-F2735CA8925C}"/>
              </a:ext>
            </a:extLst>
          </p:cNvPr>
          <p:cNvSpPr txBox="1"/>
          <p:nvPr/>
        </p:nvSpPr>
        <p:spPr>
          <a:xfrm>
            <a:off x="7742944" y="2288859"/>
            <a:ext cx="1615899" cy="307777"/>
          </a:xfrm>
          <a:prstGeom prst="rect">
            <a:avLst/>
          </a:prstGeom>
          <a:noFill/>
        </p:spPr>
        <p:txBody>
          <a:bodyPr wrap="square">
            <a:spAutoFit/>
          </a:bodyPr>
          <a:lstStyle/>
          <a:p>
            <a:r>
              <a:rPr lang="fr-FR" sz="1400" i="1" dirty="0">
                <a:solidFill>
                  <a:schemeClr val="accent4">
                    <a:lumMod val="50000"/>
                  </a:schemeClr>
                </a:solidFill>
                <a:latin typeface="Calibri" panose="020F0502020204030204" pitchFamily="34" charset="0"/>
                <a:cs typeface="Calibri" panose="020F0502020204030204" pitchFamily="34" charset="0"/>
              </a:rPr>
              <a:t>Hexagone + Corse</a:t>
            </a:r>
            <a:endParaRPr lang="fr-FR" sz="1400" i="1" dirty="0">
              <a:latin typeface="Calibri" panose="020F0502020204030204" pitchFamily="34" charset="0"/>
              <a:cs typeface="Calibri" panose="020F0502020204030204" pitchFamily="34" charset="0"/>
            </a:endParaRPr>
          </a:p>
        </p:txBody>
      </p:sp>
      <p:sp>
        <p:nvSpPr>
          <p:cNvPr id="30" name="Rectangle 29">
            <a:extLst>
              <a:ext uri="{FF2B5EF4-FFF2-40B4-BE49-F238E27FC236}">
                <a16:creationId xmlns:a16="http://schemas.microsoft.com/office/drawing/2014/main" id="{132E3189-94CC-5CEE-B6B5-55B4DFF2E733}"/>
              </a:ext>
            </a:extLst>
          </p:cNvPr>
          <p:cNvSpPr/>
          <p:nvPr/>
        </p:nvSpPr>
        <p:spPr>
          <a:xfrm>
            <a:off x="10445466" y="1993205"/>
            <a:ext cx="1615899"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COLONIES</a:t>
            </a:r>
          </a:p>
        </p:txBody>
      </p:sp>
      <p:sp>
        <p:nvSpPr>
          <p:cNvPr id="32" name="ZoneTexte 31">
            <a:extLst>
              <a:ext uri="{FF2B5EF4-FFF2-40B4-BE49-F238E27FC236}">
                <a16:creationId xmlns:a16="http://schemas.microsoft.com/office/drawing/2014/main" id="{4D6B74AF-BAEA-2F08-D40C-9C1A40B33BE6}"/>
              </a:ext>
            </a:extLst>
          </p:cNvPr>
          <p:cNvSpPr txBox="1"/>
          <p:nvPr/>
        </p:nvSpPr>
        <p:spPr>
          <a:xfrm>
            <a:off x="10445465" y="2319783"/>
            <a:ext cx="1615899" cy="523220"/>
          </a:xfrm>
          <a:prstGeom prst="rect">
            <a:avLst/>
          </a:prstGeom>
          <a:noFill/>
        </p:spPr>
        <p:txBody>
          <a:bodyPr wrap="square">
            <a:spAutoFit/>
          </a:bodyPr>
          <a:lstStyle/>
          <a:p>
            <a:pPr algn="ctr"/>
            <a:r>
              <a:rPr lang="fr-FR" sz="1400" i="1" dirty="0">
                <a:solidFill>
                  <a:schemeClr val="accent4">
                    <a:lumMod val="50000"/>
                  </a:schemeClr>
                </a:solidFill>
                <a:latin typeface="Calibri" panose="020F0502020204030204" pitchFamily="34" charset="0"/>
                <a:cs typeface="Calibri" panose="020F0502020204030204" pitchFamily="34" charset="0"/>
              </a:rPr>
              <a:t>Surtout en Afrique &amp; Indochine</a:t>
            </a:r>
            <a:endParaRPr lang="fr-FR" sz="1400" i="1" dirty="0">
              <a:latin typeface="Calibri" panose="020F0502020204030204" pitchFamily="34" charset="0"/>
              <a:cs typeface="Calibri" panose="020F0502020204030204" pitchFamily="34" charset="0"/>
            </a:endParaRPr>
          </a:p>
        </p:txBody>
      </p:sp>
      <p:cxnSp>
        <p:nvCxnSpPr>
          <p:cNvPr id="33" name="Connecteur droit avec flèche 32">
            <a:extLst>
              <a:ext uri="{FF2B5EF4-FFF2-40B4-BE49-F238E27FC236}">
                <a16:creationId xmlns:a16="http://schemas.microsoft.com/office/drawing/2014/main" id="{26722C9E-55C4-5434-CE8E-42ECEAD3987E}"/>
              </a:ext>
            </a:extLst>
          </p:cNvPr>
          <p:cNvCxnSpPr>
            <a:cxnSpLocks/>
          </p:cNvCxnSpPr>
          <p:nvPr/>
        </p:nvCxnSpPr>
        <p:spPr>
          <a:xfrm flipH="1">
            <a:off x="8642810" y="2581393"/>
            <a:ext cx="3419" cy="7125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8FDB8965-8EA7-2AE0-82D4-B240FF64101A}"/>
              </a:ext>
            </a:extLst>
          </p:cNvPr>
          <p:cNvCxnSpPr>
            <a:cxnSpLocks/>
          </p:cNvCxnSpPr>
          <p:nvPr/>
        </p:nvCxnSpPr>
        <p:spPr>
          <a:xfrm>
            <a:off x="11242957" y="5765025"/>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F01ADCDA-C8E3-E6E5-88B9-4B56C3E2B2A7}"/>
              </a:ext>
            </a:extLst>
          </p:cNvPr>
          <p:cNvCxnSpPr>
            <a:cxnSpLocks/>
          </p:cNvCxnSpPr>
          <p:nvPr/>
        </p:nvCxnSpPr>
        <p:spPr>
          <a:xfrm>
            <a:off x="11253414" y="4451303"/>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1798E6AB-4EE7-58AD-8A8C-2B3000C85873}"/>
              </a:ext>
            </a:extLst>
          </p:cNvPr>
          <p:cNvSpPr txBox="1"/>
          <p:nvPr/>
        </p:nvSpPr>
        <p:spPr>
          <a:xfrm>
            <a:off x="7108872" y="3284165"/>
            <a:ext cx="2622951" cy="923330"/>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Évolution positive</a:t>
            </a:r>
            <a:r>
              <a:rPr lang="fr-FR" sz="1400" dirty="0">
                <a:solidFill>
                  <a:schemeClr val="accent4">
                    <a:lumMod val="50000"/>
                  </a:schemeClr>
                </a:solidFill>
                <a:latin typeface="Calibri" panose="020F0502020204030204" pitchFamily="34" charset="0"/>
                <a:cs typeface="Calibri" panose="020F0502020204030204" pitchFamily="34" charset="0"/>
              </a:rPr>
              <a:t> </a:t>
            </a:r>
            <a:br>
              <a:rPr lang="fr-FR" sz="1400" dirty="0">
                <a:solidFill>
                  <a:schemeClr val="accent4">
                    <a:lumMod val="50000"/>
                  </a:schemeClr>
                </a:solidFill>
                <a:latin typeface="Calibri" panose="020F0502020204030204" pitchFamily="34" charset="0"/>
                <a:cs typeface="Calibri" panose="020F0502020204030204" pitchFamily="34" charset="0"/>
              </a:rPr>
            </a:br>
            <a:r>
              <a:rPr lang="fr-FR" sz="1400" dirty="0">
                <a:solidFill>
                  <a:schemeClr val="accent4">
                    <a:lumMod val="50000"/>
                  </a:schemeClr>
                </a:solidFill>
                <a:latin typeface="Calibri" panose="020F0502020204030204" pitchFamily="34" charset="0"/>
                <a:cs typeface="Calibri" panose="020F0502020204030204" pitchFamily="34" charset="0"/>
              </a:rPr>
              <a:t>des conditions de travail :</a:t>
            </a:r>
          </a:p>
          <a:p>
            <a:pPr marL="177800" indent="-177800">
              <a:buFont typeface="Calibri" panose="020F0502020204030204" pitchFamily="34" charset="0"/>
              <a:buChar char="+"/>
            </a:pPr>
            <a:r>
              <a:rPr lang="fr-FR" sz="1300" dirty="0">
                <a:solidFill>
                  <a:schemeClr val="accent4">
                    <a:lumMod val="50000"/>
                  </a:schemeClr>
                </a:solidFill>
                <a:latin typeface="Calibri" panose="020F0502020204030204" pitchFamily="34" charset="0"/>
                <a:cs typeface="Calibri" panose="020F0502020204030204" pitchFamily="34" charset="0"/>
              </a:rPr>
              <a:t>régulation du travail des enfants ;</a:t>
            </a:r>
          </a:p>
          <a:p>
            <a:pPr marL="177800" indent="-177800">
              <a:buFont typeface="Calibri" panose="020F0502020204030204" pitchFamily="34" charset="0"/>
              <a:buChar char="+"/>
            </a:pPr>
            <a:r>
              <a:rPr lang="fr-FR" sz="1300" dirty="0">
                <a:solidFill>
                  <a:schemeClr val="accent4">
                    <a:lumMod val="50000"/>
                  </a:schemeClr>
                </a:solidFill>
                <a:latin typeface="Calibri" panose="020F0502020204030204" pitchFamily="34" charset="0"/>
                <a:cs typeface="Calibri" panose="020F0502020204030204" pitchFamily="34" charset="0"/>
              </a:rPr>
              <a:t>Réduction du temps de travail...</a:t>
            </a:r>
          </a:p>
        </p:txBody>
      </p:sp>
      <p:sp>
        <p:nvSpPr>
          <p:cNvPr id="39" name="ZoneTexte 38">
            <a:extLst>
              <a:ext uri="{FF2B5EF4-FFF2-40B4-BE49-F238E27FC236}">
                <a16:creationId xmlns:a16="http://schemas.microsoft.com/office/drawing/2014/main" id="{68B88930-7BE7-D6E4-FFDF-BFA29E71536B}"/>
              </a:ext>
            </a:extLst>
          </p:cNvPr>
          <p:cNvSpPr txBox="1"/>
          <p:nvPr/>
        </p:nvSpPr>
        <p:spPr>
          <a:xfrm>
            <a:off x="9960288" y="3293904"/>
            <a:ext cx="2236229" cy="523220"/>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Aucune évolution</a:t>
            </a:r>
            <a:r>
              <a:rPr lang="fr-FR" sz="1400" dirty="0">
                <a:solidFill>
                  <a:schemeClr val="accent4">
                    <a:lumMod val="50000"/>
                  </a:schemeClr>
                </a:solidFill>
                <a:latin typeface="Calibri" panose="020F0502020204030204" pitchFamily="34" charset="0"/>
                <a:cs typeface="Calibri" panose="020F0502020204030204" pitchFamily="34" charset="0"/>
              </a:rPr>
              <a:t> du travail pour les autochtones</a:t>
            </a:r>
            <a:r>
              <a:rPr lang="fr-FR" sz="1400" baseline="30000" dirty="0">
                <a:solidFill>
                  <a:schemeClr val="accent4">
                    <a:lumMod val="50000"/>
                  </a:schemeClr>
                </a:solidFill>
                <a:latin typeface="Calibri" panose="020F0502020204030204" pitchFamily="34" charset="0"/>
                <a:cs typeface="Calibri" panose="020F0502020204030204" pitchFamily="34" charset="0"/>
              </a:rPr>
              <a:t>(</a:t>
            </a:r>
            <a:r>
              <a:rPr lang="fr-FR" sz="1400" baseline="30000" dirty="0">
                <a:solidFill>
                  <a:srgbClr val="FF0000"/>
                </a:solidFill>
                <a:latin typeface="Calibri" panose="020F0502020204030204" pitchFamily="34" charset="0"/>
                <a:cs typeface="Calibri" panose="020F0502020204030204" pitchFamily="34" charset="0"/>
              </a:rPr>
              <a:t>*</a:t>
            </a:r>
            <a:r>
              <a:rPr lang="fr-FR" sz="1400" baseline="30000" dirty="0">
                <a:solidFill>
                  <a:schemeClr val="accent4">
                    <a:lumMod val="50000"/>
                  </a:schemeClr>
                </a:solidFill>
                <a:latin typeface="Calibri" panose="020F0502020204030204" pitchFamily="34" charset="0"/>
                <a:cs typeface="Calibri" panose="020F0502020204030204" pitchFamily="34" charset="0"/>
              </a:rPr>
              <a:t>)</a:t>
            </a:r>
          </a:p>
        </p:txBody>
      </p:sp>
      <p:cxnSp>
        <p:nvCxnSpPr>
          <p:cNvPr id="40" name="Connecteur droit avec flèche 39">
            <a:extLst>
              <a:ext uri="{FF2B5EF4-FFF2-40B4-BE49-F238E27FC236}">
                <a16:creationId xmlns:a16="http://schemas.microsoft.com/office/drawing/2014/main" id="{21CFDBF0-BA78-E006-EA0D-396313CB6319}"/>
              </a:ext>
            </a:extLst>
          </p:cNvPr>
          <p:cNvCxnSpPr>
            <a:cxnSpLocks/>
          </p:cNvCxnSpPr>
          <p:nvPr/>
        </p:nvCxnSpPr>
        <p:spPr>
          <a:xfrm>
            <a:off x="11269363" y="381085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1AE29FA-2C75-1BDA-2009-2F3E3D7DEA6E}"/>
              </a:ext>
            </a:extLst>
          </p:cNvPr>
          <p:cNvSpPr/>
          <p:nvPr/>
        </p:nvSpPr>
        <p:spPr>
          <a:xfrm>
            <a:off x="9606033" y="2842424"/>
            <a:ext cx="2455331" cy="292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1848 :</a:t>
            </a:r>
            <a:r>
              <a:rPr lang="fr-FR" sz="1400" dirty="0">
                <a:solidFill>
                  <a:schemeClr val="tx1"/>
                </a:solidFill>
              </a:rPr>
              <a:t> abolition de l’esclavage</a:t>
            </a:r>
          </a:p>
        </p:txBody>
      </p:sp>
      <p:sp>
        <p:nvSpPr>
          <p:cNvPr id="43" name="ZoneTexte 42">
            <a:extLst>
              <a:ext uri="{FF2B5EF4-FFF2-40B4-BE49-F238E27FC236}">
                <a16:creationId xmlns:a16="http://schemas.microsoft.com/office/drawing/2014/main" id="{BB75B426-1942-5078-4668-6C092EE7B645}"/>
              </a:ext>
            </a:extLst>
          </p:cNvPr>
          <p:cNvSpPr txBox="1"/>
          <p:nvPr/>
        </p:nvSpPr>
        <p:spPr>
          <a:xfrm>
            <a:off x="8420347" y="6491520"/>
            <a:ext cx="3795715" cy="292388"/>
          </a:xfrm>
          <a:prstGeom prst="rect">
            <a:avLst/>
          </a:prstGeom>
          <a:noFill/>
        </p:spPr>
        <p:txBody>
          <a:bodyPr wrap="square">
            <a:spAutoFit/>
          </a:bodyPr>
          <a:lstStyle/>
          <a:p>
            <a:r>
              <a:rPr lang="fr-FR" sz="1300" baseline="30000" dirty="0">
                <a:solidFill>
                  <a:schemeClr val="accent4">
                    <a:lumMod val="50000"/>
                  </a:schemeClr>
                </a:solidFill>
                <a:latin typeface="Calibri" panose="020F0502020204030204" pitchFamily="34" charset="0"/>
                <a:cs typeface="Calibri" panose="020F0502020204030204" pitchFamily="34" charset="0"/>
              </a:rPr>
              <a:t>(</a:t>
            </a:r>
            <a:r>
              <a:rPr lang="fr-FR" sz="1300" baseline="30000" dirty="0">
                <a:solidFill>
                  <a:srgbClr val="FF0000"/>
                </a:solidFill>
                <a:latin typeface="Calibri" panose="020F0502020204030204" pitchFamily="34" charset="0"/>
                <a:cs typeface="Calibri" panose="020F0502020204030204" pitchFamily="34" charset="0"/>
              </a:rPr>
              <a:t>*</a:t>
            </a:r>
            <a:r>
              <a:rPr lang="fr-FR" sz="1300" baseline="30000" dirty="0">
                <a:solidFill>
                  <a:schemeClr val="accent4">
                    <a:lumMod val="50000"/>
                  </a:schemeClr>
                </a:solidFill>
                <a:latin typeface="Calibri" panose="020F0502020204030204" pitchFamily="34" charset="0"/>
                <a:cs typeface="Calibri" panose="020F0502020204030204" pitchFamily="34" charset="0"/>
              </a:rPr>
              <a:t>) </a:t>
            </a:r>
            <a:r>
              <a:rPr lang="fr-FR" sz="1300" b="1" dirty="0">
                <a:solidFill>
                  <a:schemeClr val="accent4">
                    <a:lumMod val="50000"/>
                  </a:schemeClr>
                </a:solidFill>
                <a:latin typeface="Calibri" panose="020F0502020204030204" pitchFamily="34" charset="0"/>
                <a:cs typeface="Calibri" panose="020F0502020204030204" pitchFamily="34" charset="0"/>
              </a:rPr>
              <a:t>autochtones</a:t>
            </a:r>
            <a:r>
              <a:rPr lang="fr-FR" sz="1300" dirty="0">
                <a:solidFill>
                  <a:schemeClr val="accent4">
                    <a:lumMod val="50000"/>
                  </a:schemeClr>
                </a:solidFill>
                <a:latin typeface="Calibri" panose="020F0502020204030204" pitchFamily="34" charset="0"/>
                <a:cs typeface="Calibri" panose="020F0502020204030204" pitchFamily="34" charset="0"/>
              </a:rPr>
              <a:t> : habitants d’un pays, d’un territoire.</a:t>
            </a:r>
            <a:endParaRPr lang="fr-FR" sz="1300" dirty="0"/>
          </a:p>
        </p:txBody>
      </p:sp>
      <p:cxnSp>
        <p:nvCxnSpPr>
          <p:cNvPr id="44" name="Connecteur droit avec flèche 43">
            <a:extLst>
              <a:ext uri="{FF2B5EF4-FFF2-40B4-BE49-F238E27FC236}">
                <a16:creationId xmlns:a16="http://schemas.microsoft.com/office/drawing/2014/main" id="{4430ECBF-602B-B47C-1CD0-64D21B1A43A3}"/>
              </a:ext>
            </a:extLst>
          </p:cNvPr>
          <p:cNvCxnSpPr>
            <a:cxnSpLocks/>
          </p:cNvCxnSpPr>
          <p:nvPr/>
        </p:nvCxnSpPr>
        <p:spPr>
          <a:xfrm>
            <a:off x="11284367" y="3170179"/>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79DC719B-B078-E26F-42E1-F3AC79422776}"/>
              </a:ext>
            </a:extLst>
          </p:cNvPr>
          <p:cNvSpPr txBox="1"/>
          <p:nvPr/>
        </p:nvSpPr>
        <p:spPr>
          <a:xfrm>
            <a:off x="8203924" y="2738519"/>
            <a:ext cx="1291080"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loi &amp; syndicats</a:t>
            </a:r>
            <a:endParaRPr lang="fr-FR" sz="1400" dirty="0"/>
          </a:p>
        </p:txBody>
      </p:sp>
      <p:sp>
        <p:nvSpPr>
          <p:cNvPr id="48" name="Rectangle 47">
            <a:extLst>
              <a:ext uri="{FF2B5EF4-FFF2-40B4-BE49-F238E27FC236}">
                <a16:creationId xmlns:a16="http://schemas.microsoft.com/office/drawing/2014/main" id="{7D8607FB-DBB3-B4FE-D826-FD3E940F61A6}"/>
              </a:ext>
            </a:extLst>
          </p:cNvPr>
          <p:cNvSpPr/>
          <p:nvPr/>
        </p:nvSpPr>
        <p:spPr>
          <a:xfrm>
            <a:off x="9606033" y="5390413"/>
            <a:ext cx="2552175" cy="292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1946 :</a:t>
            </a:r>
            <a:r>
              <a:rPr lang="fr-FR" sz="1400" dirty="0">
                <a:solidFill>
                  <a:schemeClr val="tx1"/>
                </a:solidFill>
              </a:rPr>
              <a:t> loi HOUPHOUËT-BOIGNY</a:t>
            </a:r>
          </a:p>
        </p:txBody>
      </p:sp>
      <p:sp>
        <p:nvSpPr>
          <p:cNvPr id="49" name="ZoneTexte 48">
            <a:extLst>
              <a:ext uri="{FF2B5EF4-FFF2-40B4-BE49-F238E27FC236}">
                <a16:creationId xmlns:a16="http://schemas.microsoft.com/office/drawing/2014/main" id="{58E4A4D3-7BF0-D5E1-9E86-D25D3ABE5932}"/>
              </a:ext>
            </a:extLst>
          </p:cNvPr>
          <p:cNvSpPr txBox="1"/>
          <p:nvPr/>
        </p:nvSpPr>
        <p:spPr>
          <a:xfrm>
            <a:off x="10361083" y="3963906"/>
            <a:ext cx="1710469" cy="523220"/>
          </a:xfrm>
          <a:prstGeom prst="rect">
            <a:avLst/>
          </a:prstGeom>
          <a:noFill/>
        </p:spPr>
        <p:txBody>
          <a:bodyPr wrap="square">
            <a:spAutoFit/>
          </a:bodyPr>
          <a:lstStyle/>
          <a:p>
            <a:pPr algn="ctr"/>
            <a:r>
              <a:rPr lang="fr-FR" sz="1400" dirty="0">
                <a:solidFill>
                  <a:schemeClr val="accent4">
                    <a:lumMod val="50000"/>
                  </a:schemeClr>
                </a:solidFill>
                <a:latin typeface="Calibri" panose="020F0502020204030204" pitchFamily="34" charset="0"/>
                <a:cs typeface="Calibri" panose="020F0502020204030204" pitchFamily="34" charset="0"/>
              </a:rPr>
              <a:t>Le travail forcé remplace l’esclavage</a:t>
            </a:r>
            <a:endParaRPr lang="fr-FR" sz="1400" dirty="0"/>
          </a:p>
        </p:txBody>
      </p:sp>
      <p:sp>
        <p:nvSpPr>
          <p:cNvPr id="50" name="Rectangle 49">
            <a:extLst>
              <a:ext uri="{FF2B5EF4-FFF2-40B4-BE49-F238E27FC236}">
                <a16:creationId xmlns:a16="http://schemas.microsoft.com/office/drawing/2014/main" id="{DA64F4B8-D6A0-AE6F-3E87-70A4C3C38907}"/>
              </a:ext>
            </a:extLst>
          </p:cNvPr>
          <p:cNvSpPr/>
          <p:nvPr/>
        </p:nvSpPr>
        <p:spPr>
          <a:xfrm>
            <a:off x="5247253" y="1998841"/>
            <a:ext cx="2188612"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droit d’association</a:t>
            </a:r>
            <a:endParaRPr lang="fr-FR" b="1" dirty="0">
              <a:solidFill>
                <a:srgbClr val="FF0000"/>
              </a:solidFill>
            </a:endParaRPr>
          </a:p>
        </p:txBody>
      </p:sp>
      <p:cxnSp>
        <p:nvCxnSpPr>
          <p:cNvPr id="51" name="Connecteur droit avec flèche 50">
            <a:extLst>
              <a:ext uri="{FF2B5EF4-FFF2-40B4-BE49-F238E27FC236}">
                <a16:creationId xmlns:a16="http://schemas.microsoft.com/office/drawing/2014/main" id="{9E044111-D13A-6573-C153-1D6D56D218D5}"/>
              </a:ext>
            </a:extLst>
          </p:cNvPr>
          <p:cNvCxnSpPr>
            <a:cxnSpLocks/>
          </p:cNvCxnSpPr>
          <p:nvPr/>
        </p:nvCxnSpPr>
        <p:spPr>
          <a:xfrm>
            <a:off x="6200302" y="2417891"/>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EC53838A-EC4F-4923-CB55-143E7466ED74}"/>
              </a:ext>
            </a:extLst>
          </p:cNvPr>
          <p:cNvSpPr/>
          <p:nvPr/>
        </p:nvSpPr>
        <p:spPr>
          <a:xfrm>
            <a:off x="5247254" y="2692632"/>
            <a:ext cx="2159660" cy="6973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Loi 1901 :</a:t>
            </a:r>
            <a:r>
              <a:rPr lang="fr-FR" sz="1400" dirty="0">
                <a:solidFill>
                  <a:schemeClr val="tx1"/>
                </a:solidFill>
              </a:rPr>
              <a:t> droit d’association &amp; bénévolat (travail volontaire gratuit)</a:t>
            </a:r>
          </a:p>
        </p:txBody>
      </p:sp>
      <p:sp>
        <p:nvSpPr>
          <p:cNvPr id="53" name="Rectangle 52">
            <a:extLst>
              <a:ext uri="{FF2B5EF4-FFF2-40B4-BE49-F238E27FC236}">
                <a16:creationId xmlns:a16="http://schemas.microsoft.com/office/drawing/2014/main" id="{2037A33C-5F57-3972-4FB2-EAE8D53AF66E}"/>
              </a:ext>
            </a:extLst>
          </p:cNvPr>
          <p:cNvSpPr/>
          <p:nvPr/>
        </p:nvSpPr>
        <p:spPr>
          <a:xfrm>
            <a:off x="4306869" y="4374255"/>
            <a:ext cx="2424214" cy="2990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début des loisirs et vacances</a:t>
            </a:r>
          </a:p>
        </p:txBody>
      </p:sp>
      <p:cxnSp>
        <p:nvCxnSpPr>
          <p:cNvPr id="54" name="Connecteur droit avec flèche 53">
            <a:extLst>
              <a:ext uri="{FF2B5EF4-FFF2-40B4-BE49-F238E27FC236}">
                <a16:creationId xmlns:a16="http://schemas.microsoft.com/office/drawing/2014/main" id="{19E3D72E-6B22-4C71-61A2-B28D0B2CDBB5}"/>
              </a:ext>
            </a:extLst>
          </p:cNvPr>
          <p:cNvCxnSpPr>
            <a:cxnSpLocks/>
          </p:cNvCxnSpPr>
          <p:nvPr/>
        </p:nvCxnSpPr>
        <p:spPr>
          <a:xfrm>
            <a:off x="5708890" y="3429000"/>
            <a:ext cx="0" cy="8718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83765318-6D28-0C51-73AB-54B2E33ABB73}"/>
              </a:ext>
            </a:extLst>
          </p:cNvPr>
          <p:cNvSpPr/>
          <p:nvPr/>
        </p:nvSpPr>
        <p:spPr>
          <a:xfrm>
            <a:off x="7144260" y="4377600"/>
            <a:ext cx="2139700" cy="292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1936 :</a:t>
            </a:r>
            <a:r>
              <a:rPr lang="fr-FR" sz="1400" dirty="0">
                <a:solidFill>
                  <a:schemeClr val="tx1"/>
                </a:solidFill>
              </a:rPr>
              <a:t> FRONT POPULAIRE</a:t>
            </a:r>
          </a:p>
        </p:txBody>
      </p:sp>
      <p:cxnSp>
        <p:nvCxnSpPr>
          <p:cNvPr id="58" name="Connecteur droit avec flèche 57">
            <a:extLst>
              <a:ext uri="{FF2B5EF4-FFF2-40B4-BE49-F238E27FC236}">
                <a16:creationId xmlns:a16="http://schemas.microsoft.com/office/drawing/2014/main" id="{E073D854-C3ED-01EB-5CF5-2C6C7DF8D2E3}"/>
              </a:ext>
            </a:extLst>
          </p:cNvPr>
          <p:cNvCxnSpPr>
            <a:cxnSpLocks/>
          </p:cNvCxnSpPr>
          <p:nvPr/>
        </p:nvCxnSpPr>
        <p:spPr>
          <a:xfrm flipH="1">
            <a:off x="6843233" y="4524157"/>
            <a:ext cx="25630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A5F28F10-1C99-5AB1-66D8-530799D5AA0B}"/>
              </a:ext>
            </a:extLst>
          </p:cNvPr>
          <p:cNvSpPr txBox="1"/>
          <p:nvPr/>
        </p:nvSpPr>
        <p:spPr>
          <a:xfrm>
            <a:off x="7565112" y="4887883"/>
            <a:ext cx="1710469" cy="738664"/>
          </a:xfrm>
          <a:prstGeom prst="rect">
            <a:avLst/>
          </a:prstGeom>
          <a:noFill/>
        </p:spPr>
        <p:txBody>
          <a:bodyPr wrap="square">
            <a:spAutoFit/>
          </a:bodyPr>
          <a:lstStyle/>
          <a:p>
            <a:pPr marL="177800" indent="-17780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semaine de 40h ;</a:t>
            </a:r>
          </a:p>
          <a:p>
            <a:pPr marL="177800" indent="-177800">
              <a:buFont typeface="Calibri" panose="020F0502020204030204" pitchFamily="34" charset="0"/>
              <a:buChar char="+"/>
            </a:pPr>
            <a:r>
              <a:rPr lang="fr-FR" sz="1400" dirty="0">
                <a:solidFill>
                  <a:schemeClr val="accent4">
                    <a:lumMod val="50000"/>
                  </a:schemeClr>
                </a:solidFill>
                <a:latin typeface="Calibri" panose="020F0502020204030204" pitchFamily="34" charset="0"/>
                <a:cs typeface="Calibri" panose="020F0502020204030204" pitchFamily="34" charset="0"/>
              </a:rPr>
              <a:t>2 semaines de congés payés...</a:t>
            </a:r>
          </a:p>
        </p:txBody>
      </p:sp>
      <p:sp>
        <p:nvSpPr>
          <p:cNvPr id="62" name="ZoneTexte 61">
            <a:extLst>
              <a:ext uri="{FF2B5EF4-FFF2-40B4-BE49-F238E27FC236}">
                <a16:creationId xmlns:a16="http://schemas.microsoft.com/office/drawing/2014/main" id="{0CC0B679-8898-4209-1C1D-692B0F909C02}"/>
              </a:ext>
            </a:extLst>
          </p:cNvPr>
          <p:cNvSpPr txBox="1"/>
          <p:nvPr/>
        </p:nvSpPr>
        <p:spPr>
          <a:xfrm>
            <a:off x="9535256" y="5938397"/>
            <a:ext cx="2622951" cy="523220"/>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Années 1950 : </a:t>
            </a:r>
            <a:r>
              <a:rPr lang="fr-FR" sz="1400" dirty="0">
                <a:solidFill>
                  <a:schemeClr val="accent4">
                    <a:lumMod val="50000"/>
                  </a:schemeClr>
                </a:solidFill>
                <a:latin typeface="Calibri" panose="020F0502020204030204" pitchFamily="34" charset="0"/>
                <a:cs typeface="Calibri" panose="020F0502020204030204" pitchFamily="34" charset="0"/>
              </a:rPr>
              <a:t>Suppression réelle, effective du travail forcé.</a:t>
            </a:r>
            <a:endParaRPr lang="fr-FR" sz="1400" dirty="0"/>
          </a:p>
        </p:txBody>
      </p:sp>
      <p:cxnSp>
        <p:nvCxnSpPr>
          <p:cNvPr id="63" name="Connecteur droit avec flèche 62">
            <a:extLst>
              <a:ext uri="{FF2B5EF4-FFF2-40B4-BE49-F238E27FC236}">
                <a16:creationId xmlns:a16="http://schemas.microsoft.com/office/drawing/2014/main" id="{E35AD05A-C579-6414-D799-C28FA519E56A}"/>
              </a:ext>
            </a:extLst>
          </p:cNvPr>
          <p:cNvCxnSpPr>
            <a:cxnSpLocks/>
          </p:cNvCxnSpPr>
          <p:nvPr/>
        </p:nvCxnSpPr>
        <p:spPr>
          <a:xfrm>
            <a:off x="8652141" y="4188833"/>
            <a:ext cx="0" cy="1661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7" name="Flèche : bas 66">
            <a:extLst>
              <a:ext uri="{FF2B5EF4-FFF2-40B4-BE49-F238E27FC236}">
                <a16:creationId xmlns:a16="http://schemas.microsoft.com/office/drawing/2014/main" id="{F1C59FEC-C662-FC18-13DA-A5B6568E09FB}"/>
              </a:ext>
            </a:extLst>
          </p:cNvPr>
          <p:cNvSpPr/>
          <p:nvPr/>
        </p:nvSpPr>
        <p:spPr>
          <a:xfrm>
            <a:off x="8193266" y="4723409"/>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1A4C51E4-BE92-480E-824A-BBC95441FDC9}"/>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45" name="Rectangle 44">
            <a:extLst>
              <a:ext uri="{FF2B5EF4-FFF2-40B4-BE49-F238E27FC236}">
                <a16:creationId xmlns:a16="http://schemas.microsoft.com/office/drawing/2014/main" id="{DD6E1CD2-2C83-4142-8E5B-A0C14C8C576E}"/>
              </a:ext>
            </a:extLst>
          </p:cNvPr>
          <p:cNvSpPr/>
          <p:nvPr/>
        </p:nvSpPr>
        <p:spPr>
          <a:xfrm>
            <a:off x="5322771" y="498097"/>
            <a:ext cx="5809775" cy="5871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6" name="Image 45" descr="Une image contenant fournitures de bureau, texte, outil d’écriture, stylos et plumes&#10;&#10;Le contenu généré par l’IA peut être incorrect.">
            <a:extLst>
              <a:ext uri="{FF2B5EF4-FFF2-40B4-BE49-F238E27FC236}">
                <a16:creationId xmlns:a16="http://schemas.microsoft.com/office/drawing/2014/main" id="{B6FB53F4-5BD7-47DC-ACA5-4BB0C0243F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440" y="4616983"/>
            <a:ext cx="367786" cy="339053"/>
          </a:xfrm>
          <a:prstGeom prst="rect">
            <a:avLst/>
          </a:prstGeom>
        </p:spPr>
      </p:pic>
      <p:sp>
        <p:nvSpPr>
          <p:cNvPr id="55" name="ZoneTexte 54">
            <a:extLst>
              <a:ext uri="{FF2B5EF4-FFF2-40B4-BE49-F238E27FC236}">
                <a16:creationId xmlns:a16="http://schemas.microsoft.com/office/drawing/2014/main" id="{240D58C6-C31F-4A87-BADD-A58F67FFBA56}"/>
              </a:ext>
            </a:extLst>
          </p:cNvPr>
          <p:cNvSpPr txBox="1"/>
          <p:nvPr/>
        </p:nvSpPr>
        <p:spPr>
          <a:xfrm>
            <a:off x="9343326" y="4608223"/>
            <a:ext cx="2980743" cy="492443"/>
          </a:xfrm>
          <a:prstGeom prst="rect">
            <a:avLst/>
          </a:prstGeom>
          <a:noFill/>
        </p:spPr>
        <p:txBody>
          <a:bodyPr wrap="square">
            <a:spAutoFit/>
          </a:bodyPr>
          <a:lstStyle/>
          <a:p>
            <a:r>
              <a:rPr lang="fr-FR" sz="1300" i="1" dirty="0">
                <a:solidFill>
                  <a:srgbClr val="0070C0"/>
                </a:solidFill>
                <a:latin typeface="Calibri" panose="020F0502020204030204" pitchFamily="34" charset="0"/>
                <a:cs typeface="Calibri" panose="020F0502020204030204" pitchFamily="34" charset="0"/>
              </a:rPr>
              <a:t>Exemple : la ligne de chemin de fer CONGO-OCÉAN au CONGO-BRAZZAVILLE</a:t>
            </a:r>
          </a:p>
        </p:txBody>
      </p:sp>
      <p:cxnSp>
        <p:nvCxnSpPr>
          <p:cNvPr id="57" name="Connecteur droit avec flèche 56">
            <a:extLst>
              <a:ext uri="{FF2B5EF4-FFF2-40B4-BE49-F238E27FC236}">
                <a16:creationId xmlns:a16="http://schemas.microsoft.com/office/drawing/2014/main" id="{D229EB22-AADB-4B8B-8D5D-2B98D7C45860}"/>
              </a:ext>
            </a:extLst>
          </p:cNvPr>
          <p:cNvCxnSpPr>
            <a:cxnSpLocks/>
          </p:cNvCxnSpPr>
          <p:nvPr/>
        </p:nvCxnSpPr>
        <p:spPr>
          <a:xfrm>
            <a:off x="11242957" y="5100666"/>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86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ppt_x"/>
                                          </p:val>
                                        </p:tav>
                                        <p:tav tm="100000">
                                          <p:val>
                                            <p:strVal val="#ppt_x"/>
                                          </p:val>
                                        </p:tav>
                                      </p:tavLst>
                                    </p:anim>
                                    <p:anim calcmode="lin" valueType="num">
                                      <p:cBhvr additive="base">
                                        <p:cTn id="51" dur="500" fill="hold"/>
                                        <p:tgtEl>
                                          <p:spTgt spid="50"/>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ppt_x"/>
                                          </p:val>
                                        </p:tav>
                                        <p:tav tm="100000">
                                          <p:val>
                                            <p:strVal val="#ppt_x"/>
                                          </p:val>
                                        </p:tav>
                                      </p:tavLst>
                                    </p:anim>
                                    <p:anim calcmode="lin" valueType="num">
                                      <p:cBhvr additive="base">
                                        <p:cTn id="55"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500" fill="hold"/>
                                        <p:tgtEl>
                                          <p:spTgt spid="52"/>
                                        </p:tgtEl>
                                        <p:attrNameLst>
                                          <p:attrName>ppt_x</p:attrName>
                                        </p:attrNameLst>
                                      </p:cBhvr>
                                      <p:tavLst>
                                        <p:tav tm="0">
                                          <p:val>
                                            <p:strVal val="#ppt_x"/>
                                          </p:val>
                                        </p:tav>
                                        <p:tav tm="100000">
                                          <p:val>
                                            <p:strVal val="#ppt_x"/>
                                          </p:val>
                                        </p:tav>
                                      </p:tavLst>
                                    </p:anim>
                                    <p:anim calcmode="lin" valueType="num">
                                      <p:cBhvr additive="base">
                                        <p:cTn id="6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ppt_x"/>
                                          </p:val>
                                        </p:tav>
                                        <p:tav tm="100000">
                                          <p:val>
                                            <p:strVal val="#ppt_x"/>
                                          </p:val>
                                        </p:tav>
                                      </p:tavLst>
                                    </p:anim>
                                    <p:anim calcmode="lin" valueType="num">
                                      <p:cBhvr additive="base">
                                        <p:cTn id="6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ppt_x"/>
                                          </p:val>
                                        </p:tav>
                                        <p:tav tm="100000">
                                          <p:val>
                                            <p:strVal val="#ppt_x"/>
                                          </p:val>
                                        </p:tav>
                                      </p:tavLst>
                                    </p:anim>
                                    <p:anim calcmode="lin" valueType="num">
                                      <p:cBhvr additive="base">
                                        <p:cTn id="7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ppt_x"/>
                                          </p:val>
                                        </p:tav>
                                        <p:tav tm="100000">
                                          <p:val>
                                            <p:strVal val="#ppt_x"/>
                                          </p:val>
                                        </p:tav>
                                      </p:tavLst>
                                    </p:anim>
                                    <p:anim calcmode="lin" valueType="num">
                                      <p:cBhvr additive="base">
                                        <p:cTn id="79" dur="500" fill="hold"/>
                                        <p:tgtEl>
                                          <p:spTgt spid="33"/>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fill="hold"/>
                                        <p:tgtEl>
                                          <p:spTgt spid="47"/>
                                        </p:tgtEl>
                                        <p:attrNameLst>
                                          <p:attrName>ppt_x</p:attrName>
                                        </p:attrNameLst>
                                      </p:cBhvr>
                                      <p:tavLst>
                                        <p:tav tm="0">
                                          <p:val>
                                            <p:strVal val="#ppt_x"/>
                                          </p:val>
                                        </p:tav>
                                        <p:tav tm="100000">
                                          <p:val>
                                            <p:strVal val="#ppt_x"/>
                                          </p:val>
                                        </p:tav>
                                      </p:tavLst>
                                    </p:anim>
                                    <p:anim calcmode="lin" valueType="num">
                                      <p:cBhvr additive="base">
                                        <p:cTn id="83" dur="500" fill="hold"/>
                                        <p:tgtEl>
                                          <p:spTgt spid="47"/>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 calcmode="lin" valueType="num">
                                      <p:cBhvr additive="base">
                                        <p:cTn id="86" dur="500" fill="hold"/>
                                        <p:tgtEl>
                                          <p:spTgt spid="38"/>
                                        </p:tgtEl>
                                        <p:attrNameLst>
                                          <p:attrName>ppt_x</p:attrName>
                                        </p:attrNameLst>
                                      </p:cBhvr>
                                      <p:tavLst>
                                        <p:tav tm="0">
                                          <p:val>
                                            <p:strVal val="#ppt_x"/>
                                          </p:val>
                                        </p:tav>
                                        <p:tav tm="100000">
                                          <p:val>
                                            <p:strVal val="#ppt_x"/>
                                          </p:val>
                                        </p:tav>
                                      </p:tavLst>
                                    </p:anim>
                                    <p:anim calcmode="lin" valueType="num">
                                      <p:cBhvr additive="base">
                                        <p:cTn id="87" dur="500" fill="hold"/>
                                        <p:tgtEl>
                                          <p:spTgt spid="38"/>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63"/>
                                        </p:tgtEl>
                                        <p:attrNameLst>
                                          <p:attrName>style.visibility</p:attrName>
                                        </p:attrNameLst>
                                      </p:cBhvr>
                                      <p:to>
                                        <p:strVal val="visible"/>
                                      </p:to>
                                    </p:set>
                                    <p:anim calcmode="lin" valueType="num">
                                      <p:cBhvr additive="base">
                                        <p:cTn id="90" dur="500" fill="hold"/>
                                        <p:tgtEl>
                                          <p:spTgt spid="63"/>
                                        </p:tgtEl>
                                        <p:attrNameLst>
                                          <p:attrName>ppt_x</p:attrName>
                                        </p:attrNameLst>
                                      </p:cBhvr>
                                      <p:tavLst>
                                        <p:tav tm="0">
                                          <p:val>
                                            <p:strVal val="#ppt_x"/>
                                          </p:val>
                                        </p:tav>
                                        <p:tav tm="100000">
                                          <p:val>
                                            <p:strVal val="#ppt_x"/>
                                          </p:val>
                                        </p:tav>
                                      </p:tavLst>
                                    </p:anim>
                                    <p:anim calcmode="lin" valueType="num">
                                      <p:cBhvr additive="base">
                                        <p:cTn id="9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56"/>
                                        </p:tgtEl>
                                        <p:attrNameLst>
                                          <p:attrName>style.visibility</p:attrName>
                                        </p:attrNameLst>
                                      </p:cBhvr>
                                      <p:to>
                                        <p:strVal val="visible"/>
                                      </p:to>
                                    </p:set>
                                    <p:anim calcmode="lin" valueType="num">
                                      <p:cBhvr additive="base">
                                        <p:cTn id="96" dur="500" fill="hold"/>
                                        <p:tgtEl>
                                          <p:spTgt spid="56"/>
                                        </p:tgtEl>
                                        <p:attrNameLst>
                                          <p:attrName>ppt_x</p:attrName>
                                        </p:attrNameLst>
                                      </p:cBhvr>
                                      <p:tavLst>
                                        <p:tav tm="0">
                                          <p:val>
                                            <p:strVal val="#ppt_x"/>
                                          </p:val>
                                        </p:tav>
                                        <p:tav tm="100000">
                                          <p:val>
                                            <p:strVal val="#ppt_x"/>
                                          </p:val>
                                        </p:tav>
                                      </p:tavLst>
                                    </p:anim>
                                    <p:anim calcmode="lin" valueType="num">
                                      <p:cBhvr additive="base">
                                        <p:cTn id="97" dur="500" fill="hold"/>
                                        <p:tgtEl>
                                          <p:spTgt spid="5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67"/>
                                        </p:tgtEl>
                                        <p:attrNameLst>
                                          <p:attrName>style.visibility</p:attrName>
                                        </p:attrNameLst>
                                      </p:cBhvr>
                                      <p:to>
                                        <p:strVal val="visible"/>
                                      </p:to>
                                    </p:set>
                                    <p:anim calcmode="lin" valueType="num">
                                      <p:cBhvr additive="base">
                                        <p:cTn id="100" dur="500" fill="hold"/>
                                        <p:tgtEl>
                                          <p:spTgt spid="67"/>
                                        </p:tgtEl>
                                        <p:attrNameLst>
                                          <p:attrName>ppt_x</p:attrName>
                                        </p:attrNameLst>
                                      </p:cBhvr>
                                      <p:tavLst>
                                        <p:tav tm="0">
                                          <p:val>
                                            <p:strVal val="#ppt_x"/>
                                          </p:val>
                                        </p:tav>
                                        <p:tav tm="100000">
                                          <p:val>
                                            <p:strVal val="#ppt_x"/>
                                          </p:val>
                                        </p:tav>
                                      </p:tavLst>
                                    </p:anim>
                                    <p:anim calcmode="lin" valueType="num">
                                      <p:cBhvr additive="base">
                                        <p:cTn id="101" dur="500" fill="hold"/>
                                        <p:tgtEl>
                                          <p:spTgt spid="67"/>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0"/>
                                  </p:stCondLst>
                                  <p:childTnLst>
                                    <p:set>
                                      <p:cBhvr>
                                        <p:cTn id="103" dur="1" fill="hold">
                                          <p:stCondLst>
                                            <p:cond delay="0"/>
                                          </p:stCondLst>
                                        </p:cTn>
                                        <p:tgtEl>
                                          <p:spTgt spid="7"/>
                                        </p:tgtEl>
                                        <p:attrNameLst>
                                          <p:attrName>style.visibility</p:attrName>
                                        </p:attrNameLst>
                                      </p:cBhvr>
                                      <p:to>
                                        <p:strVal val="visible"/>
                                      </p:to>
                                    </p:set>
                                    <p:anim calcmode="lin" valueType="num">
                                      <p:cBhvr additive="base">
                                        <p:cTn id="104" dur="500" fill="hold"/>
                                        <p:tgtEl>
                                          <p:spTgt spid="7"/>
                                        </p:tgtEl>
                                        <p:attrNameLst>
                                          <p:attrName>ppt_x</p:attrName>
                                        </p:attrNameLst>
                                      </p:cBhvr>
                                      <p:tavLst>
                                        <p:tav tm="0">
                                          <p:val>
                                            <p:strVal val="#ppt_x"/>
                                          </p:val>
                                        </p:tav>
                                        <p:tav tm="100000">
                                          <p:val>
                                            <p:strVal val="#ppt_x"/>
                                          </p:val>
                                        </p:tav>
                                      </p:tavLst>
                                    </p:anim>
                                    <p:anim calcmode="lin" valueType="num">
                                      <p:cBhvr additive="base">
                                        <p:cTn id="105" dur="500" fill="hold"/>
                                        <p:tgtEl>
                                          <p:spTgt spid="7"/>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58"/>
                                        </p:tgtEl>
                                        <p:attrNameLst>
                                          <p:attrName>style.visibility</p:attrName>
                                        </p:attrNameLst>
                                      </p:cBhvr>
                                      <p:to>
                                        <p:strVal val="visible"/>
                                      </p:to>
                                    </p:set>
                                    <p:anim calcmode="lin" valueType="num">
                                      <p:cBhvr additive="base">
                                        <p:cTn id="108" dur="500" fill="hold"/>
                                        <p:tgtEl>
                                          <p:spTgt spid="58"/>
                                        </p:tgtEl>
                                        <p:attrNameLst>
                                          <p:attrName>ppt_x</p:attrName>
                                        </p:attrNameLst>
                                      </p:cBhvr>
                                      <p:tavLst>
                                        <p:tav tm="0">
                                          <p:val>
                                            <p:strVal val="#ppt_x"/>
                                          </p:val>
                                        </p:tav>
                                        <p:tav tm="100000">
                                          <p:val>
                                            <p:strVal val="#ppt_x"/>
                                          </p:val>
                                        </p:tav>
                                      </p:tavLst>
                                    </p:anim>
                                    <p:anim calcmode="lin" valueType="num">
                                      <p:cBhvr additive="base">
                                        <p:cTn id="109"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fill="hold"/>
                                        <p:tgtEl>
                                          <p:spTgt spid="61"/>
                                        </p:tgtEl>
                                        <p:attrNameLst>
                                          <p:attrName>ppt_x</p:attrName>
                                        </p:attrNameLst>
                                      </p:cBhvr>
                                      <p:tavLst>
                                        <p:tav tm="0">
                                          <p:val>
                                            <p:strVal val="#ppt_x"/>
                                          </p:val>
                                        </p:tav>
                                        <p:tav tm="100000">
                                          <p:val>
                                            <p:strVal val="#ppt_x"/>
                                          </p:val>
                                        </p:tav>
                                      </p:tavLst>
                                    </p:anim>
                                    <p:anim calcmode="lin" valueType="num">
                                      <p:cBhvr additive="base">
                                        <p:cTn id="115"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53"/>
                                        </p:tgtEl>
                                        <p:attrNameLst>
                                          <p:attrName>style.visibility</p:attrName>
                                        </p:attrNameLst>
                                      </p:cBhvr>
                                      <p:to>
                                        <p:strVal val="visible"/>
                                      </p:to>
                                    </p:set>
                                    <p:anim calcmode="lin" valueType="num">
                                      <p:cBhvr additive="base">
                                        <p:cTn id="120" dur="500" fill="hold"/>
                                        <p:tgtEl>
                                          <p:spTgt spid="53"/>
                                        </p:tgtEl>
                                        <p:attrNameLst>
                                          <p:attrName>ppt_x</p:attrName>
                                        </p:attrNameLst>
                                      </p:cBhvr>
                                      <p:tavLst>
                                        <p:tav tm="0">
                                          <p:val>
                                            <p:strVal val="#ppt_x"/>
                                          </p:val>
                                        </p:tav>
                                        <p:tav tm="100000">
                                          <p:val>
                                            <p:strVal val="#ppt_x"/>
                                          </p:val>
                                        </p:tav>
                                      </p:tavLst>
                                    </p:anim>
                                    <p:anim calcmode="lin" valueType="num">
                                      <p:cBhvr additive="base">
                                        <p:cTn id="121" dur="500" fill="hold"/>
                                        <p:tgtEl>
                                          <p:spTgt spid="53"/>
                                        </p:tgtEl>
                                        <p:attrNameLst>
                                          <p:attrName>ppt_y</p:attrName>
                                        </p:attrNameLst>
                                      </p:cBhvr>
                                      <p:tavLst>
                                        <p:tav tm="0">
                                          <p:val>
                                            <p:strVal val="1+#ppt_h/2"/>
                                          </p:val>
                                        </p:tav>
                                        <p:tav tm="100000">
                                          <p:val>
                                            <p:strVal val="#ppt_y"/>
                                          </p:val>
                                        </p:tav>
                                      </p:tavLst>
                                    </p:anim>
                                  </p:childTnLst>
                                </p:cTn>
                              </p:par>
                              <p:par>
                                <p:cTn id="122" presetID="2" presetClass="entr" presetSubtype="4" fill="hold" nodeType="withEffect">
                                  <p:stCondLst>
                                    <p:cond delay="0"/>
                                  </p:stCondLst>
                                  <p:childTnLst>
                                    <p:set>
                                      <p:cBhvr>
                                        <p:cTn id="123" dur="1" fill="hold">
                                          <p:stCondLst>
                                            <p:cond delay="0"/>
                                          </p:stCondLst>
                                        </p:cTn>
                                        <p:tgtEl>
                                          <p:spTgt spid="54"/>
                                        </p:tgtEl>
                                        <p:attrNameLst>
                                          <p:attrName>style.visibility</p:attrName>
                                        </p:attrNameLst>
                                      </p:cBhvr>
                                      <p:to>
                                        <p:strVal val="visible"/>
                                      </p:to>
                                    </p:set>
                                    <p:anim calcmode="lin" valueType="num">
                                      <p:cBhvr additive="base">
                                        <p:cTn id="124" dur="500" fill="hold"/>
                                        <p:tgtEl>
                                          <p:spTgt spid="54"/>
                                        </p:tgtEl>
                                        <p:attrNameLst>
                                          <p:attrName>ppt_x</p:attrName>
                                        </p:attrNameLst>
                                      </p:cBhvr>
                                      <p:tavLst>
                                        <p:tav tm="0">
                                          <p:val>
                                            <p:strVal val="#ppt_x"/>
                                          </p:val>
                                        </p:tav>
                                        <p:tav tm="100000">
                                          <p:val>
                                            <p:strVal val="#ppt_x"/>
                                          </p:val>
                                        </p:tav>
                                      </p:tavLst>
                                    </p:anim>
                                    <p:anim calcmode="lin" valueType="num">
                                      <p:cBhvr additive="base">
                                        <p:cTn id="125"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4" fill="hold" grpId="0" nodeType="clickEffect">
                                  <p:stCondLst>
                                    <p:cond delay="0"/>
                                  </p:stCondLst>
                                  <p:childTnLst>
                                    <p:set>
                                      <p:cBhvr>
                                        <p:cTn id="129" dur="1" fill="hold">
                                          <p:stCondLst>
                                            <p:cond delay="0"/>
                                          </p:stCondLst>
                                        </p:cTn>
                                        <p:tgtEl>
                                          <p:spTgt spid="30"/>
                                        </p:tgtEl>
                                        <p:attrNameLst>
                                          <p:attrName>style.visibility</p:attrName>
                                        </p:attrNameLst>
                                      </p:cBhvr>
                                      <p:to>
                                        <p:strVal val="visible"/>
                                      </p:to>
                                    </p:set>
                                    <p:anim calcmode="lin" valueType="num">
                                      <p:cBhvr additive="base">
                                        <p:cTn id="130" dur="500" fill="hold"/>
                                        <p:tgtEl>
                                          <p:spTgt spid="30"/>
                                        </p:tgtEl>
                                        <p:attrNameLst>
                                          <p:attrName>ppt_x</p:attrName>
                                        </p:attrNameLst>
                                      </p:cBhvr>
                                      <p:tavLst>
                                        <p:tav tm="0">
                                          <p:val>
                                            <p:strVal val="#ppt_x"/>
                                          </p:val>
                                        </p:tav>
                                        <p:tav tm="100000">
                                          <p:val>
                                            <p:strVal val="#ppt_x"/>
                                          </p:val>
                                        </p:tav>
                                      </p:tavLst>
                                    </p:anim>
                                    <p:anim calcmode="lin" valueType="num">
                                      <p:cBhvr additive="base">
                                        <p:cTn id="1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2" presetClass="entr" presetSubtype="4" fill="hold" grpId="0" nodeType="clickEffect">
                                  <p:stCondLst>
                                    <p:cond delay="0"/>
                                  </p:stCondLst>
                                  <p:childTnLst>
                                    <p:set>
                                      <p:cBhvr>
                                        <p:cTn id="135" dur="1" fill="hold">
                                          <p:stCondLst>
                                            <p:cond delay="0"/>
                                          </p:stCondLst>
                                        </p:cTn>
                                        <p:tgtEl>
                                          <p:spTgt spid="32"/>
                                        </p:tgtEl>
                                        <p:attrNameLst>
                                          <p:attrName>style.visibility</p:attrName>
                                        </p:attrNameLst>
                                      </p:cBhvr>
                                      <p:to>
                                        <p:strVal val="visible"/>
                                      </p:to>
                                    </p:set>
                                    <p:anim calcmode="lin" valueType="num">
                                      <p:cBhvr additive="base">
                                        <p:cTn id="136" dur="500" fill="hold"/>
                                        <p:tgtEl>
                                          <p:spTgt spid="32"/>
                                        </p:tgtEl>
                                        <p:attrNameLst>
                                          <p:attrName>ppt_x</p:attrName>
                                        </p:attrNameLst>
                                      </p:cBhvr>
                                      <p:tavLst>
                                        <p:tav tm="0">
                                          <p:val>
                                            <p:strVal val="#ppt_x"/>
                                          </p:val>
                                        </p:tav>
                                        <p:tav tm="100000">
                                          <p:val>
                                            <p:strVal val="#ppt_x"/>
                                          </p:val>
                                        </p:tav>
                                      </p:tavLst>
                                    </p:anim>
                                    <p:anim calcmode="lin" valueType="num">
                                      <p:cBhvr additive="base">
                                        <p:cTn id="13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anim calcmode="lin" valueType="num">
                                      <p:cBhvr additive="base">
                                        <p:cTn id="142" dur="500" fill="hold"/>
                                        <p:tgtEl>
                                          <p:spTgt spid="41"/>
                                        </p:tgtEl>
                                        <p:attrNameLst>
                                          <p:attrName>ppt_x</p:attrName>
                                        </p:attrNameLst>
                                      </p:cBhvr>
                                      <p:tavLst>
                                        <p:tav tm="0">
                                          <p:val>
                                            <p:strVal val="#ppt_x"/>
                                          </p:val>
                                        </p:tav>
                                        <p:tav tm="100000">
                                          <p:val>
                                            <p:strVal val="#ppt_x"/>
                                          </p:val>
                                        </p:tav>
                                      </p:tavLst>
                                    </p:anim>
                                    <p:anim calcmode="lin" valueType="num">
                                      <p:cBhvr additive="base">
                                        <p:cTn id="143" dur="500" fill="hold"/>
                                        <p:tgtEl>
                                          <p:spTgt spid="41"/>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0"/>
                                  </p:stCondLst>
                                  <p:childTnLst>
                                    <p:set>
                                      <p:cBhvr>
                                        <p:cTn id="145" dur="1" fill="hold">
                                          <p:stCondLst>
                                            <p:cond delay="0"/>
                                          </p:stCondLst>
                                        </p:cTn>
                                        <p:tgtEl>
                                          <p:spTgt spid="44"/>
                                        </p:tgtEl>
                                        <p:attrNameLst>
                                          <p:attrName>style.visibility</p:attrName>
                                        </p:attrNameLst>
                                      </p:cBhvr>
                                      <p:to>
                                        <p:strVal val="visible"/>
                                      </p:to>
                                    </p:set>
                                    <p:anim calcmode="lin" valueType="num">
                                      <p:cBhvr additive="base">
                                        <p:cTn id="146" dur="500" fill="hold"/>
                                        <p:tgtEl>
                                          <p:spTgt spid="44"/>
                                        </p:tgtEl>
                                        <p:attrNameLst>
                                          <p:attrName>ppt_x</p:attrName>
                                        </p:attrNameLst>
                                      </p:cBhvr>
                                      <p:tavLst>
                                        <p:tav tm="0">
                                          <p:val>
                                            <p:strVal val="#ppt_x"/>
                                          </p:val>
                                        </p:tav>
                                        <p:tav tm="100000">
                                          <p:val>
                                            <p:strVal val="#ppt_x"/>
                                          </p:val>
                                        </p:tav>
                                      </p:tavLst>
                                    </p:anim>
                                    <p:anim calcmode="lin" valueType="num">
                                      <p:cBhvr additive="base">
                                        <p:cTn id="147"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ntr" presetSubtype="4" fill="hold" grpId="0" nodeType="clickEffect">
                                  <p:stCondLst>
                                    <p:cond delay="0"/>
                                  </p:stCondLst>
                                  <p:childTnLst>
                                    <p:set>
                                      <p:cBhvr>
                                        <p:cTn id="151" dur="1" fill="hold">
                                          <p:stCondLst>
                                            <p:cond delay="0"/>
                                          </p:stCondLst>
                                        </p:cTn>
                                        <p:tgtEl>
                                          <p:spTgt spid="39"/>
                                        </p:tgtEl>
                                        <p:attrNameLst>
                                          <p:attrName>style.visibility</p:attrName>
                                        </p:attrNameLst>
                                      </p:cBhvr>
                                      <p:to>
                                        <p:strVal val="visible"/>
                                      </p:to>
                                    </p:set>
                                    <p:anim calcmode="lin" valueType="num">
                                      <p:cBhvr additive="base">
                                        <p:cTn id="152" dur="500" fill="hold"/>
                                        <p:tgtEl>
                                          <p:spTgt spid="39"/>
                                        </p:tgtEl>
                                        <p:attrNameLst>
                                          <p:attrName>ppt_x</p:attrName>
                                        </p:attrNameLst>
                                      </p:cBhvr>
                                      <p:tavLst>
                                        <p:tav tm="0">
                                          <p:val>
                                            <p:strVal val="#ppt_x"/>
                                          </p:val>
                                        </p:tav>
                                        <p:tav tm="100000">
                                          <p:val>
                                            <p:strVal val="#ppt_x"/>
                                          </p:val>
                                        </p:tav>
                                      </p:tavLst>
                                    </p:anim>
                                    <p:anim calcmode="lin" valueType="num">
                                      <p:cBhvr additive="base">
                                        <p:cTn id="153" dur="500" fill="hold"/>
                                        <p:tgtEl>
                                          <p:spTgt spid="39"/>
                                        </p:tgtEl>
                                        <p:attrNameLst>
                                          <p:attrName>ppt_y</p:attrName>
                                        </p:attrNameLst>
                                      </p:cBhvr>
                                      <p:tavLst>
                                        <p:tav tm="0">
                                          <p:val>
                                            <p:strVal val="1+#ppt_h/2"/>
                                          </p:val>
                                        </p:tav>
                                        <p:tav tm="100000">
                                          <p:val>
                                            <p:strVal val="#ppt_y"/>
                                          </p:val>
                                        </p:tav>
                                      </p:tavLst>
                                    </p:anim>
                                  </p:childTnLst>
                                </p:cTn>
                              </p:par>
                              <p:par>
                                <p:cTn id="154" presetID="2" presetClass="entr" presetSubtype="4" fill="hold" nodeType="withEffect">
                                  <p:stCondLst>
                                    <p:cond delay="0"/>
                                  </p:stCondLst>
                                  <p:childTnLst>
                                    <p:set>
                                      <p:cBhvr>
                                        <p:cTn id="155" dur="1" fill="hold">
                                          <p:stCondLst>
                                            <p:cond delay="0"/>
                                          </p:stCondLst>
                                        </p:cTn>
                                        <p:tgtEl>
                                          <p:spTgt spid="40"/>
                                        </p:tgtEl>
                                        <p:attrNameLst>
                                          <p:attrName>style.visibility</p:attrName>
                                        </p:attrNameLst>
                                      </p:cBhvr>
                                      <p:to>
                                        <p:strVal val="visible"/>
                                      </p:to>
                                    </p:set>
                                    <p:anim calcmode="lin" valueType="num">
                                      <p:cBhvr additive="base">
                                        <p:cTn id="156" dur="500" fill="hold"/>
                                        <p:tgtEl>
                                          <p:spTgt spid="40"/>
                                        </p:tgtEl>
                                        <p:attrNameLst>
                                          <p:attrName>ppt_x</p:attrName>
                                        </p:attrNameLst>
                                      </p:cBhvr>
                                      <p:tavLst>
                                        <p:tav tm="0">
                                          <p:val>
                                            <p:strVal val="#ppt_x"/>
                                          </p:val>
                                        </p:tav>
                                        <p:tav tm="100000">
                                          <p:val>
                                            <p:strVal val="#ppt_x"/>
                                          </p:val>
                                        </p:tav>
                                      </p:tavLst>
                                    </p:anim>
                                    <p:anim calcmode="lin" valueType="num">
                                      <p:cBhvr additive="base">
                                        <p:cTn id="157" dur="500" fill="hold"/>
                                        <p:tgtEl>
                                          <p:spTgt spid="40"/>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0"/>
                                  </p:stCondLst>
                                  <p:childTnLst>
                                    <p:set>
                                      <p:cBhvr>
                                        <p:cTn id="159" dur="1" fill="hold">
                                          <p:stCondLst>
                                            <p:cond delay="0"/>
                                          </p:stCondLst>
                                        </p:cTn>
                                        <p:tgtEl>
                                          <p:spTgt spid="43"/>
                                        </p:tgtEl>
                                        <p:attrNameLst>
                                          <p:attrName>style.visibility</p:attrName>
                                        </p:attrNameLst>
                                      </p:cBhvr>
                                      <p:to>
                                        <p:strVal val="visible"/>
                                      </p:to>
                                    </p:set>
                                    <p:anim calcmode="lin" valueType="num">
                                      <p:cBhvr additive="base">
                                        <p:cTn id="160" dur="500" fill="hold"/>
                                        <p:tgtEl>
                                          <p:spTgt spid="43"/>
                                        </p:tgtEl>
                                        <p:attrNameLst>
                                          <p:attrName>ppt_x</p:attrName>
                                        </p:attrNameLst>
                                      </p:cBhvr>
                                      <p:tavLst>
                                        <p:tav tm="0">
                                          <p:val>
                                            <p:strVal val="#ppt_x"/>
                                          </p:val>
                                        </p:tav>
                                        <p:tav tm="100000">
                                          <p:val>
                                            <p:strVal val="#ppt_x"/>
                                          </p:val>
                                        </p:tav>
                                      </p:tavLst>
                                    </p:anim>
                                    <p:anim calcmode="lin" valueType="num">
                                      <p:cBhvr additive="base">
                                        <p:cTn id="16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2" presetClass="entr" presetSubtype="4" fill="hold" nodeType="click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500" fill="hold"/>
                                        <p:tgtEl>
                                          <p:spTgt spid="35"/>
                                        </p:tgtEl>
                                        <p:attrNameLst>
                                          <p:attrName>ppt_x</p:attrName>
                                        </p:attrNameLst>
                                      </p:cBhvr>
                                      <p:tavLst>
                                        <p:tav tm="0">
                                          <p:val>
                                            <p:strVal val="#ppt_x"/>
                                          </p:val>
                                        </p:tav>
                                        <p:tav tm="100000">
                                          <p:val>
                                            <p:strVal val="#ppt_x"/>
                                          </p:val>
                                        </p:tav>
                                      </p:tavLst>
                                    </p:anim>
                                    <p:anim calcmode="lin" valueType="num">
                                      <p:cBhvr additive="base">
                                        <p:cTn id="167" dur="500" fill="hold"/>
                                        <p:tgtEl>
                                          <p:spTgt spid="35"/>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49"/>
                                        </p:tgtEl>
                                        <p:attrNameLst>
                                          <p:attrName>style.visibility</p:attrName>
                                        </p:attrNameLst>
                                      </p:cBhvr>
                                      <p:to>
                                        <p:strVal val="visible"/>
                                      </p:to>
                                    </p:set>
                                    <p:anim calcmode="lin" valueType="num">
                                      <p:cBhvr additive="base">
                                        <p:cTn id="170" dur="500" fill="hold"/>
                                        <p:tgtEl>
                                          <p:spTgt spid="49"/>
                                        </p:tgtEl>
                                        <p:attrNameLst>
                                          <p:attrName>ppt_x</p:attrName>
                                        </p:attrNameLst>
                                      </p:cBhvr>
                                      <p:tavLst>
                                        <p:tav tm="0">
                                          <p:val>
                                            <p:strVal val="#ppt_x"/>
                                          </p:val>
                                        </p:tav>
                                        <p:tav tm="100000">
                                          <p:val>
                                            <p:strVal val="#ppt_x"/>
                                          </p:val>
                                        </p:tav>
                                      </p:tavLst>
                                    </p:anim>
                                    <p:anim calcmode="lin" valueType="num">
                                      <p:cBhvr additive="base">
                                        <p:cTn id="171" dur="500" fill="hold"/>
                                        <p:tgtEl>
                                          <p:spTgt spid="4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55"/>
                                        </p:tgtEl>
                                        <p:attrNameLst>
                                          <p:attrName>style.visibility</p:attrName>
                                        </p:attrNameLst>
                                      </p:cBhvr>
                                      <p:to>
                                        <p:strVal val="visible"/>
                                      </p:to>
                                    </p:set>
                                    <p:anim calcmode="lin" valueType="num">
                                      <p:cBhvr additive="base">
                                        <p:cTn id="174" dur="500" fill="hold"/>
                                        <p:tgtEl>
                                          <p:spTgt spid="55"/>
                                        </p:tgtEl>
                                        <p:attrNameLst>
                                          <p:attrName>ppt_x</p:attrName>
                                        </p:attrNameLst>
                                      </p:cBhvr>
                                      <p:tavLst>
                                        <p:tav tm="0">
                                          <p:val>
                                            <p:strVal val="#ppt_x"/>
                                          </p:val>
                                        </p:tav>
                                        <p:tav tm="100000">
                                          <p:val>
                                            <p:strVal val="#ppt_x"/>
                                          </p:val>
                                        </p:tav>
                                      </p:tavLst>
                                    </p:anim>
                                    <p:anim calcmode="lin" valueType="num">
                                      <p:cBhvr additive="base">
                                        <p:cTn id="175" dur="500" fill="hold"/>
                                        <p:tgtEl>
                                          <p:spTgt spid="55"/>
                                        </p:tgtEl>
                                        <p:attrNameLst>
                                          <p:attrName>ppt_y</p:attrName>
                                        </p:attrNameLst>
                                      </p:cBhvr>
                                      <p:tavLst>
                                        <p:tav tm="0">
                                          <p:val>
                                            <p:strVal val="1+#ppt_h/2"/>
                                          </p:val>
                                        </p:tav>
                                        <p:tav tm="100000">
                                          <p:val>
                                            <p:strVal val="#ppt_y"/>
                                          </p:val>
                                        </p:tav>
                                      </p:tavLst>
                                    </p:anim>
                                  </p:childTnLst>
                                </p:cTn>
                              </p:par>
                              <p:par>
                                <p:cTn id="176" presetID="2" presetClass="entr" presetSubtype="4" fill="hold" nodeType="withEffect">
                                  <p:stCondLst>
                                    <p:cond delay="0"/>
                                  </p:stCondLst>
                                  <p:childTnLst>
                                    <p:set>
                                      <p:cBhvr>
                                        <p:cTn id="177" dur="1" fill="hold">
                                          <p:stCondLst>
                                            <p:cond delay="0"/>
                                          </p:stCondLst>
                                        </p:cTn>
                                        <p:tgtEl>
                                          <p:spTgt spid="57"/>
                                        </p:tgtEl>
                                        <p:attrNameLst>
                                          <p:attrName>style.visibility</p:attrName>
                                        </p:attrNameLst>
                                      </p:cBhvr>
                                      <p:to>
                                        <p:strVal val="visible"/>
                                      </p:to>
                                    </p:set>
                                    <p:anim calcmode="lin" valueType="num">
                                      <p:cBhvr additive="base">
                                        <p:cTn id="178" dur="500" fill="hold"/>
                                        <p:tgtEl>
                                          <p:spTgt spid="57"/>
                                        </p:tgtEl>
                                        <p:attrNameLst>
                                          <p:attrName>ppt_x</p:attrName>
                                        </p:attrNameLst>
                                      </p:cBhvr>
                                      <p:tavLst>
                                        <p:tav tm="0">
                                          <p:val>
                                            <p:strVal val="#ppt_x"/>
                                          </p:val>
                                        </p:tav>
                                        <p:tav tm="100000">
                                          <p:val>
                                            <p:strVal val="#ppt_x"/>
                                          </p:val>
                                        </p:tav>
                                      </p:tavLst>
                                    </p:anim>
                                    <p:anim calcmode="lin" valueType="num">
                                      <p:cBhvr additive="base">
                                        <p:cTn id="17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2" presetClass="entr" presetSubtype="4" fill="hold" grpId="0" nodeType="clickEffect">
                                  <p:stCondLst>
                                    <p:cond delay="0"/>
                                  </p:stCondLst>
                                  <p:childTnLst>
                                    <p:set>
                                      <p:cBhvr>
                                        <p:cTn id="183" dur="1" fill="hold">
                                          <p:stCondLst>
                                            <p:cond delay="0"/>
                                          </p:stCondLst>
                                        </p:cTn>
                                        <p:tgtEl>
                                          <p:spTgt spid="48"/>
                                        </p:tgtEl>
                                        <p:attrNameLst>
                                          <p:attrName>style.visibility</p:attrName>
                                        </p:attrNameLst>
                                      </p:cBhvr>
                                      <p:to>
                                        <p:strVal val="visible"/>
                                      </p:to>
                                    </p:set>
                                    <p:anim calcmode="lin" valueType="num">
                                      <p:cBhvr additive="base">
                                        <p:cTn id="184" dur="500" fill="hold"/>
                                        <p:tgtEl>
                                          <p:spTgt spid="48"/>
                                        </p:tgtEl>
                                        <p:attrNameLst>
                                          <p:attrName>ppt_x</p:attrName>
                                        </p:attrNameLst>
                                      </p:cBhvr>
                                      <p:tavLst>
                                        <p:tav tm="0">
                                          <p:val>
                                            <p:strVal val="#ppt_x"/>
                                          </p:val>
                                        </p:tav>
                                        <p:tav tm="100000">
                                          <p:val>
                                            <p:strVal val="#ppt_x"/>
                                          </p:val>
                                        </p:tav>
                                      </p:tavLst>
                                    </p:anim>
                                    <p:anim calcmode="lin" valueType="num">
                                      <p:cBhvr additive="base">
                                        <p:cTn id="185" dur="500" fill="hold"/>
                                        <p:tgtEl>
                                          <p:spTgt spid="48"/>
                                        </p:tgtEl>
                                        <p:attrNameLst>
                                          <p:attrName>ppt_y</p:attrName>
                                        </p:attrNameLst>
                                      </p:cBhvr>
                                      <p:tavLst>
                                        <p:tav tm="0">
                                          <p:val>
                                            <p:strVal val="1+#ppt_h/2"/>
                                          </p:val>
                                        </p:tav>
                                        <p:tav tm="100000">
                                          <p:val>
                                            <p:strVal val="#ppt_y"/>
                                          </p:val>
                                        </p:tav>
                                      </p:tavLst>
                                    </p:anim>
                                  </p:childTnLst>
                                </p:cTn>
                              </p:par>
                              <p:par>
                                <p:cTn id="186" presetID="2" presetClass="entr" presetSubtype="4" fill="hold" nodeType="withEffect">
                                  <p:stCondLst>
                                    <p:cond delay="0"/>
                                  </p:stCondLst>
                                  <p:childTnLst>
                                    <p:set>
                                      <p:cBhvr>
                                        <p:cTn id="187" dur="1" fill="hold">
                                          <p:stCondLst>
                                            <p:cond delay="0"/>
                                          </p:stCondLst>
                                        </p:cTn>
                                        <p:tgtEl>
                                          <p:spTgt spid="34"/>
                                        </p:tgtEl>
                                        <p:attrNameLst>
                                          <p:attrName>style.visibility</p:attrName>
                                        </p:attrNameLst>
                                      </p:cBhvr>
                                      <p:to>
                                        <p:strVal val="visible"/>
                                      </p:to>
                                    </p:set>
                                    <p:anim calcmode="lin" valueType="num">
                                      <p:cBhvr additive="base">
                                        <p:cTn id="188" dur="500" fill="hold"/>
                                        <p:tgtEl>
                                          <p:spTgt spid="34"/>
                                        </p:tgtEl>
                                        <p:attrNameLst>
                                          <p:attrName>ppt_x</p:attrName>
                                        </p:attrNameLst>
                                      </p:cBhvr>
                                      <p:tavLst>
                                        <p:tav tm="0">
                                          <p:val>
                                            <p:strVal val="#ppt_x"/>
                                          </p:val>
                                        </p:tav>
                                        <p:tav tm="100000">
                                          <p:val>
                                            <p:strVal val="#ppt_x"/>
                                          </p:val>
                                        </p:tav>
                                      </p:tavLst>
                                    </p:anim>
                                    <p:anim calcmode="lin" valueType="num">
                                      <p:cBhvr additive="base">
                                        <p:cTn id="189" dur="500" fill="hold"/>
                                        <p:tgtEl>
                                          <p:spTgt spid="34"/>
                                        </p:tgtEl>
                                        <p:attrNameLst>
                                          <p:attrName>ppt_y</p:attrName>
                                        </p:attrNameLst>
                                      </p:cBhvr>
                                      <p:tavLst>
                                        <p:tav tm="0">
                                          <p:val>
                                            <p:strVal val="1+#ppt_h/2"/>
                                          </p:val>
                                        </p:tav>
                                        <p:tav tm="100000">
                                          <p:val>
                                            <p:strVal val="#ppt_y"/>
                                          </p:val>
                                        </p:tav>
                                      </p:tavLst>
                                    </p:anim>
                                  </p:childTnLst>
                                </p:cTn>
                              </p:par>
                              <p:par>
                                <p:cTn id="190" presetID="2" presetClass="entr" presetSubtype="4" fill="hold" nodeType="withEffect">
                                  <p:stCondLst>
                                    <p:cond delay="0"/>
                                  </p:stCondLst>
                                  <p:childTnLst>
                                    <p:set>
                                      <p:cBhvr>
                                        <p:cTn id="191" dur="1" fill="hold">
                                          <p:stCondLst>
                                            <p:cond delay="0"/>
                                          </p:stCondLst>
                                        </p:cTn>
                                        <p:tgtEl>
                                          <p:spTgt spid="6"/>
                                        </p:tgtEl>
                                        <p:attrNameLst>
                                          <p:attrName>style.visibility</p:attrName>
                                        </p:attrNameLst>
                                      </p:cBhvr>
                                      <p:to>
                                        <p:strVal val="visible"/>
                                      </p:to>
                                    </p:set>
                                    <p:anim calcmode="lin" valueType="num">
                                      <p:cBhvr additive="base">
                                        <p:cTn id="192" dur="500" fill="hold"/>
                                        <p:tgtEl>
                                          <p:spTgt spid="6"/>
                                        </p:tgtEl>
                                        <p:attrNameLst>
                                          <p:attrName>ppt_x</p:attrName>
                                        </p:attrNameLst>
                                      </p:cBhvr>
                                      <p:tavLst>
                                        <p:tav tm="0">
                                          <p:val>
                                            <p:strVal val="#ppt_x"/>
                                          </p:val>
                                        </p:tav>
                                        <p:tav tm="100000">
                                          <p:val>
                                            <p:strVal val="#ppt_x"/>
                                          </p:val>
                                        </p:tav>
                                      </p:tavLst>
                                    </p:anim>
                                    <p:anim calcmode="lin" valueType="num">
                                      <p:cBhvr additive="base">
                                        <p:cTn id="19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2" presetClass="entr" presetSubtype="4" fill="hold" grpId="0" nodeType="clickEffect">
                                  <p:stCondLst>
                                    <p:cond delay="0"/>
                                  </p:stCondLst>
                                  <p:childTnLst>
                                    <p:set>
                                      <p:cBhvr>
                                        <p:cTn id="197" dur="1" fill="hold">
                                          <p:stCondLst>
                                            <p:cond delay="0"/>
                                          </p:stCondLst>
                                        </p:cTn>
                                        <p:tgtEl>
                                          <p:spTgt spid="62"/>
                                        </p:tgtEl>
                                        <p:attrNameLst>
                                          <p:attrName>style.visibility</p:attrName>
                                        </p:attrNameLst>
                                      </p:cBhvr>
                                      <p:to>
                                        <p:strVal val="visible"/>
                                      </p:to>
                                    </p:set>
                                    <p:anim calcmode="lin" valueType="num">
                                      <p:cBhvr additive="base">
                                        <p:cTn id="198" dur="500" fill="hold"/>
                                        <p:tgtEl>
                                          <p:spTgt spid="62"/>
                                        </p:tgtEl>
                                        <p:attrNameLst>
                                          <p:attrName>ppt_x</p:attrName>
                                        </p:attrNameLst>
                                      </p:cBhvr>
                                      <p:tavLst>
                                        <p:tav tm="0">
                                          <p:val>
                                            <p:strVal val="#ppt_x"/>
                                          </p:val>
                                        </p:tav>
                                        <p:tav tm="100000">
                                          <p:val>
                                            <p:strVal val="#ppt_x"/>
                                          </p:val>
                                        </p:tav>
                                      </p:tavLst>
                                    </p:anim>
                                    <p:anim calcmode="lin" valueType="num">
                                      <p:cBhvr additive="base">
                                        <p:cTn id="199"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53" presetClass="entr" presetSubtype="16" fill="hold" nodeType="clickEffect">
                                  <p:stCondLst>
                                    <p:cond delay="0"/>
                                  </p:stCondLst>
                                  <p:childTnLst>
                                    <p:set>
                                      <p:cBhvr>
                                        <p:cTn id="203" dur="1" fill="hold">
                                          <p:stCondLst>
                                            <p:cond delay="0"/>
                                          </p:stCondLst>
                                        </p:cTn>
                                        <p:tgtEl>
                                          <p:spTgt spid="46"/>
                                        </p:tgtEl>
                                        <p:attrNameLst>
                                          <p:attrName>style.visibility</p:attrName>
                                        </p:attrNameLst>
                                      </p:cBhvr>
                                      <p:to>
                                        <p:strVal val="visible"/>
                                      </p:to>
                                    </p:set>
                                    <p:anim calcmode="lin" valueType="num">
                                      <p:cBhvr>
                                        <p:cTn id="204" dur="500" fill="hold"/>
                                        <p:tgtEl>
                                          <p:spTgt spid="46"/>
                                        </p:tgtEl>
                                        <p:attrNameLst>
                                          <p:attrName>ppt_w</p:attrName>
                                        </p:attrNameLst>
                                      </p:cBhvr>
                                      <p:tavLst>
                                        <p:tav tm="0">
                                          <p:val>
                                            <p:fltVal val="0"/>
                                          </p:val>
                                        </p:tav>
                                        <p:tav tm="100000">
                                          <p:val>
                                            <p:strVal val="#ppt_w"/>
                                          </p:val>
                                        </p:tav>
                                      </p:tavLst>
                                    </p:anim>
                                    <p:anim calcmode="lin" valueType="num">
                                      <p:cBhvr>
                                        <p:cTn id="205" dur="500" fill="hold"/>
                                        <p:tgtEl>
                                          <p:spTgt spid="46"/>
                                        </p:tgtEl>
                                        <p:attrNameLst>
                                          <p:attrName>ppt_h</p:attrName>
                                        </p:attrNameLst>
                                      </p:cBhvr>
                                      <p:tavLst>
                                        <p:tav tm="0">
                                          <p:val>
                                            <p:fltVal val="0"/>
                                          </p:val>
                                        </p:tav>
                                        <p:tav tm="100000">
                                          <p:val>
                                            <p:strVal val="#ppt_h"/>
                                          </p:val>
                                        </p:tav>
                                      </p:tavLst>
                                    </p:anim>
                                    <p:animEffect transition="in" filter="fade">
                                      <p:cBhvr>
                                        <p:cTn id="206" dur="500"/>
                                        <p:tgtEl>
                                          <p:spTgt spid="46"/>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5"/>
                                        </p:tgtEl>
                                        <p:attrNameLst>
                                          <p:attrName>style.visibility</p:attrName>
                                        </p:attrNameLst>
                                      </p:cBhvr>
                                      <p:to>
                                        <p:strVal val="visible"/>
                                      </p:to>
                                    </p:set>
                                    <p:anim calcmode="lin" valueType="num">
                                      <p:cBhvr>
                                        <p:cTn id="209" dur="500" fill="hold"/>
                                        <p:tgtEl>
                                          <p:spTgt spid="5"/>
                                        </p:tgtEl>
                                        <p:attrNameLst>
                                          <p:attrName>ppt_w</p:attrName>
                                        </p:attrNameLst>
                                      </p:cBhvr>
                                      <p:tavLst>
                                        <p:tav tm="0">
                                          <p:val>
                                            <p:fltVal val="0"/>
                                          </p:val>
                                        </p:tav>
                                        <p:tav tm="100000">
                                          <p:val>
                                            <p:strVal val="#ppt_w"/>
                                          </p:val>
                                        </p:tav>
                                      </p:tavLst>
                                    </p:anim>
                                    <p:anim calcmode="lin" valueType="num">
                                      <p:cBhvr>
                                        <p:cTn id="210" dur="500" fill="hold"/>
                                        <p:tgtEl>
                                          <p:spTgt spid="5"/>
                                        </p:tgtEl>
                                        <p:attrNameLst>
                                          <p:attrName>ppt_h</p:attrName>
                                        </p:attrNameLst>
                                      </p:cBhvr>
                                      <p:tavLst>
                                        <p:tav tm="0">
                                          <p:val>
                                            <p:fltVal val="0"/>
                                          </p:val>
                                        </p:tav>
                                        <p:tav tm="100000">
                                          <p:val>
                                            <p:strVal val="#ppt_h"/>
                                          </p:val>
                                        </p:tav>
                                      </p:tavLst>
                                    </p:anim>
                                    <p:animEffect transition="in" filter="fade">
                                      <p:cBhvr>
                                        <p:cTn id="2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9" grpId="0"/>
      <p:bldP spid="2" grpId="0" animBg="1"/>
      <p:bldP spid="12" grpId="0" animBg="1"/>
      <p:bldP spid="16" grpId="0" animBg="1"/>
      <p:bldP spid="29" grpId="0"/>
      <p:bldP spid="30" grpId="0" animBg="1"/>
      <p:bldP spid="32" grpId="0"/>
      <p:bldP spid="38" grpId="0"/>
      <p:bldP spid="39" grpId="0"/>
      <p:bldP spid="41" grpId="0" animBg="1"/>
      <p:bldP spid="43" grpId="0"/>
      <p:bldP spid="47" grpId="0"/>
      <p:bldP spid="48" grpId="0" animBg="1"/>
      <p:bldP spid="49" grpId="0"/>
      <p:bldP spid="50" grpId="0" animBg="1"/>
      <p:bldP spid="52" grpId="0" animBg="1"/>
      <p:bldP spid="53" grpId="0" animBg="1"/>
      <p:bldP spid="56" grpId="0" animBg="1"/>
      <p:bldP spid="61" grpId="0"/>
      <p:bldP spid="62" grpId="0"/>
      <p:bldP spid="67" grpId="0" animBg="1"/>
      <p:bldP spid="45" grpId="0" animBg="1"/>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7AE417-336E-D2FF-E6D4-B14C9829970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5" name="ZoneTexte 4">
            <a:extLst>
              <a:ext uri="{FF2B5EF4-FFF2-40B4-BE49-F238E27FC236}">
                <a16:creationId xmlns:a16="http://schemas.microsoft.com/office/drawing/2014/main" id="{D539632A-8115-4B40-9992-DA56BB73563B}"/>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11 : </a:t>
            </a:r>
            <a:r>
              <a:rPr lang="fr-FR" b="1" dirty="0">
                <a:solidFill>
                  <a:srgbClr val="0070C0"/>
                </a:solidFill>
                <a:latin typeface="Calibri" panose="020F0502020204030204" pitchFamily="34" charset="0"/>
                <a:cs typeface="Calibri" panose="020F0502020204030204" pitchFamily="34" charset="0"/>
              </a:rPr>
              <a:t>Le point sur les révolutions industrielles</a:t>
            </a:r>
          </a:p>
        </p:txBody>
      </p:sp>
      <p:sp>
        <p:nvSpPr>
          <p:cNvPr id="11" name="ZoneTexte 10">
            <a:extLst>
              <a:ext uri="{FF2B5EF4-FFF2-40B4-BE49-F238E27FC236}">
                <a16:creationId xmlns:a16="http://schemas.microsoft.com/office/drawing/2014/main" id="{7EAEBBE3-E496-40AF-8D76-CA523BDC67B4}"/>
              </a:ext>
            </a:extLst>
          </p:cNvPr>
          <p:cNvSpPr txBox="1"/>
          <p:nvPr/>
        </p:nvSpPr>
        <p:spPr>
          <a:xfrm>
            <a:off x="6254149" y="1640324"/>
            <a:ext cx="5697155"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11 </a:t>
            </a:r>
            <a:r>
              <a:rPr lang="fr-FR" sz="1600" b="0" i="0" u="none" strike="noStrike" baseline="0" dirty="0">
                <a:solidFill>
                  <a:srgbClr val="0070C0"/>
                </a:solidFill>
                <a:latin typeface="Calibri" panose="020F0502020204030204" pitchFamily="34" charset="0"/>
                <a:cs typeface="Calibri" panose="020F0502020204030204" pitchFamily="34" charset="0"/>
              </a:rPr>
              <a:t>Quelles sont les révolutions industrielles qui couvrent la période 1800 1950 ? Dîtes ce qui les caractérise en remplissant le tableau ci-dessous.</a:t>
            </a:r>
          </a:p>
        </p:txBody>
      </p:sp>
      <p:sp>
        <p:nvSpPr>
          <p:cNvPr id="13" name="ZoneTexte 12">
            <a:extLst>
              <a:ext uri="{FF2B5EF4-FFF2-40B4-BE49-F238E27FC236}">
                <a16:creationId xmlns:a16="http://schemas.microsoft.com/office/drawing/2014/main" id="{145AA52F-F545-470A-ADE2-2BBC59D52CAE}"/>
              </a:ext>
            </a:extLst>
          </p:cNvPr>
          <p:cNvSpPr txBox="1"/>
          <p:nvPr/>
        </p:nvSpPr>
        <p:spPr>
          <a:xfrm>
            <a:off x="6254151" y="2550386"/>
            <a:ext cx="5369745" cy="646331"/>
          </a:xfrm>
          <a:prstGeom prst="rect">
            <a:avLst/>
          </a:prstGeom>
          <a:noFill/>
        </p:spPr>
        <p:txBody>
          <a:bodyPr wrap="square">
            <a:spAutoFit/>
          </a:bodyPr>
          <a:lstStyle/>
          <a:p>
            <a:r>
              <a:rPr lang="fr-FR" dirty="0">
                <a:solidFill>
                  <a:schemeClr val="accent4">
                    <a:lumMod val="50000"/>
                  </a:schemeClr>
                </a:solidFill>
                <a:latin typeface="Calibri" panose="020F0502020204030204" pitchFamily="34" charset="0"/>
                <a:cs typeface="Calibri" panose="020F0502020204030204" pitchFamily="34" charset="0"/>
              </a:rPr>
              <a:t>La période de notre étude, 1800-1950,  couvre les deux premières révolutions industrielles.</a:t>
            </a:r>
          </a:p>
        </p:txBody>
      </p:sp>
      <p:pic>
        <p:nvPicPr>
          <p:cNvPr id="12" name="Image 11">
            <a:extLst>
              <a:ext uri="{FF2B5EF4-FFF2-40B4-BE49-F238E27FC236}">
                <a16:creationId xmlns:a16="http://schemas.microsoft.com/office/drawing/2014/main" id="{0B27DA3B-9559-4F1D-B379-FDC5E3F4A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95" y="926980"/>
            <a:ext cx="5855306" cy="5315915"/>
          </a:xfrm>
          <a:prstGeom prst="rect">
            <a:avLst/>
          </a:prstGeom>
        </p:spPr>
      </p:pic>
      <p:graphicFrame>
        <p:nvGraphicFramePr>
          <p:cNvPr id="15" name="Tableau 15">
            <a:extLst>
              <a:ext uri="{FF2B5EF4-FFF2-40B4-BE49-F238E27FC236}">
                <a16:creationId xmlns:a16="http://schemas.microsoft.com/office/drawing/2014/main" id="{72ECD2DE-A937-46DC-BD0E-C8665C13AE4F}"/>
              </a:ext>
            </a:extLst>
          </p:cNvPr>
          <p:cNvGraphicFramePr>
            <a:graphicFrameLocks noGrp="1"/>
          </p:cNvGraphicFramePr>
          <p:nvPr>
            <p:extLst>
              <p:ext uri="{D42A27DB-BD31-4B8C-83A1-F6EECF244321}">
                <p14:modId xmlns:p14="http://schemas.microsoft.com/office/powerpoint/2010/main" val="3625444317"/>
              </p:ext>
            </p:extLst>
          </p:nvPr>
        </p:nvGraphicFramePr>
        <p:xfrm>
          <a:off x="6254150" y="3489535"/>
          <a:ext cx="5800671" cy="2753360"/>
        </p:xfrm>
        <a:graphic>
          <a:graphicData uri="http://schemas.openxmlformats.org/drawingml/2006/table">
            <a:tbl>
              <a:tblPr firstRow="1" bandRow="1">
                <a:tableStyleId>{5C22544A-7EE6-4342-B048-85BDC9FD1C3A}</a:tableStyleId>
              </a:tblPr>
              <a:tblGrid>
                <a:gridCol w="1009291">
                  <a:extLst>
                    <a:ext uri="{9D8B030D-6E8A-4147-A177-3AD203B41FA5}">
                      <a16:colId xmlns:a16="http://schemas.microsoft.com/office/drawing/2014/main" val="1461584074"/>
                    </a:ext>
                  </a:extLst>
                </a:gridCol>
                <a:gridCol w="2342969">
                  <a:extLst>
                    <a:ext uri="{9D8B030D-6E8A-4147-A177-3AD203B41FA5}">
                      <a16:colId xmlns:a16="http://schemas.microsoft.com/office/drawing/2014/main" val="1925455148"/>
                    </a:ext>
                  </a:extLst>
                </a:gridCol>
                <a:gridCol w="2448411">
                  <a:extLst>
                    <a:ext uri="{9D8B030D-6E8A-4147-A177-3AD203B41FA5}">
                      <a16:colId xmlns:a16="http://schemas.microsoft.com/office/drawing/2014/main" val="2614191489"/>
                    </a:ext>
                  </a:extLst>
                </a:gridCol>
              </a:tblGrid>
              <a:tr h="370840">
                <a:tc>
                  <a:txBody>
                    <a:bodyPr/>
                    <a:lstStyle/>
                    <a:p>
                      <a:endParaRPr lang="fr-FR" dirty="0"/>
                    </a:p>
                  </a:txBody>
                  <a:tcPr anchor="ctr"/>
                </a:tc>
                <a:tc>
                  <a:txBody>
                    <a:bodyPr/>
                    <a:lstStyle/>
                    <a:p>
                      <a:r>
                        <a:rPr lang="fr-FR" dirty="0"/>
                        <a:t>1</a:t>
                      </a:r>
                      <a:r>
                        <a:rPr lang="fr-FR" baseline="30000" dirty="0"/>
                        <a:t>ère</a:t>
                      </a:r>
                      <a:r>
                        <a:rPr lang="fr-FR" dirty="0"/>
                        <a:t> Révolution</a:t>
                      </a:r>
                    </a:p>
                  </a:txBody>
                  <a:tcPr anchor="ctr"/>
                </a:tc>
                <a:tc>
                  <a:txBody>
                    <a:bodyPr/>
                    <a:lstStyle/>
                    <a:p>
                      <a:r>
                        <a:rPr lang="fr-FR" dirty="0"/>
                        <a:t>2</a:t>
                      </a:r>
                      <a:r>
                        <a:rPr lang="fr-FR" baseline="30000" dirty="0"/>
                        <a:t>ème</a:t>
                      </a:r>
                      <a:r>
                        <a:rPr lang="fr-FR" dirty="0"/>
                        <a:t> Révolution</a:t>
                      </a:r>
                    </a:p>
                  </a:txBody>
                  <a:tcPr anchor="ctr"/>
                </a:tc>
                <a:extLst>
                  <a:ext uri="{0D108BD9-81ED-4DB2-BD59-A6C34878D82A}">
                    <a16:rowId xmlns:a16="http://schemas.microsoft.com/office/drawing/2014/main" val="1312686434"/>
                  </a:ext>
                </a:extLst>
              </a:tr>
              <a:tr h="370840">
                <a:tc>
                  <a:txBody>
                    <a:bodyPr/>
                    <a:lstStyle/>
                    <a:p>
                      <a:r>
                        <a:rPr lang="fr-FR" sz="1200" b="1" dirty="0">
                          <a:solidFill>
                            <a:schemeClr val="accent4">
                              <a:lumMod val="50000"/>
                            </a:schemeClr>
                          </a:solidFill>
                        </a:rPr>
                        <a:t>Energie principale</a:t>
                      </a:r>
                    </a:p>
                  </a:txBody>
                  <a:tcPr anchor="ctr"/>
                </a:tc>
                <a:tc>
                  <a:txBody>
                    <a:bodyPr/>
                    <a:lstStyle/>
                    <a:p>
                      <a:endParaRPr lang="fr-FR" sz="1400" dirty="0">
                        <a:solidFill>
                          <a:schemeClr val="accent4">
                            <a:lumMod val="50000"/>
                          </a:schemeClr>
                        </a:solidFill>
                      </a:endParaRPr>
                    </a:p>
                  </a:txBody>
                  <a:tcPr anchor="ctr"/>
                </a:tc>
                <a:tc>
                  <a:txBody>
                    <a:bodyPr/>
                    <a:lstStyle/>
                    <a:p>
                      <a:endParaRPr lang="fr-FR" sz="1400" dirty="0">
                        <a:solidFill>
                          <a:schemeClr val="accent4">
                            <a:lumMod val="50000"/>
                          </a:schemeClr>
                        </a:solidFill>
                      </a:endParaRPr>
                    </a:p>
                  </a:txBody>
                  <a:tcPr anchor="ctr"/>
                </a:tc>
                <a:extLst>
                  <a:ext uri="{0D108BD9-81ED-4DB2-BD59-A6C34878D82A}">
                    <a16:rowId xmlns:a16="http://schemas.microsoft.com/office/drawing/2014/main" val="2757044159"/>
                  </a:ext>
                </a:extLst>
              </a:tr>
              <a:tr h="370840">
                <a:tc>
                  <a:txBody>
                    <a:bodyPr/>
                    <a:lstStyle/>
                    <a:p>
                      <a:r>
                        <a:rPr lang="fr-FR" sz="1200" b="1" dirty="0">
                          <a:solidFill>
                            <a:schemeClr val="accent4">
                              <a:lumMod val="50000"/>
                            </a:schemeClr>
                          </a:solidFill>
                        </a:rPr>
                        <a:t>Combustible</a:t>
                      </a:r>
                    </a:p>
                  </a:txBody>
                  <a:tcPr anchor="ctr"/>
                </a:tc>
                <a:tc>
                  <a:txBody>
                    <a:bodyPr/>
                    <a:lstStyle/>
                    <a:p>
                      <a:endParaRPr lang="fr-FR" sz="1400" dirty="0">
                        <a:solidFill>
                          <a:schemeClr val="accent4">
                            <a:lumMod val="50000"/>
                          </a:schemeClr>
                        </a:solidFill>
                      </a:endParaRPr>
                    </a:p>
                  </a:txBody>
                  <a:tcPr anchor="ctr"/>
                </a:tc>
                <a:tc>
                  <a:txBody>
                    <a:bodyPr/>
                    <a:lstStyle/>
                    <a:p>
                      <a:endParaRPr lang="fr-FR" sz="1400" dirty="0">
                        <a:solidFill>
                          <a:schemeClr val="accent4">
                            <a:lumMod val="50000"/>
                          </a:schemeClr>
                        </a:solidFill>
                      </a:endParaRPr>
                    </a:p>
                  </a:txBody>
                  <a:tcPr anchor="ctr"/>
                </a:tc>
                <a:extLst>
                  <a:ext uri="{0D108BD9-81ED-4DB2-BD59-A6C34878D82A}">
                    <a16:rowId xmlns:a16="http://schemas.microsoft.com/office/drawing/2014/main" val="2341160562"/>
                  </a:ext>
                </a:extLst>
              </a:tr>
              <a:tr h="370840">
                <a:tc>
                  <a:txBody>
                    <a:bodyPr/>
                    <a:lstStyle/>
                    <a:p>
                      <a:r>
                        <a:rPr lang="fr-FR" sz="1200" b="1" dirty="0">
                          <a:solidFill>
                            <a:schemeClr val="accent4">
                              <a:lumMod val="50000"/>
                            </a:schemeClr>
                          </a:solidFill>
                        </a:rPr>
                        <a:t>Inventions</a:t>
                      </a:r>
                    </a:p>
                  </a:txBody>
                  <a:tcPr anchor="ctr"/>
                </a:tc>
                <a:tc>
                  <a:txBody>
                    <a:bodyPr/>
                    <a:lstStyle/>
                    <a:p>
                      <a:endParaRPr lang="fr-FR" sz="1100" dirty="0">
                        <a:solidFill>
                          <a:schemeClr val="accent4">
                            <a:lumMod val="50000"/>
                          </a:schemeClr>
                        </a:solidFill>
                      </a:endParaRPr>
                    </a:p>
                  </a:txBody>
                  <a:tcPr anchor="ctr"/>
                </a:tc>
                <a:tc>
                  <a:txBody>
                    <a:bodyPr/>
                    <a:lstStyle/>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txBody>
                  <a:tcPr anchor="ctr"/>
                </a:tc>
                <a:extLst>
                  <a:ext uri="{0D108BD9-81ED-4DB2-BD59-A6C34878D82A}">
                    <a16:rowId xmlns:a16="http://schemas.microsoft.com/office/drawing/2014/main" val="2215819303"/>
                  </a:ext>
                </a:extLst>
              </a:tr>
              <a:tr h="370840">
                <a:tc>
                  <a:txBody>
                    <a:bodyPr/>
                    <a:lstStyle/>
                    <a:p>
                      <a:r>
                        <a:rPr lang="fr-FR" sz="1200" b="1" dirty="0">
                          <a:solidFill>
                            <a:schemeClr val="accent4">
                              <a:lumMod val="50000"/>
                            </a:schemeClr>
                          </a:solidFill>
                        </a:rPr>
                        <a:t>Travail</a:t>
                      </a:r>
                    </a:p>
                  </a:txBody>
                  <a:tcPr anchor="ctr"/>
                </a:tc>
                <a:tc>
                  <a:txBody>
                    <a:bodyPr/>
                    <a:lstStyle/>
                    <a:p>
                      <a:endParaRPr lang="fr-FR" sz="1200" dirty="0">
                        <a:solidFill>
                          <a:schemeClr val="accent4">
                            <a:lumMod val="50000"/>
                          </a:schemeClr>
                        </a:solidFill>
                      </a:endParaRPr>
                    </a:p>
                  </a:txBody>
                  <a:tcPr anchor="ctr"/>
                </a:tc>
                <a:tc>
                  <a:txBody>
                    <a:bodyPr/>
                    <a:lstStyle/>
                    <a:p>
                      <a:endParaRPr lang="fr-FR" sz="1200" dirty="0">
                        <a:solidFill>
                          <a:schemeClr val="accent4">
                            <a:lumMod val="50000"/>
                          </a:schemeClr>
                        </a:solidFill>
                      </a:endParaRPr>
                    </a:p>
                    <a:p>
                      <a:endParaRPr lang="fr-FR" sz="1200" dirty="0">
                        <a:solidFill>
                          <a:schemeClr val="accent4">
                            <a:lumMod val="50000"/>
                          </a:schemeClr>
                        </a:solidFill>
                      </a:endParaRPr>
                    </a:p>
                  </a:txBody>
                  <a:tcPr anchor="ctr"/>
                </a:tc>
                <a:extLst>
                  <a:ext uri="{0D108BD9-81ED-4DB2-BD59-A6C34878D82A}">
                    <a16:rowId xmlns:a16="http://schemas.microsoft.com/office/drawing/2014/main" val="63229866"/>
                  </a:ext>
                </a:extLst>
              </a:tr>
            </a:tbl>
          </a:graphicData>
        </a:graphic>
      </p:graphicFrame>
      <p:sp>
        <p:nvSpPr>
          <p:cNvPr id="4" name="ZoneTexte 3">
            <a:extLst>
              <a:ext uri="{FF2B5EF4-FFF2-40B4-BE49-F238E27FC236}">
                <a16:creationId xmlns:a16="http://schemas.microsoft.com/office/drawing/2014/main" id="{CAD36D6B-538F-9C59-6CC0-9DCC9E841137}"/>
              </a:ext>
            </a:extLst>
          </p:cNvPr>
          <p:cNvSpPr txBox="1"/>
          <p:nvPr/>
        </p:nvSpPr>
        <p:spPr>
          <a:xfrm>
            <a:off x="7659831" y="3884099"/>
            <a:ext cx="1562704" cy="369332"/>
          </a:xfrm>
          <a:prstGeom prst="rect">
            <a:avLst/>
          </a:prstGeom>
          <a:noFill/>
        </p:spPr>
        <p:txBody>
          <a:bodyPr wrap="square">
            <a:spAutoFit/>
          </a:bodyPr>
          <a:lstStyle/>
          <a:p>
            <a:r>
              <a:rPr lang="fr-FR" sz="1800" dirty="0">
                <a:solidFill>
                  <a:schemeClr val="accent4">
                    <a:lumMod val="50000"/>
                  </a:schemeClr>
                </a:solidFill>
              </a:rPr>
              <a:t>Vapeur d’eau</a:t>
            </a:r>
          </a:p>
        </p:txBody>
      </p:sp>
      <p:sp>
        <p:nvSpPr>
          <p:cNvPr id="8" name="ZoneTexte 7">
            <a:extLst>
              <a:ext uri="{FF2B5EF4-FFF2-40B4-BE49-F238E27FC236}">
                <a16:creationId xmlns:a16="http://schemas.microsoft.com/office/drawing/2014/main" id="{F27BB779-C837-A50C-8C62-B6DFD610D127}"/>
              </a:ext>
            </a:extLst>
          </p:cNvPr>
          <p:cNvSpPr txBox="1"/>
          <p:nvPr/>
        </p:nvSpPr>
        <p:spPr>
          <a:xfrm>
            <a:off x="10036743" y="3887469"/>
            <a:ext cx="1359569" cy="369332"/>
          </a:xfrm>
          <a:prstGeom prst="rect">
            <a:avLst/>
          </a:prstGeom>
          <a:noFill/>
        </p:spPr>
        <p:txBody>
          <a:bodyPr wrap="square">
            <a:spAutoFit/>
          </a:bodyPr>
          <a:lstStyle/>
          <a:p>
            <a:r>
              <a:rPr lang="fr-FR" sz="1800" dirty="0">
                <a:solidFill>
                  <a:schemeClr val="accent4">
                    <a:lumMod val="50000"/>
                  </a:schemeClr>
                </a:solidFill>
              </a:rPr>
              <a:t>Électricité</a:t>
            </a:r>
          </a:p>
        </p:txBody>
      </p:sp>
      <p:sp>
        <p:nvSpPr>
          <p:cNvPr id="10" name="ZoneTexte 9">
            <a:extLst>
              <a:ext uri="{FF2B5EF4-FFF2-40B4-BE49-F238E27FC236}">
                <a16:creationId xmlns:a16="http://schemas.microsoft.com/office/drawing/2014/main" id="{C8AE3ED6-B893-552F-8AE6-2620D7742FA2}"/>
              </a:ext>
            </a:extLst>
          </p:cNvPr>
          <p:cNvSpPr txBox="1"/>
          <p:nvPr/>
        </p:nvSpPr>
        <p:spPr>
          <a:xfrm>
            <a:off x="7659832" y="4323903"/>
            <a:ext cx="1416792" cy="369332"/>
          </a:xfrm>
          <a:prstGeom prst="rect">
            <a:avLst/>
          </a:prstGeom>
          <a:noFill/>
        </p:spPr>
        <p:txBody>
          <a:bodyPr wrap="square">
            <a:spAutoFit/>
          </a:bodyPr>
          <a:lstStyle/>
          <a:p>
            <a:r>
              <a:rPr lang="fr-FR" sz="1800" dirty="0">
                <a:solidFill>
                  <a:schemeClr val="accent4">
                    <a:lumMod val="50000"/>
                  </a:schemeClr>
                </a:solidFill>
              </a:rPr>
              <a:t>Charbon</a:t>
            </a:r>
          </a:p>
        </p:txBody>
      </p:sp>
      <p:sp>
        <p:nvSpPr>
          <p:cNvPr id="16" name="ZoneTexte 15">
            <a:extLst>
              <a:ext uri="{FF2B5EF4-FFF2-40B4-BE49-F238E27FC236}">
                <a16:creationId xmlns:a16="http://schemas.microsoft.com/office/drawing/2014/main" id="{9BD0F78C-93C0-6E9F-7A19-16A3D25905CA}"/>
              </a:ext>
            </a:extLst>
          </p:cNvPr>
          <p:cNvSpPr txBox="1"/>
          <p:nvPr/>
        </p:nvSpPr>
        <p:spPr>
          <a:xfrm>
            <a:off x="10036743" y="4323903"/>
            <a:ext cx="1195939" cy="369332"/>
          </a:xfrm>
          <a:prstGeom prst="rect">
            <a:avLst/>
          </a:prstGeom>
          <a:noFill/>
        </p:spPr>
        <p:txBody>
          <a:bodyPr wrap="square">
            <a:spAutoFit/>
          </a:bodyPr>
          <a:lstStyle/>
          <a:p>
            <a:r>
              <a:rPr lang="fr-FR" sz="1800" dirty="0">
                <a:solidFill>
                  <a:schemeClr val="accent4">
                    <a:lumMod val="50000"/>
                  </a:schemeClr>
                </a:solidFill>
              </a:rPr>
              <a:t>Pétrole</a:t>
            </a:r>
          </a:p>
        </p:txBody>
      </p:sp>
      <p:sp>
        <p:nvSpPr>
          <p:cNvPr id="18" name="ZoneTexte 17">
            <a:extLst>
              <a:ext uri="{FF2B5EF4-FFF2-40B4-BE49-F238E27FC236}">
                <a16:creationId xmlns:a16="http://schemas.microsoft.com/office/drawing/2014/main" id="{3F906E34-0EE8-9368-E2EE-A271E44DD995}"/>
              </a:ext>
            </a:extLst>
          </p:cNvPr>
          <p:cNvSpPr txBox="1"/>
          <p:nvPr/>
        </p:nvSpPr>
        <p:spPr>
          <a:xfrm>
            <a:off x="7266203" y="4692480"/>
            <a:ext cx="2349436" cy="1107996"/>
          </a:xfrm>
          <a:prstGeom prst="rect">
            <a:avLst/>
          </a:prstGeom>
          <a:noFill/>
        </p:spPr>
        <p:txBody>
          <a:bodyPr wrap="square">
            <a:spAutoFit/>
          </a:bodyPr>
          <a:lstStyle/>
          <a:p>
            <a:r>
              <a:rPr lang="fr-FR" sz="1100" b="1" dirty="0">
                <a:solidFill>
                  <a:schemeClr val="accent4">
                    <a:lumMod val="50000"/>
                  </a:schemeClr>
                </a:solidFill>
              </a:rPr>
              <a:t>1673 :</a:t>
            </a:r>
            <a:r>
              <a:rPr lang="fr-FR" sz="1100" dirty="0">
                <a:solidFill>
                  <a:schemeClr val="accent4">
                    <a:lumMod val="50000"/>
                  </a:schemeClr>
                </a:solidFill>
              </a:rPr>
              <a:t> Principe du moteur à explosion</a:t>
            </a:r>
          </a:p>
          <a:p>
            <a:r>
              <a:rPr lang="fr-FR" sz="1100" b="1" dirty="0">
                <a:solidFill>
                  <a:schemeClr val="accent4">
                    <a:lumMod val="50000"/>
                  </a:schemeClr>
                </a:solidFill>
              </a:rPr>
              <a:t>1801 :</a:t>
            </a:r>
            <a:r>
              <a:rPr lang="fr-FR" sz="1100" dirty="0">
                <a:solidFill>
                  <a:schemeClr val="accent4">
                    <a:lumMod val="50000"/>
                  </a:schemeClr>
                </a:solidFill>
              </a:rPr>
              <a:t> Métier à tisser mécanique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1814 :</a:t>
            </a:r>
            <a:r>
              <a:rPr lang="fr-FR" sz="1100" dirty="0">
                <a:solidFill>
                  <a:schemeClr val="accent4">
                    <a:lumMod val="50000"/>
                  </a:schemeClr>
                </a:solidFill>
              </a:rPr>
              <a:t> Locomotive à vapeur</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1821 :</a:t>
            </a:r>
            <a:r>
              <a:rPr lang="fr-FR" sz="1100" dirty="0">
                <a:solidFill>
                  <a:schemeClr val="accent4">
                    <a:lumMod val="50000"/>
                  </a:schemeClr>
                </a:solidFill>
              </a:rPr>
              <a:t> Moteur électrique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1854 :</a:t>
            </a:r>
            <a:r>
              <a:rPr lang="fr-FR" sz="1100" dirty="0">
                <a:solidFill>
                  <a:schemeClr val="accent4">
                    <a:lumMod val="50000"/>
                  </a:schemeClr>
                </a:solidFill>
              </a:rPr>
              <a:t> Moissonneuse-batteuse</a:t>
            </a:r>
          </a:p>
          <a:p>
            <a:r>
              <a:rPr lang="fr-FR" sz="1100" b="1" dirty="0">
                <a:solidFill>
                  <a:schemeClr val="accent4">
                    <a:lumMod val="50000"/>
                  </a:schemeClr>
                </a:solidFill>
              </a:rPr>
              <a:t>1863 :</a:t>
            </a:r>
            <a:r>
              <a:rPr lang="fr-FR" sz="1100" dirty="0">
                <a:solidFill>
                  <a:schemeClr val="accent4">
                    <a:lumMod val="50000"/>
                  </a:schemeClr>
                </a:solidFill>
              </a:rPr>
              <a:t> 1</a:t>
            </a:r>
            <a:r>
              <a:rPr lang="fr-FR" sz="1100" baseline="30000" dirty="0">
                <a:solidFill>
                  <a:schemeClr val="accent4">
                    <a:lumMod val="50000"/>
                  </a:schemeClr>
                </a:solidFill>
              </a:rPr>
              <a:t>er</a:t>
            </a:r>
            <a:r>
              <a:rPr lang="fr-FR" sz="1100" dirty="0">
                <a:solidFill>
                  <a:schemeClr val="accent4">
                    <a:lumMod val="50000"/>
                  </a:schemeClr>
                </a:solidFill>
              </a:rPr>
              <a:t> métro à Londres</a:t>
            </a:r>
            <a:endParaRPr lang="fr-FR" sz="1100" dirty="0"/>
          </a:p>
        </p:txBody>
      </p:sp>
      <p:sp>
        <p:nvSpPr>
          <p:cNvPr id="20" name="ZoneTexte 19">
            <a:extLst>
              <a:ext uri="{FF2B5EF4-FFF2-40B4-BE49-F238E27FC236}">
                <a16:creationId xmlns:a16="http://schemas.microsoft.com/office/drawing/2014/main" id="{40334893-8C6B-6813-3097-FE3CDDE0F63A}"/>
              </a:ext>
            </a:extLst>
          </p:cNvPr>
          <p:cNvSpPr txBox="1"/>
          <p:nvPr/>
        </p:nvSpPr>
        <p:spPr>
          <a:xfrm>
            <a:off x="9594537" y="4689682"/>
            <a:ext cx="2460284" cy="1107996"/>
          </a:xfrm>
          <a:prstGeom prst="rect">
            <a:avLst/>
          </a:prstGeom>
          <a:noFill/>
        </p:spPr>
        <p:txBody>
          <a:bodyPr wrap="square">
            <a:spAutoFit/>
          </a:bodyPr>
          <a:lstStyle/>
          <a:p>
            <a:r>
              <a:rPr lang="fr-FR" sz="1100" b="1" dirty="0">
                <a:solidFill>
                  <a:schemeClr val="accent4">
                    <a:lumMod val="50000"/>
                  </a:schemeClr>
                </a:solidFill>
              </a:rPr>
              <a:t>1876 :</a:t>
            </a:r>
            <a:r>
              <a:rPr lang="fr-FR" sz="1100" dirty="0">
                <a:solidFill>
                  <a:schemeClr val="accent4">
                    <a:lumMod val="50000"/>
                  </a:schemeClr>
                </a:solidFill>
              </a:rPr>
              <a:t> Téléphone (G. BELL)</a:t>
            </a:r>
          </a:p>
          <a:p>
            <a:r>
              <a:rPr lang="fr-FR" sz="1100" b="1" dirty="0">
                <a:solidFill>
                  <a:schemeClr val="accent4">
                    <a:lumMod val="50000"/>
                  </a:schemeClr>
                </a:solidFill>
              </a:rPr>
              <a:t>1879 :</a:t>
            </a:r>
            <a:r>
              <a:rPr lang="fr-FR" sz="1100" dirty="0">
                <a:solidFill>
                  <a:schemeClr val="accent4">
                    <a:lumMod val="50000"/>
                  </a:schemeClr>
                </a:solidFill>
              </a:rPr>
              <a:t> Ampoule électrique (EDISON)</a:t>
            </a:r>
          </a:p>
          <a:p>
            <a:r>
              <a:rPr lang="fr-FR" sz="1100" b="1" dirty="0">
                <a:solidFill>
                  <a:schemeClr val="accent4">
                    <a:lumMod val="50000"/>
                  </a:schemeClr>
                </a:solidFill>
              </a:rPr>
              <a:t>1886 :</a:t>
            </a:r>
            <a:r>
              <a:rPr lang="fr-FR" sz="1100" dirty="0">
                <a:solidFill>
                  <a:schemeClr val="accent4">
                    <a:lumMod val="50000"/>
                  </a:schemeClr>
                </a:solidFill>
              </a:rPr>
              <a:t> Voiture à essence (BENZ)</a:t>
            </a:r>
          </a:p>
          <a:p>
            <a:r>
              <a:rPr lang="fr-FR" sz="1100" b="1" dirty="0">
                <a:solidFill>
                  <a:schemeClr val="accent4">
                    <a:lumMod val="50000"/>
                  </a:schemeClr>
                </a:solidFill>
              </a:rPr>
              <a:t>1895 :</a:t>
            </a:r>
            <a:r>
              <a:rPr lang="fr-FR" sz="1100" dirty="0">
                <a:solidFill>
                  <a:schemeClr val="accent4">
                    <a:lumMod val="50000"/>
                  </a:schemeClr>
                </a:solidFill>
              </a:rPr>
              <a:t> Cinéma (Frères LUMIÈRE)</a:t>
            </a:r>
          </a:p>
          <a:p>
            <a:r>
              <a:rPr lang="fr-FR" sz="1100" b="1" dirty="0">
                <a:solidFill>
                  <a:schemeClr val="accent4">
                    <a:lumMod val="50000"/>
                  </a:schemeClr>
                </a:solidFill>
              </a:rPr>
              <a:t>1900 :</a:t>
            </a:r>
            <a:r>
              <a:rPr lang="fr-FR" sz="1100" dirty="0">
                <a:solidFill>
                  <a:schemeClr val="accent4">
                    <a:lumMod val="50000"/>
                  </a:schemeClr>
                </a:solidFill>
              </a:rPr>
              <a:t> Métro à Paris</a:t>
            </a:r>
          </a:p>
          <a:p>
            <a:r>
              <a:rPr lang="fr-FR" sz="1100" b="1" dirty="0">
                <a:solidFill>
                  <a:schemeClr val="accent4">
                    <a:lumMod val="50000"/>
                  </a:schemeClr>
                </a:solidFill>
              </a:rPr>
              <a:t>1903 :</a:t>
            </a:r>
            <a:r>
              <a:rPr lang="fr-FR" sz="1100" dirty="0">
                <a:solidFill>
                  <a:schemeClr val="accent4">
                    <a:lumMod val="50000"/>
                  </a:schemeClr>
                </a:solidFill>
              </a:rPr>
              <a:t> Avion à hélice (frères WRIGHT)</a:t>
            </a:r>
            <a:endParaRPr lang="fr-FR" sz="1100" dirty="0"/>
          </a:p>
        </p:txBody>
      </p:sp>
      <p:sp>
        <p:nvSpPr>
          <p:cNvPr id="22" name="ZoneTexte 21">
            <a:extLst>
              <a:ext uri="{FF2B5EF4-FFF2-40B4-BE49-F238E27FC236}">
                <a16:creationId xmlns:a16="http://schemas.microsoft.com/office/drawing/2014/main" id="{3D7E770A-9660-8DC2-CA1F-A70B3FDAA6BC}"/>
              </a:ext>
            </a:extLst>
          </p:cNvPr>
          <p:cNvSpPr txBox="1"/>
          <p:nvPr/>
        </p:nvSpPr>
        <p:spPr>
          <a:xfrm>
            <a:off x="7266203" y="5806647"/>
            <a:ext cx="2328335" cy="461665"/>
          </a:xfrm>
          <a:prstGeom prst="rect">
            <a:avLst/>
          </a:prstGeom>
          <a:noFill/>
        </p:spPr>
        <p:txBody>
          <a:bodyPr wrap="square">
            <a:spAutoFit/>
          </a:bodyPr>
          <a:lstStyle/>
          <a:p>
            <a:r>
              <a:rPr lang="fr-FR" sz="1200" dirty="0">
                <a:solidFill>
                  <a:schemeClr val="accent4">
                    <a:lumMod val="50000"/>
                  </a:schemeClr>
                </a:solidFill>
              </a:rPr>
              <a:t>Révoltes ouvrières</a:t>
            </a:r>
          </a:p>
          <a:p>
            <a:r>
              <a:rPr lang="fr-FR" sz="1200" dirty="0">
                <a:solidFill>
                  <a:schemeClr val="accent4">
                    <a:lumMod val="50000"/>
                  </a:schemeClr>
                </a:solidFill>
              </a:rPr>
              <a:t>Exode rural</a:t>
            </a:r>
          </a:p>
        </p:txBody>
      </p:sp>
      <p:sp>
        <p:nvSpPr>
          <p:cNvPr id="24" name="ZoneTexte 23">
            <a:extLst>
              <a:ext uri="{FF2B5EF4-FFF2-40B4-BE49-F238E27FC236}">
                <a16:creationId xmlns:a16="http://schemas.microsoft.com/office/drawing/2014/main" id="{262C0087-A39A-48DF-BD46-FDAB369EC635}"/>
              </a:ext>
            </a:extLst>
          </p:cNvPr>
          <p:cNvSpPr txBox="1"/>
          <p:nvPr/>
        </p:nvSpPr>
        <p:spPr>
          <a:xfrm>
            <a:off x="9618839" y="5766838"/>
            <a:ext cx="2399097" cy="461665"/>
          </a:xfrm>
          <a:prstGeom prst="rect">
            <a:avLst/>
          </a:prstGeom>
          <a:noFill/>
        </p:spPr>
        <p:txBody>
          <a:bodyPr wrap="square">
            <a:spAutoFit/>
          </a:bodyPr>
          <a:lstStyle/>
          <a:p>
            <a:r>
              <a:rPr lang="fr-FR" sz="1200" dirty="0">
                <a:solidFill>
                  <a:schemeClr val="accent4">
                    <a:lumMod val="50000"/>
                  </a:schemeClr>
                </a:solidFill>
              </a:rPr>
              <a:t>Exode rural</a:t>
            </a:r>
          </a:p>
          <a:p>
            <a:r>
              <a:rPr lang="fr-FR" sz="1200" dirty="0">
                <a:solidFill>
                  <a:schemeClr val="accent4">
                    <a:lumMod val="50000"/>
                  </a:schemeClr>
                </a:solidFill>
              </a:rPr>
              <a:t>Taylorisme</a:t>
            </a:r>
          </a:p>
        </p:txBody>
      </p:sp>
      <p:pic>
        <p:nvPicPr>
          <p:cNvPr id="25" name="Image 24">
            <a:hlinkClick r:id="rId3" action="ppaction://hlinksldjump"/>
            <a:extLst>
              <a:ext uri="{FF2B5EF4-FFF2-40B4-BE49-F238E27FC236}">
                <a16:creationId xmlns:a16="http://schemas.microsoft.com/office/drawing/2014/main" id="{E978D05F-6040-AAD9-C9CC-6A89B3FAF0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27" name="Groupe 26">
            <a:extLst>
              <a:ext uri="{FF2B5EF4-FFF2-40B4-BE49-F238E27FC236}">
                <a16:creationId xmlns:a16="http://schemas.microsoft.com/office/drawing/2014/main" id="{5DEA4494-EFFA-95F2-3393-178D458BB66B}"/>
              </a:ext>
            </a:extLst>
          </p:cNvPr>
          <p:cNvGrpSpPr/>
          <p:nvPr/>
        </p:nvGrpSpPr>
        <p:grpSpPr>
          <a:xfrm>
            <a:off x="6439302" y="468735"/>
            <a:ext cx="3349592" cy="1168791"/>
            <a:chOff x="6439302" y="343610"/>
            <a:chExt cx="3349592" cy="1168791"/>
          </a:xfrm>
        </p:grpSpPr>
        <p:pic>
          <p:nvPicPr>
            <p:cNvPr id="26" name="Image 25">
              <a:hlinkClick r:id="rId5"/>
              <a:extLst>
                <a:ext uri="{FF2B5EF4-FFF2-40B4-BE49-F238E27FC236}">
                  <a16:creationId xmlns:a16="http://schemas.microsoft.com/office/drawing/2014/main" id="{EDA7C0C3-EA55-1F3C-C500-F9984F45CC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9302" y="343610"/>
              <a:ext cx="3349592" cy="1168791"/>
            </a:xfrm>
            <a:prstGeom prst="rect">
              <a:avLst/>
            </a:prstGeom>
          </p:spPr>
        </p:pic>
        <p:pic>
          <p:nvPicPr>
            <p:cNvPr id="6" name="Image 5">
              <a:hlinkClick r:id="rId5"/>
              <a:extLst>
                <a:ext uri="{FF2B5EF4-FFF2-40B4-BE49-F238E27FC236}">
                  <a16:creationId xmlns:a16="http://schemas.microsoft.com/office/drawing/2014/main" id="{DD6DD259-825A-4599-9D81-8EE59DB9A6F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3274" y="405014"/>
              <a:ext cx="2209261" cy="972075"/>
            </a:xfrm>
            <a:prstGeom prst="rect">
              <a:avLst/>
            </a:prstGeom>
          </p:spPr>
        </p:pic>
      </p:grpSp>
      <p:sp>
        <p:nvSpPr>
          <p:cNvPr id="3" name="Rectangle 2">
            <a:extLst>
              <a:ext uri="{FF2B5EF4-FFF2-40B4-BE49-F238E27FC236}">
                <a16:creationId xmlns:a16="http://schemas.microsoft.com/office/drawing/2014/main" id="{A1582E87-1EC7-7965-DA6B-D6B9574F3D39}"/>
              </a:ext>
            </a:extLst>
          </p:cNvPr>
          <p:cNvSpPr/>
          <p:nvPr/>
        </p:nvSpPr>
        <p:spPr>
          <a:xfrm>
            <a:off x="237495" y="3293706"/>
            <a:ext cx="2925583" cy="294302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A350EABA-DE80-E41D-772E-092DB2340D96}"/>
              </a:ext>
            </a:extLst>
          </p:cNvPr>
          <p:cNvSpPr txBox="1"/>
          <p:nvPr/>
        </p:nvSpPr>
        <p:spPr>
          <a:xfrm>
            <a:off x="-208991" y="2471321"/>
            <a:ext cx="3818553" cy="523220"/>
          </a:xfrm>
          <a:prstGeom prst="rect">
            <a:avLst/>
          </a:prstGeom>
          <a:noFill/>
        </p:spPr>
        <p:txBody>
          <a:bodyPr wrap="square">
            <a:spAutoFit/>
          </a:bodyPr>
          <a:lstStyle/>
          <a:p>
            <a:pPr algn="ctr"/>
            <a:r>
              <a:rPr lang="fr-FR" sz="1400" b="1" dirty="0">
                <a:solidFill>
                  <a:srgbClr val="0070C0"/>
                </a:solidFill>
                <a:latin typeface="Calibri" panose="020F0502020204030204" pitchFamily="34" charset="0"/>
                <a:cs typeface="Calibri" panose="020F0502020204030204" pitchFamily="34" charset="0"/>
              </a:rPr>
              <a:t>Hommes et femmes au travail en métropole </a:t>
            </a:r>
          </a:p>
          <a:p>
            <a:pPr algn="ctr"/>
            <a:r>
              <a:rPr lang="fr-FR" sz="1400" b="1" dirty="0">
                <a:solidFill>
                  <a:srgbClr val="0070C0"/>
                </a:solidFill>
                <a:latin typeface="Calibri" panose="020F0502020204030204" pitchFamily="34" charset="0"/>
                <a:cs typeface="Calibri" panose="020F0502020204030204" pitchFamily="34" charset="0"/>
              </a:rPr>
              <a:t>et dans les colonies françaises </a:t>
            </a:r>
            <a:r>
              <a:rPr lang="fr-FR" sz="1400" b="1" dirty="0">
                <a:solidFill>
                  <a:srgbClr val="FF0000"/>
                </a:solidFill>
                <a:latin typeface="Calibri" panose="020F0502020204030204" pitchFamily="34" charset="0"/>
                <a:cs typeface="Calibri" panose="020F0502020204030204" pitchFamily="34" charset="0"/>
              </a:rPr>
              <a:t>(1800-1950)</a:t>
            </a:r>
          </a:p>
        </p:txBody>
      </p:sp>
      <p:cxnSp>
        <p:nvCxnSpPr>
          <p:cNvPr id="14" name="Connecteur droit avec flèche 13">
            <a:extLst>
              <a:ext uri="{FF2B5EF4-FFF2-40B4-BE49-F238E27FC236}">
                <a16:creationId xmlns:a16="http://schemas.microsoft.com/office/drawing/2014/main" id="{6DAD05F0-4FA7-D84D-FB34-372D5BEA9429}"/>
              </a:ext>
            </a:extLst>
          </p:cNvPr>
          <p:cNvCxnSpPr>
            <a:cxnSpLocks/>
          </p:cNvCxnSpPr>
          <p:nvPr/>
        </p:nvCxnSpPr>
        <p:spPr>
          <a:xfrm flipV="1">
            <a:off x="1714816" y="2991983"/>
            <a:ext cx="0" cy="3017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30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80">
                                          <p:stCondLst>
                                            <p:cond delay="0"/>
                                          </p:stCondLst>
                                        </p:cTn>
                                        <p:tgtEl>
                                          <p:spTgt spid="15"/>
                                        </p:tgtEl>
                                      </p:cBhvr>
                                    </p:animEffect>
                                    <p:anim calcmode="lin" valueType="num">
                                      <p:cBhvr>
                                        <p:cTn id="3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9" dur="26">
                                          <p:stCondLst>
                                            <p:cond delay="650"/>
                                          </p:stCondLst>
                                        </p:cTn>
                                        <p:tgtEl>
                                          <p:spTgt spid="15"/>
                                        </p:tgtEl>
                                      </p:cBhvr>
                                      <p:to x="100000" y="60000"/>
                                    </p:animScale>
                                    <p:animScale>
                                      <p:cBhvr>
                                        <p:cTn id="40" dur="166" decel="50000">
                                          <p:stCondLst>
                                            <p:cond delay="676"/>
                                          </p:stCondLst>
                                        </p:cTn>
                                        <p:tgtEl>
                                          <p:spTgt spid="15"/>
                                        </p:tgtEl>
                                      </p:cBhvr>
                                      <p:to x="100000" y="100000"/>
                                    </p:animScale>
                                    <p:animScale>
                                      <p:cBhvr>
                                        <p:cTn id="41" dur="26">
                                          <p:stCondLst>
                                            <p:cond delay="1312"/>
                                          </p:stCondLst>
                                        </p:cTn>
                                        <p:tgtEl>
                                          <p:spTgt spid="15"/>
                                        </p:tgtEl>
                                      </p:cBhvr>
                                      <p:to x="100000" y="80000"/>
                                    </p:animScale>
                                    <p:animScale>
                                      <p:cBhvr>
                                        <p:cTn id="42" dur="166" decel="50000">
                                          <p:stCondLst>
                                            <p:cond delay="1338"/>
                                          </p:stCondLst>
                                        </p:cTn>
                                        <p:tgtEl>
                                          <p:spTgt spid="15"/>
                                        </p:tgtEl>
                                      </p:cBhvr>
                                      <p:to x="100000" y="100000"/>
                                    </p:animScale>
                                    <p:animScale>
                                      <p:cBhvr>
                                        <p:cTn id="43" dur="26">
                                          <p:stCondLst>
                                            <p:cond delay="1642"/>
                                          </p:stCondLst>
                                        </p:cTn>
                                        <p:tgtEl>
                                          <p:spTgt spid="15"/>
                                        </p:tgtEl>
                                      </p:cBhvr>
                                      <p:to x="100000" y="90000"/>
                                    </p:animScale>
                                    <p:animScale>
                                      <p:cBhvr>
                                        <p:cTn id="44" dur="166" decel="50000">
                                          <p:stCondLst>
                                            <p:cond delay="1668"/>
                                          </p:stCondLst>
                                        </p:cTn>
                                        <p:tgtEl>
                                          <p:spTgt spid="15"/>
                                        </p:tgtEl>
                                      </p:cBhvr>
                                      <p:to x="100000" y="100000"/>
                                    </p:animScale>
                                    <p:animScale>
                                      <p:cBhvr>
                                        <p:cTn id="45" dur="26">
                                          <p:stCondLst>
                                            <p:cond delay="1808"/>
                                          </p:stCondLst>
                                        </p:cTn>
                                        <p:tgtEl>
                                          <p:spTgt spid="15"/>
                                        </p:tgtEl>
                                      </p:cBhvr>
                                      <p:to x="100000" y="95000"/>
                                    </p:animScale>
                                    <p:animScale>
                                      <p:cBhvr>
                                        <p:cTn id="46" dur="166" decel="50000">
                                          <p:stCondLst>
                                            <p:cond delay="1834"/>
                                          </p:stCondLst>
                                        </p:cTn>
                                        <p:tgtEl>
                                          <p:spTgt spid="15"/>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ppt_x"/>
                                          </p:val>
                                        </p:tav>
                                        <p:tav tm="100000">
                                          <p:val>
                                            <p:strVal val="#ppt_x"/>
                                          </p:val>
                                        </p:tav>
                                      </p:tavLst>
                                    </p:anim>
                                    <p:anim calcmode="lin" valueType="num">
                                      <p:cBhvr additive="base">
                                        <p:cTn id="7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ppt_x"/>
                                          </p:val>
                                        </p:tav>
                                        <p:tav tm="100000">
                                          <p:val>
                                            <p:strVal val="#ppt_x"/>
                                          </p:val>
                                        </p:tav>
                                      </p:tavLst>
                                    </p:anim>
                                    <p:anim calcmode="lin" valueType="num">
                                      <p:cBhvr additive="base">
                                        <p:cTn id="9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3"/>
                                        </p:tgtEl>
                                        <p:attrNameLst>
                                          <p:attrName>style.visibility</p:attrName>
                                        </p:attrNameLst>
                                      </p:cBhvr>
                                      <p:to>
                                        <p:strVal val="visible"/>
                                      </p:to>
                                    </p:set>
                                    <p:anim calcmode="lin" valueType="num">
                                      <p:cBhvr additive="base">
                                        <p:cTn id="99" dur="500" fill="hold"/>
                                        <p:tgtEl>
                                          <p:spTgt spid="3"/>
                                        </p:tgtEl>
                                        <p:attrNameLst>
                                          <p:attrName>ppt_x</p:attrName>
                                        </p:attrNameLst>
                                      </p:cBhvr>
                                      <p:tavLst>
                                        <p:tav tm="0">
                                          <p:val>
                                            <p:strVal val="#ppt_x"/>
                                          </p:val>
                                        </p:tav>
                                        <p:tav tm="100000">
                                          <p:val>
                                            <p:strVal val="#ppt_x"/>
                                          </p:val>
                                        </p:tav>
                                      </p:tavLst>
                                    </p:anim>
                                    <p:anim calcmode="lin" valueType="num">
                                      <p:cBhvr additive="base">
                                        <p:cTn id="100" dur="500" fill="hold"/>
                                        <p:tgtEl>
                                          <p:spTgt spid="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4"/>
                                        </p:tgtEl>
                                        <p:attrNameLst>
                                          <p:attrName>style.visibility</p:attrName>
                                        </p:attrNameLst>
                                      </p:cBhvr>
                                      <p:to>
                                        <p:strVal val="visible"/>
                                      </p:to>
                                    </p:set>
                                    <p:anim calcmode="lin" valueType="num">
                                      <p:cBhvr additive="base">
                                        <p:cTn id="103" dur="500" fill="hold"/>
                                        <p:tgtEl>
                                          <p:spTgt spid="14"/>
                                        </p:tgtEl>
                                        <p:attrNameLst>
                                          <p:attrName>ppt_x</p:attrName>
                                        </p:attrNameLst>
                                      </p:cBhvr>
                                      <p:tavLst>
                                        <p:tav tm="0">
                                          <p:val>
                                            <p:strVal val="#ppt_x"/>
                                          </p:val>
                                        </p:tav>
                                        <p:tav tm="100000">
                                          <p:val>
                                            <p:strVal val="#ppt_x"/>
                                          </p:val>
                                        </p:tav>
                                      </p:tavLst>
                                    </p:anim>
                                    <p:anim calcmode="lin" valueType="num">
                                      <p:cBhvr additive="base">
                                        <p:cTn id="10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additive="base">
                                        <p:cTn id="109" dur="500" fill="hold"/>
                                        <p:tgtEl>
                                          <p:spTgt spid="9"/>
                                        </p:tgtEl>
                                        <p:attrNameLst>
                                          <p:attrName>ppt_x</p:attrName>
                                        </p:attrNameLst>
                                      </p:cBhvr>
                                      <p:tavLst>
                                        <p:tav tm="0">
                                          <p:val>
                                            <p:strVal val="#ppt_x"/>
                                          </p:val>
                                        </p:tav>
                                        <p:tav tm="100000">
                                          <p:val>
                                            <p:strVal val="#ppt_x"/>
                                          </p:val>
                                        </p:tav>
                                      </p:tavLst>
                                    </p:anim>
                                    <p:anim calcmode="lin" valueType="num">
                                      <p:cBhvr additive="base">
                                        <p:cTn id="1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4" grpId="0"/>
      <p:bldP spid="8" grpId="0"/>
      <p:bldP spid="10" grpId="0"/>
      <p:bldP spid="16" grpId="0"/>
      <p:bldP spid="18" grpId="0"/>
      <p:bldP spid="20" grpId="0"/>
      <p:bldP spid="22" grpId="0"/>
      <p:bldP spid="24" grpId="0"/>
      <p:bldP spid="3"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539632A-8115-4B40-9992-DA56BB73563B}"/>
              </a:ext>
            </a:extLst>
          </p:cNvPr>
          <p:cNvSpPr txBox="1"/>
          <p:nvPr/>
        </p:nvSpPr>
        <p:spPr>
          <a:xfrm>
            <a:off x="198408" y="432523"/>
            <a:ext cx="7177752"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12a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sp>
        <p:nvSpPr>
          <p:cNvPr id="11" name="ZoneTexte 10">
            <a:extLst>
              <a:ext uri="{FF2B5EF4-FFF2-40B4-BE49-F238E27FC236}">
                <a16:creationId xmlns:a16="http://schemas.microsoft.com/office/drawing/2014/main" id="{7EAEBBE3-E496-40AF-8D76-CA523BDC67B4}"/>
              </a:ext>
            </a:extLst>
          </p:cNvPr>
          <p:cNvSpPr txBox="1"/>
          <p:nvPr/>
        </p:nvSpPr>
        <p:spPr>
          <a:xfrm>
            <a:off x="5633076" y="828000"/>
            <a:ext cx="5772861"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12a </a:t>
            </a:r>
            <a:r>
              <a:rPr lang="fr-FR" sz="1600" dirty="0">
                <a:solidFill>
                  <a:srgbClr val="0070C0"/>
                </a:solidFill>
                <a:latin typeface="Calibri" panose="020F0502020204030204" pitchFamily="34" charset="0"/>
                <a:cs typeface="Calibri" panose="020F0502020204030204" pitchFamily="34" charset="0"/>
              </a:rPr>
              <a:t>A l’aide e la légende, dîtes </a:t>
            </a:r>
            <a:r>
              <a:rPr lang="fr-FR" sz="1600" b="0" i="0" u="none" strike="noStrike" baseline="0" dirty="0">
                <a:solidFill>
                  <a:srgbClr val="0070C0"/>
                </a:solidFill>
                <a:latin typeface="Calibri" panose="020F0502020204030204" pitchFamily="34" charset="0"/>
                <a:cs typeface="Calibri" panose="020F0502020204030204" pitchFamily="34" charset="0"/>
              </a:rPr>
              <a:t>quels secteurs émergent avec l’industrialisation ? Où ?</a:t>
            </a:r>
          </a:p>
        </p:txBody>
      </p:sp>
      <p:sp>
        <p:nvSpPr>
          <p:cNvPr id="13" name="ZoneTexte 12">
            <a:extLst>
              <a:ext uri="{FF2B5EF4-FFF2-40B4-BE49-F238E27FC236}">
                <a16:creationId xmlns:a16="http://schemas.microsoft.com/office/drawing/2014/main" id="{145AA52F-F545-470A-ADE2-2BBC59D52CAE}"/>
              </a:ext>
            </a:extLst>
          </p:cNvPr>
          <p:cNvSpPr txBox="1"/>
          <p:nvPr/>
        </p:nvSpPr>
        <p:spPr>
          <a:xfrm>
            <a:off x="5641564" y="5289108"/>
            <a:ext cx="6131087" cy="1323439"/>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Les secteurs qui émergent sont principalement les </a:t>
            </a:r>
            <a:r>
              <a:rPr lang="fr-FR" sz="1600" b="1" dirty="0">
                <a:solidFill>
                  <a:schemeClr val="accent4">
                    <a:lumMod val="50000"/>
                  </a:schemeClr>
                </a:solidFill>
                <a:latin typeface="Calibri" panose="020F0502020204030204" pitchFamily="34" charset="0"/>
                <a:cs typeface="Calibri" panose="020F0502020204030204" pitchFamily="34" charset="0"/>
              </a:rPr>
              <a:t>industries extractives minières</a:t>
            </a:r>
            <a:r>
              <a:rPr lang="fr-FR" sz="1600" dirty="0">
                <a:solidFill>
                  <a:schemeClr val="accent4">
                    <a:lumMod val="50000"/>
                  </a:schemeClr>
                </a:solidFill>
                <a:latin typeface="Calibri" panose="020F0502020204030204" pitchFamily="34" charset="0"/>
                <a:cs typeface="Calibri" panose="020F0502020204030204" pitchFamily="34" charset="0"/>
              </a:rPr>
              <a:t>, </a:t>
            </a:r>
            <a:r>
              <a:rPr lang="fr-FR" sz="1600" b="1" dirty="0">
                <a:solidFill>
                  <a:schemeClr val="accent4">
                    <a:lumMod val="50000"/>
                  </a:schemeClr>
                </a:solidFill>
                <a:latin typeface="Calibri" panose="020F0502020204030204" pitchFamily="34" charset="0"/>
                <a:cs typeface="Calibri" panose="020F0502020204030204" pitchFamily="34" charset="0"/>
              </a:rPr>
              <a:t>sidérurgiques et </a:t>
            </a:r>
            <a:r>
              <a:rPr lang="fr-FR" sz="1600" dirty="0">
                <a:solidFill>
                  <a:schemeClr val="accent4">
                    <a:lumMod val="50000"/>
                  </a:schemeClr>
                </a:solidFill>
                <a:latin typeface="Calibri" panose="020F0502020204030204" pitchFamily="34" charset="0"/>
                <a:cs typeface="Calibri" panose="020F0502020204030204" pitchFamily="34" charset="0"/>
              </a:rPr>
              <a:t>le </a:t>
            </a:r>
            <a:r>
              <a:rPr lang="fr-FR" sz="1600" b="1" dirty="0">
                <a:solidFill>
                  <a:schemeClr val="accent4">
                    <a:lumMod val="50000"/>
                  </a:schemeClr>
                </a:solidFill>
                <a:latin typeface="Calibri" panose="020F0502020204030204" pitchFamily="34" charset="0"/>
                <a:cs typeface="Calibri" panose="020F0502020204030204" pitchFamily="34" charset="0"/>
              </a:rPr>
              <a:t>textile</a:t>
            </a:r>
            <a:r>
              <a:rPr lang="fr-FR" sz="1600" dirty="0">
                <a:solidFill>
                  <a:schemeClr val="accent4">
                    <a:lumMod val="50000"/>
                  </a:schemeClr>
                </a:solidFill>
                <a:latin typeface="Calibri" panose="020F0502020204030204" pitchFamily="34" charset="0"/>
                <a:cs typeface="Calibri" panose="020F0502020204030204" pitchFamily="34" charset="0"/>
              </a:rPr>
              <a:t>. </a:t>
            </a:r>
          </a:p>
          <a:p>
            <a:r>
              <a:rPr lang="fr-FR" sz="1600" dirty="0">
                <a:solidFill>
                  <a:schemeClr val="accent4">
                    <a:lumMod val="50000"/>
                  </a:schemeClr>
                </a:solidFill>
                <a:latin typeface="Calibri" panose="020F0502020204030204" pitchFamily="34" charset="0"/>
                <a:cs typeface="Calibri" panose="020F0502020204030204" pitchFamily="34" charset="0"/>
              </a:rPr>
              <a:t>Les industries se développent </a:t>
            </a:r>
            <a:r>
              <a:rPr lang="fr-FR" sz="1600" b="1" dirty="0">
                <a:solidFill>
                  <a:schemeClr val="accent4">
                    <a:lumMod val="50000"/>
                  </a:schemeClr>
                </a:solidFill>
                <a:latin typeface="Calibri" panose="020F0502020204030204" pitchFamily="34" charset="0"/>
                <a:cs typeface="Calibri" panose="020F0502020204030204" pitchFamily="34" charset="0"/>
              </a:rPr>
              <a:t>près des ressources naturelles</a:t>
            </a:r>
            <a:r>
              <a:rPr lang="fr-FR" sz="1600" dirty="0">
                <a:solidFill>
                  <a:schemeClr val="accent4">
                    <a:lumMod val="50000"/>
                  </a:schemeClr>
                </a:solidFill>
                <a:latin typeface="Calibri" panose="020F0502020204030204" pitchFamily="34" charset="0"/>
                <a:cs typeface="Calibri" panose="020F0502020204030204" pitchFamily="34" charset="0"/>
              </a:rPr>
              <a:t> : mines, réseau hydrographique (fleuves et rivières), </a:t>
            </a:r>
            <a:r>
              <a:rPr lang="fr-FR" sz="1600" b="1" dirty="0">
                <a:solidFill>
                  <a:schemeClr val="accent4">
                    <a:lumMod val="50000"/>
                  </a:schemeClr>
                </a:solidFill>
                <a:latin typeface="Calibri" panose="020F0502020204030204" pitchFamily="34" charset="0"/>
                <a:cs typeface="Calibri" panose="020F0502020204030204" pitchFamily="34" charset="0"/>
              </a:rPr>
              <a:t>de la main d’œuvre ou du chemin de fer</a:t>
            </a:r>
            <a:r>
              <a:rPr lang="fr-FR" sz="1600" dirty="0">
                <a:solidFill>
                  <a:schemeClr val="accent4">
                    <a:lumMod val="50000"/>
                  </a:schemeClr>
                </a:solidFill>
                <a:latin typeface="Calibri" panose="020F0502020204030204" pitchFamily="34" charset="0"/>
                <a:cs typeface="Calibri" panose="020F0502020204030204" pitchFamily="34" charset="0"/>
              </a:rPr>
              <a:t>. </a:t>
            </a:r>
          </a:p>
        </p:txBody>
      </p:sp>
      <p:pic>
        <p:nvPicPr>
          <p:cNvPr id="4" name="Image 3">
            <a:extLst>
              <a:ext uri="{FF2B5EF4-FFF2-40B4-BE49-F238E27FC236}">
                <a16:creationId xmlns:a16="http://schemas.microsoft.com/office/drawing/2014/main" id="{4593EF5C-1ABB-1FA9-7216-9C327EF4A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0" y="828000"/>
            <a:ext cx="5241200" cy="5760000"/>
          </a:xfrm>
          <a:prstGeom prst="rect">
            <a:avLst/>
          </a:prstGeom>
        </p:spPr>
      </p:pic>
      <p:pic>
        <p:nvPicPr>
          <p:cNvPr id="10" name="Image 9">
            <a:extLst>
              <a:ext uri="{FF2B5EF4-FFF2-40B4-BE49-F238E27FC236}">
                <a16:creationId xmlns:a16="http://schemas.microsoft.com/office/drawing/2014/main" id="{83142796-A720-F351-EB26-3C14DF938B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8000" y="828000"/>
            <a:ext cx="5241201" cy="5760000"/>
          </a:xfrm>
          <a:prstGeom prst="rect">
            <a:avLst/>
          </a:prstGeom>
        </p:spPr>
      </p:pic>
      <p:pic>
        <p:nvPicPr>
          <p:cNvPr id="12" name="Image 11">
            <a:extLst>
              <a:ext uri="{FF2B5EF4-FFF2-40B4-BE49-F238E27FC236}">
                <a16:creationId xmlns:a16="http://schemas.microsoft.com/office/drawing/2014/main" id="{B5573C31-DFDB-1FD0-D857-77D8E16D76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8000" y="828000"/>
            <a:ext cx="5241201" cy="5760000"/>
          </a:xfrm>
          <a:prstGeom prst="rect">
            <a:avLst/>
          </a:prstGeom>
        </p:spPr>
      </p:pic>
      <p:pic>
        <p:nvPicPr>
          <p:cNvPr id="14" name="Image 13">
            <a:extLst>
              <a:ext uri="{FF2B5EF4-FFF2-40B4-BE49-F238E27FC236}">
                <a16:creationId xmlns:a16="http://schemas.microsoft.com/office/drawing/2014/main" id="{785FF3E4-4EF8-0184-7F3A-6BF05BA3B79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7999" y="828000"/>
            <a:ext cx="5241201" cy="5760000"/>
          </a:xfrm>
          <a:prstGeom prst="rect">
            <a:avLst/>
          </a:prstGeom>
        </p:spPr>
      </p:pic>
      <p:pic>
        <p:nvPicPr>
          <p:cNvPr id="15" name="Image 14">
            <a:hlinkClick r:id="rId6" action="ppaction://hlinksldjump"/>
            <a:extLst>
              <a:ext uri="{FF2B5EF4-FFF2-40B4-BE49-F238E27FC236}">
                <a16:creationId xmlns:a16="http://schemas.microsoft.com/office/drawing/2014/main" id="{0C2246E3-D9C8-4066-3F53-04C601F7FD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B3623E37-3187-AECF-A10B-DD42DAD2A733}"/>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3" name="Rectangle 32">
            <a:extLst>
              <a:ext uri="{FF2B5EF4-FFF2-40B4-BE49-F238E27FC236}">
                <a16:creationId xmlns:a16="http://schemas.microsoft.com/office/drawing/2014/main" id="{2D731011-89F1-4928-AE98-7CB3B38CFE70}"/>
              </a:ext>
            </a:extLst>
          </p:cNvPr>
          <p:cNvSpPr/>
          <p:nvPr/>
        </p:nvSpPr>
        <p:spPr>
          <a:xfrm>
            <a:off x="5745861" y="1565545"/>
            <a:ext cx="827017"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s.</a:t>
            </a:r>
          </a:p>
        </p:txBody>
      </p:sp>
      <p:cxnSp>
        <p:nvCxnSpPr>
          <p:cNvPr id="34" name="Connecteur droit avec flèche 33">
            <a:extLst>
              <a:ext uri="{FF2B5EF4-FFF2-40B4-BE49-F238E27FC236}">
                <a16:creationId xmlns:a16="http://schemas.microsoft.com/office/drawing/2014/main" id="{8B477D04-6535-4D8B-BF9A-C87FAB40360E}"/>
              </a:ext>
            </a:extLst>
          </p:cNvPr>
          <p:cNvCxnSpPr>
            <a:cxnSpLocks/>
          </p:cNvCxnSpPr>
          <p:nvPr/>
        </p:nvCxnSpPr>
        <p:spPr>
          <a:xfrm>
            <a:off x="6783714" y="1730324"/>
            <a:ext cx="3918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FBCBE738-2D3F-4642-A4D9-0F46763F9326}"/>
              </a:ext>
            </a:extLst>
          </p:cNvPr>
          <p:cNvSpPr/>
          <p:nvPr/>
        </p:nvSpPr>
        <p:spPr>
          <a:xfrm>
            <a:off x="7376160" y="1568892"/>
            <a:ext cx="385117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 </a:t>
            </a:r>
            <a:r>
              <a:rPr lang="fr-FR" b="1" dirty="0">
                <a:solidFill>
                  <a:srgbClr val="FF0000"/>
                </a:solidFill>
              </a:rPr>
              <a:t>1</a:t>
            </a:r>
            <a:r>
              <a:rPr lang="fr-FR" b="1" baseline="30000" dirty="0">
                <a:solidFill>
                  <a:srgbClr val="FF0000"/>
                </a:solidFill>
              </a:rPr>
              <a:t>ère</a:t>
            </a:r>
            <a:r>
              <a:rPr lang="fr-FR" b="1" dirty="0">
                <a:solidFill>
                  <a:srgbClr val="FF0000"/>
                </a:solidFill>
              </a:rPr>
              <a:t> Révolution industrielle</a:t>
            </a:r>
          </a:p>
        </p:txBody>
      </p:sp>
      <p:cxnSp>
        <p:nvCxnSpPr>
          <p:cNvPr id="36" name="Connecteur droit avec flèche 35">
            <a:extLst>
              <a:ext uri="{FF2B5EF4-FFF2-40B4-BE49-F238E27FC236}">
                <a16:creationId xmlns:a16="http://schemas.microsoft.com/office/drawing/2014/main" id="{A949BFAC-6F50-4F08-9154-12B15FFF73C7}"/>
              </a:ext>
            </a:extLst>
          </p:cNvPr>
          <p:cNvCxnSpPr>
            <a:cxnSpLocks/>
          </p:cNvCxnSpPr>
          <p:nvPr/>
        </p:nvCxnSpPr>
        <p:spPr>
          <a:xfrm>
            <a:off x="9307092" y="1956890"/>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4266EF44-A45C-42E1-8467-D7454404176D}"/>
              </a:ext>
            </a:extLst>
          </p:cNvPr>
          <p:cNvSpPr/>
          <p:nvPr/>
        </p:nvSpPr>
        <p:spPr>
          <a:xfrm>
            <a:off x="7376160" y="2867308"/>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Mines</a:t>
            </a:r>
          </a:p>
        </p:txBody>
      </p:sp>
      <p:sp>
        <p:nvSpPr>
          <p:cNvPr id="38" name="Rectangle 37">
            <a:extLst>
              <a:ext uri="{FF2B5EF4-FFF2-40B4-BE49-F238E27FC236}">
                <a16:creationId xmlns:a16="http://schemas.microsoft.com/office/drawing/2014/main" id="{52AE725D-0A36-4E23-88F4-6EF0E962D097}"/>
              </a:ext>
            </a:extLst>
          </p:cNvPr>
          <p:cNvSpPr/>
          <p:nvPr/>
        </p:nvSpPr>
        <p:spPr>
          <a:xfrm>
            <a:off x="8169631" y="2237763"/>
            <a:ext cx="226422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3 grands secteurs</a:t>
            </a:r>
          </a:p>
        </p:txBody>
      </p:sp>
      <p:cxnSp>
        <p:nvCxnSpPr>
          <p:cNvPr id="39" name="Connecteur droit avec flèche 38">
            <a:extLst>
              <a:ext uri="{FF2B5EF4-FFF2-40B4-BE49-F238E27FC236}">
                <a16:creationId xmlns:a16="http://schemas.microsoft.com/office/drawing/2014/main" id="{ECB5898C-62E9-4552-88EF-5635A3B5EC8F}"/>
              </a:ext>
            </a:extLst>
          </p:cNvPr>
          <p:cNvCxnSpPr>
            <a:cxnSpLocks/>
          </p:cNvCxnSpPr>
          <p:nvPr/>
        </p:nvCxnSpPr>
        <p:spPr>
          <a:xfrm>
            <a:off x="8252330" y="2599096"/>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EA8D92EB-1BCD-435E-99E6-FA4A223D114A}"/>
              </a:ext>
            </a:extLst>
          </p:cNvPr>
          <p:cNvCxnSpPr>
            <a:cxnSpLocks/>
          </p:cNvCxnSpPr>
          <p:nvPr/>
        </p:nvCxnSpPr>
        <p:spPr>
          <a:xfrm>
            <a:off x="9447901" y="2599095"/>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2E13EC85-47B0-4C4D-8C22-948697594D2B}"/>
              </a:ext>
            </a:extLst>
          </p:cNvPr>
          <p:cNvSpPr/>
          <p:nvPr/>
        </p:nvSpPr>
        <p:spPr>
          <a:xfrm>
            <a:off x="8834396" y="2867306"/>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Sidérurgie</a:t>
            </a:r>
          </a:p>
        </p:txBody>
      </p:sp>
      <p:sp>
        <p:nvSpPr>
          <p:cNvPr id="42" name="Rectangle 41">
            <a:extLst>
              <a:ext uri="{FF2B5EF4-FFF2-40B4-BE49-F238E27FC236}">
                <a16:creationId xmlns:a16="http://schemas.microsoft.com/office/drawing/2014/main" id="{B655FCBC-4481-451C-9782-52B471D7EBC9}"/>
              </a:ext>
            </a:extLst>
          </p:cNvPr>
          <p:cNvSpPr/>
          <p:nvPr/>
        </p:nvSpPr>
        <p:spPr>
          <a:xfrm>
            <a:off x="10292633" y="2867307"/>
            <a:ext cx="135625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Textile</a:t>
            </a:r>
          </a:p>
        </p:txBody>
      </p:sp>
      <p:cxnSp>
        <p:nvCxnSpPr>
          <p:cNvPr id="43" name="Connecteur droit avec flèche 42">
            <a:extLst>
              <a:ext uri="{FF2B5EF4-FFF2-40B4-BE49-F238E27FC236}">
                <a16:creationId xmlns:a16="http://schemas.microsoft.com/office/drawing/2014/main" id="{7379E894-937F-422F-92B4-E9D6D28C1D20}"/>
              </a:ext>
            </a:extLst>
          </p:cNvPr>
          <p:cNvCxnSpPr>
            <a:cxnSpLocks/>
          </p:cNvCxnSpPr>
          <p:nvPr/>
        </p:nvCxnSpPr>
        <p:spPr>
          <a:xfrm>
            <a:off x="10365474" y="2599096"/>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Parenthèse fermante 43">
            <a:extLst>
              <a:ext uri="{FF2B5EF4-FFF2-40B4-BE49-F238E27FC236}">
                <a16:creationId xmlns:a16="http://schemas.microsoft.com/office/drawing/2014/main" id="{B9CE27DB-F4BD-47C4-9947-295BAAE720D4}"/>
              </a:ext>
            </a:extLst>
          </p:cNvPr>
          <p:cNvSpPr/>
          <p:nvPr/>
        </p:nvSpPr>
        <p:spPr>
          <a:xfrm rot="5400000">
            <a:off x="9411952" y="1252389"/>
            <a:ext cx="221496" cy="4252381"/>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5" name="Flèche : bas 44">
            <a:extLst>
              <a:ext uri="{FF2B5EF4-FFF2-40B4-BE49-F238E27FC236}">
                <a16:creationId xmlns:a16="http://schemas.microsoft.com/office/drawing/2014/main" id="{453798F7-B03E-48CA-A442-04B0610B0A4D}"/>
              </a:ext>
            </a:extLst>
          </p:cNvPr>
          <p:cNvSpPr/>
          <p:nvPr/>
        </p:nvSpPr>
        <p:spPr>
          <a:xfrm>
            <a:off x="9516876" y="3525164"/>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05C406F3-8A6B-4022-8CF9-42DA86EB1903}"/>
              </a:ext>
            </a:extLst>
          </p:cNvPr>
          <p:cNvSpPr/>
          <p:nvPr/>
        </p:nvSpPr>
        <p:spPr>
          <a:xfrm>
            <a:off x="8396204" y="3774351"/>
            <a:ext cx="2424214" cy="2990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Facteurs de localisation :</a:t>
            </a:r>
          </a:p>
        </p:txBody>
      </p:sp>
      <p:sp>
        <p:nvSpPr>
          <p:cNvPr id="47" name="ZoneTexte 46">
            <a:extLst>
              <a:ext uri="{FF2B5EF4-FFF2-40B4-BE49-F238E27FC236}">
                <a16:creationId xmlns:a16="http://schemas.microsoft.com/office/drawing/2014/main" id="{F6641A65-B201-4A82-B8F5-269CC3EDB3D8}"/>
              </a:ext>
            </a:extLst>
          </p:cNvPr>
          <p:cNvSpPr txBox="1"/>
          <p:nvPr/>
        </p:nvSpPr>
        <p:spPr>
          <a:xfrm>
            <a:off x="5926688" y="4165722"/>
            <a:ext cx="3168333" cy="707886"/>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Ressources naturelles</a:t>
            </a:r>
          </a:p>
          <a:p>
            <a:pPr marL="90488" indent="-90488">
              <a:buFont typeface="Arial" panose="020B0604020202020204" pitchFamily="34" charset="0"/>
              <a:buChar char="•"/>
            </a:pPr>
            <a:r>
              <a:rPr lang="fr-FR" sz="1300" dirty="0">
                <a:solidFill>
                  <a:schemeClr val="accent4">
                    <a:lumMod val="50000"/>
                  </a:schemeClr>
                </a:solidFill>
                <a:latin typeface="Calibri" panose="020F0502020204030204" pitchFamily="34" charset="0"/>
                <a:cs typeface="Calibri" panose="020F0502020204030204" pitchFamily="34" charset="0"/>
              </a:rPr>
              <a:t>Mines (de fer, charbon) ;</a:t>
            </a:r>
          </a:p>
          <a:p>
            <a:pPr marL="90488" indent="-90488">
              <a:buFont typeface="Arial" panose="020B0604020202020204" pitchFamily="34" charset="0"/>
              <a:buChar char="•"/>
            </a:pPr>
            <a:r>
              <a:rPr lang="fr-FR" sz="1300" dirty="0">
                <a:solidFill>
                  <a:schemeClr val="accent4">
                    <a:lumMod val="50000"/>
                  </a:schemeClr>
                </a:solidFill>
                <a:latin typeface="Calibri" panose="020F0502020204030204" pitchFamily="34" charset="0"/>
                <a:cs typeface="Calibri" panose="020F0502020204030204" pitchFamily="34" charset="0"/>
              </a:rPr>
              <a:t>Réseau hydrographique (fleuves, rivières).</a:t>
            </a:r>
          </a:p>
        </p:txBody>
      </p:sp>
      <p:sp>
        <p:nvSpPr>
          <p:cNvPr id="48" name="ZoneTexte 47">
            <a:extLst>
              <a:ext uri="{FF2B5EF4-FFF2-40B4-BE49-F238E27FC236}">
                <a16:creationId xmlns:a16="http://schemas.microsoft.com/office/drawing/2014/main" id="{3BB82254-5E2E-4775-A9EC-E17371B0473A}"/>
              </a:ext>
            </a:extLst>
          </p:cNvPr>
          <p:cNvSpPr txBox="1"/>
          <p:nvPr/>
        </p:nvSpPr>
        <p:spPr>
          <a:xfrm>
            <a:off x="8732418" y="4165720"/>
            <a:ext cx="1771147" cy="307777"/>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Main d’œuvre</a:t>
            </a:r>
          </a:p>
        </p:txBody>
      </p:sp>
      <p:sp>
        <p:nvSpPr>
          <p:cNvPr id="49" name="ZoneTexte 48">
            <a:extLst>
              <a:ext uri="{FF2B5EF4-FFF2-40B4-BE49-F238E27FC236}">
                <a16:creationId xmlns:a16="http://schemas.microsoft.com/office/drawing/2014/main" id="{74DC77A1-12B7-44FB-A565-E492E0DF6F31}"/>
              </a:ext>
            </a:extLst>
          </p:cNvPr>
          <p:cNvSpPr txBox="1"/>
          <p:nvPr/>
        </p:nvSpPr>
        <p:spPr>
          <a:xfrm>
            <a:off x="10327690" y="4165720"/>
            <a:ext cx="1771147" cy="307777"/>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Chemin de fer</a:t>
            </a:r>
          </a:p>
        </p:txBody>
      </p:sp>
      <p:cxnSp>
        <p:nvCxnSpPr>
          <p:cNvPr id="3" name="Connecteur droit avec flèche 2">
            <a:extLst>
              <a:ext uri="{FF2B5EF4-FFF2-40B4-BE49-F238E27FC236}">
                <a16:creationId xmlns:a16="http://schemas.microsoft.com/office/drawing/2014/main" id="{BF925176-2D24-FD9F-588A-B345FD5B99F6}"/>
              </a:ext>
            </a:extLst>
          </p:cNvPr>
          <p:cNvCxnSpPr>
            <a:cxnSpLocks/>
          </p:cNvCxnSpPr>
          <p:nvPr/>
        </p:nvCxnSpPr>
        <p:spPr>
          <a:xfrm>
            <a:off x="11227330" y="4473497"/>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B9B108F2-737A-1F6A-D5F1-8EE9F03EBF52}"/>
              </a:ext>
            </a:extLst>
          </p:cNvPr>
          <p:cNvSpPr txBox="1"/>
          <p:nvPr/>
        </p:nvSpPr>
        <p:spPr>
          <a:xfrm>
            <a:off x="10433859" y="4667544"/>
            <a:ext cx="1604300" cy="523220"/>
          </a:xfrm>
          <a:prstGeom prst="rect">
            <a:avLst/>
          </a:prstGeom>
          <a:noFill/>
        </p:spPr>
        <p:txBody>
          <a:bodyPr wrap="square">
            <a:spAutoFit/>
          </a:bodyPr>
          <a:lstStyle/>
          <a:p>
            <a:pPr algn="ctr"/>
            <a:r>
              <a:rPr lang="fr-FR" sz="1400" dirty="0">
                <a:solidFill>
                  <a:schemeClr val="accent4">
                    <a:lumMod val="50000"/>
                  </a:schemeClr>
                </a:solidFill>
                <a:latin typeface="Calibri" panose="020F0502020204030204" pitchFamily="34" charset="0"/>
                <a:cs typeface="Calibri" panose="020F0502020204030204" pitchFamily="34" charset="0"/>
              </a:rPr>
              <a:t>Transport de fret (marchandises)</a:t>
            </a:r>
            <a:endParaRPr lang="fr-FR" sz="1400" dirty="0"/>
          </a:p>
        </p:txBody>
      </p:sp>
    </p:spTree>
    <p:extLst>
      <p:ext uri="{BB962C8B-B14F-4D97-AF65-F5344CB8AC3E}">
        <p14:creationId xmlns:p14="http://schemas.microsoft.com/office/powerpoint/2010/main" val="29165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ppt_x"/>
                                          </p:val>
                                        </p:tav>
                                        <p:tav tm="100000">
                                          <p:val>
                                            <p:strVal val="#ppt_x"/>
                                          </p:val>
                                        </p:tav>
                                      </p:tavLst>
                                    </p:anim>
                                    <p:anim calcmode="lin" valueType="num">
                                      <p:cBhvr additive="base">
                                        <p:cTn id="31" dur="500" fill="hold"/>
                                        <p:tgtEl>
                                          <p:spTgt spid="3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ppt_x"/>
                                          </p:val>
                                        </p:tav>
                                        <p:tav tm="100000">
                                          <p:val>
                                            <p:strVal val="#ppt_x"/>
                                          </p:val>
                                        </p:tav>
                                      </p:tavLst>
                                    </p:anim>
                                    <p:anim calcmode="lin" valueType="num">
                                      <p:cBhvr additive="base">
                                        <p:cTn id="35" dur="500" fill="hold"/>
                                        <p:tgtEl>
                                          <p:spTgt spid="3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ppt_x"/>
                                          </p:val>
                                        </p:tav>
                                        <p:tav tm="100000">
                                          <p:val>
                                            <p:strVal val="#ppt_x"/>
                                          </p:val>
                                        </p:tav>
                                      </p:tavLst>
                                    </p:anim>
                                    <p:anim calcmode="lin" valueType="num">
                                      <p:cBhvr additive="base">
                                        <p:cTn id="49" dur="500" fill="hold"/>
                                        <p:tgtEl>
                                          <p:spTgt spid="3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ppt_x"/>
                                          </p:val>
                                        </p:tav>
                                        <p:tav tm="100000">
                                          <p:val>
                                            <p:strVal val="#ppt_x"/>
                                          </p:val>
                                        </p:tav>
                                      </p:tavLst>
                                    </p:anim>
                                    <p:anim calcmode="lin" valueType="num">
                                      <p:cBhvr additive="base">
                                        <p:cTn id="57" dur="500" fill="hold"/>
                                        <p:tgtEl>
                                          <p:spTgt spid="39"/>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additive="base">
                                        <p:cTn id="60" dur="500" fill="hold"/>
                                        <p:tgtEl>
                                          <p:spTgt spid="40"/>
                                        </p:tgtEl>
                                        <p:attrNameLst>
                                          <p:attrName>ppt_x</p:attrName>
                                        </p:attrNameLst>
                                      </p:cBhvr>
                                      <p:tavLst>
                                        <p:tav tm="0">
                                          <p:val>
                                            <p:strVal val="#ppt_x"/>
                                          </p:val>
                                        </p:tav>
                                        <p:tav tm="100000">
                                          <p:val>
                                            <p:strVal val="#ppt_x"/>
                                          </p:val>
                                        </p:tav>
                                      </p:tavLst>
                                    </p:anim>
                                    <p:anim calcmode="lin" valueType="num">
                                      <p:cBhvr additive="base">
                                        <p:cTn id="61" dur="500" fill="hold"/>
                                        <p:tgtEl>
                                          <p:spTgt spid="4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ppt_x"/>
                                          </p:val>
                                        </p:tav>
                                        <p:tav tm="100000">
                                          <p:val>
                                            <p:strVal val="#ppt_x"/>
                                          </p:val>
                                        </p:tav>
                                      </p:tavLst>
                                    </p:anim>
                                    <p:anim calcmode="lin" valueType="num">
                                      <p:cBhvr additive="base">
                                        <p:cTn id="65" dur="500" fill="hold"/>
                                        <p:tgtEl>
                                          <p:spTgt spid="4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ppt_x"/>
                                          </p:val>
                                        </p:tav>
                                        <p:tav tm="100000">
                                          <p:val>
                                            <p:strVal val="#ppt_x"/>
                                          </p:val>
                                        </p:tav>
                                      </p:tavLst>
                                    </p:anim>
                                    <p:anim calcmode="lin" valueType="num">
                                      <p:cBhvr additive="base">
                                        <p:cTn id="69" dur="500" fill="hold"/>
                                        <p:tgtEl>
                                          <p:spTgt spid="42"/>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fill="hold"/>
                                        <p:tgtEl>
                                          <p:spTgt spid="43"/>
                                        </p:tgtEl>
                                        <p:attrNameLst>
                                          <p:attrName>ppt_x</p:attrName>
                                        </p:attrNameLst>
                                      </p:cBhvr>
                                      <p:tavLst>
                                        <p:tav tm="0">
                                          <p:val>
                                            <p:strVal val="#ppt_x"/>
                                          </p:val>
                                        </p:tav>
                                        <p:tav tm="100000">
                                          <p:val>
                                            <p:strVal val="#ppt_x"/>
                                          </p:val>
                                        </p:tav>
                                      </p:tavLst>
                                    </p:anim>
                                    <p:anim calcmode="lin" valueType="num">
                                      <p:cBhvr additive="base">
                                        <p:cTn id="7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4"/>
                                        </p:tgtEl>
                                        <p:attrNameLst>
                                          <p:attrName>style.visibility</p:attrName>
                                        </p:attrNameLst>
                                      </p:cBhvr>
                                      <p:to>
                                        <p:strVal val="visible"/>
                                      </p:to>
                                    </p:set>
                                    <p:anim calcmode="lin" valueType="num">
                                      <p:cBhvr additive="base">
                                        <p:cTn id="78" dur="500" fill="hold"/>
                                        <p:tgtEl>
                                          <p:spTgt spid="44"/>
                                        </p:tgtEl>
                                        <p:attrNameLst>
                                          <p:attrName>ppt_x</p:attrName>
                                        </p:attrNameLst>
                                      </p:cBhvr>
                                      <p:tavLst>
                                        <p:tav tm="0">
                                          <p:val>
                                            <p:strVal val="#ppt_x"/>
                                          </p:val>
                                        </p:tav>
                                        <p:tav tm="100000">
                                          <p:val>
                                            <p:strVal val="#ppt_x"/>
                                          </p:val>
                                        </p:tav>
                                      </p:tavLst>
                                    </p:anim>
                                    <p:anim calcmode="lin" valueType="num">
                                      <p:cBhvr additive="base">
                                        <p:cTn id="79" dur="500" fill="hold"/>
                                        <p:tgtEl>
                                          <p:spTgt spid="4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ppt_x"/>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fill="hold"/>
                                        <p:tgtEl>
                                          <p:spTgt spid="46"/>
                                        </p:tgtEl>
                                        <p:attrNameLst>
                                          <p:attrName>ppt_x</p:attrName>
                                        </p:attrNameLst>
                                      </p:cBhvr>
                                      <p:tavLst>
                                        <p:tav tm="0">
                                          <p:val>
                                            <p:strVal val="#ppt_x"/>
                                          </p:val>
                                        </p:tav>
                                        <p:tav tm="100000">
                                          <p:val>
                                            <p:strVal val="#ppt_x"/>
                                          </p:val>
                                        </p:tav>
                                      </p:tavLst>
                                    </p:anim>
                                    <p:anim calcmode="lin" valueType="num">
                                      <p:cBhvr additive="base">
                                        <p:cTn id="89" dur="500" fill="hold"/>
                                        <p:tgtEl>
                                          <p:spTgt spid="46"/>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ppt_x"/>
                                          </p:val>
                                        </p:tav>
                                        <p:tav tm="100000">
                                          <p:val>
                                            <p:strVal val="#ppt_x"/>
                                          </p:val>
                                        </p:tav>
                                      </p:tavLst>
                                    </p:anim>
                                    <p:anim calcmode="lin" valueType="num">
                                      <p:cBhvr additive="base">
                                        <p:cTn id="93" dur="500" fill="hold"/>
                                        <p:tgtEl>
                                          <p:spTgt spid="47"/>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48"/>
                                        </p:tgtEl>
                                        <p:attrNameLst>
                                          <p:attrName>style.visibility</p:attrName>
                                        </p:attrNameLst>
                                      </p:cBhvr>
                                      <p:to>
                                        <p:strVal val="visible"/>
                                      </p:to>
                                    </p:set>
                                    <p:anim calcmode="lin" valueType="num">
                                      <p:cBhvr additive="base">
                                        <p:cTn id="96" dur="500" fill="hold"/>
                                        <p:tgtEl>
                                          <p:spTgt spid="48"/>
                                        </p:tgtEl>
                                        <p:attrNameLst>
                                          <p:attrName>ppt_x</p:attrName>
                                        </p:attrNameLst>
                                      </p:cBhvr>
                                      <p:tavLst>
                                        <p:tav tm="0">
                                          <p:val>
                                            <p:strVal val="#ppt_x"/>
                                          </p:val>
                                        </p:tav>
                                        <p:tav tm="100000">
                                          <p:val>
                                            <p:strVal val="#ppt_x"/>
                                          </p:val>
                                        </p:tav>
                                      </p:tavLst>
                                    </p:anim>
                                    <p:anim calcmode="lin" valueType="num">
                                      <p:cBhvr additive="base">
                                        <p:cTn id="97" dur="500" fill="hold"/>
                                        <p:tgtEl>
                                          <p:spTgt spid="48"/>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additive="base">
                                        <p:cTn id="100" dur="500" fill="hold"/>
                                        <p:tgtEl>
                                          <p:spTgt spid="49"/>
                                        </p:tgtEl>
                                        <p:attrNameLst>
                                          <p:attrName>ppt_x</p:attrName>
                                        </p:attrNameLst>
                                      </p:cBhvr>
                                      <p:tavLst>
                                        <p:tav tm="0">
                                          <p:val>
                                            <p:strVal val="#ppt_x"/>
                                          </p:val>
                                        </p:tav>
                                        <p:tav tm="100000">
                                          <p:val>
                                            <p:strVal val="#ppt_x"/>
                                          </p:val>
                                        </p:tav>
                                      </p:tavLst>
                                    </p:anim>
                                    <p:anim calcmode="lin" valueType="num">
                                      <p:cBhvr additive="base">
                                        <p:cTn id="101" dur="500" fill="hold"/>
                                        <p:tgtEl>
                                          <p:spTgt spid="49"/>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0"/>
                                  </p:stCondLst>
                                  <p:childTnLst>
                                    <p:set>
                                      <p:cBhvr>
                                        <p:cTn id="103" dur="1" fill="hold">
                                          <p:stCondLst>
                                            <p:cond delay="0"/>
                                          </p:stCondLst>
                                        </p:cTn>
                                        <p:tgtEl>
                                          <p:spTgt spid="3"/>
                                        </p:tgtEl>
                                        <p:attrNameLst>
                                          <p:attrName>style.visibility</p:attrName>
                                        </p:attrNameLst>
                                      </p:cBhvr>
                                      <p:to>
                                        <p:strVal val="visible"/>
                                      </p:to>
                                    </p:set>
                                    <p:anim calcmode="lin" valueType="num">
                                      <p:cBhvr additive="base">
                                        <p:cTn id="104" dur="500" fill="hold"/>
                                        <p:tgtEl>
                                          <p:spTgt spid="3"/>
                                        </p:tgtEl>
                                        <p:attrNameLst>
                                          <p:attrName>ppt_x</p:attrName>
                                        </p:attrNameLst>
                                      </p:cBhvr>
                                      <p:tavLst>
                                        <p:tav tm="0">
                                          <p:val>
                                            <p:strVal val="#ppt_x"/>
                                          </p:val>
                                        </p:tav>
                                        <p:tav tm="100000">
                                          <p:val>
                                            <p:strVal val="#ppt_x"/>
                                          </p:val>
                                        </p:tav>
                                      </p:tavLst>
                                    </p:anim>
                                    <p:anim calcmode="lin" valueType="num">
                                      <p:cBhvr additive="base">
                                        <p:cTn id="10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6"/>
                                        </p:tgtEl>
                                        <p:attrNameLst>
                                          <p:attrName>style.visibility</p:attrName>
                                        </p:attrNameLst>
                                      </p:cBhvr>
                                      <p:to>
                                        <p:strVal val="visible"/>
                                      </p:to>
                                    </p:set>
                                    <p:anim calcmode="lin" valueType="num">
                                      <p:cBhvr additive="base">
                                        <p:cTn id="110" dur="500" fill="hold"/>
                                        <p:tgtEl>
                                          <p:spTgt spid="6"/>
                                        </p:tgtEl>
                                        <p:attrNameLst>
                                          <p:attrName>ppt_x</p:attrName>
                                        </p:attrNameLst>
                                      </p:cBhvr>
                                      <p:tavLst>
                                        <p:tav tm="0">
                                          <p:val>
                                            <p:strVal val="#ppt_x"/>
                                          </p:val>
                                        </p:tav>
                                        <p:tav tm="100000">
                                          <p:val>
                                            <p:strVal val="#ppt_x"/>
                                          </p:val>
                                        </p:tav>
                                      </p:tavLst>
                                    </p:anim>
                                    <p:anim calcmode="lin" valueType="num">
                                      <p:cBhvr additive="base">
                                        <p:cTn id="1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4" fill="hold" grpId="0"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additive="base">
                                        <p:cTn id="116" dur="500" fill="hold"/>
                                        <p:tgtEl>
                                          <p:spTgt spid="13"/>
                                        </p:tgtEl>
                                        <p:attrNameLst>
                                          <p:attrName>ppt_x</p:attrName>
                                        </p:attrNameLst>
                                      </p:cBhvr>
                                      <p:tavLst>
                                        <p:tav tm="0">
                                          <p:val>
                                            <p:strVal val="#ppt_x"/>
                                          </p:val>
                                        </p:tav>
                                        <p:tav tm="100000">
                                          <p:val>
                                            <p:strVal val="#ppt_x"/>
                                          </p:val>
                                        </p:tav>
                                      </p:tavLst>
                                    </p:anim>
                                    <p:anim calcmode="lin" valueType="num">
                                      <p:cBhvr additive="base">
                                        <p:cTn id="1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33" grpId="0" animBg="1"/>
      <p:bldP spid="35" grpId="0" animBg="1"/>
      <p:bldP spid="37" grpId="0" animBg="1"/>
      <p:bldP spid="38" grpId="0" animBg="1"/>
      <p:bldP spid="41" grpId="0" animBg="1"/>
      <p:bldP spid="42" grpId="0" animBg="1"/>
      <p:bldP spid="44" grpId="0" animBg="1"/>
      <p:bldP spid="45" grpId="0" animBg="1"/>
      <p:bldP spid="46" grpId="0" animBg="1"/>
      <p:bldP spid="47" grpId="0"/>
      <p:bldP spid="48" grpId="0"/>
      <p:bldP spid="49"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EAEBBE3-E496-40AF-8D76-CA523BDC67B4}"/>
              </a:ext>
            </a:extLst>
          </p:cNvPr>
          <p:cNvSpPr txBox="1"/>
          <p:nvPr/>
        </p:nvSpPr>
        <p:spPr>
          <a:xfrm>
            <a:off x="9500391" y="722706"/>
            <a:ext cx="2395909" cy="1323439"/>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12 </a:t>
            </a:r>
            <a:r>
              <a:rPr lang="fr-FR" sz="1600" b="0" i="0" u="none" strike="noStrike" baseline="0" dirty="0">
                <a:solidFill>
                  <a:srgbClr val="0070C0"/>
                </a:solidFill>
                <a:latin typeface="Calibri" panose="020F0502020204030204" pitchFamily="34" charset="0"/>
                <a:cs typeface="Calibri" panose="020F0502020204030204" pitchFamily="34" charset="0"/>
              </a:rPr>
              <a:t>En quoi le réseau des chemins de fer vient illustrer la séparation entre France de l’ouest et France de l’est  ?</a:t>
            </a:r>
          </a:p>
        </p:txBody>
      </p:sp>
      <p:sp>
        <p:nvSpPr>
          <p:cNvPr id="13" name="ZoneTexte 12">
            <a:extLst>
              <a:ext uri="{FF2B5EF4-FFF2-40B4-BE49-F238E27FC236}">
                <a16:creationId xmlns:a16="http://schemas.microsoft.com/office/drawing/2014/main" id="{145AA52F-F545-470A-ADE2-2BBC59D52CAE}"/>
              </a:ext>
            </a:extLst>
          </p:cNvPr>
          <p:cNvSpPr txBox="1"/>
          <p:nvPr/>
        </p:nvSpPr>
        <p:spPr>
          <a:xfrm>
            <a:off x="9500391" y="2046145"/>
            <a:ext cx="2395910" cy="2862322"/>
          </a:xfrm>
          <a:prstGeom prst="rect">
            <a:avLst/>
          </a:prstGeom>
          <a:noFill/>
        </p:spPr>
        <p:txBody>
          <a:bodyPr wrap="square">
            <a:spAutoFit/>
          </a:bodyPr>
          <a:lstStyle/>
          <a:p>
            <a:r>
              <a:rPr lang="fr-FR" dirty="0">
                <a:solidFill>
                  <a:schemeClr val="accent4">
                    <a:lumMod val="50000"/>
                  </a:schemeClr>
                </a:solidFill>
                <a:latin typeface="Calibri" panose="020F0502020204030204" pitchFamily="34" charset="0"/>
                <a:cs typeface="Calibri" panose="020F0502020204030204" pitchFamily="34" charset="0"/>
              </a:rPr>
              <a:t>Le </a:t>
            </a:r>
            <a:r>
              <a:rPr lang="fr-FR" b="1" dirty="0">
                <a:solidFill>
                  <a:schemeClr val="accent4">
                    <a:lumMod val="50000"/>
                  </a:schemeClr>
                </a:solidFill>
                <a:latin typeface="Calibri" panose="020F0502020204030204" pitchFamily="34" charset="0"/>
                <a:cs typeface="Calibri" panose="020F0502020204030204" pitchFamily="34" charset="0"/>
              </a:rPr>
              <a:t>réseau des chemins de fer</a:t>
            </a:r>
            <a:r>
              <a:rPr lang="fr-FR" dirty="0">
                <a:solidFill>
                  <a:schemeClr val="accent4">
                    <a:lumMod val="50000"/>
                  </a:schemeClr>
                </a:solidFill>
                <a:latin typeface="Calibri" panose="020F0502020204030204" pitchFamily="34" charset="0"/>
                <a:cs typeface="Calibri" panose="020F0502020204030204" pitchFamily="34" charset="0"/>
              </a:rPr>
              <a:t> est </a:t>
            </a:r>
            <a:r>
              <a:rPr lang="fr-FR" b="1" dirty="0">
                <a:solidFill>
                  <a:schemeClr val="accent4">
                    <a:lumMod val="50000"/>
                  </a:schemeClr>
                </a:solidFill>
                <a:latin typeface="Calibri" panose="020F0502020204030204" pitchFamily="34" charset="0"/>
                <a:cs typeface="Calibri" panose="020F0502020204030204" pitchFamily="34" charset="0"/>
              </a:rPr>
              <a:t>plus développé</a:t>
            </a:r>
            <a:r>
              <a:rPr lang="fr-FR" dirty="0">
                <a:solidFill>
                  <a:schemeClr val="accent4">
                    <a:lumMod val="50000"/>
                  </a:schemeClr>
                </a:solidFill>
                <a:latin typeface="Calibri" panose="020F0502020204030204" pitchFamily="34" charset="0"/>
                <a:cs typeface="Calibri" panose="020F0502020204030204" pitchFamily="34" charset="0"/>
              </a:rPr>
              <a:t> là où la France est plus urbaine et plus industrielle c’est-à-dire </a:t>
            </a:r>
            <a:r>
              <a:rPr lang="fr-FR" b="1" dirty="0">
                <a:solidFill>
                  <a:schemeClr val="accent4">
                    <a:lumMod val="50000"/>
                  </a:schemeClr>
                </a:solidFill>
                <a:latin typeface="Calibri" panose="020F0502020204030204" pitchFamily="34" charset="0"/>
                <a:cs typeface="Calibri" panose="020F0502020204030204" pitchFamily="34" charset="0"/>
              </a:rPr>
              <a:t>à l’est</a:t>
            </a:r>
            <a:r>
              <a:rPr lang="fr-FR" dirty="0">
                <a:solidFill>
                  <a:schemeClr val="accent4">
                    <a:lumMod val="50000"/>
                  </a:schemeClr>
                </a:solidFill>
                <a:latin typeface="Calibri" panose="020F0502020204030204" pitchFamily="34" charset="0"/>
                <a:cs typeface="Calibri" panose="020F0502020204030204" pitchFamily="34" charset="0"/>
              </a:rPr>
              <a:t> de la ligne de séparation symbolique tracée entre LE HAVRE et MARSEILLE.</a:t>
            </a:r>
          </a:p>
        </p:txBody>
      </p:sp>
      <p:pic>
        <p:nvPicPr>
          <p:cNvPr id="2" name="Image 1">
            <a:extLst>
              <a:ext uri="{FF2B5EF4-FFF2-40B4-BE49-F238E27FC236}">
                <a16:creationId xmlns:a16="http://schemas.microsoft.com/office/drawing/2014/main" id="{A631176D-7910-EC01-FF9F-D8861DC9C63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5700" y="760783"/>
            <a:ext cx="4577909" cy="5031052"/>
          </a:xfrm>
          <a:prstGeom prst="rect">
            <a:avLst/>
          </a:prstGeom>
        </p:spPr>
      </p:pic>
      <p:sp>
        <p:nvSpPr>
          <p:cNvPr id="4" name="ZoneTexte 3">
            <a:extLst>
              <a:ext uri="{FF2B5EF4-FFF2-40B4-BE49-F238E27FC236}">
                <a16:creationId xmlns:a16="http://schemas.microsoft.com/office/drawing/2014/main" id="{62495D98-B92B-DE26-1E17-2D8CFA542021}"/>
              </a:ext>
            </a:extLst>
          </p:cNvPr>
          <p:cNvSpPr txBox="1"/>
          <p:nvPr/>
        </p:nvSpPr>
        <p:spPr>
          <a:xfrm>
            <a:off x="198407" y="432523"/>
            <a:ext cx="755955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12a &amp; b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pic>
        <p:nvPicPr>
          <p:cNvPr id="6" name="Image 5">
            <a:extLst>
              <a:ext uri="{FF2B5EF4-FFF2-40B4-BE49-F238E27FC236}">
                <a16:creationId xmlns:a16="http://schemas.microsoft.com/office/drawing/2014/main" id="{CBAE21A5-63DC-7F65-73C3-C852EF80B0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98045" y="763355"/>
            <a:ext cx="4577910" cy="5031053"/>
          </a:xfrm>
          <a:prstGeom prst="rect">
            <a:avLst/>
          </a:prstGeom>
        </p:spPr>
      </p:pic>
      <p:cxnSp>
        <p:nvCxnSpPr>
          <p:cNvPr id="10" name="Connecteur droit 9">
            <a:extLst>
              <a:ext uri="{FF2B5EF4-FFF2-40B4-BE49-F238E27FC236}">
                <a16:creationId xmlns:a16="http://schemas.microsoft.com/office/drawing/2014/main" id="{607EDE47-5F78-0A7C-E690-AC463143FC37}"/>
              </a:ext>
            </a:extLst>
          </p:cNvPr>
          <p:cNvCxnSpPr/>
          <p:nvPr/>
        </p:nvCxnSpPr>
        <p:spPr>
          <a:xfrm>
            <a:off x="1876161" y="1768751"/>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825A442-8B2C-D503-F23E-8673A93AC090}"/>
              </a:ext>
            </a:extLst>
          </p:cNvPr>
          <p:cNvCxnSpPr/>
          <p:nvPr/>
        </p:nvCxnSpPr>
        <p:spPr>
          <a:xfrm>
            <a:off x="6496652" y="1828373"/>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15" name="Image 14">
            <a:hlinkClick r:id="rId4" action="ppaction://hlinksldjump"/>
            <a:extLst>
              <a:ext uri="{FF2B5EF4-FFF2-40B4-BE49-F238E27FC236}">
                <a16:creationId xmlns:a16="http://schemas.microsoft.com/office/drawing/2014/main" id="{16810619-6287-63DB-3AE2-1A6B155B85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F4C99093-34A0-D974-D7B9-8CA4F6E43BAF}"/>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46158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EAEBBE3-E496-40AF-8D76-CA523BDC67B4}"/>
              </a:ext>
            </a:extLst>
          </p:cNvPr>
          <p:cNvSpPr txBox="1"/>
          <p:nvPr/>
        </p:nvSpPr>
        <p:spPr>
          <a:xfrm>
            <a:off x="9526385" y="760783"/>
            <a:ext cx="2562946"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12 </a:t>
            </a:r>
            <a:r>
              <a:rPr lang="fr-FR" sz="1600" b="0" i="0" u="none" strike="noStrike" baseline="0" dirty="0">
                <a:solidFill>
                  <a:srgbClr val="0070C0"/>
                </a:solidFill>
                <a:latin typeface="Calibri" panose="020F0502020204030204" pitchFamily="34" charset="0"/>
                <a:cs typeface="Calibri" panose="020F0502020204030204" pitchFamily="34" charset="0"/>
              </a:rPr>
              <a:t>Qu’est-ce que l’exode rural ? Où est-elle la plus massive ?</a:t>
            </a:r>
          </a:p>
        </p:txBody>
      </p:sp>
      <p:sp>
        <p:nvSpPr>
          <p:cNvPr id="13" name="ZoneTexte 12">
            <a:extLst>
              <a:ext uri="{FF2B5EF4-FFF2-40B4-BE49-F238E27FC236}">
                <a16:creationId xmlns:a16="http://schemas.microsoft.com/office/drawing/2014/main" id="{145AA52F-F545-470A-ADE2-2BBC59D52CAE}"/>
              </a:ext>
            </a:extLst>
          </p:cNvPr>
          <p:cNvSpPr txBox="1"/>
          <p:nvPr/>
        </p:nvSpPr>
        <p:spPr>
          <a:xfrm>
            <a:off x="9544901" y="1707282"/>
            <a:ext cx="2430997" cy="3139321"/>
          </a:xfrm>
          <a:prstGeom prst="rect">
            <a:avLst/>
          </a:prstGeom>
          <a:noFill/>
        </p:spPr>
        <p:txBody>
          <a:bodyPr wrap="square">
            <a:spAutoFit/>
          </a:bodyPr>
          <a:lstStyle/>
          <a:p>
            <a:r>
              <a:rPr lang="fr-FR" dirty="0">
                <a:solidFill>
                  <a:schemeClr val="accent4">
                    <a:lumMod val="50000"/>
                  </a:schemeClr>
                </a:solidFill>
                <a:latin typeface="Calibri" panose="020F0502020204030204" pitchFamily="34" charset="0"/>
                <a:cs typeface="Calibri" panose="020F0502020204030204" pitchFamily="34" charset="0"/>
              </a:rPr>
              <a:t>L’</a:t>
            </a:r>
            <a:r>
              <a:rPr lang="fr-FR" b="1" dirty="0">
                <a:solidFill>
                  <a:schemeClr val="accent4">
                    <a:lumMod val="50000"/>
                  </a:schemeClr>
                </a:solidFill>
                <a:latin typeface="Calibri" panose="020F0502020204030204" pitchFamily="34" charset="0"/>
                <a:cs typeface="Calibri" panose="020F0502020204030204" pitchFamily="34" charset="0"/>
              </a:rPr>
              <a:t>exode rural</a:t>
            </a:r>
            <a:r>
              <a:rPr lang="fr-FR" dirty="0">
                <a:solidFill>
                  <a:schemeClr val="accent4">
                    <a:lumMod val="50000"/>
                  </a:schemeClr>
                </a:solidFill>
                <a:latin typeface="Calibri" panose="020F0502020204030204" pitchFamily="34" charset="0"/>
                <a:cs typeface="Calibri" panose="020F0502020204030204" pitchFamily="34" charset="0"/>
              </a:rPr>
              <a:t>, c’est l’</a:t>
            </a:r>
            <a:r>
              <a:rPr lang="fr-FR" b="1" dirty="0">
                <a:solidFill>
                  <a:schemeClr val="accent4">
                    <a:lumMod val="50000"/>
                  </a:schemeClr>
                </a:solidFill>
                <a:latin typeface="Calibri" panose="020F0502020204030204" pitchFamily="34" charset="0"/>
                <a:cs typeface="Calibri" panose="020F0502020204030204" pitchFamily="34" charset="0"/>
              </a:rPr>
              <a:t>arrivée massive de ruraux en milieu urbain  </a:t>
            </a:r>
            <a:r>
              <a:rPr lang="fr-FR" dirty="0">
                <a:solidFill>
                  <a:schemeClr val="accent4">
                    <a:lumMod val="50000"/>
                  </a:schemeClr>
                </a:solidFill>
                <a:latin typeface="Calibri" panose="020F0502020204030204" pitchFamily="34" charset="0"/>
                <a:cs typeface="Calibri" panose="020F0502020204030204" pitchFamily="34" charset="0"/>
              </a:rPr>
              <a:t>(paysans, artisans) venant se faire ouvriers, en ville ou dans sa périphérie.</a:t>
            </a:r>
          </a:p>
          <a:p>
            <a:r>
              <a:rPr lang="fr-FR" dirty="0">
                <a:solidFill>
                  <a:schemeClr val="accent4">
                    <a:lumMod val="50000"/>
                  </a:schemeClr>
                </a:solidFill>
                <a:latin typeface="Calibri" panose="020F0502020204030204" pitchFamily="34" charset="0"/>
                <a:cs typeface="Calibri" panose="020F0502020204030204" pitchFamily="34" charset="0"/>
              </a:rPr>
              <a:t>C’est ainsi que </a:t>
            </a:r>
            <a:r>
              <a:rPr lang="fr-FR" b="1" dirty="0">
                <a:solidFill>
                  <a:schemeClr val="accent4">
                    <a:lumMod val="50000"/>
                  </a:schemeClr>
                </a:solidFill>
                <a:latin typeface="Calibri" panose="020F0502020204030204" pitchFamily="34" charset="0"/>
                <a:cs typeface="Calibri" panose="020F0502020204030204" pitchFamily="34" charset="0"/>
              </a:rPr>
              <a:t>LYON</a:t>
            </a:r>
            <a:r>
              <a:rPr lang="fr-FR" dirty="0">
                <a:solidFill>
                  <a:schemeClr val="accent4">
                    <a:lumMod val="50000"/>
                  </a:schemeClr>
                </a:solidFill>
                <a:latin typeface="Calibri" panose="020F0502020204030204" pitchFamily="34" charset="0"/>
                <a:cs typeface="Calibri" panose="020F0502020204030204" pitchFamily="34" charset="0"/>
              </a:rPr>
              <a:t> et surtout </a:t>
            </a:r>
            <a:r>
              <a:rPr lang="fr-FR" b="1" dirty="0">
                <a:solidFill>
                  <a:schemeClr val="accent4">
                    <a:lumMod val="50000"/>
                  </a:schemeClr>
                </a:solidFill>
                <a:latin typeface="Calibri" panose="020F0502020204030204" pitchFamily="34" charset="0"/>
                <a:cs typeface="Calibri" panose="020F0502020204030204" pitchFamily="34" charset="0"/>
              </a:rPr>
              <a:t>PARIS</a:t>
            </a:r>
            <a:r>
              <a:rPr lang="fr-FR" dirty="0">
                <a:solidFill>
                  <a:schemeClr val="accent4">
                    <a:lumMod val="50000"/>
                  </a:schemeClr>
                </a:solidFill>
                <a:latin typeface="Calibri" panose="020F0502020204030204" pitchFamily="34" charset="0"/>
                <a:cs typeface="Calibri" panose="020F0502020204030204" pitchFamily="34" charset="0"/>
              </a:rPr>
              <a:t> deviennent des </a:t>
            </a:r>
            <a:r>
              <a:rPr lang="fr-FR" b="1" dirty="0">
                <a:solidFill>
                  <a:schemeClr val="accent4">
                    <a:lumMod val="50000"/>
                  </a:schemeClr>
                </a:solidFill>
                <a:latin typeface="Calibri" panose="020F0502020204030204" pitchFamily="34" charset="0"/>
                <a:cs typeface="Calibri" panose="020F0502020204030204" pitchFamily="34" charset="0"/>
              </a:rPr>
              <a:t>pôles industriels importants</a:t>
            </a:r>
            <a:r>
              <a:rPr lang="fr-FR" dirty="0">
                <a:solidFill>
                  <a:schemeClr val="accent4">
                    <a:lumMod val="50000"/>
                  </a:schemeClr>
                </a:solidFill>
                <a:latin typeface="Calibri" panose="020F0502020204030204" pitchFamily="34" charset="0"/>
                <a:cs typeface="Calibri" panose="020F0502020204030204" pitchFamily="34" charset="0"/>
              </a:rPr>
              <a:t>.</a:t>
            </a:r>
          </a:p>
        </p:txBody>
      </p:sp>
      <p:pic>
        <p:nvPicPr>
          <p:cNvPr id="15" name="Image 14">
            <a:extLst>
              <a:ext uri="{FF2B5EF4-FFF2-40B4-BE49-F238E27FC236}">
                <a16:creationId xmlns:a16="http://schemas.microsoft.com/office/drawing/2014/main" id="{3F7C2CEB-B9D4-155E-33C5-06F35151B9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5700" y="760783"/>
            <a:ext cx="4577909" cy="5031052"/>
          </a:xfrm>
          <a:prstGeom prst="rect">
            <a:avLst/>
          </a:prstGeom>
        </p:spPr>
      </p:pic>
      <p:pic>
        <p:nvPicPr>
          <p:cNvPr id="17" name="Image 16">
            <a:extLst>
              <a:ext uri="{FF2B5EF4-FFF2-40B4-BE49-F238E27FC236}">
                <a16:creationId xmlns:a16="http://schemas.microsoft.com/office/drawing/2014/main" id="{7FE7DAB0-FBF0-4A65-19A1-815B97F692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98045" y="763355"/>
            <a:ext cx="4577910" cy="5031053"/>
          </a:xfrm>
          <a:prstGeom prst="rect">
            <a:avLst/>
          </a:prstGeom>
        </p:spPr>
      </p:pic>
      <p:cxnSp>
        <p:nvCxnSpPr>
          <p:cNvPr id="18" name="Connecteur droit 17">
            <a:extLst>
              <a:ext uri="{FF2B5EF4-FFF2-40B4-BE49-F238E27FC236}">
                <a16:creationId xmlns:a16="http://schemas.microsoft.com/office/drawing/2014/main" id="{42CE8743-E528-2737-7D66-048E1E43A984}"/>
              </a:ext>
            </a:extLst>
          </p:cNvPr>
          <p:cNvCxnSpPr/>
          <p:nvPr/>
        </p:nvCxnSpPr>
        <p:spPr>
          <a:xfrm>
            <a:off x="1876161" y="1768751"/>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DBF17BF5-5F2E-655B-48FB-423942C558C8}"/>
              </a:ext>
            </a:extLst>
          </p:cNvPr>
          <p:cNvCxnSpPr/>
          <p:nvPr/>
        </p:nvCxnSpPr>
        <p:spPr>
          <a:xfrm>
            <a:off x="6496652" y="1828373"/>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20" name="Image 19">
            <a:hlinkClick r:id="rId4" action="ppaction://hlinksldjump"/>
            <a:extLst>
              <a:ext uri="{FF2B5EF4-FFF2-40B4-BE49-F238E27FC236}">
                <a16:creationId xmlns:a16="http://schemas.microsoft.com/office/drawing/2014/main" id="{6011EDDB-532A-140E-9183-CD3C6F8A52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B9DB3899-06D8-9114-4B97-93BB860E1EFF}"/>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12" name="ZoneTexte 11">
            <a:extLst>
              <a:ext uri="{FF2B5EF4-FFF2-40B4-BE49-F238E27FC236}">
                <a16:creationId xmlns:a16="http://schemas.microsoft.com/office/drawing/2014/main" id="{D3B9E4FF-E141-4611-A5C9-791B002A7F1A}"/>
              </a:ext>
            </a:extLst>
          </p:cNvPr>
          <p:cNvSpPr txBox="1"/>
          <p:nvPr/>
        </p:nvSpPr>
        <p:spPr>
          <a:xfrm>
            <a:off x="198407" y="432523"/>
            <a:ext cx="755955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12a &amp; b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spTree>
    <p:extLst>
      <p:ext uri="{BB962C8B-B14F-4D97-AF65-F5344CB8AC3E}">
        <p14:creationId xmlns:p14="http://schemas.microsoft.com/office/powerpoint/2010/main" val="223201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69243DA-4C9D-4F9E-A5F2-3ED4091D60F0}"/>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13 : </a:t>
            </a:r>
            <a:r>
              <a:rPr lang="fr-FR" b="1" dirty="0">
                <a:solidFill>
                  <a:srgbClr val="0070C0"/>
                </a:solidFill>
                <a:latin typeface="Calibri" panose="020F0502020204030204" pitchFamily="34" charset="0"/>
                <a:cs typeface="Calibri" panose="020F0502020204030204" pitchFamily="34" charset="0"/>
              </a:rPr>
              <a:t>Population active (en % de la population totale), 1856-1946</a:t>
            </a:r>
          </a:p>
        </p:txBody>
      </p:sp>
      <p:pic>
        <p:nvPicPr>
          <p:cNvPr id="7" name="Image 6">
            <a:extLst>
              <a:ext uri="{FF2B5EF4-FFF2-40B4-BE49-F238E27FC236}">
                <a16:creationId xmlns:a16="http://schemas.microsoft.com/office/drawing/2014/main" id="{3A923201-5E59-4EB0-BB41-614BDBF864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419" y="801856"/>
            <a:ext cx="4796288" cy="3187356"/>
          </a:xfrm>
          <a:prstGeom prst="rect">
            <a:avLst/>
          </a:prstGeom>
        </p:spPr>
      </p:pic>
      <p:sp>
        <p:nvSpPr>
          <p:cNvPr id="9" name="ZoneTexte 8">
            <a:extLst>
              <a:ext uri="{FF2B5EF4-FFF2-40B4-BE49-F238E27FC236}">
                <a16:creationId xmlns:a16="http://schemas.microsoft.com/office/drawing/2014/main" id="{8D0C6B78-7E3E-42FE-86DF-C2307E484BCC}"/>
              </a:ext>
            </a:extLst>
          </p:cNvPr>
          <p:cNvSpPr txBox="1"/>
          <p:nvPr/>
        </p:nvSpPr>
        <p:spPr>
          <a:xfrm>
            <a:off x="5331123" y="832266"/>
            <a:ext cx="590621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13 </a:t>
            </a:r>
            <a:r>
              <a:rPr lang="fr-FR" sz="1600" dirty="0">
                <a:solidFill>
                  <a:srgbClr val="0070C0"/>
                </a:solidFill>
                <a:latin typeface="Calibri" panose="020F0502020204030204" pitchFamily="34" charset="0"/>
                <a:cs typeface="Calibri" panose="020F0502020204030204" pitchFamily="34" charset="0"/>
              </a:rPr>
              <a:t>Qu’est-ce que la population active ?</a:t>
            </a:r>
          </a:p>
          <a:p>
            <a:r>
              <a:rPr lang="fr-FR" sz="1600" b="0" i="0" u="none" strike="noStrike" baseline="0" dirty="0">
                <a:solidFill>
                  <a:srgbClr val="0070C0"/>
                </a:solidFill>
                <a:latin typeface="Calibri" panose="020F0502020204030204" pitchFamily="34" charset="0"/>
                <a:cs typeface="Calibri" panose="020F0502020204030204" pitchFamily="34" charset="0"/>
              </a:rPr>
              <a:t>Comment évolue-t-elle entre le milieu du XIXe et le milieu du XXe s. ?</a:t>
            </a:r>
          </a:p>
        </p:txBody>
      </p:sp>
      <p:sp>
        <p:nvSpPr>
          <p:cNvPr id="13" name="ZoneTexte 12">
            <a:extLst>
              <a:ext uri="{FF2B5EF4-FFF2-40B4-BE49-F238E27FC236}">
                <a16:creationId xmlns:a16="http://schemas.microsoft.com/office/drawing/2014/main" id="{B0C9AE85-D1FC-4C86-A3A7-712247DA431A}"/>
              </a:ext>
            </a:extLst>
          </p:cNvPr>
          <p:cNvSpPr txBox="1"/>
          <p:nvPr/>
        </p:nvSpPr>
        <p:spPr>
          <a:xfrm>
            <a:off x="4137184" y="5073704"/>
            <a:ext cx="6597556" cy="830997"/>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Le </a:t>
            </a:r>
            <a:r>
              <a:rPr lang="fr-FR" sz="1600" b="1" dirty="0">
                <a:solidFill>
                  <a:schemeClr val="accent4">
                    <a:lumMod val="50000"/>
                  </a:schemeClr>
                </a:solidFill>
                <a:latin typeface="Calibri" panose="020F0502020204030204" pitchFamily="34" charset="0"/>
                <a:cs typeface="Calibri" panose="020F0502020204030204" pitchFamily="34" charset="0"/>
              </a:rPr>
              <a:t>diagramme à barres</a:t>
            </a:r>
            <a:r>
              <a:rPr lang="fr-FR" sz="1600" dirty="0">
                <a:solidFill>
                  <a:schemeClr val="accent4">
                    <a:lumMod val="50000"/>
                  </a:schemeClr>
                </a:solidFill>
                <a:latin typeface="Calibri" panose="020F0502020204030204" pitchFamily="34" charset="0"/>
                <a:cs typeface="Calibri" panose="020F0502020204030204" pitchFamily="34" charset="0"/>
              </a:rPr>
              <a:t> représente les </a:t>
            </a:r>
            <a:r>
              <a:rPr lang="fr-FR" sz="1600" b="1" dirty="0">
                <a:solidFill>
                  <a:schemeClr val="accent4">
                    <a:lumMod val="50000"/>
                  </a:schemeClr>
                </a:solidFill>
                <a:latin typeface="Calibri" panose="020F0502020204030204" pitchFamily="34" charset="0"/>
                <a:cs typeface="Calibri" panose="020F0502020204030204" pitchFamily="34" charset="0"/>
              </a:rPr>
              <a:t>3 secteurs d’activité</a:t>
            </a:r>
            <a:r>
              <a:rPr lang="fr-FR" sz="1600" dirty="0">
                <a:solidFill>
                  <a:schemeClr val="accent4">
                    <a:lumMod val="50000"/>
                  </a:schemeClr>
                </a:solidFill>
                <a:latin typeface="Calibri" panose="020F0502020204030204" pitchFamily="34" charset="0"/>
                <a:cs typeface="Calibri" panose="020F0502020204030204" pitchFamily="34" charset="0"/>
              </a:rPr>
              <a:t>.</a:t>
            </a:r>
          </a:p>
          <a:p>
            <a:r>
              <a:rPr lang="fr-FR" sz="1600" b="1" dirty="0">
                <a:solidFill>
                  <a:schemeClr val="accent4">
                    <a:lumMod val="50000"/>
                  </a:schemeClr>
                </a:solidFill>
                <a:latin typeface="Calibri" panose="020F0502020204030204" pitchFamily="34" charset="0"/>
                <a:cs typeface="Calibri" panose="020F0502020204030204" pitchFamily="34" charset="0"/>
              </a:rPr>
              <a:t>Entre 1866 et 1946</a:t>
            </a:r>
            <a:r>
              <a:rPr lang="fr-FR" sz="1600" dirty="0">
                <a:solidFill>
                  <a:schemeClr val="accent4">
                    <a:lumMod val="50000"/>
                  </a:schemeClr>
                </a:solidFill>
                <a:latin typeface="Calibri" panose="020F0502020204030204" pitchFamily="34" charset="0"/>
                <a:cs typeface="Calibri" panose="020F0502020204030204" pitchFamily="34" charset="0"/>
              </a:rPr>
              <a:t>, on note une </a:t>
            </a:r>
            <a:r>
              <a:rPr lang="fr-FR" sz="1600" b="1" dirty="0">
                <a:solidFill>
                  <a:schemeClr val="accent4">
                    <a:lumMod val="50000"/>
                  </a:schemeClr>
                </a:solidFill>
                <a:latin typeface="Calibri" panose="020F0502020204030204" pitchFamily="34" charset="0"/>
                <a:cs typeface="Calibri" panose="020F0502020204030204" pitchFamily="34" charset="0"/>
              </a:rPr>
              <a:t>baisse importante du secteur agricole</a:t>
            </a:r>
            <a:r>
              <a:rPr lang="fr-FR" sz="1600" dirty="0">
                <a:solidFill>
                  <a:schemeClr val="accent4">
                    <a:lumMod val="50000"/>
                  </a:schemeClr>
                </a:solidFill>
                <a:latin typeface="Calibri" panose="020F0502020204030204" pitchFamily="34" charset="0"/>
                <a:cs typeface="Calibri" panose="020F0502020204030204" pitchFamily="34" charset="0"/>
              </a:rPr>
              <a:t>, une </a:t>
            </a:r>
            <a:r>
              <a:rPr lang="fr-FR" sz="1600" b="1" dirty="0">
                <a:solidFill>
                  <a:schemeClr val="accent4">
                    <a:lumMod val="50000"/>
                  </a:schemeClr>
                </a:solidFill>
                <a:latin typeface="Calibri" panose="020F0502020204030204" pitchFamily="34" charset="0"/>
                <a:cs typeface="Calibri" panose="020F0502020204030204" pitchFamily="34" charset="0"/>
              </a:rPr>
              <a:t>stabilité des activités industrielles</a:t>
            </a:r>
            <a:r>
              <a:rPr lang="fr-FR" sz="1600" dirty="0">
                <a:solidFill>
                  <a:schemeClr val="accent4">
                    <a:lumMod val="50000"/>
                  </a:schemeClr>
                </a:solidFill>
                <a:latin typeface="Calibri" panose="020F0502020204030204" pitchFamily="34" charset="0"/>
                <a:cs typeface="Calibri" panose="020F0502020204030204" pitchFamily="34" charset="0"/>
              </a:rPr>
              <a:t> et une </a:t>
            </a:r>
            <a:r>
              <a:rPr lang="fr-FR" sz="1600" b="1" dirty="0">
                <a:solidFill>
                  <a:schemeClr val="accent4">
                    <a:lumMod val="50000"/>
                  </a:schemeClr>
                </a:solidFill>
                <a:latin typeface="Calibri" panose="020F0502020204030204" pitchFamily="34" charset="0"/>
                <a:cs typeface="Calibri" panose="020F0502020204030204" pitchFamily="34" charset="0"/>
              </a:rPr>
              <a:t>augmentation du secteur tertiaire</a:t>
            </a:r>
            <a:r>
              <a:rPr lang="fr-FR" sz="1600" dirty="0">
                <a:solidFill>
                  <a:schemeClr val="accent4">
                    <a:lumMod val="50000"/>
                  </a:schemeClr>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98F0F225-1F59-4CD1-A0F6-0EAE0ACFF356}"/>
              </a:ext>
            </a:extLst>
          </p:cNvPr>
          <p:cNvSpPr txBox="1"/>
          <p:nvPr/>
        </p:nvSpPr>
        <p:spPr>
          <a:xfrm>
            <a:off x="105791" y="4040906"/>
            <a:ext cx="7841412"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14 : </a:t>
            </a:r>
            <a:r>
              <a:rPr lang="fr-FR" b="1" dirty="0">
                <a:solidFill>
                  <a:srgbClr val="0070C0"/>
                </a:solidFill>
                <a:latin typeface="Calibri" panose="020F0502020204030204" pitchFamily="34" charset="0"/>
                <a:cs typeface="Calibri" panose="020F0502020204030204" pitchFamily="34" charset="0"/>
              </a:rPr>
              <a:t>Secteurs d’activité (en % de la population active), 1866-1946</a:t>
            </a:r>
          </a:p>
        </p:txBody>
      </p:sp>
      <p:pic>
        <p:nvPicPr>
          <p:cNvPr id="17" name="Image 16">
            <a:extLst>
              <a:ext uri="{FF2B5EF4-FFF2-40B4-BE49-F238E27FC236}">
                <a16:creationId xmlns:a16="http://schemas.microsoft.com/office/drawing/2014/main" id="{810A05C9-6B38-4D3A-8D60-23CE378174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636" y="4410238"/>
            <a:ext cx="3434967" cy="2262773"/>
          </a:xfrm>
          <a:prstGeom prst="rect">
            <a:avLst/>
          </a:prstGeom>
        </p:spPr>
      </p:pic>
      <p:sp>
        <p:nvSpPr>
          <p:cNvPr id="4" name="ZoneTexte 3">
            <a:extLst>
              <a:ext uri="{FF2B5EF4-FFF2-40B4-BE49-F238E27FC236}">
                <a16:creationId xmlns:a16="http://schemas.microsoft.com/office/drawing/2014/main" id="{E38FE0A4-81B2-7AE5-5215-885D7E583164}"/>
              </a:ext>
            </a:extLst>
          </p:cNvPr>
          <p:cNvSpPr txBox="1"/>
          <p:nvPr/>
        </p:nvSpPr>
        <p:spPr>
          <a:xfrm>
            <a:off x="5366646" y="4390988"/>
            <a:ext cx="659755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a:t>
            </a:r>
            <a:r>
              <a:rPr lang="fr-FR" sz="1600" dirty="0">
                <a:solidFill>
                  <a:srgbClr val="0070C0"/>
                </a:solidFill>
                <a:latin typeface="Calibri" panose="020F0502020204030204" pitchFamily="34" charset="0"/>
                <a:cs typeface="Calibri" panose="020F0502020204030204" pitchFamily="34" charset="0"/>
              </a:rPr>
              <a:t>Que représente le diagramme à barres ?</a:t>
            </a:r>
            <a:br>
              <a:rPr lang="fr-FR" sz="1600" dirty="0">
                <a:solidFill>
                  <a:srgbClr val="0070C0"/>
                </a:solidFill>
                <a:latin typeface="Calibri" panose="020F0502020204030204" pitchFamily="34" charset="0"/>
                <a:cs typeface="Calibri" panose="020F0502020204030204" pitchFamily="34" charset="0"/>
              </a:rPr>
            </a:br>
            <a:r>
              <a:rPr lang="fr-FR" sz="1600" b="0" i="0" u="none" strike="noStrike" baseline="0" dirty="0">
                <a:solidFill>
                  <a:srgbClr val="0070C0"/>
                </a:solidFill>
                <a:latin typeface="Calibri" panose="020F0502020204030204" pitchFamily="34" charset="0"/>
                <a:cs typeface="Calibri" panose="020F0502020204030204" pitchFamily="34" charset="0"/>
              </a:rPr>
              <a:t>Comment  évolue les 3 secteurs d’activité ?</a:t>
            </a:r>
          </a:p>
        </p:txBody>
      </p:sp>
      <p:pic>
        <p:nvPicPr>
          <p:cNvPr id="6" name="Image 5">
            <a:hlinkClick r:id="rId4" action="ppaction://hlinksldjump"/>
            <a:extLst>
              <a:ext uri="{FF2B5EF4-FFF2-40B4-BE49-F238E27FC236}">
                <a16:creationId xmlns:a16="http://schemas.microsoft.com/office/drawing/2014/main" id="{07EE5CEB-A8E7-78D3-F7E3-8BB18A9CC0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3AE60249-01E8-191F-1453-B5BCC4747301}"/>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12" name="Rectangle 11">
            <a:extLst>
              <a:ext uri="{FF2B5EF4-FFF2-40B4-BE49-F238E27FC236}">
                <a16:creationId xmlns:a16="http://schemas.microsoft.com/office/drawing/2014/main" id="{A795F3FE-DD23-4F29-9B6A-24F7ACAF4E64}"/>
              </a:ext>
            </a:extLst>
          </p:cNvPr>
          <p:cNvSpPr/>
          <p:nvPr/>
        </p:nvSpPr>
        <p:spPr>
          <a:xfrm>
            <a:off x="5366646" y="1473785"/>
            <a:ext cx="1993821"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POPULATION ACTIVE</a:t>
            </a:r>
          </a:p>
        </p:txBody>
      </p:sp>
      <p:sp>
        <p:nvSpPr>
          <p:cNvPr id="14" name="Flèche : bas 13">
            <a:extLst>
              <a:ext uri="{FF2B5EF4-FFF2-40B4-BE49-F238E27FC236}">
                <a16:creationId xmlns:a16="http://schemas.microsoft.com/office/drawing/2014/main" id="{5CE8FFA3-1E64-4722-B236-9CFDC8209752}"/>
              </a:ext>
            </a:extLst>
          </p:cNvPr>
          <p:cNvSpPr/>
          <p:nvPr/>
        </p:nvSpPr>
        <p:spPr>
          <a:xfrm rot="16200000">
            <a:off x="7467576" y="1536993"/>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FB9980A5-EC19-4136-86A4-6699C93A072B}"/>
              </a:ext>
            </a:extLst>
          </p:cNvPr>
          <p:cNvSpPr txBox="1"/>
          <p:nvPr/>
        </p:nvSpPr>
        <p:spPr>
          <a:xfrm>
            <a:off x="7864295" y="1401652"/>
            <a:ext cx="3675980" cy="523220"/>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a:solidFill>
                  <a:schemeClr val="accent4">
                    <a:lumMod val="50000"/>
                  </a:schemeClr>
                </a:solidFill>
                <a:latin typeface="Calibri" panose="020F0502020204030204" pitchFamily="34" charset="0"/>
                <a:cs typeface="Calibri" panose="020F0502020204030204" pitchFamily="34" charset="0"/>
              </a:rPr>
              <a:t>personnes (hommes et femmes) en âge de travailler </a:t>
            </a:r>
            <a:r>
              <a:rPr lang="fr-FR" sz="1400" b="1" dirty="0">
                <a:solidFill>
                  <a:schemeClr val="accent4">
                    <a:lumMod val="50000"/>
                  </a:schemeClr>
                </a:solidFill>
                <a:highlight>
                  <a:srgbClr val="FFFF00"/>
                </a:highlight>
                <a:latin typeface="Calibri" panose="020F0502020204030204" pitchFamily="34" charset="0"/>
                <a:cs typeface="Calibri" panose="020F0502020204030204" pitchFamily="34" charset="0"/>
              </a:rPr>
              <a:t>occupant un emploi</a:t>
            </a:r>
            <a:r>
              <a:rPr lang="fr-FR" sz="1400" b="1" dirty="0">
                <a:solidFill>
                  <a:schemeClr val="accent4">
                    <a:lumMod val="50000"/>
                  </a:schemeClr>
                </a:solidFill>
                <a:latin typeface="Calibri" panose="020F0502020204030204" pitchFamily="34" charset="0"/>
                <a:cs typeface="Calibri" panose="020F0502020204030204" pitchFamily="34" charset="0"/>
              </a:rPr>
              <a:t> [ou apprenti(e)] ;</a:t>
            </a:r>
            <a:endParaRPr lang="fr-FR" sz="1400" dirty="0"/>
          </a:p>
        </p:txBody>
      </p:sp>
      <p:sp>
        <p:nvSpPr>
          <p:cNvPr id="20" name="ZoneTexte 19">
            <a:extLst>
              <a:ext uri="{FF2B5EF4-FFF2-40B4-BE49-F238E27FC236}">
                <a16:creationId xmlns:a16="http://schemas.microsoft.com/office/drawing/2014/main" id="{8BCA1134-0F0B-4CB9-8014-2CC2366DE424}"/>
              </a:ext>
            </a:extLst>
          </p:cNvPr>
          <p:cNvSpPr txBox="1"/>
          <p:nvPr/>
        </p:nvSpPr>
        <p:spPr>
          <a:xfrm>
            <a:off x="7864295" y="1881024"/>
            <a:ext cx="3077502" cy="307777"/>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a:solidFill>
                  <a:schemeClr val="accent4">
                    <a:lumMod val="50000"/>
                  </a:schemeClr>
                </a:solidFill>
                <a:latin typeface="Calibri" panose="020F0502020204030204" pitchFamily="34" charset="0"/>
                <a:cs typeface="Calibri" panose="020F0502020204030204" pitchFamily="34" charset="0"/>
              </a:rPr>
              <a:t>en </a:t>
            </a:r>
            <a:r>
              <a:rPr lang="fr-FR" sz="1400" b="1" dirty="0">
                <a:solidFill>
                  <a:schemeClr val="accent4">
                    <a:lumMod val="50000"/>
                  </a:schemeClr>
                </a:solidFill>
                <a:highlight>
                  <a:srgbClr val="FFFF00"/>
                </a:highlight>
                <a:latin typeface="Calibri" panose="020F0502020204030204" pitchFamily="34" charset="0"/>
                <a:cs typeface="Calibri" panose="020F0502020204030204" pitchFamily="34" charset="0"/>
              </a:rPr>
              <a:t>recherche d’un emploi</a:t>
            </a:r>
            <a:r>
              <a:rPr lang="fr-FR" sz="1400" b="1" dirty="0">
                <a:solidFill>
                  <a:schemeClr val="accent4">
                    <a:lumMod val="50000"/>
                  </a:schemeClr>
                </a:solidFill>
                <a:latin typeface="Calibri" panose="020F0502020204030204" pitchFamily="34" charset="0"/>
                <a:cs typeface="Calibri" panose="020F0502020204030204" pitchFamily="34" charset="0"/>
              </a:rPr>
              <a:t>.</a:t>
            </a:r>
            <a:endParaRPr lang="fr-FR" sz="1400" dirty="0"/>
          </a:p>
        </p:txBody>
      </p:sp>
      <p:sp>
        <p:nvSpPr>
          <p:cNvPr id="21" name="Flèche : bas 20">
            <a:extLst>
              <a:ext uri="{FF2B5EF4-FFF2-40B4-BE49-F238E27FC236}">
                <a16:creationId xmlns:a16="http://schemas.microsoft.com/office/drawing/2014/main" id="{5473C87E-1009-4E25-947D-BFA29DA8BE33}"/>
              </a:ext>
            </a:extLst>
          </p:cNvPr>
          <p:cNvSpPr/>
          <p:nvPr/>
        </p:nvSpPr>
        <p:spPr>
          <a:xfrm>
            <a:off x="6180686" y="2018184"/>
            <a:ext cx="182870" cy="20879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ZoneTexte 22">
            <a:extLst>
              <a:ext uri="{FF2B5EF4-FFF2-40B4-BE49-F238E27FC236}">
                <a16:creationId xmlns:a16="http://schemas.microsoft.com/office/drawing/2014/main" id="{BDDF451B-B414-4BB4-9E45-1A51F705400C}"/>
              </a:ext>
            </a:extLst>
          </p:cNvPr>
          <p:cNvSpPr txBox="1"/>
          <p:nvPr/>
        </p:nvSpPr>
        <p:spPr>
          <a:xfrm>
            <a:off x="5829964" y="1761144"/>
            <a:ext cx="1231566" cy="307777"/>
          </a:xfrm>
          <a:prstGeom prst="rect">
            <a:avLst/>
          </a:prstGeom>
          <a:noFill/>
        </p:spPr>
        <p:txBody>
          <a:bodyPr wrap="square">
            <a:spAutoFit/>
          </a:bodyPr>
          <a:lstStyle/>
          <a:p>
            <a:r>
              <a:rPr lang="fr-FR" sz="1400" b="1" dirty="0">
                <a:solidFill>
                  <a:srgbClr val="FF0000"/>
                </a:solidFill>
                <a:latin typeface="Calibri" panose="020F0502020204030204" pitchFamily="34" charset="0"/>
                <a:cs typeface="Calibri" panose="020F0502020204030204" pitchFamily="34" charset="0"/>
              </a:rPr>
              <a:t>sont exclus</a:t>
            </a:r>
            <a:endParaRPr lang="fr-FR" sz="1400" dirty="0">
              <a:solidFill>
                <a:srgbClr val="FF0000"/>
              </a:solidFill>
            </a:endParaRPr>
          </a:p>
        </p:txBody>
      </p:sp>
      <p:sp>
        <p:nvSpPr>
          <p:cNvPr id="25" name="ZoneTexte 24">
            <a:extLst>
              <a:ext uri="{FF2B5EF4-FFF2-40B4-BE49-F238E27FC236}">
                <a16:creationId xmlns:a16="http://schemas.microsoft.com/office/drawing/2014/main" id="{B181DB50-6D48-4F36-9E55-A4383DC5372E}"/>
              </a:ext>
            </a:extLst>
          </p:cNvPr>
          <p:cNvSpPr txBox="1"/>
          <p:nvPr/>
        </p:nvSpPr>
        <p:spPr>
          <a:xfrm>
            <a:off x="5417494" y="2223999"/>
            <a:ext cx="2446801"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dirty="0">
                <a:solidFill>
                  <a:schemeClr val="accent4">
                    <a:lumMod val="50000"/>
                  </a:schemeClr>
                </a:solidFill>
                <a:latin typeface="Calibri" panose="020F0502020204030204" pitchFamily="34" charset="0"/>
                <a:cs typeface="Calibri" panose="020F0502020204030204" pitchFamily="34" charset="0"/>
              </a:rPr>
              <a:t>Les </a:t>
            </a:r>
            <a:r>
              <a:rPr lang="fr-FR" sz="1400" b="1" dirty="0">
                <a:solidFill>
                  <a:schemeClr val="accent4">
                    <a:lumMod val="50000"/>
                  </a:schemeClr>
                </a:solidFill>
                <a:latin typeface="Calibri" panose="020F0502020204030204" pitchFamily="34" charset="0"/>
                <a:cs typeface="Calibri" panose="020F0502020204030204" pitchFamily="34" charset="0"/>
              </a:rPr>
              <a:t>enfants scolarisés</a:t>
            </a:r>
            <a:r>
              <a:rPr lang="fr-FR" sz="1400" dirty="0">
                <a:solidFill>
                  <a:schemeClr val="accent4">
                    <a:lumMod val="50000"/>
                  </a:schemeClr>
                </a:solidFill>
                <a:latin typeface="Calibri" panose="020F0502020204030204" pitchFamily="34" charset="0"/>
                <a:cs typeface="Calibri" panose="020F0502020204030204" pitchFamily="34" charset="0"/>
              </a:rPr>
              <a:t> ;</a:t>
            </a:r>
          </a:p>
        </p:txBody>
      </p:sp>
      <p:cxnSp>
        <p:nvCxnSpPr>
          <p:cNvPr id="26" name="Connecteur droit avec flèche 25">
            <a:extLst>
              <a:ext uri="{FF2B5EF4-FFF2-40B4-BE49-F238E27FC236}">
                <a16:creationId xmlns:a16="http://schemas.microsoft.com/office/drawing/2014/main" id="{844B7732-EDCD-4C0D-81E9-6F39ED169B82}"/>
              </a:ext>
            </a:extLst>
          </p:cNvPr>
          <p:cNvCxnSpPr>
            <a:cxnSpLocks/>
          </p:cNvCxnSpPr>
          <p:nvPr/>
        </p:nvCxnSpPr>
        <p:spPr>
          <a:xfrm>
            <a:off x="9592243" y="2223999"/>
            <a:ext cx="0" cy="2214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8C64EEA7-7C7E-4302-BD21-C4321FD8735E}"/>
              </a:ext>
            </a:extLst>
          </p:cNvPr>
          <p:cNvSpPr txBox="1"/>
          <p:nvPr/>
        </p:nvSpPr>
        <p:spPr>
          <a:xfrm>
            <a:off x="7864295" y="2424060"/>
            <a:ext cx="4258294" cy="523220"/>
          </a:xfrm>
          <a:prstGeom prst="rect">
            <a:avLst/>
          </a:prstGeom>
          <a:noFill/>
        </p:spPr>
        <p:txBody>
          <a:bodyPr wrap="square">
            <a:spAutoFit/>
          </a:bodyPr>
          <a:lstStyle/>
          <a:p>
            <a:r>
              <a:rPr lang="fr-FR" sz="1400" dirty="0"/>
              <a:t>Entre 1851 et 1946, la population active est globalement à la hausse.</a:t>
            </a:r>
          </a:p>
        </p:txBody>
      </p:sp>
      <p:sp>
        <p:nvSpPr>
          <p:cNvPr id="31" name="ZoneTexte 30">
            <a:extLst>
              <a:ext uri="{FF2B5EF4-FFF2-40B4-BE49-F238E27FC236}">
                <a16:creationId xmlns:a16="http://schemas.microsoft.com/office/drawing/2014/main" id="{C44FF21F-D273-42CC-A9F3-E4C29F9A4BBE}"/>
              </a:ext>
            </a:extLst>
          </p:cNvPr>
          <p:cNvSpPr txBox="1"/>
          <p:nvPr/>
        </p:nvSpPr>
        <p:spPr>
          <a:xfrm>
            <a:off x="2261104" y="973232"/>
            <a:ext cx="2410485" cy="492443"/>
          </a:xfrm>
          <a:prstGeom prst="rect">
            <a:avLst/>
          </a:prstGeom>
          <a:noFill/>
        </p:spPr>
        <p:txBody>
          <a:bodyPr wrap="square">
            <a:spAutoFit/>
          </a:bodyPr>
          <a:lstStyle/>
          <a:p>
            <a:r>
              <a:rPr lang="fr-FR" sz="1300" dirty="0">
                <a:solidFill>
                  <a:schemeClr val="accent4">
                    <a:lumMod val="50000"/>
                  </a:schemeClr>
                </a:solidFill>
                <a:latin typeface="Calibri" panose="020F0502020204030204" pitchFamily="34" charset="0"/>
                <a:cs typeface="Calibri" panose="020F0502020204030204" pitchFamily="34" charset="0"/>
              </a:rPr>
              <a:t>creux lié aux pertes humaines de la Première Guerre mondiale.</a:t>
            </a:r>
            <a:endParaRPr lang="fr-FR" sz="1300" dirty="0"/>
          </a:p>
        </p:txBody>
      </p:sp>
      <p:sp>
        <p:nvSpPr>
          <p:cNvPr id="36" name="Ellipse 35">
            <a:extLst>
              <a:ext uri="{FF2B5EF4-FFF2-40B4-BE49-F238E27FC236}">
                <a16:creationId xmlns:a16="http://schemas.microsoft.com/office/drawing/2014/main" id="{37A628B3-6AFD-4AD1-8752-1992EDC24752}"/>
              </a:ext>
            </a:extLst>
          </p:cNvPr>
          <p:cNvSpPr/>
          <p:nvPr/>
        </p:nvSpPr>
        <p:spPr>
          <a:xfrm>
            <a:off x="838173" y="2145446"/>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6E8D74C8-40A0-4933-A643-A25876B7B928}"/>
              </a:ext>
            </a:extLst>
          </p:cNvPr>
          <p:cNvSpPr/>
          <p:nvPr/>
        </p:nvSpPr>
        <p:spPr>
          <a:xfrm>
            <a:off x="838173" y="2607994"/>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a:extLst>
              <a:ext uri="{FF2B5EF4-FFF2-40B4-BE49-F238E27FC236}">
                <a16:creationId xmlns:a16="http://schemas.microsoft.com/office/drawing/2014/main" id="{6305F12E-827D-4E03-A422-20FC8AD9EA0A}"/>
              </a:ext>
            </a:extLst>
          </p:cNvPr>
          <p:cNvSpPr/>
          <p:nvPr/>
        </p:nvSpPr>
        <p:spPr>
          <a:xfrm>
            <a:off x="838173" y="3033769"/>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5727C8C0-2F50-46D8-99EA-1A3E6AE9237F}"/>
              </a:ext>
            </a:extLst>
          </p:cNvPr>
          <p:cNvSpPr/>
          <p:nvPr/>
        </p:nvSpPr>
        <p:spPr>
          <a:xfrm>
            <a:off x="4700197" y="1802471"/>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F6E2EA9B-CB63-4A3A-8EAC-0ECC75DE448A}"/>
              </a:ext>
            </a:extLst>
          </p:cNvPr>
          <p:cNvSpPr/>
          <p:nvPr/>
        </p:nvSpPr>
        <p:spPr>
          <a:xfrm>
            <a:off x="4700196" y="2290312"/>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015EFB5E-3205-4A2A-8D8E-8E6016EA96BD}"/>
              </a:ext>
            </a:extLst>
          </p:cNvPr>
          <p:cNvSpPr/>
          <p:nvPr/>
        </p:nvSpPr>
        <p:spPr>
          <a:xfrm>
            <a:off x="4700196" y="2684808"/>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droit avec flèche 42">
            <a:extLst>
              <a:ext uri="{FF2B5EF4-FFF2-40B4-BE49-F238E27FC236}">
                <a16:creationId xmlns:a16="http://schemas.microsoft.com/office/drawing/2014/main" id="{53D69820-8CCA-4957-8519-1A4084449AB2}"/>
              </a:ext>
            </a:extLst>
          </p:cNvPr>
          <p:cNvCxnSpPr>
            <a:stCxn id="36" idx="6"/>
            <a:endCxn id="39" idx="3"/>
          </p:cNvCxnSpPr>
          <p:nvPr/>
        </p:nvCxnSpPr>
        <p:spPr>
          <a:xfrm flipV="1">
            <a:off x="916726" y="1869520"/>
            <a:ext cx="3794975" cy="31520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44" name="Connecteur droit avec flèche 43">
            <a:extLst>
              <a:ext uri="{FF2B5EF4-FFF2-40B4-BE49-F238E27FC236}">
                <a16:creationId xmlns:a16="http://schemas.microsoft.com/office/drawing/2014/main" id="{44D11940-4A6A-4BF1-83F6-F229DFD7D472}"/>
              </a:ext>
            </a:extLst>
          </p:cNvPr>
          <p:cNvCxnSpPr>
            <a:cxnSpLocks/>
            <a:endCxn id="40" idx="2"/>
          </p:cNvCxnSpPr>
          <p:nvPr/>
        </p:nvCxnSpPr>
        <p:spPr>
          <a:xfrm flipV="1">
            <a:off x="916726" y="2329589"/>
            <a:ext cx="3783470" cy="32793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6" name="Connecteur droit avec flèche 45">
            <a:extLst>
              <a:ext uri="{FF2B5EF4-FFF2-40B4-BE49-F238E27FC236}">
                <a16:creationId xmlns:a16="http://schemas.microsoft.com/office/drawing/2014/main" id="{40F8A682-5940-4A9E-8B41-EC692964F151}"/>
              </a:ext>
            </a:extLst>
          </p:cNvPr>
          <p:cNvCxnSpPr>
            <a:cxnSpLocks/>
            <a:endCxn id="41" idx="3"/>
          </p:cNvCxnSpPr>
          <p:nvPr/>
        </p:nvCxnSpPr>
        <p:spPr>
          <a:xfrm flipV="1">
            <a:off x="944497" y="2751857"/>
            <a:ext cx="3767203" cy="32240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nvGrpSpPr>
          <p:cNvPr id="35" name="Groupe 34">
            <a:extLst>
              <a:ext uri="{FF2B5EF4-FFF2-40B4-BE49-F238E27FC236}">
                <a16:creationId xmlns:a16="http://schemas.microsoft.com/office/drawing/2014/main" id="{F8100542-51FF-4585-BE3A-8333F0886507}"/>
              </a:ext>
            </a:extLst>
          </p:cNvPr>
          <p:cNvGrpSpPr/>
          <p:nvPr/>
        </p:nvGrpSpPr>
        <p:grpSpPr>
          <a:xfrm>
            <a:off x="3678038" y="1495354"/>
            <a:ext cx="637394" cy="1451927"/>
            <a:chOff x="3678038" y="1495354"/>
            <a:chExt cx="637394" cy="1451927"/>
          </a:xfrm>
        </p:grpSpPr>
        <p:sp>
          <p:nvSpPr>
            <p:cNvPr id="29" name="Rectangle 28">
              <a:extLst>
                <a:ext uri="{FF2B5EF4-FFF2-40B4-BE49-F238E27FC236}">
                  <a16:creationId xmlns:a16="http://schemas.microsoft.com/office/drawing/2014/main" id="{6ADC48B3-4FAA-4C9D-A574-9C89E8E925CB}"/>
                </a:ext>
              </a:extLst>
            </p:cNvPr>
            <p:cNvSpPr/>
            <p:nvPr/>
          </p:nvSpPr>
          <p:spPr>
            <a:xfrm>
              <a:off x="3678038" y="1711897"/>
              <a:ext cx="637394" cy="1235384"/>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cxnSp>
          <p:nvCxnSpPr>
            <p:cNvPr id="32" name="Connecteur droit avec flèche 31">
              <a:extLst>
                <a:ext uri="{FF2B5EF4-FFF2-40B4-BE49-F238E27FC236}">
                  <a16:creationId xmlns:a16="http://schemas.microsoft.com/office/drawing/2014/main" id="{CDCDD216-9FD9-4DA7-9831-1A26D663108A}"/>
                </a:ext>
              </a:extLst>
            </p:cNvPr>
            <p:cNvCxnSpPr>
              <a:cxnSpLocks/>
            </p:cNvCxnSpPr>
            <p:nvPr/>
          </p:nvCxnSpPr>
          <p:spPr>
            <a:xfrm flipV="1">
              <a:off x="3995693" y="1495354"/>
              <a:ext cx="0" cy="216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8" name="Ellipse 47">
            <a:extLst>
              <a:ext uri="{FF2B5EF4-FFF2-40B4-BE49-F238E27FC236}">
                <a16:creationId xmlns:a16="http://schemas.microsoft.com/office/drawing/2014/main" id="{45113319-B826-43A6-82F6-6DEF4BFE1EF7}"/>
              </a:ext>
            </a:extLst>
          </p:cNvPr>
          <p:cNvSpPr/>
          <p:nvPr/>
        </p:nvSpPr>
        <p:spPr>
          <a:xfrm>
            <a:off x="1014479" y="4491336"/>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6E3A564F-ED5B-47E5-B4DE-1E86F256DDC2}"/>
              </a:ext>
            </a:extLst>
          </p:cNvPr>
          <p:cNvSpPr/>
          <p:nvPr/>
        </p:nvSpPr>
        <p:spPr>
          <a:xfrm>
            <a:off x="1833255" y="4740293"/>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36D0A942-1106-4F06-8E76-B2B36C350757}"/>
              </a:ext>
            </a:extLst>
          </p:cNvPr>
          <p:cNvSpPr/>
          <p:nvPr/>
        </p:nvSpPr>
        <p:spPr>
          <a:xfrm>
            <a:off x="2665563" y="4978323"/>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C2FBBD0A-E415-42C1-8F08-56527712088B}"/>
              </a:ext>
            </a:extLst>
          </p:cNvPr>
          <p:cNvSpPr/>
          <p:nvPr/>
        </p:nvSpPr>
        <p:spPr>
          <a:xfrm>
            <a:off x="1205726" y="5227624"/>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1CD61A27-7091-4C78-B3C5-9E3248C5BFCB}"/>
              </a:ext>
            </a:extLst>
          </p:cNvPr>
          <p:cNvSpPr/>
          <p:nvPr/>
        </p:nvSpPr>
        <p:spPr>
          <a:xfrm>
            <a:off x="2034816" y="5188347"/>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a:extLst>
              <a:ext uri="{FF2B5EF4-FFF2-40B4-BE49-F238E27FC236}">
                <a16:creationId xmlns:a16="http://schemas.microsoft.com/office/drawing/2014/main" id="{49165EFA-60A7-4EEB-BB3D-4BC92C0C45BE}"/>
              </a:ext>
            </a:extLst>
          </p:cNvPr>
          <p:cNvSpPr/>
          <p:nvPr/>
        </p:nvSpPr>
        <p:spPr>
          <a:xfrm>
            <a:off x="2830746" y="5227624"/>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4857C6AE-1C81-4A6B-8E65-0556083AAB79}"/>
              </a:ext>
            </a:extLst>
          </p:cNvPr>
          <p:cNvSpPr/>
          <p:nvPr/>
        </p:nvSpPr>
        <p:spPr>
          <a:xfrm>
            <a:off x="1396973" y="5502347"/>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a:extLst>
              <a:ext uri="{FF2B5EF4-FFF2-40B4-BE49-F238E27FC236}">
                <a16:creationId xmlns:a16="http://schemas.microsoft.com/office/drawing/2014/main" id="{33B9AB73-8EB7-4E57-9CEE-1883D10D4D37}"/>
              </a:ext>
            </a:extLst>
          </p:cNvPr>
          <p:cNvSpPr/>
          <p:nvPr/>
        </p:nvSpPr>
        <p:spPr>
          <a:xfrm>
            <a:off x="2221827" y="5306177"/>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99440EE5-1A05-4A29-9296-806B3E2C11B0}"/>
              </a:ext>
            </a:extLst>
          </p:cNvPr>
          <p:cNvSpPr/>
          <p:nvPr/>
        </p:nvSpPr>
        <p:spPr>
          <a:xfrm>
            <a:off x="3058432" y="5042045"/>
            <a:ext cx="78553" cy="78553"/>
          </a:xfrm>
          <a:prstGeom prst="ellipse">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avec flèche 56">
            <a:extLst>
              <a:ext uri="{FF2B5EF4-FFF2-40B4-BE49-F238E27FC236}">
                <a16:creationId xmlns:a16="http://schemas.microsoft.com/office/drawing/2014/main" id="{65B128B2-C9BC-4101-B7A9-D9B834A11869}"/>
              </a:ext>
            </a:extLst>
          </p:cNvPr>
          <p:cNvCxnSpPr>
            <a:cxnSpLocks/>
            <a:endCxn id="56" idx="3"/>
          </p:cNvCxnSpPr>
          <p:nvPr/>
        </p:nvCxnSpPr>
        <p:spPr>
          <a:xfrm flipV="1">
            <a:off x="1436249" y="5109094"/>
            <a:ext cx="1633687" cy="41849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9" name="Connecteur droit avec flèche 58">
            <a:extLst>
              <a:ext uri="{FF2B5EF4-FFF2-40B4-BE49-F238E27FC236}">
                <a16:creationId xmlns:a16="http://schemas.microsoft.com/office/drawing/2014/main" id="{E0B54472-20B3-4D2B-AA72-B151BFA9ACAE}"/>
              </a:ext>
            </a:extLst>
          </p:cNvPr>
          <p:cNvCxnSpPr>
            <a:cxnSpLocks/>
            <a:endCxn id="50" idx="2"/>
          </p:cNvCxnSpPr>
          <p:nvPr/>
        </p:nvCxnSpPr>
        <p:spPr>
          <a:xfrm>
            <a:off x="1053755" y="4523494"/>
            <a:ext cx="1611808" cy="494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429D200E-EB9D-4480-9FBC-4740C8B3DECB}"/>
              </a:ext>
            </a:extLst>
          </p:cNvPr>
          <p:cNvCxnSpPr>
            <a:cxnSpLocks/>
            <a:endCxn id="53" idx="2"/>
          </p:cNvCxnSpPr>
          <p:nvPr/>
        </p:nvCxnSpPr>
        <p:spPr>
          <a:xfrm>
            <a:off x="2113369" y="5224229"/>
            <a:ext cx="717377" cy="4267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4" name="Connecteur droit 63">
            <a:extLst>
              <a:ext uri="{FF2B5EF4-FFF2-40B4-BE49-F238E27FC236}">
                <a16:creationId xmlns:a16="http://schemas.microsoft.com/office/drawing/2014/main" id="{BCE5DC1B-6F2D-4E3A-8B55-35086E80FD45}"/>
              </a:ext>
            </a:extLst>
          </p:cNvPr>
          <p:cNvCxnSpPr>
            <a:stCxn id="51" idx="6"/>
            <a:endCxn id="52" idx="2"/>
          </p:cNvCxnSpPr>
          <p:nvPr/>
        </p:nvCxnSpPr>
        <p:spPr>
          <a:xfrm flipV="1">
            <a:off x="1284279" y="5227624"/>
            <a:ext cx="750537" cy="39277"/>
          </a:xfrm>
          <a:prstGeom prst="line">
            <a:avLst/>
          </a:prstGeom>
        </p:spPr>
        <p:style>
          <a:lnRef idx="1">
            <a:schemeClr val="accent3"/>
          </a:lnRef>
          <a:fillRef idx="0">
            <a:schemeClr val="accent3"/>
          </a:fillRef>
          <a:effectRef idx="0">
            <a:schemeClr val="accent3"/>
          </a:effectRef>
          <a:fontRef idx="minor">
            <a:schemeClr val="tx1"/>
          </a:fontRef>
        </p:style>
      </p:cxnSp>
      <p:sp>
        <p:nvSpPr>
          <p:cNvPr id="66" name="ZoneTexte 65">
            <a:extLst>
              <a:ext uri="{FF2B5EF4-FFF2-40B4-BE49-F238E27FC236}">
                <a16:creationId xmlns:a16="http://schemas.microsoft.com/office/drawing/2014/main" id="{62BAFF52-2429-4102-AB87-A7DB8404C81C}"/>
              </a:ext>
            </a:extLst>
          </p:cNvPr>
          <p:cNvSpPr txBox="1"/>
          <p:nvPr/>
        </p:nvSpPr>
        <p:spPr>
          <a:xfrm>
            <a:off x="5420326" y="2429581"/>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dirty="0">
                <a:solidFill>
                  <a:schemeClr val="accent4">
                    <a:lumMod val="50000"/>
                  </a:schemeClr>
                </a:solidFill>
                <a:latin typeface="Calibri" panose="020F0502020204030204" pitchFamily="34" charset="0"/>
                <a:cs typeface="Calibri" panose="020F0502020204030204" pitchFamily="34" charset="0"/>
              </a:rPr>
              <a:t>Les </a:t>
            </a:r>
            <a:r>
              <a:rPr lang="fr-FR" sz="1400" b="1" dirty="0">
                <a:solidFill>
                  <a:schemeClr val="accent4">
                    <a:lumMod val="50000"/>
                  </a:schemeClr>
                </a:solidFill>
                <a:latin typeface="Calibri" panose="020F0502020204030204" pitchFamily="34" charset="0"/>
                <a:cs typeface="Calibri" panose="020F0502020204030204" pitchFamily="34" charset="0"/>
              </a:rPr>
              <a:t>retraités</a:t>
            </a:r>
            <a:r>
              <a:rPr lang="fr-FR" sz="1400" dirty="0">
                <a:solidFill>
                  <a:schemeClr val="accent4">
                    <a:lumMod val="50000"/>
                  </a:schemeClr>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83006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1000"/>
                                        <p:tgtEl>
                                          <p:spTgt spid="31"/>
                                        </p:tgtEl>
                                      </p:cBhvr>
                                    </p:animEffect>
                                    <p:anim calcmode="lin" valueType="num">
                                      <p:cBhvr>
                                        <p:cTn id="55" dur="1000" fill="hold"/>
                                        <p:tgtEl>
                                          <p:spTgt spid="31"/>
                                        </p:tgtEl>
                                        <p:attrNameLst>
                                          <p:attrName>ppt_x</p:attrName>
                                        </p:attrNameLst>
                                      </p:cBhvr>
                                      <p:tavLst>
                                        <p:tav tm="0">
                                          <p:val>
                                            <p:strVal val="#ppt_x"/>
                                          </p:val>
                                        </p:tav>
                                        <p:tav tm="100000">
                                          <p:val>
                                            <p:strVal val="#ppt_x"/>
                                          </p:val>
                                        </p:tav>
                                      </p:tavLst>
                                    </p:anim>
                                    <p:anim calcmode="lin" valueType="num">
                                      <p:cBhvr>
                                        <p:cTn id="5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ppt_x"/>
                                          </p:val>
                                        </p:tav>
                                        <p:tav tm="100000">
                                          <p:val>
                                            <p:strVal val="#ppt_x"/>
                                          </p:val>
                                        </p:tav>
                                      </p:tavLst>
                                    </p:anim>
                                    <p:anim calcmode="lin" valueType="num">
                                      <p:cBhvr additive="base">
                                        <p:cTn id="7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ppt_x"/>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66"/>
                                        </p:tgtEl>
                                        <p:attrNameLst>
                                          <p:attrName>style.visibility</p:attrName>
                                        </p:attrNameLst>
                                      </p:cBhvr>
                                      <p:to>
                                        <p:strVal val="visible"/>
                                      </p:to>
                                    </p:set>
                                    <p:anim calcmode="lin" valueType="num">
                                      <p:cBhvr additive="base">
                                        <p:cTn id="99" dur="500" fill="hold"/>
                                        <p:tgtEl>
                                          <p:spTgt spid="66"/>
                                        </p:tgtEl>
                                        <p:attrNameLst>
                                          <p:attrName>ppt_x</p:attrName>
                                        </p:attrNameLst>
                                      </p:cBhvr>
                                      <p:tavLst>
                                        <p:tav tm="0">
                                          <p:val>
                                            <p:strVal val="#ppt_x"/>
                                          </p:val>
                                        </p:tav>
                                        <p:tav tm="100000">
                                          <p:val>
                                            <p:strVal val="#ppt_x"/>
                                          </p:val>
                                        </p:tav>
                                      </p:tavLst>
                                    </p:anim>
                                    <p:anim calcmode="lin" valueType="num">
                                      <p:cBhvr additive="base">
                                        <p:cTn id="100"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ppt_x"/>
                                          </p:val>
                                        </p:tav>
                                        <p:tav tm="100000">
                                          <p:val>
                                            <p:strVal val="#ppt_x"/>
                                          </p:val>
                                        </p:tav>
                                      </p:tavLst>
                                    </p:anim>
                                    <p:anim calcmode="lin" valueType="num">
                                      <p:cBhvr additive="base">
                                        <p:cTn id="106" dur="500" fill="hold"/>
                                        <p:tgtEl>
                                          <p:spTgt spid="26"/>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fade">
                                      <p:cBhvr>
                                        <p:cTn id="115" dur="1000"/>
                                        <p:tgtEl>
                                          <p:spTgt spid="15"/>
                                        </p:tgtEl>
                                      </p:cBhvr>
                                    </p:animEffect>
                                    <p:anim calcmode="lin" valueType="num">
                                      <p:cBhvr>
                                        <p:cTn id="116" dur="1000" fill="hold"/>
                                        <p:tgtEl>
                                          <p:spTgt spid="15"/>
                                        </p:tgtEl>
                                        <p:attrNameLst>
                                          <p:attrName>ppt_x</p:attrName>
                                        </p:attrNameLst>
                                      </p:cBhvr>
                                      <p:tavLst>
                                        <p:tav tm="0">
                                          <p:val>
                                            <p:strVal val="#ppt_x"/>
                                          </p:val>
                                        </p:tav>
                                        <p:tav tm="100000">
                                          <p:val>
                                            <p:strVal val="#ppt_x"/>
                                          </p:val>
                                        </p:tav>
                                      </p:tavLst>
                                    </p:anim>
                                    <p:anim calcmode="lin" valueType="num">
                                      <p:cBhvr>
                                        <p:cTn id="117" dur="1000" fill="hold"/>
                                        <p:tgtEl>
                                          <p:spTgt spid="15"/>
                                        </p:tgtEl>
                                        <p:attrNameLst>
                                          <p:attrName>ppt_y</p:attrName>
                                        </p:attrNameLst>
                                      </p:cBhvr>
                                      <p:tavLst>
                                        <p:tav tm="0">
                                          <p:val>
                                            <p:strVal val="#ppt_y+.1"/>
                                          </p:val>
                                        </p:tav>
                                        <p:tav tm="100000">
                                          <p:val>
                                            <p:strVal val="#ppt_y"/>
                                          </p:val>
                                        </p:tav>
                                      </p:tavLst>
                                    </p:anim>
                                  </p:childTnLst>
                                </p:cTn>
                              </p:par>
                              <p:par>
                                <p:cTn id="118" presetID="2" presetClass="entr" presetSubtype="4" fill="hold" nodeType="withEffect">
                                  <p:stCondLst>
                                    <p:cond delay="0"/>
                                  </p:stCondLst>
                                  <p:childTnLst>
                                    <p:set>
                                      <p:cBhvr>
                                        <p:cTn id="119" dur="1" fill="hold">
                                          <p:stCondLst>
                                            <p:cond delay="0"/>
                                          </p:stCondLst>
                                        </p:cTn>
                                        <p:tgtEl>
                                          <p:spTgt spid="17"/>
                                        </p:tgtEl>
                                        <p:attrNameLst>
                                          <p:attrName>style.visibility</p:attrName>
                                        </p:attrNameLst>
                                      </p:cBhvr>
                                      <p:to>
                                        <p:strVal val="visible"/>
                                      </p:to>
                                    </p:set>
                                    <p:anim calcmode="lin" valueType="num">
                                      <p:cBhvr additive="base">
                                        <p:cTn id="120" dur="500" fill="hold"/>
                                        <p:tgtEl>
                                          <p:spTgt spid="17"/>
                                        </p:tgtEl>
                                        <p:attrNameLst>
                                          <p:attrName>ppt_x</p:attrName>
                                        </p:attrNameLst>
                                      </p:cBhvr>
                                      <p:tavLst>
                                        <p:tav tm="0">
                                          <p:val>
                                            <p:strVal val="#ppt_x"/>
                                          </p:val>
                                        </p:tav>
                                        <p:tav tm="100000">
                                          <p:val>
                                            <p:strVal val="#ppt_x"/>
                                          </p:val>
                                        </p:tav>
                                      </p:tavLst>
                                    </p:anim>
                                    <p:anim calcmode="lin" valueType="num">
                                      <p:cBhvr additive="base">
                                        <p:cTn id="121" dur="500" fill="hold"/>
                                        <p:tgtEl>
                                          <p:spTgt spid="17"/>
                                        </p:tgtEl>
                                        <p:attrNameLst>
                                          <p:attrName>ppt_y</p:attrName>
                                        </p:attrNameLst>
                                      </p:cBhvr>
                                      <p:tavLst>
                                        <p:tav tm="0">
                                          <p:val>
                                            <p:strVal val="1+#ppt_h/2"/>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
                                        </p:tgtEl>
                                        <p:attrNameLst>
                                          <p:attrName>style.visibility</p:attrName>
                                        </p:attrNameLst>
                                      </p:cBhvr>
                                      <p:to>
                                        <p:strVal val="visible"/>
                                      </p:to>
                                    </p:set>
                                    <p:animEffect transition="in" filter="fade">
                                      <p:cBhvr>
                                        <p:cTn id="124" dur="1000"/>
                                        <p:tgtEl>
                                          <p:spTgt spid="4"/>
                                        </p:tgtEl>
                                      </p:cBhvr>
                                    </p:animEffect>
                                    <p:anim calcmode="lin" valueType="num">
                                      <p:cBhvr>
                                        <p:cTn id="125" dur="1000" fill="hold"/>
                                        <p:tgtEl>
                                          <p:spTgt spid="4"/>
                                        </p:tgtEl>
                                        <p:attrNameLst>
                                          <p:attrName>ppt_x</p:attrName>
                                        </p:attrNameLst>
                                      </p:cBhvr>
                                      <p:tavLst>
                                        <p:tav tm="0">
                                          <p:val>
                                            <p:strVal val="#ppt_x"/>
                                          </p:val>
                                        </p:tav>
                                        <p:tav tm="100000">
                                          <p:val>
                                            <p:strVal val="#ppt_x"/>
                                          </p:val>
                                        </p:tav>
                                      </p:tavLst>
                                    </p:anim>
                                    <p:anim calcmode="lin" valueType="num">
                                      <p:cBhvr>
                                        <p:cTn id="1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4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4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50"/>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51"/>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52"/>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53"/>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64"/>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61"/>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5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5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56"/>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57"/>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13"/>
                                        </p:tgtEl>
                                        <p:attrNameLst>
                                          <p:attrName>style.visibility</p:attrName>
                                        </p:attrNameLst>
                                      </p:cBhvr>
                                      <p:to>
                                        <p:strVal val="visible"/>
                                      </p:to>
                                    </p:set>
                                    <p:anim calcmode="lin" valueType="num">
                                      <p:cBhvr additive="base">
                                        <p:cTn id="169" dur="500" fill="hold"/>
                                        <p:tgtEl>
                                          <p:spTgt spid="13"/>
                                        </p:tgtEl>
                                        <p:attrNameLst>
                                          <p:attrName>ppt_x</p:attrName>
                                        </p:attrNameLst>
                                      </p:cBhvr>
                                      <p:tavLst>
                                        <p:tav tm="0">
                                          <p:val>
                                            <p:strVal val="#ppt_x"/>
                                          </p:val>
                                        </p:tav>
                                        <p:tav tm="100000">
                                          <p:val>
                                            <p:strVal val="#ppt_x"/>
                                          </p:val>
                                        </p:tav>
                                      </p:tavLst>
                                    </p:anim>
                                    <p:anim calcmode="lin" valueType="num">
                                      <p:cBhvr additive="base">
                                        <p:cTn id="17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5" grpId="0"/>
      <p:bldP spid="4" grpId="0"/>
      <p:bldP spid="12" grpId="0" animBg="1"/>
      <p:bldP spid="14" grpId="0" animBg="1"/>
      <p:bldP spid="19" grpId="0"/>
      <p:bldP spid="20" grpId="0"/>
      <p:bldP spid="21" grpId="0" animBg="1"/>
      <p:bldP spid="23" grpId="0"/>
      <p:bldP spid="25" grpId="0"/>
      <p:bldP spid="28" grpId="0"/>
      <p:bldP spid="31" grpId="0"/>
      <p:bldP spid="36" grpId="0" animBg="1"/>
      <p:bldP spid="37" grpId="0" animBg="1"/>
      <p:bldP spid="38" grpId="0" animBg="1"/>
      <p:bldP spid="39" grpId="0" animBg="1"/>
      <p:bldP spid="40" grpId="0" animBg="1"/>
      <p:bldP spid="41" grpId="0" animBg="1"/>
      <p:bldP spid="48" grpId="0" animBg="1"/>
      <p:bldP spid="49" grpId="0" animBg="1"/>
      <p:bldP spid="50" grpId="0" animBg="1"/>
      <p:bldP spid="51" grpId="0" animBg="1"/>
      <p:bldP spid="52" grpId="0" animBg="1"/>
      <p:bldP spid="53" grpId="0" animBg="1"/>
      <p:bldP spid="54" grpId="0" animBg="1"/>
      <p:bldP spid="55" grpId="0" animBg="1"/>
      <p:bldP spid="56" grpId="0" animBg="1"/>
      <p:bldP spid="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6CB6854-8580-4330-AAB7-E95CC7D42029}"/>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15 : </a:t>
            </a:r>
            <a:r>
              <a:rPr lang="fr-FR" b="1" dirty="0">
                <a:solidFill>
                  <a:srgbClr val="0070C0"/>
                </a:solidFill>
                <a:latin typeface="Calibri" panose="020F0502020204030204" pitchFamily="34" charset="0"/>
                <a:cs typeface="Calibri" panose="020F0502020204030204" pitchFamily="34" charset="0"/>
              </a:rPr>
              <a:t>La Paie des moissonneurs, vers 1880</a:t>
            </a:r>
          </a:p>
        </p:txBody>
      </p:sp>
      <p:sp>
        <p:nvSpPr>
          <p:cNvPr id="9" name="ZoneTexte 8">
            <a:extLst>
              <a:ext uri="{FF2B5EF4-FFF2-40B4-BE49-F238E27FC236}">
                <a16:creationId xmlns:a16="http://schemas.microsoft.com/office/drawing/2014/main" id="{CF090EF5-41FC-4875-8D9D-18B0D7E72BBE}"/>
              </a:ext>
            </a:extLst>
          </p:cNvPr>
          <p:cNvSpPr txBox="1"/>
          <p:nvPr/>
        </p:nvSpPr>
        <p:spPr>
          <a:xfrm>
            <a:off x="7919049" y="862677"/>
            <a:ext cx="397102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15 </a:t>
            </a:r>
            <a:r>
              <a:rPr lang="fr-FR" sz="1600" dirty="0">
                <a:solidFill>
                  <a:srgbClr val="0070C0"/>
                </a:solidFill>
                <a:latin typeface="Calibri" panose="020F0502020204030204" pitchFamily="34" charset="0"/>
                <a:cs typeface="Calibri" panose="020F0502020204030204" pitchFamily="34" charset="0"/>
              </a:rPr>
              <a:t>Comment s’organise la moisson vers 1880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B9CF9C27-4A39-4186-825E-8DA30CCE2A10}"/>
              </a:ext>
            </a:extLst>
          </p:cNvPr>
          <p:cNvSpPr txBox="1"/>
          <p:nvPr/>
        </p:nvSpPr>
        <p:spPr>
          <a:xfrm>
            <a:off x="7919048" y="1459252"/>
            <a:ext cx="4272951" cy="830997"/>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La </a:t>
            </a:r>
            <a:r>
              <a:rPr lang="fr-FR" sz="1600" b="1" dirty="0">
                <a:solidFill>
                  <a:schemeClr val="accent4">
                    <a:lumMod val="50000"/>
                  </a:schemeClr>
                </a:solidFill>
                <a:latin typeface="Calibri" panose="020F0502020204030204" pitchFamily="34" charset="0"/>
                <a:cs typeface="Calibri" panose="020F0502020204030204" pitchFamily="34" charset="0"/>
              </a:rPr>
              <a:t>moisson</a:t>
            </a:r>
            <a:r>
              <a:rPr lang="fr-FR" sz="1600" dirty="0">
                <a:solidFill>
                  <a:schemeClr val="accent4">
                    <a:lumMod val="50000"/>
                  </a:schemeClr>
                </a:solidFill>
                <a:latin typeface="Calibri" panose="020F0502020204030204" pitchFamily="34" charset="0"/>
                <a:cs typeface="Calibri" panose="020F0502020204030204" pitchFamily="34" charset="0"/>
              </a:rPr>
              <a:t> est une </a:t>
            </a:r>
            <a:r>
              <a:rPr lang="fr-FR" sz="1600" b="1" dirty="0">
                <a:solidFill>
                  <a:schemeClr val="accent4">
                    <a:lumMod val="50000"/>
                  </a:schemeClr>
                </a:solidFill>
                <a:latin typeface="Calibri" panose="020F0502020204030204" pitchFamily="34" charset="0"/>
                <a:cs typeface="Calibri" panose="020F0502020204030204" pitchFamily="34" charset="0"/>
              </a:rPr>
              <a:t>tâche manuelle</a:t>
            </a:r>
            <a:r>
              <a:rPr lang="fr-FR" sz="1600" dirty="0">
                <a:solidFill>
                  <a:schemeClr val="accent4">
                    <a:lumMod val="50000"/>
                  </a:schemeClr>
                </a:solidFill>
                <a:latin typeface="Calibri" panose="020F0502020204030204" pitchFamily="34" charset="0"/>
                <a:cs typeface="Calibri" panose="020F0502020204030204" pitchFamily="34" charset="0"/>
              </a:rPr>
              <a:t> assurée par des hommes travaillant </a:t>
            </a:r>
            <a:r>
              <a:rPr lang="fr-FR" sz="1600" b="1" dirty="0">
                <a:solidFill>
                  <a:schemeClr val="accent4">
                    <a:lumMod val="50000"/>
                  </a:schemeClr>
                </a:solidFill>
                <a:latin typeface="Calibri" panose="020F0502020204030204" pitchFamily="34" charset="0"/>
                <a:cs typeface="Calibri" panose="020F0502020204030204" pitchFamily="34" charset="0"/>
              </a:rPr>
              <a:t>à la faux</a:t>
            </a:r>
            <a:r>
              <a:rPr lang="fr-FR" sz="1600" dirty="0">
                <a:solidFill>
                  <a:schemeClr val="accent4">
                    <a:lumMod val="50000"/>
                  </a:schemeClr>
                </a:solidFill>
                <a:latin typeface="Calibri" panose="020F0502020204030204" pitchFamily="34" charset="0"/>
                <a:cs typeface="Calibri" panose="020F0502020204030204" pitchFamily="34" charset="0"/>
              </a:rPr>
              <a:t>.</a:t>
            </a:r>
          </a:p>
          <a:p>
            <a:r>
              <a:rPr lang="fr-FR" sz="1600" dirty="0">
                <a:solidFill>
                  <a:schemeClr val="accent4">
                    <a:lumMod val="50000"/>
                  </a:schemeClr>
                </a:solidFill>
                <a:latin typeface="Calibri" panose="020F0502020204030204" pitchFamily="34" charset="0"/>
                <a:cs typeface="Calibri" panose="020F0502020204030204" pitchFamily="34" charset="0"/>
              </a:rPr>
              <a:t>Le </a:t>
            </a:r>
            <a:r>
              <a:rPr lang="fr-FR" sz="1600" b="1" dirty="0">
                <a:solidFill>
                  <a:schemeClr val="accent4">
                    <a:lumMod val="50000"/>
                  </a:schemeClr>
                </a:solidFill>
                <a:latin typeface="Calibri" panose="020F0502020204030204" pitchFamily="34" charset="0"/>
                <a:cs typeface="Calibri" panose="020F0502020204030204" pitchFamily="34" charset="0"/>
              </a:rPr>
              <a:t>blé</a:t>
            </a:r>
            <a:r>
              <a:rPr lang="fr-FR" sz="1600" dirty="0">
                <a:solidFill>
                  <a:schemeClr val="accent4">
                    <a:lumMod val="50000"/>
                  </a:schemeClr>
                </a:solidFill>
                <a:latin typeface="Calibri" panose="020F0502020204030204" pitchFamily="34" charset="0"/>
                <a:cs typeface="Calibri" panose="020F0502020204030204" pitchFamily="34" charset="0"/>
              </a:rPr>
              <a:t> est assemblé </a:t>
            </a:r>
            <a:r>
              <a:rPr lang="fr-FR" sz="1600" b="1" dirty="0">
                <a:solidFill>
                  <a:schemeClr val="accent4">
                    <a:lumMod val="50000"/>
                  </a:schemeClr>
                </a:solidFill>
                <a:latin typeface="Calibri" panose="020F0502020204030204" pitchFamily="34" charset="0"/>
                <a:cs typeface="Calibri" panose="020F0502020204030204" pitchFamily="34" charset="0"/>
              </a:rPr>
              <a:t>en gerbes</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pic>
        <p:nvPicPr>
          <p:cNvPr id="15" name="Image 14">
            <a:extLst>
              <a:ext uri="{FF2B5EF4-FFF2-40B4-BE49-F238E27FC236}">
                <a16:creationId xmlns:a16="http://schemas.microsoft.com/office/drawing/2014/main" id="{03467B10-221E-4FEB-98A0-5DE45E83BF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4" y="862677"/>
            <a:ext cx="7460923" cy="5296583"/>
          </a:xfrm>
          <a:prstGeom prst="rect">
            <a:avLst/>
          </a:prstGeom>
        </p:spPr>
      </p:pic>
      <p:sp>
        <p:nvSpPr>
          <p:cNvPr id="16" name="ZoneTexte 15">
            <a:extLst>
              <a:ext uri="{FF2B5EF4-FFF2-40B4-BE49-F238E27FC236}">
                <a16:creationId xmlns:a16="http://schemas.microsoft.com/office/drawing/2014/main" id="{F14CA2FB-350C-4A47-975A-4DBD49E3A31F}"/>
              </a:ext>
            </a:extLst>
          </p:cNvPr>
          <p:cNvSpPr txBox="1"/>
          <p:nvPr/>
        </p:nvSpPr>
        <p:spPr>
          <a:xfrm>
            <a:off x="1705002" y="6117700"/>
            <a:ext cx="6257932" cy="307777"/>
          </a:xfrm>
          <a:prstGeom prst="rect">
            <a:avLst/>
          </a:prstGeom>
          <a:noFill/>
        </p:spPr>
        <p:txBody>
          <a:bodyPr wrap="none" rtlCol="0">
            <a:spAutoFit/>
          </a:bodyPr>
          <a:lstStyle/>
          <a:p>
            <a:r>
              <a:rPr lang="fr-FR" sz="1400" b="1" dirty="0"/>
              <a:t>Léon-Augustin LHERMITTE, </a:t>
            </a:r>
            <a:r>
              <a:rPr lang="fr-FR" sz="1400" b="1" i="1" dirty="0"/>
              <a:t>La Paye des moissonneurs</a:t>
            </a:r>
            <a:r>
              <a:rPr lang="fr-FR" sz="1400" b="1" dirty="0"/>
              <a:t>, 1882. </a:t>
            </a:r>
            <a:r>
              <a:rPr lang="fr-FR" sz="1400" dirty="0"/>
              <a:t>Musée d’Orsay, Paris.</a:t>
            </a:r>
          </a:p>
        </p:txBody>
      </p:sp>
      <p:pic>
        <p:nvPicPr>
          <p:cNvPr id="2" name="Image 1">
            <a:hlinkClick r:id="rId3" action="ppaction://hlinksldjump"/>
            <a:extLst>
              <a:ext uri="{FF2B5EF4-FFF2-40B4-BE49-F238E27FC236}">
                <a16:creationId xmlns:a16="http://schemas.microsoft.com/office/drawing/2014/main" id="{2FB36E42-4C1C-5E04-E96A-CF104CB1EF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2A07FECF-FCE8-B1D8-7494-D0894CEA06C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10" name="ZoneTexte 9">
            <a:extLst>
              <a:ext uri="{FF2B5EF4-FFF2-40B4-BE49-F238E27FC236}">
                <a16:creationId xmlns:a16="http://schemas.microsoft.com/office/drawing/2014/main" id="{765EA2CB-3354-4567-BE5F-1BBB5030DF17}"/>
              </a:ext>
            </a:extLst>
          </p:cNvPr>
          <p:cNvSpPr txBox="1"/>
          <p:nvPr/>
        </p:nvSpPr>
        <p:spPr>
          <a:xfrm>
            <a:off x="7933309" y="5336715"/>
            <a:ext cx="4141980" cy="1077218"/>
          </a:xfrm>
          <a:prstGeom prst="rect">
            <a:avLst/>
          </a:prstGeom>
          <a:noFill/>
        </p:spPr>
        <p:txBody>
          <a:bodyPr wrap="square">
            <a:spAutoFit/>
          </a:bodyPr>
          <a:lstStyle/>
          <a:p>
            <a:r>
              <a:rPr lang="fr-FR" sz="1600" b="1" dirty="0">
                <a:solidFill>
                  <a:srgbClr val="FF0000"/>
                </a:solidFill>
                <a:highlight>
                  <a:srgbClr val="FFFF00"/>
                </a:highlight>
                <a:latin typeface="Calibri" panose="020F0502020204030204" pitchFamily="34" charset="0"/>
                <a:cs typeface="Calibri" panose="020F0502020204030204" pitchFamily="34" charset="0"/>
              </a:rPr>
              <a:t>NB :</a:t>
            </a:r>
            <a:r>
              <a:rPr lang="fr-FR" sz="1600" dirty="0">
                <a:solidFill>
                  <a:schemeClr val="accent4">
                    <a:lumMod val="50000"/>
                  </a:schemeClr>
                </a:solidFill>
                <a:latin typeface="Calibri" panose="020F0502020204030204" pitchFamily="34" charset="0"/>
                <a:cs typeface="Calibri" panose="020F0502020204030204" pitchFamily="34" charset="0"/>
              </a:rPr>
              <a:t> La </a:t>
            </a:r>
            <a:r>
              <a:rPr lang="fr-FR" sz="1600" b="1" dirty="0">
                <a:solidFill>
                  <a:schemeClr val="accent4">
                    <a:lumMod val="50000"/>
                  </a:schemeClr>
                </a:solidFill>
                <a:latin typeface="Calibri" panose="020F0502020204030204" pitchFamily="34" charset="0"/>
                <a:cs typeface="Calibri" panose="020F0502020204030204" pitchFamily="34" charset="0"/>
              </a:rPr>
              <a:t>paie</a:t>
            </a:r>
            <a:r>
              <a:rPr lang="fr-FR" sz="1600" dirty="0">
                <a:solidFill>
                  <a:schemeClr val="accent4">
                    <a:lumMod val="50000"/>
                  </a:schemeClr>
                </a:solidFill>
                <a:latin typeface="Calibri" panose="020F0502020204030204" pitchFamily="34" charset="0"/>
                <a:cs typeface="Calibri" panose="020F0502020204030204" pitchFamily="34" charset="0"/>
              </a:rPr>
              <a:t> s’effectue à la fin de la journée, </a:t>
            </a:r>
            <a:r>
              <a:rPr lang="fr-FR" sz="1600" b="1" dirty="0">
                <a:solidFill>
                  <a:schemeClr val="accent4">
                    <a:lumMod val="50000"/>
                  </a:schemeClr>
                </a:solidFill>
                <a:latin typeface="Calibri" panose="020F0502020204030204" pitchFamily="34" charset="0"/>
                <a:cs typeface="Calibri" panose="020F0502020204030204" pitchFamily="34" charset="0"/>
              </a:rPr>
              <a:t>en liquide</a:t>
            </a:r>
            <a:r>
              <a:rPr lang="fr-FR" sz="1600" dirty="0">
                <a:solidFill>
                  <a:schemeClr val="accent4">
                    <a:lumMod val="50000"/>
                  </a:schemeClr>
                </a:solidFill>
                <a:latin typeface="Calibri" panose="020F0502020204030204" pitchFamily="34" charset="0"/>
                <a:cs typeface="Calibri" panose="020F0502020204030204" pitchFamily="34" charset="0"/>
              </a:rPr>
              <a:t>.</a:t>
            </a:r>
          </a:p>
          <a:p>
            <a:r>
              <a:rPr lang="fr-FR" sz="1600" dirty="0">
                <a:solidFill>
                  <a:schemeClr val="accent4">
                    <a:lumMod val="50000"/>
                  </a:schemeClr>
                </a:solidFill>
                <a:latin typeface="Calibri" panose="020F0502020204030204" pitchFamily="34" charset="0"/>
                <a:cs typeface="Calibri" panose="020F0502020204030204" pitchFamily="34" charset="0"/>
              </a:rPr>
              <a:t>A l’époque, les </a:t>
            </a:r>
            <a:r>
              <a:rPr lang="fr-FR" sz="1600" b="1" dirty="0">
                <a:solidFill>
                  <a:schemeClr val="accent4">
                    <a:lumMod val="50000"/>
                  </a:schemeClr>
                </a:solidFill>
                <a:latin typeface="Calibri" panose="020F0502020204030204" pitchFamily="34" charset="0"/>
                <a:cs typeface="Calibri" panose="020F0502020204030204" pitchFamily="34" charset="0"/>
              </a:rPr>
              <a:t>ouvriers agricoles</a:t>
            </a:r>
            <a:r>
              <a:rPr lang="fr-FR" sz="1600" dirty="0">
                <a:solidFill>
                  <a:schemeClr val="accent4">
                    <a:lumMod val="50000"/>
                  </a:schemeClr>
                </a:solidFill>
                <a:latin typeface="Calibri" panose="020F0502020204030204" pitchFamily="34" charset="0"/>
                <a:cs typeface="Calibri" panose="020F0502020204030204" pitchFamily="34" charset="0"/>
              </a:rPr>
              <a:t> sont appelés des </a:t>
            </a:r>
            <a:r>
              <a:rPr lang="fr-FR" sz="1600" b="1" dirty="0">
                <a:solidFill>
                  <a:schemeClr val="accent4">
                    <a:lumMod val="50000"/>
                  </a:schemeClr>
                </a:solidFill>
                <a:latin typeface="Calibri" panose="020F0502020204030204" pitchFamily="34" charset="0"/>
                <a:cs typeface="Calibri" panose="020F0502020204030204" pitchFamily="34" charset="0"/>
              </a:rPr>
              <a:t>journaliers, </a:t>
            </a:r>
            <a:r>
              <a:rPr lang="fr-FR" sz="1600" dirty="0">
                <a:solidFill>
                  <a:schemeClr val="accent4">
                    <a:lumMod val="50000"/>
                  </a:schemeClr>
                </a:solidFill>
                <a:latin typeface="Calibri" panose="020F0502020204030204" pitchFamily="34" charset="0"/>
                <a:cs typeface="Calibri" panose="020F0502020204030204" pitchFamily="34" charset="0"/>
              </a:rPr>
              <a:t>car payés à la journée.</a:t>
            </a:r>
          </a:p>
        </p:txBody>
      </p:sp>
      <p:sp>
        <p:nvSpPr>
          <p:cNvPr id="12" name="ZoneTexte 11">
            <a:extLst>
              <a:ext uri="{FF2B5EF4-FFF2-40B4-BE49-F238E27FC236}">
                <a16:creationId xmlns:a16="http://schemas.microsoft.com/office/drawing/2014/main" id="{700C3F42-37D7-4FE8-A408-9DCE6D87AB4B}"/>
              </a:ext>
            </a:extLst>
          </p:cNvPr>
          <p:cNvSpPr txBox="1"/>
          <p:nvPr/>
        </p:nvSpPr>
        <p:spPr>
          <a:xfrm>
            <a:off x="7933309" y="2248953"/>
            <a:ext cx="2873968" cy="338554"/>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Il est ensuite </a:t>
            </a:r>
            <a:r>
              <a:rPr lang="fr-FR" sz="1600" b="1" dirty="0">
                <a:solidFill>
                  <a:schemeClr val="accent4">
                    <a:lumMod val="50000"/>
                  </a:schemeClr>
                </a:solidFill>
                <a:latin typeface="Calibri" panose="020F0502020204030204" pitchFamily="34" charset="0"/>
                <a:cs typeface="Calibri" panose="020F0502020204030204" pitchFamily="34" charset="0"/>
              </a:rPr>
              <a:t>battu au fléau</a:t>
            </a:r>
            <a:r>
              <a:rPr lang="fr-FR" sz="1600" dirty="0">
                <a:solidFill>
                  <a:schemeClr val="accent4">
                    <a:lumMod val="50000"/>
                  </a:schemeClr>
                </a:solidFill>
                <a:latin typeface="Calibri" panose="020F0502020204030204" pitchFamily="34" charset="0"/>
                <a:cs typeface="Calibri" panose="020F0502020204030204" pitchFamily="34" charset="0"/>
              </a:rPr>
              <a:t>.</a:t>
            </a:r>
            <a:endParaRPr lang="fr-FR" sz="1600" dirty="0"/>
          </a:p>
        </p:txBody>
      </p:sp>
      <p:pic>
        <p:nvPicPr>
          <p:cNvPr id="6" name="Image 5" descr="Une image contenant outil&#10;&#10;Le contenu généré par l’IA peut être incorrect.">
            <a:extLst>
              <a:ext uri="{FF2B5EF4-FFF2-40B4-BE49-F238E27FC236}">
                <a16:creationId xmlns:a16="http://schemas.microsoft.com/office/drawing/2014/main" id="{B12F0450-5167-532A-8849-63C37408B9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8688" y="2618285"/>
            <a:ext cx="1162364" cy="923330"/>
          </a:xfrm>
          <a:prstGeom prst="rect">
            <a:avLst/>
          </a:prstGeom>
        </p:spPr>
      </p:pic>
      <p:pic>
        <p:nvPicPr>
          <p:cNvPr id="13" name="Image 12" descr="Une image contenant croquis, personne, habits, dessin&#10;&#10;Le contenu généré par l’IA peut être incorrect.">
            <a:extLst>
              <a:ext uri="{FF2B5EF4-FFF2-40B4-BE49-F238E27FC236}">
                <a16:creationId xmlns:a16="http://schemas.microsoft.com/office/drawing/2014/main" id="{D1C445DC-8298-A683-B71D-9AB911B675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9386" y="2251692"/>
            <a:ext cx="2555904" cy="3022222"/>
          </a:xfrm>
          <a:prstGeom prst="rect">
            <a:avLst/>
          </a:prstGeom>
        </p:spPr>
      </p:pic>
      <p:sp>
        <p:nvSpPr>
          <p:cNvPr id="14" name="ZoneTexte 13">
            <a:extLst>
              <a:ext uri="{FF2B5EF4-FFF2-40B4-BE49-F238E27FC236}">
                <a16:creationId xmlns:a16="http://schemas.microsoft.com/office/drawing/2014/main" id="{FFC197A0-66C4-FF95-4402-8A341B7AD5D7}"/>
              </a:ext>
            </a:extLst>
          </p:cNvPr>
          <p:cNvSpPr txBox="1"/>
          <p:nvPr/>
        </p:nvSpPr>
        <p:spPr>
          <a:xfrm>
            <a:off x="7908731" y="4987297"/>
            <a:ext cx="3664103" cy="292388"/>
          </a:xfrm>
          <a:prstGeom prst="rect">
            <a:avLst/>
          </a:prstGeom>
          <a:noFill/>
        </p:spPr>
        <p:txBody>
          <a:bodyPr wrap="square">
            <a:spAutoFit/>
          </a:bodyPr>
          <a:lstStyle/>
          <a:p>
            <a:r>
              <a:rPr lang="fr-FR" sz="1300" i="1" dirty="0">
                <a:solidFill>
                  <a:schemeClr val="accent4">
                    <a:lumMod val="50000"/>
                  </a:schemeClr>
                </a:solidFill>
                <a:latin typeface="Calibri" panose="020F0502020204030204" pitchFamily="34" charset="0"/>
                <a:cs typeface="Calibri" panose="020F0502020204030204" pitchFamily="34" charset="0"/>
              </a:rPr>
              <a:t>Scène de battage de blé au fléau – Bretagne, 1810.</a:t>
            </a:r>
            <a:endParaRPr lang="fr-FR" sz="1300" i="1" dirty="0"/>
          </a:p>
        </p:txBody>
      </p:sp>
    </p:spTree>
    <p:extLst>
      <p:ext uri="{BB962C8B-B14F-4D97-AF65-F5344CB8AC3E}">
        <p14:creationId xmlns:p14="http://schemas.microsoft.com/office/powerpoint/2010/main" val="124659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2" presetClass="entr" presetSubtype="4"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1"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6" grpId="0"/>
      <p:bldP spid="10" grpId="0"/>
      <p:bldP spid="12"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6CB6854-8580-4330-AAB7-E95CC7D42029}"/>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16 : </a:t>
            </a:r>
            <a:r>
              <a:rPr lang="fr-FR" b="1" dirty="0">
                <a:solidFill>
                  <a:srgbClr val="0070C0"/>
                </a:solidFill>
                <a:latin typeface="Calibri" panose="020F0502020204030204" pitchFamily="34" charset="0"/>
                <a:cs typeface="Calibri" panose="020F0502020204030204" pitchFamily="34" charset="0"/>
              </a:rPr>
              <a:t>Jour de battage vers 1920</a:t>
            </a:r>
          </a:p>
        </p:txBody>
      </p:sp>
      <p:sp>
        <p:nvSpPr>
          <p:cNvPr id="9" name="ZoneTexte 8">
            <a:extLst>
              <a:ext uri="{FF2B5EF4-FFF2-40B4-BE49-F238E27FC236}">
                <a16:creationId xmlns:a16="http://schemas.microsoft.com/office/drawing/2014/main" id="{CF090EF5-41FC-4875-8D9D-18B0D7E72BBE}"/>
              </a:ext>
            </a:extLst>
          </p:cNvPr>
          <p:cNvSpPr txBox="1"/>
          <p:nvPr/>
        </p:nvSpPr>
        <p:spPr>
          <a:xfrm>
            <a:off x="7919049" y="832266"/>
            <a:ext cx="397102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16 </a:t>
            </a:r>
            <a:r>
              <a:rPr lang="fr-FR" sz="1600" dirty="0">
                <a:solidFill>
                  <a:srgbClr val="0070C0"/>
                </a:solidFill>
                <a:latin typeface="Calibri" panose="020F0502020204030204" pitchFamily="34" charset="0"/>
                <a:cs typeface="Calibri" panose="020F0502020204030204" pitchFamily="34" charset="0"/>
              </a:rPr>
              <a:t>Comment s’organise le travail agricole au début du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B9CF9C27-4A39-4186-825E-8DA30CCE2A10}"/>
              </a:ext>
            </a:extLst>
          </p:cNvPr>
          <p:cNvSpPr txBox="1"/>
          <p:nvPr/>
        </p:nvSpPr>
        <p:spPr>
          <a:xfrm>
            <a:off x="7919049" y="1447452"/>
            <a:ext cx="3971026" cy="2031325"/>
          </a:xfrm>
          <a:prstGeom prst="rect">
            <a:avLst/>
          </a:prstGeom>
          <a:noFill/>
        </p:spPr>
        <p:txBody>
          <a:bodyPr wrap="square">
            <a:spAutoFit/>
          </a:bodyPr>
          <a:lstStyle/>
          <a:p>
            <a:r>
              <a:rPr lang="fr-FR" dirty="0">
                <a:solidFill>
                  <a:schemeClr val="accent4">
                    <a:lumMod val="50000"/>
                  </a:schemeClr>
                </a:solidFill>
                <a:latin typeface="Calibri" panose="020F0502020204030204" pitchFamily="34" charset="0"/>
                <a:cs typeface="Calibri" panose="020F0502020204030204" pitchFamily="34" charset="0"/>
              </a:rPr>
              <a:t>La photographie de 1920 nous montre la </a:t>
            </a:r>
            <a:r>
              <a:rPr lang="fr-FR" b="1" dirty="0">
                <a:solidFill>
                  <a:schemeClr val="accent4">
                    <a:lumMod val="50000"/>
                  </a:schemeClr>
                </a:solidFill>
                <a:latin typeface="Calibri" panose="020F0502020204030204" pitchFamily="34" charset="0"/>
                <a:cs typeface="Calibri" panose="020F0502020204030204" pitchFamily="34" charset="0"/>
              </a:rPr>
              <a:t>mécanisation du battage du blé</a:t>
            </a:r>
            <a:r>
              <a:rPr lang="fr-FR" dirty="0">
                <a:solidFill>
                  <a:schemeClr val="accent4">
                    <a:lumMod val="50000"/>
                  </a:schemeClr>
                </a:solidFill>
                <a:latin typeface="Calibri" panose="020F0502020204030204" pitchFamily="34" charset="0"/>
                <a:cs typeface="Calibri" panose="020F0502020204030204" pitchFamily="34" charset="0"/>
              </a:rPr>
              <a:t>, après la moisson, </a:t>
            </a:r>
            <a:r>
              <a:rPr lang="fr-FR" b="1" dirty="0">
                <a:solidFill>
                  <a:schemeClr val="accent4">
                    <a:lumMod val="50000"/>
                  </a:schemeClr>
                </a:solidFill>
                <a:latin typeface="Calibri" panose="020F0502020204030204" pitchFamily="34" charset="0"/>
                <a:cs typeface="Calibri" panose="020F0502020204030204" pitchFamily="34" charset="0"/>
              </a:rPr>
              <a:t>autrefois réalisé au fléau</a:t>
            </a:r>
            <a:r>
              <a:rPr lang="fr-FR" dirty="0">
                <a:solidFill>
                  <a:schemeClr val="accent4">
                    <a:lumMod val="50000"/>
                  </a:schemeClr>
                </a:solidFill>
                <a:latin typeface="Calibri" panose="020F0502020204030204" pitchFamily="34" charset="0"/>
                <a:cs typeface="Calibri" panose="020F0502020204030204" pitchFamily="34" charset="0"/>
              </a:rPr>
              <a:t>.</a:t>
            </a:r>
          </a:p>
          <a:p>
            <a:r>
              <a:rPr lang="fr-FR" dirty="0">
                <a:solidFill>
                  <a:schemeClr val="accent4">
                    <a:lumMod val="50000"/>
                  </a:schemeClr>
                </a:solidFill>
                <a:latin typeface="Calibri" panose="020F0502020204030204" pitchFamily="34" charset="0"/>
                <a:cs typeface="Calibri" panose="020F0502020204030204" pitchFamily="34" charset="0"/>
              </a:rPr>
              <a:t>Au premier plan, une </a:t>
            </a:r>
            <a:r>
              <a:rPr lang="fr-FR" b="1" dirty="0">
                <a:solidFill>
                  <a:schemeClr val="accent4">
                    <a:lumMod val="50000"/>
                  </a:schemeClr>
                </a:solidFill>
                <a:latin typeface="Calibri" panose="020F0502020204030204" pitchFamily="34" charset="0"/>
                <a:cs typeface="Calibri" panose="020F0502020204030204" pitchFamily="34" charset="0"/>
              </a:rPr>
              <a:t>machine à vapeur</a:t>
            </a:r>
            <a:r>
              <a:rPr lang="fr-FR" dirty="0">
                <a:solidFill>
                  <a:schemeClr val="accent4">
                    <a:lumMod val="50000"/>
                  </a:schemeClr>
                </a:solidFill>
                <a:latin typeface="Calibri" panose="020F0502020204030204" pitchFamily="34" charset="0"/>
                <a:cs typeface="Calibri" panose="020F0502020204030204" pitchFamily="34" charset="0"/>
              </a:rPr>
              <a:t> mais le travail nécessite encore une </a:t>
            </a:r>
            <a:r>
              <a:rPr lang="fr-FR" b="1" dirty="0">
                <a:solidFill>
                  <a:schemeClr val="accent4">
                    <a:lumMod val="50000"/>
                  </a:schemeClr>
                </a:solidFill>
                <a:latin typeface="Calibri" panose="020F0502020204030204" pitchFamily="34" charset="0"/>
                <a:cs typeface="Calibri" panose="020F0502020204030204" pitchFamily="34" charset="0"/>
              </a:rPr>
              <a:t>abondante main d’œuvre</a:t>
            </a:r>
            <a:r>
              <a:rPr lang="fr-FR" dirty="0">
                <a:solidFill>
                  <a:schemeClr val="accent4">
                    <a:lumMod val="50000"/>
                  </a:schemeClr>
                </a:solidFill>
                <a:latin typeface="Calibri" panose="020F0502020204030204" pitchFamily="34" charset="0"/>
                <a:cs typeface="Calibri" panose="020F0502020204030204" pitchFamily="34" charset="0"/>
              </a:rPr>
              <a:t>, des hommes et des femmes.</a:t>
            </a:r>
          </a:p>
        </p:txBody>
      </p:sp>
      <p:pic>
        <p:nvPicPr>
          <p:cNvPr id="13" name="Image 12">
            <a:extLst>
              <a:ext uri="{FF2B5EF4-FFF2-40B4-BE49-F238E27FC236}">
                <a16:creationId xmlns:a16="http://schemas.microsoft.com/office/drawing/2014/main" id="{134B76E3-9796-47B4-AF6A-F5929F9CC4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6"/>
            <a:ext cx="7496156" cy="5723809"/>
          </a:xfrm>
          <a:prstGeom prst="rect">
            <a:avLst/>
          </a:prstGeom>
        </p:spPr>
      </p:pic>
      <p:pic>
        <p:nvPicPr>
          <p:cNvPr id="2" name="Image 1">
            <a:hlinkClick r:id="rId3" action="ppaction://hlinksldjump"/>
            <a:extLst>
              <a:ext uri="{FF2B5EF4-FFF2-40B4-BE49-F238E27FC236}">
                <a16:creationId xmlns:a16="http://schemas.microsoft.com/office/drawing/2014/main" id="{5AD123C1-5DF1-507C-B33C-955D7598B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A5299A5E-1D59-8EC8-008B-F2DDFE8EF912}"/>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38528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17 : </a:t>
            </a:r>
            <a:r>
              <a:rPr lang="fr-FR" b="1" dirty="0">
                <a:solidFill>
                  <a:srgbClr val="0070C0"/>
                </a:solidFill>
                <a:latin typeface="Calibri" panose="020F0502020204030204" pitchFamily="34" charset="0"/>
                <a:cs typeface="Calibri" panose="020F0502020204030204" pitchFamily="34" charset="0"/>
              </a:rPr>
              <a:t>Réclame pour le tracteur agricole, vers 1947</a:t>
            </a:r>
          </a:p>
        </p:txBody>
      </p:sp>
      <p:sp>
        <p:nvSpPr>
          <p:cNvPr id="7" name="ZoneTexte 6">
            <a:extLst>
              <a:ext uri="{FF2B5EF4-FFF2-40B4-BE49-F238E27FC236}">
                <a16:creationId xmlns:a16="http://schemas.microsoft.com/office/drawing/2014/main" id="{FDBD1300-852C-4F75-A840-43B8765A5933}"/>
              </a:ext>
            </a:extLst>
          </p:cNvPr>
          <p:cNvSpPr txBox="1"/>
          <p:nvPr/>
        </p:nvSpPr>
        <p:spPr>
          <a:xfrm>
            <a:off x="6547365" y="744826"/>
            <a:ext cx="5794075"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10 </a:t>
            </a:r>
            <a:r>
              <a:rPr lang="fr-FR" sz="1600" dirty="0">
                <a:solidFill>
                  <a:srgbClr val="0070C0"/>
                </a:solidFill>
                <a:latin typeface="Calibri" panose="020F0502020204030204" pitchFamily="34" charset="0"/>
                <a:cs typeface="Calibri" panose="020F0502020204030204" pitchFamily="34" charset="0"/>
              </a:rPr>
              <a:t>Que nous indique cette annonce publicitaire du milieu du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DC9B308-AAC0-4C07-B041-0C14CBEAC251}"/>
              </a:ext>
            </a:extLst>
          </p:cNvPr>
          <p:cNvSpPr txBox="1"/>
          <p:nvPr/>
        </p:nvSpPr>
        <p:spPr>
          <a:xfrm>
            <a:off x="6547364" y="1329601"/>
            <a:ext cx="5794075" cy="1077218"/>
          </a:xfrm>
          <a:prstGeom prst="rect">
            <a:avLst/>
          </a:prstGeom>
          <a:noFill/>
        </p:spPr>
        <p:txBody>
          <a:bodyPr wrap="square">
            <a:spAutoFit/>
          </a:bodyPr>
          <a:lstStyle/>
          <a:p>
            <a:r>
              <a:rPr lang="fr-FR" sz="1600" b="1" dirty="0">
                <a:solidFill>
                  <a:schemeClr val="accent4">
                    <a:lumMod val="50000"/>
                  </a:schemeClr>
                </a:solidFill>
                <a:latin typeface="Calibri" panose="020F0502020204030204" pitchFamily="34" charset="0"/>
                <a:cs typeface="Calibri" panose="020F0502020204030204" pitchFamily="34" charset="0"/>
              </a:rPr>
              <a:t>Après la Seconde Guerre mondiale</a:t>
            </a:r>
            <a:r>
              <a:rPr lang="fr-FR" sz="1600" dirty="0">
                <a:solidFill>
                  <a:schemeClr val="accent4">
                    <a:lumMod val="50000"/>
                  </a:schemeClr>
                </a:solidFill>
                <a:latin typeface="Calibri" panose="020F0502020204030204" pitchFamily="34" charset="0"/>
                <a:cs typeface="Calibri" panose="020F0502020204030204" pitchFamily="34" charset="0"/>
              </a:rPr>
              <a:t>, la mécanisation va se développer avec l’</a:t>
            </a:r>
            <a:r>
              <a:rPr lang="fr-FR" sz="1600" b="1" dirty="0">
                <a:solidFill>
                  <a:schemeClr val="accent4">
                    <a:lumMod val="50000"/>
                  </a:schemeClr>
                </a:solidFill>
                <a:latin typeface="Calibri" panose="020F0502020204030204" pitchFamily="34" charset="0"/>
                <a:cs typeface="Calibri" panose="020F0502020204030204" pitchFamily="34" charset="0"/>
              </a:rPr>
              <a:t>utilisation massive du tracteur</a:t>
            </a:r>
            <a:r>
              <a:rPr lang="fr-FR" sz="1600" dirty="0">
                <a:solidFill>
                  <a:schemeClr val="accent4">
                    <a:lumMod val="50000"/>
                  </a:schemeClr>
                </a:solidFill>
                <a:latin typeface="Calibri" panose="020F0502020204030204" pitchFamily="34" charset="0"/>
                <a:cs typeface="Calibri" panose="020F0502020204030204" pitchFamily="34" charset="0"/>
              </a:rPr>
              <a:t>. Il est un </a:t>
            </a:r>
            <a:r>
              <a:rPr lang="fr-FR" sz="1600" b="1" dirty="0">
                <a:solidFill>
                  <a:schemeClr val="accent4">
                    <a:lumMod val="50000"/>
                  </a:schemeClr>
                </a:solidFill>
                <a:latin typeface="Calibri" panose="020F0502020204030204" pitchFamily="34" charset="0"/>
                <a:cs typeface="Calibri" panose="020F0502020204030204" pitchFamily="34" charset="0"/>
              </a:rPr>
              <a:t>symbole du développement des machines-outils</a:t>
            </a:r>
            <a:r>
              <a:rPr lang="fr-FR" sz="1600" dirty="0">
                <a:solidFill>
                  <a:schemeClr val="accent4">
                    <a:lumMod val="50000"/>
                  </a:schemeClr>
                </a:solidFill>
                <a:latin typeface="Calibri" panose="020F0502020204030204" pitchFamily="34" charset="0"/>
                <a:cs typeface="Calibri" panose="020F0502020204030204" pitchFamily="34" charset="0"/>
              </a:rPr>
              <a:t> qui se répandent dans les campagnes </a:t>
            </a:r>
            <a:r>
              <a:rPr lang="fr-FR" sz="1600" b="1" dirty="0">
                <a:solidFill>
                  <a:schemeClr val="accent4">
                    <a:lumMod val="50000"/>
                  </a:schemeClr>
                </a:solidFill>
                <a:latin typeface="Calibri" panose="020F0502020204030204" pitchFamily="34" charset="0"/>
                <a:cs typeface="Calibri" panose="020F0502020204030204" pitchFamily="34" charset="0"/>
              </a:rPr>
              <a:t>aux dépends des ouvriers agricoles</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pic>
        <p:nvPicPr>
          <p:cNvPr id="11" name="Image 10">
            <a:extLst>
              <a:ext uri="{FF2B5EF4-FFF2-40B4-BE49-F238E27FC236}">
                <a16:creationId xmlns:a16="http://schemas.microsoft.com/office/drawing/2014/main" id="{F5E64E67-5231-4B5D-AB78-9652A5D2AA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5"/>
            <a:ext cx="4809090" cy="5901265"/>
          </a:xfrm>
          <a:prstGeom prst="rect">
            <a:avLst/>
          </a:prstGeom>
        </p:spPr>
      </p:pic>
      <p:pic>
        <p:nvPicPr>
          <p:cNvPr id="2" name="Image 1">
            <a:hlinkClick r:id="rId3" action="ppaction://hlinksldjump"/>
            <a:extLst>
              <a:ext uri="{FF2B5EF4-FFF2-40B4-BE49-F238E27FC236}">
                <a16:creationId xmlns:a16="http://schemas.microsoft.com/office/drawing/2014/main" id="{8DDC49A9-46BD-363F-DF1C-0C25B4C9AD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A859C275-A02A-934F-23FF-812999F39A0A}"/>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8" name="ZoneTexte 7">
            <a:extLst>
              <a:ext uri="{FF2B5EF4-FFF2-40B4-BE49-F238E27FC236}">
                <a16:creationId xmlns:a16="http://schemas.microsoft.com/office/drawing/2014/main" id="{97166B53-BC99-4EE4-B7FE-94E4757791D5}"/>
              </a:ext>
            </a:extLst>
          </p:cNvPr>
          <p:cNvSpPr txBox="1"/>
          <p:nvPr/>
        </p:nvSpPr>
        <p:spPr>
          <a:xfrm>
            <a:off x="6563925" y="2406819"/>
            <a:ext cx="5460274" cy="830997"/>
          </a:xfrm>
          <a:prstGeom prst="rect">
            <a:avLst/>
          </a:prstGeom>
          <a:noFill/>
        </p:spPr>
        <p:txBody>
          <a:bodyPr wrap="square">
            <a:spAutoFit/>
          </a:bodyPr>
          <a:lstStyle/>
          <a:p>
            <a:r>
              <a:rPr lang="fr-FR" sz="1600" b="1" dirty="0">
                <a:solidFill>
                  <a:srgbClr val="FF0000"/>
                </a:solidFill>
                <a:highlight>
                  <a:srgbClr val="FFFF00"/>
                </a:highlight>
                <a:latin typeface="Calibri" panose="020F0502020204030204" pitchFamily="34" charset="0"/>
                <a:cs typeface="Calibri" panose="020F0502020204030204" pitchFamily="34" charset="0"/>
              </a:rPr>
              <a:t>NB :</a:t>
            </a:r>
            <a:r>
              <a:rPr lang="fr-FR" sz="1600" dirty="0">
                <a:solidFill>
                  <a:schemeClr val="accent4">
                    <a:lumMod val="50000"/>
                  </a:schemeClr>
                </a:solidFill>
                <a:latin typeface="Calibri" panose="020F0502020204030204" pitchFamily="34" charset="0"/>
                <a:cs typeface="Calibri" panose="020F0502020204030204" pitchFamily="34" charset="0"/>
              </a:rPr>
              <a:t> L’</a:t>
            </a:r>
            <a:r>
              <a:rPr lang="fr-FR" sz="1600" b="1" dirty="0">
                <a:solidFill>
                  <a:schemeClr val="accent4">
                    <a:lumMod val="50000"/>
                  </a:schemeClr>
                </a:solidFill>
                <a:latin typeface="Calibri" panose="020F0502020204030204" pitchFamily="34" charset="0"/>
                <a:cs typeface="Calibri" panose="020F0502020204030204" pitchFamily="34" charset="0"/>
              </a:rPr>
              <a:t>affiche</a:t>
            </a:r>
            <a:r>
              <a:rPr lang="fr-FR" sz="1600" dirty="0">
                <a:solidFill>
                  <a:schemeClr val="accent4">
                    <a:lumMod val="50000"/>
                  </a:schemeClr>
                </a:solidFill>
                <a:latin typeface="Calibri" panose="020F0502020204030204" pitchFamily="34" charset="0"/>
                <a:cs typeface="Calibri" panose="020F0502020204030204" pitchFamily="34" charset="0"/>
              </a:rPr>
              <a:t> est une </a:t>
            </a:r>
            <a:r>
              <a:rPr lang="fr-FR" sz="1600" b="1" u="sng" dirty="0">
                <a:solidFill>
                  <a:srgbClr val="FF0000"/>
                </a:solidFill>
                <a:latin typeface="Calibri" panose="020F0502020204030204" pitchFamily="34" charset="0"/>
                <a:cs typeface="Calibri" panose="020F0502020204030204" pitchFamily="34" charset="0"/>
              </a:rPr>
              <a:t>réclame</a:t>
            </a:r>
            <a:r>
              <a:rPr lang="fr-FR" sz="1600" u="sng" dirty="0">
                <a:solidFill>
                  <a:schemeClr val="accent4">
                    <a:lumMod val="50000"/>
                  </a:schemeClr>
                </a:solidFill>
                <a:latin typeface="Calibri" panose="020F0502020204030204" pitchFamily="34" charset="0"/>
                <a:cs typeface="Calibri" panose="020F0502020204030204" pitchFamily="34" charset="0"/>
              </a:rPr>
              <a:t> qui </a:t>
            </a:r>
            <a:r>
              <a:rPr lang="fr-FR" sz="1600" b="1" u="sng" dirty="0">
                <a:solidFill>
                  <a:schemeClr val="accent4">
                    <a:lumMod val="50000"/>
                  </a:schemeClr>
                </a:solidFill>
                <a:latin typeface="Calibri" panose="020F0502020204030204" pitchFamily="34" charset="0"/>
                <a:cs typeface="Calibri" panose="020F0502020204030204" pitchFamily="34" charset="0"/>
              </a:rPr>
              <a:t>vise à convaincre</a:t>
            </a:r>
            <a:r>
              <a:rPr lang="fr-FR" sz="1600" dirty="0">
                <a:solidFill>
                  <a:schemeClr val="accent4">
                    <a:lumMod val="50000"/>
                  </a:schemeClr>
                </a:solidFill>
                <a:latin typeface="Calibri" panose="020F0502020204030204" pitchFamily="34" charset="0"/>
                <a:cs typeface="Calibri" panose="020F0502020204030204" pitchFamily="34" charset="0"/>
              </a:rPr>
              <a:t>, en utilisant des arguments de vente </a:t>
            </a:r>
            <a:br>
              <a:rPr lang="fr-FR" sz="1600" dirty="0">
                <a:solidFill>
                  <a:schemeClr val="accent4">
                    <a:lumMod val="50000"/>
                  </a:schemeClr>
                </a:solidFill>
                <a:latin typeface="Calibri" panose="020F0502020204030204" pitchFamily="34" charset="0"/>
                <a:cs typeface="Calibri" panose="020F0502020204030204" pitchFamily="34" charset="0"/>
              </a:rPr>
            </a:br>
            <a:r>
              <a:rPr lang="fr-FR" sz="1600" dirty="0">
                <a:solidFill>
                  <a:schemeClr val="accent4">
                    <a:lumMod val="50000"/>
                  </a:schemeClr>
                </a:solidFill>
                <a:latin typeface="Calibri" panose="020F0502020204030204" pitchFamily="34" charset="0"/>
                <a:cs typeface="Calibri" panose="020F0502020204030204" pitchFamily="34" charset="0"/>
              </a:rPr>
              <a:t>et </a:t>
            </a:r>
            <a:r>
              <a:rPr lang="fr-FR" sz="1600" b="1" dirty="0">
                <a:solidFill>
                  <a:schemeClr val="accent4">
                    <a:lumMod val="50000"/>
                  </a:schemeClr>
                </a:solidFill>
                <a:latin typeface="Calibri" panose="020F0502020204030204" pitchFamily="34" charset="0"/>
                <a:cs typeface="Calibri" panose="020F0502020204030204" pitchFamily="34" charset="0"/>
              </a:rPr>
              <a:t>non une </a:t>
            </a:r>
            <a:r>
              <a:rPr lang="fr-FR" sz="1600" b="1" u="sng" dirty="0">
                <a:solidFill>
                  <a:srgbClr val="FF0000"/>
                </a:solidFill>
                <a:latin typeface="Calibri" panose="020F0502020204030204" pitchFamily="34" charset="0"/>
                <a:cs typeface="Calibri" panose="020F0502020204030204" pitchFamily="34" charset="0"/>
              </a:rPr>
              <a:t>publicité</a:t>
            </a:r>
            <a:r>
              <a:rPr lang="fr-FR" sz="1600" u="sng" dirty="0">
                <a:solidFill>
                  <a:schemeClr val="accent4">
                    <a:lumMod val="50000"/>
                  </a:schemeClr>
                </a:solidFill>
                <a:latin typeface="Calibri" panose="020F0502020204030204" pitchFamily="34" charset="0"/>
                <a:cs typeface="Calibri" panose="020F0502020204030204" pitchFamily="34" charset="0"/>
              </a:rPr>
              <a:t> qui </a:t>
            </a:r>
            <a:r>
              <a:rPr lang="fr-FR" sz="1600" b="1" u="sng" dirty="0">
                <a:solidFill>
                  <a:schemeClr val="accent4">
                    <a:lumMod val="50000"/>
                  </a:schemeClr>
                </a:solidFill>
                <a:latin typeface="Calibri" panose="020F0502020204030204" pitchFamily="34" charset="0"/>
                <a:cs typeface="Calibri" panose="020F0502020204030204" pitchFamily="34" charset="0"/>
              </a:rPr>
              <a:t>vise à séduire</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sp>
        <p:nvSpPr>
          <p:cNvPr id="10" name="Rectangle 9">
            <a:extLst>
              <a:ext uri="{FF2B5EF4-FFF2-40B4-BE49-F238E27FC236}">
                <a16:creationId xmlns:a16="http://schemas.microsoft.com/office/drawing/2014/main" id="{DBA8A9F6-C743-45BB-9047-65982AD2B713}"/>
              </a:ext>
            </a:extLst>
          </p:cNvPr>
          <p:cNvSpPr/>
          <p:nvPr/>
        </p:nvSpPr>
        <p:spPr>
          <a:xfrm flipV="1">
            <a:off x="301925" y="5834741"/>
            <a:ext cx="1387537" cy="80119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02752897-7C86-446C-AEDD-EA4A4B8A57C9}"/>
              </a:ext>
            </a:extLst>
          </p:cNvPr>
          <p:cNvSpPr/>
          <p:nvPr/>
        </p:nvSpPr>
        <p:spPr>
          <a:xfrm flipV="1">
            <a:off x="418011" y="2734489"/>
            <a:ext cx="957944" cy="69450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cxnSp>
        <p:nvCxnSpPr>
          <p:cNvPr id="6" name="Connecteur droit avec flèche 5">
            <a:extLst>
              <a:ext uri="{FF2B5EF4-FFF2-40B4-BE49-F238E27FC236}">
                <a16:creationId xmlns:a16="http://schemas.microsoft.com/office/drawing/2014/main" id="{B2D09E94-388D-4109-A274-0EBAFA1BEAEF}"/>
              </a:ext>
            </a:extLst>
          </p:cNvPr>
          <p:cNvCxnSpPr>
            <a:cxnSpLocks/>
          </p:cNvCxnSpPr>
          <p:nvPr/>
        </p:nvCxnSpPr>
        <p:spPr>
          <a:xfrm>
            <a:off x="827314" y="2741320"/>
            <a:ext cx="3751839" cy="61148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A3FD061-ECEB-41D7-99F5-40FA35A8A766}"/>
              </a:ext>
            </a:extLst>
          </p:cNvPr>
          <p:cNvSpPr/>
          <p:nvPr/>
        </p:nvSpPr>
        <p:spPr>
          <a:xfrm flipV="1">
            <a:off x="2100246" y="3428998"/>
            <a:ext cx="599412" cy="69450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pic>
        <p:nvPicPr>
          <p:cNvPr id="13" name="Image 12" descr="Une image contenant plein air, roue, machine agricole, ciel&#10;&#10;Le contenu généré par l’IA peut être incorrect.">
            <a:extLst>
              <a:ext uri="{FF2B5EF4-FFF2-40B4-BE49-F238E27FC236}">
                <a16:creationId xmlns:a16="http://schemas.microsoft.com/office/drawing/2014/main" id="{0C8E8242-920F-D0EF-4022-37C83ABB02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6753" y="3571477"/>
            <a:ext cx="6647447" cy="2924426"/>
          </a:xfrm>
          <a:prstGeom prst="rect">
            <a:avLst/>
          </a:prstGeom>
        </p:spPr>
      </p:pic>
      <p:sp>
        <p:nvSpPr>
          <p:cNvPr id="15" name="ZoneTexte 14">
            <a:extLst>
              <a:ext uri="{FF2B5EF4-FFF2-40B4-BE49-F238E27FC236}">
                <a16:creationId xmlns:a16="http://schemas.microsoft.com/office/drawing/2014/main" id="{767A8845-94B6-D900-9F02-4D223EA2A51A}"/>
              </a:ext>
            </a:extLst>
          </p:cNvPr>
          <p:cNvSpPr txBox="1"/>
          <p:nvPr/>
        </p:nvSpPr>
        <p:spPr>
          <a:xfrm>
            <a:off x="5137089" y="6482042"/>
            <a:ext cx="6887110" cy="307777"/>
          </a:xfrm>
          <a:prstGeom prst="rect">
            <a:avLst/>
          </a:prstGeom>
          <a:noFill/>
        </p:spPr>
        <p:txBody>
          <a:bodyPr wrap="square" rtlCol="0">
            <a:spAutoFit/>
          </a:bodyPr>
          <a:lstStyle/>
          <a:p>
            <a:pPr algn="r"/>
            <a:r>
              <a:rPr lang="fr-FR" sz="1400" i="1" dirty="0"/>
              <a:t>Première moissonneuse-batteuse mécanique, la John DEERE Combine N°1, Iowa, USA,  1927.</a:t>
            </a:r>
          </a:p>
        </p:txBody>
      </p:sp>
      <p:pic>
        <p:nvPicPr>
          <p:cNvPr id="17" name="Image 16">
            <a:extLst>
              <a:ext uri="{FF2B5EF4-FFF2-40B4-BE49-F238E27FC236}">
                <a16:creationId xmlns:a16="http://schemas.microsoft.com/office/drawing/2014/main" id="{7A3B9AE1-7CA4-E514-6019-C2464021D26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03144" y="2650238"/>
            <a:ext cx="1998061" cy="1481816"/>
          </a:xfrm>
          <a:prstGeom prst="rect">
            <a:avLst/>
          </a:prstGeom>
        </p:spPr>
      </p:pic>
      <p:sp>
        <p:nvSpPr>
          <p:cNvPr id="18" name="ZoneTexte 17">
            <a:extLst>
              <a:ext uri="{FF2B5EF4-FFF2-40B4-BE49-F238E27FC236}">
                <a16:creationId xmlns:a16="http://schemas.microsoft.com/office/drawing/2014/main" id="{C04F2F18-D739-610C-2595-0D60937B774B}"/>
              </a:ext>
            </a:extLst>
          </p:cNvPr>
          <p:cNvSpPr txBox="1"/>
          <p:nvPr/>
        </p:nvSpPr>
        <p:spPr>
          <a:xfrm>
            <a:off x="5042981" y="3978725"/>
            <a:ext cx="3008766" cy="523220"/>
          </a:xfrm>
          <a:prstGeom prst="rect">
            <a:avLst/>
          </a:prstGeom>
          <a:noFill/>
        </p:spPr>
        <p:txBody>
          <a:bodyPr wrap="square" rtlCol="0">
            <a:spAutoFit/>
          </a:bodyPr>
          <a:lstStyle/>
          <a:p>
            <a:pPr algn="r"/>
            <a:r>
              <a:rPr lang="fr-FR" sz="1400" i="1" dirty="0"/>
              <a:t>Premier tracteur à moteur à explosion, le </a:t>
            </a:r>
            <a:r>
              <a:rPr lang="fr-FR" sz="1400" i="1" dirty="0" err="1"/>
              <a:t>Froelich</a:t>
            </a:r>
            <a:r>
              <a:rPr lang="fr-FR" sz="1400" i="1" dirty="0"/>
              <a:t>, Iowa, USA,  1892.</a:t>
            </a:r>
          </a:p>
        </p:txBody>
      </p:sp>
      <p:sp>
        <p:nvSpPr>
          <p:cNvPr id="19" name="Rectangle 18">
            <a:extLst>
              <a:ext uri="{FF2B5EF4-FFF2-40B4-BE49-F238E27FC236}">
                <a16:creationId xmlns:a16="http://schemas.microsoft.com/office/drawing/2014/main" id="{DC27AA90-621A-AC5B-34EE-381B0E59A222}"/>
              </a:ext>
            </a:extLst>
          </p:cNvPr>
          <p:cNvSpPr/>
          <p:nvPr/>
        </p:nvSpPr>
        <p:spPr>
          <a:xfrm flipV="1">
            <a:off x="5381078" y="4872963"/>
            <a:ext cx="3008766" cy="1609077"/>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cxnSp>
        <p:nvCxnSpPr>
          <p:cNvPr id="20" name="Connecteur droit avec flèche 19">
            <a:extLst>
              <a:ext uri="{FF2B5EF4-FFF2-40B4-BE49-F238E27FC236}">
                <a16:creationId xmlns:a16="http://schemas.microsoft.com/office/drawing/2014/main" id="{B1279264-6878-DA28-31F7-B59C9C468BAF}"/>
              </a:ext>
            </a:extLst>
          </p:cNvPr>
          <p:cNvCxnSpPr>
            <a:cxnSpLocks/>
          </p:cNvCxnSpPr>
          <p:nvPr/>
        </p:nvCxnSpPr>
        <p:spPr>
          <a:xfrm>
            <a:off x="8389844" y="6303147"/>
            <a:ext cx="21732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035EC93D-4787-2A86-17A5-9DAA4AEC0FC2}"/>
              </a:ext>
            </a:extLst>
          </p:cNvPr>
          <p:cNvSpPr txBox="1"/>
          <p:nvPr/>
        </p:nvSpPr>
        <p:spPr>
          <a:xfrm>
            <a:off x="8572583" y="6141356"/>
            <a:ext cx="3486205" cy="307777"/>
          </a:xfrm>
          <a:prstGeom prst="rect">
            <a:avLst/>
          </a:prstGeom>
          <a:noFill/>
        </p:spPr>
        <p:txBody>
          <a:bodyPr wrap="square" rtlCol="0">
            <a:spAutoFit/>
          </a:bodyPr>
          <a:lstStyle/>
          <a:p>
            <a:pPr algn="r"/>
            <a:r>
              <a:rPr lang="fr-FR" sz="1400" i="1" dirty="0">
                <a:solidFill>
                  <a:schemeClr val="bg1"/>
                </a:solidFill>
              </a:rPr>
              <a:t>Premier tracteur John DEERE Modèle D, 1923.</a:t>
            </a:r>
          </a:p>
        </p:txBody>
      </p:sp>
    </p:spTree>
    <p:extLst>
      <p:ext uri="{BB962C8B-B14F-4D97-AF65-F5344CB8AC3E}">
        <p14:creationId xmlns:p14="http://schemas.microsoft.com/office/powerpoint/2010/main" val="171816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8" grpId="0"/>
      <p:bldP spid="10" grpId="0" animBg="1"/>
      <p:bldP spid="12" grpId="0" animBg="1"/>
      <p:bldP spid="14" grpId="0" animBg="1"/>
      <p:bldP spid="15" grpId="0"/>
      <p:bldP spid="18" grpId="0"/>
      <p:bldP spid="19" grpId="0" animBg="1"/>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9" y="432523"/>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23 : </a:t>
            </a:r>
            <a:r>
              <a:rPr lang="fr-FR" b="1" dirty="0">
                <a:solidFill>
                  <a:srgbClr val="0070C0"/>
                </a:solidFill>
                <a:latin typeface="Calibri" panose="020F0502020204030204" pitchFamily="34" charset="0"/>
                <a:cs typeface="Calibri" panose="020F0502020204030204" pitchFamily="34" charset="0"/>
              </a:rPr>
              <a:t>l’artisan-paysan à domicile</a:t>
            </a:r>
          </a:p>
        </p:txBody>
      </p:sp>
      <p:sp>
        <p:nvSpPr>
          <p:cNvPr id="7" name="ZoneTexte 6">
            <a:extLst>
              <a:ext uri="{FF2B5EF4-FFF2-40B4-BE49-F238E27FC236}">
                <a16:creationId xmlns:a16="http://schemas.microsoft.com/office/drawing/2014/main" id="{FDBD1300-852C-4F75-A840-43B8765A5933}"/>
              </a:ext>
            </a:extLst>
          </p:cNvPr>
          <p:cNvSpPr txBox="1"/>
          <p:nvPr/>
        </p:nvSpPr>
        <p:spPr>
          <a:xfrm>
            <a:off x="9740767" y="861663"/>
            <a:ext cx="2367814" cy="1569660"/>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23 &amp; 24 </a:t>
            </a:r>
            <a:br>
              <a:rPr lang="fr-FR" sz="1600" b="1" dirty="0">
                <a:solidFill>
                  <a:srgbClr val="FF0000"/>
                </a:solidFill>
                <a:latin typeface="Calibri" panose="020F0502020204030204" pitchFamily="34" charset="0"/>
                <a:cs typeface="Calibri" panose="020F0502020204030204" pitchFamily="34" charset="0"/>
              </a:rPr>
            </a:br>
            <a:r>
              <a:rPr lang="fr-FR" sz="1600" dirty="0">
                <a:solidFill>
                  <a:srgbClr val="0070C0"/>
                </a:solidFill>
                <a:latin typeface="Calibri" panose="020F0502020204030204" pitchFamily="34" charset="0"/>
                <a:cs typeface="Calibri" panose="020F0502020204030204" pitchFamily="34" charset="0"/>
              </a:rPr>
              <a:t>Où travaille le tisserand au XIXe s. ? Expliquez en quelques mots comment fonctionne le </a:t>
            </a:r>
            <a:r>
              <a:rPr lang="fr-FR" sz="1600" i="1" dirty="0" err="1">
                <a:solidFill>
                  <a:srgbClr val="0070C0"/>
                </a:solidFill>
                <a:latin typeface="Calibri" panose="020F0502020204030204" pitchFamily="34" charset="0"/>
                <a:cs typeface="Calibri" panose="020F0502020204030204" pitchFamily="34" charset="0"/>
              </a:rPr>
              <a:t>domestic</a:t>
            </a:r>
            <a:r>
              <a:rPr lang="fr-FR" sz="1600" i="1" dirty="0">
                <a:solidFill>
                  <a:srgbClr val="0070C0"/>
                </a:solidFill>
                <a:latin typeface="Calibri" panose="020F0502020204030204" pitchFamily="34" charset="0"/>
                <a:cs typeface="Calibri" panose="020F0502020204030204" pitchFamily="34" charset="0"/>
              </a:rPr>
              <a:t>-system</a:t>
            </a:r>
            <a:r>
              <a:rPr lang="fr-FR" sz="1600" dirty="0">
                <a:solidFill>
                  <a:srgbClr val="0070C0"/>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DC9B308-AAC0-4C07-B041-0C14CBEAC251}"/>
              </a:ext>
            </a:extLst>
          </p:cNvPr>
          <p:cNvSpPr txBox="1"/>
          <p:nvPr/>
        </p:nvSpPr>
        <p:spPr>
          <a:xfrm>
            <a:off x="9689343" y="2630092"/>
            <a:ext cx="2419238" cy="3539430"/>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Le </a:t>
            </a:r>
            <a:r>
              <a:rPr lang="fr-FR" sz="1600" b="1" dirty="0">
                <a:solidFill>
                  <a:schemeClr val="accent4">
                    <a:lumMod val="50000"/>
                  </a:schemeClr>
                </a:solidFill>
                <a:latin typeface="Calibri" panose="020F0502020204030204" pitchFamily="34" charset="0"/>
                <a:cs typeface="Calibri" panose="020F0502020204030204" pitchFamily="34" charset="0"/>
              </a:rPr>
              <a:t>tisserand travaille chez lui</a:t>
            </a:r>
            <a:r>
              <a:rPr lang="fr-FR" sz="1600" dirty="0">
                <a:solidFill>
                  <a:schemeClr val="accent4">
                    <a:lumMod val="50000"/>
                  </a:schemeClr>
                </a:solidFill>
                <a:latin typeface="Calibri" panose="020F0502020204030204" pitchFamily="34" charset="0"/>
                <a:cs typeface="Calibri" panose="020F0502020204030204" pitchFamily="34" charset="0"/>
              </a:rPr>
              <a:t>, à domicile. C’est le </a:t>
            </a:r>
            <a:r>
              <a:rPr lang="fr-FR" sz="1600" i="1" dirty="0" err="1">
                <a:solidFill>
                  <a:schemeClr val="accent4">
                    <a:lumMod val="50000"/>
                  </a:schemeClr>
                </a:solidFill>
                <a:latin typeface="Calibri" panose="020F0502020204030204" pitchFamily="34" charset="0"/>
                <a:cs typeface="Calibri" panose="020F0502020204030204" pitchFamily="34" charset="0"/>
              </a:rPr>
              <a:t>domestic</a:t>
            </a:r>
            <a:r>
              <a:rPr lang="fr-FR" sz="1600" i="1" dirty="0">
                <a:solidFill>
                  <a:schemeClr val="accent4">
                    <a:lumMod val="50000"/>
                  </a:schemeClr>
                </a:solidFill>
                <a:latin typeface="Calibri" panose="020F0502020204030204" pitchFamily="34" charset="0"/>
                <a:cs typeface="Calibri" panose="020F0502020204030204" pitchFamily="34" charset="0"/>
              </a:rPr>
              <a:t>-system</a:t>
            </a:r>
            <a:r>
              <a:rPr lang="fr-FR" sz="1600" dirty="0">
                <a:solidFill>
                  <a:schemeClr val="accent4">
                    <a:lumMod val="50000"/>
                  </a:schemeClr>
                </a:solidFill>
                <a:latin typeface="Calibri" panose="020F0502020204030204" pitchFamily="34" charset="0"/>
                <a:cs typeface="Calibri" panose="020F0502020204030204" pitchFamily="34" charset="0"/>
              </a:rPr>
              <a:t>. </a:t>
            </a:r>
          </a:p>
          <a:p>
            <a:r>
              <a:rPr lang="fr-FR" sz="1600" dirty="0">
                <a:solidFill>
                  <a:schemeClr val="accent4">
                    <a:lumMod val="50000"/>
                  </a:schemeClr>
                </a:solidFill>
                <a:latin typeface="Calibri" panose="020F0502020204030204" pitchFamily="34" charset="0"/>
                <a:cs typeface="Calibri" panose="020F0502020204030204" pitchFamily="34" charset="0"/>
              </a:rPr>
              <a:t>Il s’appuie sur de </a:t>
            </a:r>
            <a:r>
              <a:rPr lang="fr-FR" sz="1600" b="1" dirty="0">
                <a:solidFill>
                  <a:schemeClr val="accent4">
                    <a:lumMod val="50000"/>
                  </a:schemeClr>
                </a:solidFill>
                <a:latin typeface="Calibri" panose="020F0502020204030204" pitchFamily="34" charset="0"/>
                <a:cs typeface="Calibri" panose="020F0502020204030204" pitchFamily="34" charset="0"/>
              </a:rPr>
              <a:t>lourds droits de douane</a:t>
            </a:r>
            <a:r>
              <a:rPr lang="fr-FR" sz="1600" dirty="0">
                <a:solidFill>
                  <a:schemeClr val="accent4">
                    <a:lumMod val="50000"/>
                  </a:schemeClr>
                </a:solidFill>
                <a:latin typeface="Calibri" panose="020F0502020204030204" pitchFamily="34" charset="0"/>
                <a:cs typeface="Calibri" panose="020F0502020204030204" pitchFamily="34" charset="0"/>
              </a:rPr>
              <a:t>, pour </a:t>
            </a:r>
            <a:r>
              <a:rPr lang="fr-FR" sz="1600" b="1" dirty="0">
                <a:solidFill>
                  <a:schemeClr val="accent4">
                    <a:lumMod val="50000"/>
                  </a:schemeClr>
                </a:solidFill>
                <a:latin typeface="Calibri" panose="020F0502020204030204" pitchFamily="34" charset="0"/>
                <a:cs typeface="Calibri" panose="020F0502020204030204" pitchFamily="34" charset="0"/>
              </a:rPr>
              <a:t>empêcher la concurrence</a:t>
            </a:r>
            <a:r>
              <a:rPr lang="fr-FR" sz="1600" dirty="0">
                <a:solidFill>
                  <a:schemeClr val="accent4">
                    <a:lumMod val="50000"/>
                  </a:schemeClr>
                </a:solidFill>
                <a:latin typeface="Calibri" panose="020F0502020204030204" pitchFamily="34" charset="0"/>
                <a:cs typeface="Calibri" panose="020F0502020204030204" pitchFamily="34" charset="0"/>
              </a:rPr>
              <a:t> anglaise. C’est le </a:t>
            </a:r>
            <a:r>
              <a:rPr lang="fr-FR" sz="1600" b="1" dirty="0">
                <a:solidFill>
                  <a:schemeClr val="accent4">
                    <a:lumMod val="50000"/>
                  </a:schemeClr>
                </a:solidFill>
                <a:latin typeface="Calibri" panose="020F0502020204030204" pitchFamily="34" charset="0"/>
                <a:cs typeface="Calibri" panose="020F0502020204030204" pitchFamily="34" charset="0"/>
              </a:rPr>
              <a:t>protectionnisme</a:t>
            </a:r>
            <a:r>
              <a:rPr lang="fr-FR" sz="1600" dirty="0">
                <a:solidFill>
                  <a:schemeClr val="accent4">
                    <a:lumMod val="50000"/>
                  </a:schemeClr>
                </a:solidFill>
                <a:latin typeface="Calibri" panose="020F0502020204030204" pitchFamily="34" charset="0"/>
                <a:cs typeface="Calibri" panose="020F0502020204030204" pitchFamily="34" charset="0"/>
              </a:rPr>
              <a:t>.</a:t>
            </a:r>
          </a:p>
          <a:p>
            <a:r>
              <a:rPr lang="fr-FR" sz="1600" dirty="0">
                <a:solidFill>
                  <a:schemeClr val="accent4">
                    <a:lumMod val="50000"/>
                  </a:schemeClr>
                </a:solidFill>
                <a:latin typeface="Calibri" panose="020F0502020204030204" pitchFamily="34" charset="0"/>
                <a:cs typeface="Calibri" panose="020F0502020204030204" pitchFamily="34" charset="0"/>
              </a:rPr>
              <a:t>Il permet aux fabricants  de vendre la production sur le territoire national à des tarifs élevés tout en proposant de faibles salaires aux tisserands.</a:t>
            </a:r>
          </a:p>
        </p:txBody>
      </p:sp>
      <p:pic>
        <p:nvPicPr>
          <p:cNvPr id="4" name="Image 3">
            <a:extLst>
              <a:ext uri="{FF2B5EF4-FFF2-40B4-BE49-F238E27FC236}">
                <a16:creationId xmlns:a16="http://schemas.microsoft.com/office/drawing/2014/main" id="{19E03939-2024-41F3-9FD0-5F107994FE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5"/>
            <a:ext cx="3567340" cy="4073671"/>
          </a:xfrm>
          <a:prstGeom prst="rect">
            <a:avLst/>
          </a:prstGeom>
        </p:spPr>
      </p:pic>
      <p:sp>
        <p:nvSpPr>
          <p:cNvPr id="6" name="ZoneTexte 5">
            <a:extLst>
              <a:ext uri="{FF2B5EF4-FFF2-40B4-BE49-F238E27FC236}">
                <a16:creationId xmlns:a16="http://schemas.microsoft.com/office/drawing/2014/main" id="{146B1FDC-24E2-47BA-A5B5-C6E01AFA7553}"/>
              </a:ext>
            </a:extLst>
          </p:cNvPr>
          <p:cNvSpPr txBox="1"/>
          <p:nvPr/>
        </p:nvSpPr>
        <p:spPr>
          <a:xfrm>
            <a:off x="1215991" y="4936346"/>
            <a:ext cx="2774286" cy="523220"/>
          </a:xfrm>
          <a:prstGeom prst="rect">
            <a:avLst/>
          </a:prstGeom>
          <a:noFill/>
        </p:spPr>
        <p:txBody>
          <a:bodyPr wrap="none" rtlCol="0">
            <a:spAutoFit/>
          </a:bodyPr>
          <a:lstStyle/>
          <a:p>
            <a:r>
              <a:rPr lang="fr-FR" sz="1400" b="1" dirty="0"/>
              <a:t>Paul SÉRUSIER, </a:t>
            </a:r>
            <a:r>
              <a:rPr lang="fr-FR" sz="1400" b="1" i="1" dirty="0"/>
              <a:t>Le Tisserand</a:t>
            </a:r>
            <a:r>
              <a:rPr lang="fr-FR" sz="1400" b="1" dirty="0"/>
              <a:t>, 1888.</a:t>
            </a:r>
          </a:p>
          <a:p>
            <a:r>
              <a:rPr lang="fr-FR" sz="1400" dirty="0"/>
              <a:t>Musée d’Art e d’Archéologie, Senlis.</a:t>
            </a:r>
          </a:p>
        </p:txBody>
      </p:sp>
      <p:sp>
        <p:nvSpPr>
          <p:cNvPr id="12" name="ZoneTexte 11">
            <a:extLst>
              <a:ext uri="{FF2B5EF4-FFF2-40B4-BE49-F238E27FC236}">
                <a16:creationId xmlns:a16="http://schemas.microsoft.com/office/drawing/2014/main" id="{4F5575BF-B12F-45F9-9B28-F793C7B7DC5A}"/>
              </a:ext>
            </a:extLst>
          </p:cNvPr>
          <p:cNvSpPr txBox="1"/>
          <p:nvPr/>
        </p:nvSpPr>
        <p:spPr>
          <a:xfrm>
            <a:off x="3990277" y="733246"/>
            <a:ext cx="5629478" cy="6124754"/>
          </a:xfrm>
          <a:prstGeom prst="rect">
            <a:avLst/>
          </a:prstGeom>
          <a:noFill/>
        </p:spPr>
        <p:txBody>
          <a:bodyPr wrap="square">
            <a:spAutoFit/>
          </a:bodyPr>
          <a:lstStyle/>
          <a:p>
            <a:pPr algn="just"/>
            <a:r>
              <a:rPr lang="fr-FR" sz="1400" dirty="0"/>
              <a:t>« ...L'industrie cotonnière normande, si elle est la plus puissante, est aussi la plus arriérée. » Ce système proto-industriel se développe en opposition avec les lois du marché ; la vente des étoffes sur le territoire national est quasi uniquement constituée de ce qui est produit sur le territoire. Pour décourager la concurrence étrangère, les pouvoirs publics ont instauré aux frontières des droits de douane prohibitifs, qui ont bien sûr pour conséquence directe de rendre invendables des produits manufacturés, a priori meilleur marché. De ce fait, le fabricant rouennais est éminemment protectionniste, […] ce qui va faire prendre à la France en général et à la région rouennaise en particulier, un retard considérable sur le voisin britannique en matière de révolution industrielle. « Faible rémunération des tisserands de plus en plus ruraux (quelques 65.000, disséminés principalement dans le pays de Caux), absence de concurrents sérieux sur le marché ; tout incite à garder ce </a:t>
            </a:r>
            <a:r>
              <a:rPr lang="fr-FR" sz="1400" i="1" dirty="0" err="1"/>
              <a:t>domestic</a:t>
            </a:r>
            <a:r>
              <a:rPr lang="fr-FR" sz="1400" i="1" dirty="0"/>
              <a:t>-system</a:t>
            </a:r>
            <a:r>
              <a:rPr lang="fr-FR" sz="1400" dirty="0"/>
              <a:t> archaïque mais rentable pour ceux qui le dirigent. » Le tisserand n'est pas directement en rapport avec le "fabricant", qui habite en général Rouen. Un commissionnaire, appelé « porteur » ou encore « facteur », sert d'intermédiaire. Il s'engage vis à vis du fabricant à faire tisser un certain nombre de coupes (« longueurs). Pour cela, le fabricant lui remet des chaînes et des filés pour trame qu'il aura à charge de faire distribuer et qu'il viendra rechercher, une fois tissés. Les transactions se font généralement de marché à marché. Le tisserand se rend au marché hebdomadaire pour y rencontrer le « facteur en rouennerie ». Il lui achète du travail pour une semaine et lui cède les coupes effectuées la semaine écoulée. Puis le commissionnaire passe successivement du marché communal au marché de la halle aux toiles de Rouen, à moins que ce ne soit directement chez le fabricant qui lui remet un droit de commission.</a:t>
            </a:r>
          </a:p>
          <a:p>
            <a:pPr algn="r"/>
            <a:r>
              <a:rPr lang="fr-FR" sz="1400" dirty="0"/>
              <a:t>J.-B. DUMAINE, </a:t>
            </a:r>
            <a:r>
              <a:rPr lang="fr-FR" sz="1400" i="1" dirty="0"/>
              <a:t>De Veules à Veules-les-Roses</a:t>
            </a:r>
            <a:r>
              <a:rPr lang="fr-FR" sz="1400" dirty="0"/>
              <a:t>, 1996.</a:t>
            </a:r>
          </a:p>
        </p:txBody>
      </p:sp>
      <p:sp>
        <p:nvSpPr>
          <p:cNvPr id="14" name="ZoneTexte 13">
            <a:extLst>
              <a:ext uri="{FF2B5EF4-FFF2-40B4-BE49-F238E27FC236}">
                <a16:creationId xmlns:a16="http://schemas.microsoft.com/office/drawing/2014/main" id="{ABAB9BE3-037E-48E3-B46F-AE328079D255}"/>
              </a:ext>
            </a:extLst>
          </p:cNvPr>
          <p:cNvSpPr txBox="1"/>
          <p:nvPr/>
        </p:nvSpPr>
        <p:spPr>
          <a:xfrm>
            <a:off x="4451230" y="429245"/>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24 : </a:t>
            </a:r>
            <a:r>
              <a:rPr lang="fr-FR" b="1" dirty="0">
                <a:solidFill>
                  <a:srgbClr val="0070C0"/>
                </a:solidFill>
                <a:latin typeface="Calibri" panose="020F0502020204030204" pitchFamily="34" charset="0"/>
                <a:cs typeface="Calibri" panose="020F0502020204030204" pitchFamily="34" charset="0"/>
              </a:rPr>
              <a:t>La rouennerie vers 1830</a:t>
            </a:r>
          </a:p>
        </p:txBody>
      </p:sp>
      <p:pic>
        <p:nvPicPr>
          <p:cNvPr id="2" name="Image 1">
            <a:hlinkClick r:id="rId3" action="ppaction://hlinksldjump"/>
            <a:extLst>
              <a:ext uri="{FF2B5EF4-FFF2-40B4-BE49-F238E27FC236}">
                <a16:creationId xmlns:a16="http://schemas.microsoft.com/office/drawing/2014/main" id="{AD06A328-C4E6-9CC2-891C-75300075E4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8" name="ZoneTexte 7">
            <a:extLst>
              <a:ext uri="{FF2B5EF4-FFF2-40B4-BE49-F238E27FC236}">
                <a16:creationId xmlns:a16="http://schemas.microsoft.com/office/drawing/2014/main" id="{DF4BE979-81C0-2140-6267-2E86219DE9F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82528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6" grpId="0"/>
      <p:bldP spid="12"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F1E0DFE-1D4D-43DE-BE22-83F68174A90F}"/>
              </a:ext>
            </a:extLst>
          </p:cNvPr>
          <p:cNvSpPr txBox="1"/>
          <p:nvPr/>
        </p:nvSpPr>
        <p:spPr>
          <a:xfrm>
            <a:off x="181166" y="429245"/>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25 : </a:t>
            </a:r>
            <a:r>
              <a:rPr lang="fr-FR" b="1" i="1" dirty="0" err="1">
                <a:solidFill>
                  <a:srgbClr val="0070C0"/>
                </a:solidFill>
                <a:latin typeface="Calibri" panose="020F0502020204030204" pitchFamily="34" charset="0"/>
                <a:cs typeface="Calibri" panose="020F0502020204030204" pitchFamily="34" charset="0"/>
              </a:rPr>
              <a:t>Factory</a:t>
            </a:r>
            <a:r>
              <a:rPr lang="fr-FR" b="1" i="1" dirty="0">
                <a:solidFill>
                  <a:srgbClr val="0070C0"/>
                </a:solidFill>
                <a:latin typeface="Calibri" panose="020F0502020204030204" pitchFamily="34" charset="0"/>
                <a:cs typeface="Calibri" panose="020F0502020204030204" pitchFamily="34" charset="0"/>
              </a:rPr>
              <a:t>-system</a:t>
            </a:r>
            <a:r>
              <a:rPr lang="fr-FR" b="1" dirty="0">
                <a:solidFill>
                  <a:srgbClr val="0070C0"/>
                </a:solidFill>
                <a:latin typeface="Calibri" panose="020F0502020204030204" pitchFamily="34" charset="0"/>
                <a:cs typeface="Calibri" panose="020F0502020204030204" pitchFamily="34" charset="0"/>
              </a:rPr>
              <a:t> vers 1920</a:t>
            </a:r>
          </a:p>
        </p:txBody>
      </p:sp>
      <p:pic>
        <p:nvPicPr>
          <p:cNvPr id="7" name="Image 6">
            <a:extLst>
              <a:ext uri="{FF2B5EF4-FFF2-40B4-BE49-F238E27FC236}">
                <a16:creationId xmlns:a16="http://schemas.microsoft.com/office/drawing/2014/main" id="{176FB91E-4233-4C93-8397-9D2D3D52CA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572" y="798577"/>
            <a:ext cx="6398603" cy="4160148"/>
          </a:xfrm>
          <a:prstGeom prst="rect">
            <a:avLst/>
          </a:prstGeom>
        </p:spPr>
      </p:pic>
      <p:pic>
        <p:nvPicPr>
          <p:cNvPr id="11" name="Image 10">
            <a:extLst>
              <a:ext uri="{FF2B5EF4-FFF2-40B4-BE49-F238E27FC236}">
                <a16:creationId xmlns:a16="http://schemas.microsoft.com/office/drawing/2014/main" id="{A88D8CFE-5EBC-4C81-A5D4-AAFE986A97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3881" y="590189"/>
            <a:ext cx="1323521" cy="1323521"/>
          </a:xfrm>
          <a:prstGeom prst="rect">
            <a:avLst/>
          </a:prstGeom>
        </p:spPr>
      </p:pic>
      <p:pic>
        <p:nvPicPr>
          <p:cNvPr id="13" name="Image 12">
            <a:extLst>
              <a:ext uri="{FF2B5EF4-FFF2-40B4-BE49-F238E27FC236}">
                <a16:creationId xmlns:a16="http://schemas.microsoft.com/office/drawing/2014/main" id="{D1E69361-F43B-4C8A-B933-D402553DB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4272" y="595209"/>
            <a:ext cx="440050" cy="656741"/>
          </a:xfrm>
          <a:prstGeom prst="rect">
            <a:avLst/>
          </a:prstGeom>
        </p:spPr>
      </p:pic>
      <p:sp>
        <p:nvSpPr>
          <p:cNvPr id="14" name="Rectangle 13">
            <a:extLst>
              <a:ext uri="{FF2B5EF4-FFF2-40B4-BE49-F238E27FC236}">
                <a16:creationId xmlns:a16="http://schemas.microsoft.com/office/drawing/2014/main" id="{0CA2E2F7-3D89-4324-A657-197D38580055}"/>
              </a:ext>
            </a:extLst>
          </p:cNvPr>
          <p:cNvSpPr/>
          <p:nvPr/>
        </p:nvSpPr>
        <p:spPr>
          <a:xfrm>
            <a:off x="8606598" y="582131"/>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EF187E63-4D9F-4BA8-8989-9C2FA5C334E8}"/>
              </a:ext>
            </a:extLst>
          </p:cNvPr>
          <p:cNvSpPr txBox="1"/>
          <p:nvPr/>
        </p:nvSpPr>
        <p:spPr>
          <a:xfrm>
            <a:off x="8254899" y="1267379"/>
            <a:ext cx="2286581" cy="646331"/>
          </a:xfrm>
          <a:prstGeom prst="rect">
            <a:avLst/>
          </a:prstGeom>
          <a:noFill/>
        </p:spPr>
        <p:txBody>
          <a:bodyPr wrap="square" rtlCol="0">
            <a:spAutoFit/>
          </a:bodyPr>
          <a:lstStyle/>
          <a:p>
            <a:r>
              <a:rPr lang="fr-FR" b="1" dirty="0"/>
              <a:t>Louis-René VILLERMÉ</a:t>
            </a:r>
          </a:p>
          <a:p>
            <a:pPr algn="ctr"/>
            <a:r>
              <a:rPr lang="fr-FR" dirty="0"/>
              <a:t>(1782-1863)</a:t>
            </a:r>
          </a:p>
        </p:txBody>
      </p:sp>
      <p:sp>
        <p:nvSpPr>
          <p:cNvPr id="17" name="ZoneTexte 16">
            <a:extLst>
              <a:ext uri="{FF2B5EF4-FFF2-40B4-BE49-F238E27FC236}">
                <a16:creationId xmlns:a16="http://schemas.microsoft.com/office/drawing/2014/main" id="{11D72D74-BC12-430F-882F-B2C431B4B881}"/>
              </a:ext>
            </a:extLst>
          </p:cNvPr>
          <p:cNvSpPr txBox="1"/>
          <p:nvPr/>
        </p:nvSpPr>
        <p:spPr>
          <a:xfrm>
            <a:off x="6806242" y="1930152"/>
            <a:ext cx="5104185" cy="3323987"/>
          </a:xfrm>
          <a:prstGeom prst="rect">
            <a:avLst/>
          </a:prstGeom>
          <a:noFill/>
        </p:spPr>
        <p:txBody>
          <a:bodyPr wrap="square">
            <a:spAutoFit/>
          </a:bodyPr>
          <a:lstStyle/>
          <a:p>
            <a:pPr algn="just"/>
            <a:r>
              <a:rPr lang="fr-FR" sz="1500" dirty="0"/>
              <a:t>Médecin français, précurseur de la sociologie, pionnier de la médecine du travail.</a:t>
            </a:r>
          </a:p>
          <a:p>
            <a:pPr algn="just"/>
            <a:r>
              <a:rPr lang="fr-FR" sz="1500" dirty="0"/>
              <a:t>En 1840,il publie son </a:t>
            </a:r>
            <a:r>
              <a:rPr lang="fr-FR" sz="1500" i="1" dirty="0"/>
              <a:t>Tableau de l’état physique et moral des ouvriers employés dans les manufactures de coton, de laine et de soie</a:t>
            </a:r>
            <a:r>
              <a:rPr lang="fr-FR" sz="1500" dirty="0"/>
              <a:t>, il y étudie les conditions de travail des ouvriers mais également leur logement, leur alimentation, leur salaire, etc.</a:t>
            </a:r>
          </a:p>
          <a:p>
            <a:pPr algn="just"/>
            <a:r>
              <a:rPr lang="fr-FR" sz="1500" dirty="0"/>
              <a:t>Son travail va être à l’origine de 2 lois :</a:t>
            </a:r>
          </a:p>
          <a:p>
            <a:pPr algn="just"/>
            <a:r>
              <a:rPr lang="fr-FR" sz="1500" b="1" dirty="0">
                <a:solidFill>
                  <a:srgbClr val="FF0000"/>
                </a:solidFill>
              </a:rPr>
              <a:t>1841 :</a:t>
            </a:r>
            <a:r>
              <a:rPr lang="fr-FR" sz="1500" dirty="0"/>
              <a:t> travail des enfants à partir de 8 ans, dans les entreprises de plus de 20 salariés ;</a:t>
            </a:r>
          </a:p>
          <a:p>
            <a:pPr algn="just"/>
            <a:r>
              <a:rPr lang="fr-FR" sz="1500" b="1" dirty="0">
                <a:solidFill>
                  <a:srgbClr val="FF0000"/>
                </a:solidFill>
              </a:rPr>
              <a:t>1850 :</a:t>
            </a:r>
            <a:r>
              <a:rPr lang="fr-FR" sz="1500" dirty="0"/>
              <a:t> interdiction de la location de logements insalubres.</a:t>
            </a:r>
          </a:p>
          <a:p>
            <a:pPr algn="just"/>
            <a:r>
              <a:rPr lang="fr-FR" sz="1500" b="1" dirty="0"/>
              <a:t>Ensuite,</a:t>
            </a:r>
          </a:p>
          <a:p>
            <a:pPr algn="just"/>
            <a:r>
              <a:rPr lang="fr-FR" sz="1500" b="1" dirty="0">
                <a:solidFill>
                  <a:srgbClr val="FF0000"/>
                </a:solidFill>
              </a:rPr>
              <a:t>1874 :</a:t>
            </a:r>
            <a:r>
              <a:rPr lang="fr-FR" sz="1500" dirty="0"/>
              <a:t> loi de limitation de l’emploi avant 12 ans ;</a:t>
            </a:r>
          </a:p>
          <a:p>
            <a:pPr algn="just"/>
            <a:r>
              <a:rPr lang="fr-FR" sz="1500" b="1" dirty="0">
                <a:solidFill>
                  <a:srgbClr val="FF0000"/>
                </a:solidFill>
              </a:rPr>
              <a:t>1892 :</a:t>
            </a:r>
            <a:r>
              <a:rPr lang="fr-FR" sz="1500" dirty="0"/>
              <a:t> à 13 ans durée maximale du travail fixée à 10h ;</a:t>
            </a:r>
          </a:p>
          <a:p>
            <a:pPr algn="just"/>
            <a:r>
              <a:rPr lang="fr-FR" sz="1500" b="1" dirty="0">
                <a:solidFill>
                  <a:srgbClr val="FF0000"/>
                </a:solidFill>
              </a:rPr>
              <a:t>1926 :</a:t>
            </a:r>
            <a:r>
              <a:rPr lang="fr-FR" sz="1500" dirty="0"/>
              <a:t> loi interdisant l’accès des enfants aux travaux dangereux.</a:t>
            </a:r>
          </a:p>
        </p:txBody>
      </p:sp>
      <p:sp>
        <p:nvSpPr>
          <p:cNvPr id="19" name="ZoneTexte 18">
            <a:extLst>
              <a:ext uri="{FF2B5EF4-FFF2-40B4-BE49-F238E27FC236}">
                <a16:creationId xmlns:a16="http://schemas.microsoft.com/office/drawing/2014/main" id="{45EEE05B-BBE8-40FD-9C33-737036FB7429}"/>
              </a:ext>
            </a:extLst>
          </p:cNvPr>
          <p:cNvSpPr txBox="1"/>
          <p:nvPr/>
        </p:nvSpPr>
        <p:spPr>
          <a:xfrm>
            <a:off x="198409" y="4958725"/>
            <a:ext cx="6476349"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25 </a:t>
            </a:r>
            <a:r>
              <a:rPr lang="fr-FR" sz="1600" dirty="0">
                <a:solidFill>
                  <a:srgbClr val="0070C0"/>
                </a:solidFill>
                <a:latin typeface="Calibri" panose="020F0502020204030204" pitchFamily="34" charset="0"/>
                <a:cs typeface="Calibri" panose="020F0502020204030204" pitchFamily="34" charset="0"/>
              </a:rPr>
              <a:t>Comment a évolué le travail du coton en un demi-siècle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44CF15DA-4DA1-4601-8E3E-FA2680E47127}"/>
              </a:ext>
            </a:extLst>
          </p:cNvPr>
          <p:cNvSpPr txBox="1"/>
          <p:nvPr/>
        </p:nvSpPr>
        <p:spPr>
          <a:xfrm>
            <a:off x="605454" y="5205343"/>
            <a:ext cx="5389905" cy="1708160"/>
          </a:xfrm>
          <a:prstGeom prst="rect">
            <a:avLst/>
          </a:prstGeom>
          <a:noFill/>
        </p:spPr>
        <p:txBody>
          <a:bodyPr wrap="square">
            <a:spAutoFit/>
          </a:bodyPr>
          <a:lstStyle/>
          <a:p>
            <a:r>
              <a:rPr lang="fr-FR" sz="1500" dirty="0">
                <a:solidFill>
                  <a:schemeClr val="accent4">
                    <a:lumMod val="50000"/>
                  </a:schemeClr>
                </a:solidFill>
                <a:latin typeface="Calibri" panose="020F0502020204030204" pitchFamily="34" charset="0"/>
                <a:cs typeface="Calibri" panose="020F0502020204030204" pitchFamily="34" charset="0"/>
              </a:rPr>
              <a:t>Avec cette filature, nous pouvons observer le passage du </a:t>
            </a:r>
            <a:r>
              <a:rPr lang="fr-FR" sz="1500" i="1" dirty="0" err="1">
                <a:solidFill>
                  <a:schemeClr val="accent4">
                    <a:lumMod val="50000"/>
                  </a:schemeClr>
                </a:solidFill>
                <a:latin typeface="Calibri" panose="020F0502020204030204" pitchFamily="34" charset="0"/>
                <a:cs typeface="Calibri" panose="020F0502020204030204" pitchFamily="34" charset="0"/>
              </a:rPr>
              <a:t>domestic</a:t>
            </a:r>
            <a:r>
              <a:rPr lang="fr-FR" sz="1500" i="1" dirty="0">
                <a:solidFill>
                  <a:schemeClr val="accent4">
                    <a:lumMod val="50000"/>
                  </a:schemeClr>
                </a:solidFill>
                <a:latin typeface="Calibri" panose="020F0502020204030204" pitchFamily="34" charset="0"/>
                <a:cs typeface="Calibri" panose="020F0502020204030204" pitchFamily="34" charset="0"/>
              </a:rPr>
              <a:t>-system</a:t>
            </a:r>
            <a:r>
              <a:rPr lang="fr-FR" sz="1500" dirty="0">
                <a:solidFill>
                  <a:schemeClr val="accent4">
                    <a:lumMod val="50000"/>
                  </a:schemeClr>
                </a:solidFill>
                <a:latin typeface="Calibri" panose="020F0502020204030204" pitchFamily="34" charset="0"/>
                <a:cs typeface="Calibri" panose="020F0502020204030204" pitchFamily="34" charset="0"/>
              </a:rPr>
              <a:t> au </a:t>
            </a:r>
            <a:r>
              <a:rPr lang="fr-FR" sz="1500" b="1" i="1" dirty="0" err="1">
                <a:solidFill>
                  <a:schemeClr val="accent4">
                    <a:lumMod val="50000"/>
                  </a:schemeClr>
                </a:solidFill>
                <a:latin typeface="Calibri" panose="020F0502020204030204" pitchFamily="34" charset="0"/>
                <a:cs typeface="Calibri" panose="020F0502020204030204" pitchFamily="34" charset="0"/>
              </a:rPr>
              <a:t>factory</a:t>
            </a:r>
            <a:r>
              <a:rPr lang="fr-FR" sz="1500" b="1" i="1" dirty="0">
                <a:solidFill>
                  <a:schemeClr val="accent4">
                    <a:lumMod val="50000"/>
                  </a:schemeClr>
                </a:solidFill>
                <a:latin typeface="Calibri" panose="020F0502020204030204" pitchFamily="34" charset="0"/>
                <a:cs typeface="Calibri" panose="020F0502020204030204" pitchFamily="34" charset="0"/>
              </a:rPr>
              <a:t>-system</a:t>
            </a:r>
            <a:r>
              <a:rPr lang="fr-FR" sz="1500" dirty="0">
                <a:solidFill>
                  <a:schemeClr val="accent4">
                    <a:lumMod val="50000"/>
                  </a:schemeClr>
                </a:solidFill>
                <a:latin typeface="Calibri" panose="020F0502020204030204" pitchFamily="34" charset="0"/>
                <a:cs typeface="Calibri" panose="020F0502020204030204" pitchFamily="34" charset="0"/>
              </a:rPr>
              <a:t>. Il se caractérise par : </a:t>
            </a:r>
          </a:p>
          <a:p>
            <a:pPr marL="285750" indent="-285750">
              <a:buFont typeface="Arial" panose="020B0604020202020204" pitchFamily="34" charset="0"/>
              <a:buChar char="•"/>
            </a:pPr>
            <a:r>
              <a:rPr lang="fr-FR" sz="1500" dirty="0">
                <a:solidFill>
                  <a:schemeClr val="accent4">
                    <a:lumMod val="50000"/>
                  </a:schemeClr>
                </a:solidFill>
                <a:latin typeface="Calibri" panose="020F0502020204030204" pitchFamily="34" charset="0"/>
                <a:cs typeface="Calibri" panose="020F0502020204030204" pitchFamily="34" charset="0"/>
              </a:rPr>
              <a:t>de </a:t>
            </a:r>
            <a:r>
              <a:rPr lang="fr-FR" sz="1500" b="1" dirty="0">
                <a:solidFill>
                  <a:schemeClr val="accent4">
                    <a:lumMod val="50000"/>
                  </a:schemeClr>
                </a:solidFill>
                <a:latin typeface="Calibri" panose="020F0502020204030204" pitchFamily="34" charset="0"/>
                <a:cs typeface="Calibri" panose="020F0502020204030204" pitchFamily="34" charset="0"/>
              </a:rPr>
              <a:t>nombreuses machines</a:t>
            </a:r>
            <a:r>
              <a:rPr lang="fr-FR" sz="1500" dirty="0">
                <a:solidFill>
                  <a:schemeClr val="accent4">
                    <a:lumMod val="50000"/>
                  </a:schemeClr>
                </a:solidFill>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fr-FR" sz="1500" dirty="0">
                <a:solidFill>
                  <a:schemeClr val="accent4">
                    <a:lumMod val="50000"/>
                  </a:schemeClr>
                </a:solidFill>
                <a:latin typeface="Calibri" panose="020F0502020204030204" pitchFamily="34" charset="0"/>
                <a:cs typeface="Calibri" panose="020F0502020204030204" pitchFamily="34" charset="0"/>
              </a:rPr>
              <a:t>une main d’œuvre dans </a:t>
            </a:r>
            <a:r>
              <a:rPr lang="fr-FR" sz="1500" b="1" dirty="0">
                <a:solidFill>
                  <a:schemeClr val="accent4">
                    <a:lumMod val="50000"/>
                  </a:schemeClr>
                </a:solidFill>
                <a:latin typeface="Calibri" panose="020F0502020204030204" pitchFamily="34" charset="0"/>
                <a:cs typeface="Calibri" panose="020F0502020204030204" pitchFamily="34" charset="0"/>
              </a:rPr>
              <a:t>de vastes ateliers</a:t>
            </a:r>
            <a:r>
              <a:rPr lang="fr-FR" sz="1500" dirty="0">
                <a:solidFill>
                  <a:schemeClr val="accent4">
                    <a:lumMod val="50000"/>
                  </a:schemeClr>
                </a:solidFill>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fr-FR" sz="1500" dirty="0">
                <a:solidFill>
                  <a:schemeClr val="accent4">
                    <a:lumMod val="50000"/>
                  </a:schemeClr>
                </a:solidFill>
                <a:latin typeface="Calibri" panose="020F0502020204030204" pitchFamily="34" charset="0"/>
                <a:cs typeface="Calibri" panose="020F0502020204030204" pitchFamily="34" charset="0"/>
              </a:rPr>
              <a:t>une </a:t>
            </a:r>
            <a:r>
              <a:rPr lang="fr-FR" sz="1500" b="1" dirty="0">
                <a:solidFill>
                  <a:schemeClr val="accent4">
                    <a:lumMod val="50000"/>
                  </a:schemeClr>
                </a:solidFill>
                <a:latin typeface="Calibri" panose="020F0502020204030204" pitchFamily="34" charset="0"/>
                <a:cs typeface="Calibri" panose="020F0502020204030204" pitchFamily="34" charset="0"/>
              </a:rPr>
              <a:t>productivité accrue</a:t>
            </a:r>
            <a:r>
              <a:rPr lang="fr-FR" sz="1500" dirty="0">
                <a:solidFill>
                  <a:schemeClr val="accent4">
                    <a:lumMod val="50000"/>
                  </a:schemeClr>
                </a:solidFill>
                <a:latin typeface="Calibri" panose="020F0502020204030204" pitchFamily="34" charset="0"/>
                <a:cs typeface="Calibri" panose="020F0502020204030204" pitchFamily="34" charset="0"/>
              </a:rPr>
              <a:t>. </a:t>
            </a:r>
          </a:p>
          <a:p>
            <a:r>
              <a:rPr lang="fr-FR" sz="1500" dirty="0">
                <a:solidFill>
                  <a:schemeClr val="accent4">
                    <a:lumMod val="50000"/>
                  </a:schemeClr>
                </a:solidFill>
                <a:latin typeface="Calibri" panose="020F0502020204030204" pitchFamily="34" charset="0"/>
                <a:cs typeface="Calibri" panose="020F0502020204030204" pitchFamily="34" charset="0"/>
              </a:rPr>
              <a:t>Le sort des ouvriers n’y est pas forcément meilleur, même si, au fil du temps, le travail des enfants est un peu mieux encadré par la loi.</a:t>
            </a:r>
          </a:p>
        </p:txBody>
      </p:sp>
      <p:sp>
        <p:nvSpPr>
          <p:cNvPr id="21" name="Rectangle 20">
            <a:extLst>
              <a:ext uri="{FF2B5EF4-FFF2-40B4-BE49-F238E27FC236}">
                <a16:creationId xmlns:a16="http://schemas.microsoft.com/office/drawing/2014/main" id="{BD4D2BED-B1D5-42E4-AAF5-3FEFF06A1669}"/>
              </a:ext>
            </a:extLst>
          </p:cNvPr>
          <p:cNvSpPr/>
          <p:nvPr/>
        </p:nvSpPr>
        <p:spPr>
          <a:xfrm>
            <a:off x="6806242" y="516799"/>
            <a:ext cx="5086474" cy="469130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62DAA2D4-D844-4344-944D-92276AA8C1D2}"/>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6" name="Image 5">
            <a:hlinkClick r:id="rId5" action="ppaction://hlinksldjump"/>
            <a:extLst>
              <a:ext uri="{FF2B5EF4-FFF2-40B4-BE49-F238E27FC236}">
                <a16:creationId xmlns:a16="http://schemas.microsoft.com/office/drawing/2014/main" id="{79DD654A-3E13-2CEB-BE8B-669963BDC4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Tree>
    <p:extLst>
      <p:ext uri="{BB962C8B-B14F-4D97-AF65-F5344CB8AC3E}">
        <p14:creationId xmlns:p14="http://schemas.microsoft.com/office/powerpoint/2010/main" val="17775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80">
                                          <p:stCondLst>
                                            <p:cond delay="0"/>
                                          </p:stCondLst>
                                        </p:cTn>
                                        <p:tgtEl>
                                          <p:spTgt spid="11"/>
                                        </p:tgtEl>
                                      </p:cBhvr>
                                    </p:animEffect>
                                    <p:anim calcmode="lin" valueType="num">
                                      <p:cBhvr>
                                        <p:cTn id="2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6" dur="26">
                                          <p:stCondLst>
                                            <p:cond delay="650"/>
                                          </p:stCondLst>
                                        </p:cTn>
                                        <p:tgtEl>
                                          <p:spTgt spid="11"/>
                                        </p:tgtEl>
                                      </p:cBhvr>
                                      <p:to x="100000" y="60000"/>
                                    </p:animScale>
                                    <p:animScale>
                                      <p:cBhvr>
                                        <p:cTn id="27" dur="166" decel="50000">
                                          <p:stCondLst>
                                            <p:cond delay="676"/>
                                          </p:stCondLst>
                                        </p:cTn>
                                        <p:tgtEl>
                                          <p:spTgt spid="11"/>
                                        </p:tgtEl>
                                      </p:cBhvr>
                                      <p:to x="100000" y="100000"/>
                                    </p:animScale>
                                    <p:animScale>
                                      <p:cBhvr>
                                        <p:cTn id="28" dur="26">
                                          <p:stCondLst>
                                            <p:cond delay="1312"/>
                                          </p:stCondLst>
                                        </p:cTn>
                                        <p:tgtEl>
                                          <p:spTgt spid="11"/>
                                        </p:tgtEl>
                                      </p:cBhvr>
                                      <p:to x="100000" y="80000"/>
                                    </p:animScale>
                                    <p:animScale>
                                      <p:cBhvr>
                                        <p:cTn id="29" dur="166" decel="50000">
                                          <p:stCondLst>
                                            <p:cond delay="1338"/>
                                          </p:stCondLst>
                                        </p:cTn>
                                        <p:tgtEl>
                                          <p:spTgt spid="11"/>
                                        </p:tgtEl>
                                      </p:cBhvr>
                                      <p:to x="100000" y="100000"/>
                                    </p:animScale>
                                    <p:animScale>
                                      <p:cBhvr>
                                        <p:cTn id="30" dur="26">
                                          <p:stCondLst>
                                            <p:cond delay="1642"/>
                                          </p:stCondLst>
                                        </p:cTn>
                                        <p:tgtEl>
                                          <p:spTgt spid="11"/>
                                        </p:tgtEl>
                                      </p:cBhvr>
                                      <p:to x="100000" y="90000"/>
                                    </p:animScale>
                                    <p:animScale>
                                      <p:cBhvr>
                                        <p:cTn id="31" dur="166" decel="50000">
                                          <p:stCondLst>
                                            <p:cond delay="1668"/>
                                          </p:stCondLst>
                                        </p:cTn>
                                        <p:tgtEl>
                                          <p:spTgt spid="11"/>
                                        </p:tgtEl>
                                      </p:cBhvr>
                                      <p:to x="100000" y="100000"/>
                                    </p:animScale>
                                    <p:animScale>
                                      <p:cBhvr>
                                        <p:cTn id="32" dur="26">
                                          <p:stCondLst>
                                            <p:cond delay="1808"/>
                                          </p:stCondLst>
                                        </p:cTn>
                                        <p:tgtEl>
                                          <p:spTgt spid="11"/>
                                        </p:tgtEl>
                                      </p:cBhvr>
                                      <p:to x="100000" y="95000"/>
                                    </p:animScale>
                                    <p:animScale>
                                      <p:cBhvr>
                                        <p:cTn id="33" dur="166" decel="50000">
                                          <p:stCondLst>
                                            <p:cond delay="1834"/>
                                          </p:stCondLst>
                                        </p:cTn>
                                        <p:tgtEl>
                                          <p:spTgt spid="11"/>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80">
                                          <p:stCondLst>
                                            <p:cond delay="0"/>
                                          </p:stCondLst>
                                        </p:cTn>
                                        <p:tgtEl>
                                          <p:spTgt spid="13"/>
                                        </p:tgtEl>
                                      </p:cBhvr>
                                    </p:animEffect>
                                    <p:anim calcmode="lin" valueType="num">
                                      <p:cBhvr>
                                        <p:cTn id="3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2" dur="26">
                                          <p:stCondLst>
                                            <p:cond delay="650"/>
                                          </p:stCondLst>
                                        </p:cTn>
                                        <p:tgtEl>
                                          <p:spTgt spid="13"/>
                                        </p:tgtEl>
                                      </p:cBhvr>
                                      <p:to x="100000" y="60000"/>
                                    </p:animScale>
                                    <p:animScale>
                                      <p:cBhvr>
                                        <p:cTn id="43" dur="166" decel="50000">
                                          <p:stCondLst>
                                            <p:cond delay="676"/>
                                          </p:stCondLst>
                                        </p:cTn>
                                        <p:tgtEl>
                                          <p:spTgt spid="13"/>
                                        </p:tgtEl>
                                      </p:cBhvr>
                                      <p:to x="100000" y="100000"/>
                                    </p:animScale>
                                    <p:animScale>
                                      <p:cBhvr>
                                        <p:cTn id="44" dur="26">
                                          <p:stCondLst>
                                            <p:cond delay="1312"/>
                                          </p:stCondLst>
                                        </p:cTn>
                                        <p:tgtEl>
                                          <p:spTgt spid="13"/>
                                        </p:tgtEl>
                                      </p:cBhvr>
                                      <p:to x="100000" y="80000"/>
                                    </p:animScale>
                                    <p:animScale>
                                      <p:cBhvr>
                                        <p:cTn id="45" dur="166" decel="50000">
                                          <p:stCondLst>
                                            <p:cond delay="1338"/>
                                          </p:stCondLst>
                                        </p:cTn>
                                        <p:tgtEl>
                                          <p:spTgt spid="13"/>
                                        </p:tgtEl>
                                      </p:cBhvr>
                                      <p:to x="100000" y="100000"/>
                                    </p:animScale>
                                    <p:animScale>
                                      <p:cBhvr>
                                        <p:cTn id="46" dur="26">
                                          <p:stCondLst>
                                            <p:cond delay="1642"/>
                                          </p:stCondLst>
                                        </p:cTn>
                                        <p:tgtEl>
                                          <p:spTgt spid="13"/>
                                        </p:tgtEl>
                                      </p:cBhvr>
                                      <p:to x="100000" y="90000"/>
                                    </p:animScale>
                                    <p:animScale>
                                      <p:cBhvr>
                                        <p:cTn id="47" dur="166" decel="50000">
                                          <p:stCondLst>
                                            <p:cond delay="1668"/>
                                          </p:stCondLst>
                                        </p:cTn>
                                        <p:tgtEl>
                                          <p:spTgt spid="13"/>
                                        </p:tgtEl>
                                      </p:cBhvr>
                                      <p:to x="100000" y="100000"/>
                                    </p:animScale>
                                    <p:animScale>
                                      <p:cBhvr>
                                        <p:cTn id="48" dur="26">
                                          <p:stCondLst>
                                            <p:cond delay="1808"/>
                                          </p:stCondLst>
                                        </p:cTn>
                                        <p:tgtEl>
                                          <p:spTgt spid="13"/>
                                        </p:tgtEl>
                                      </p:cBhvr>
                                      <p:to x="100000" y="95000"/>
                                    </p:animScale>
                                    <p:animScale>
                                      <p:cBhvr>
                                        <p:cTn id="49" dur="166" decel="50000">
                                          <p:stCondLst>
                                            <p:cond delay="1834"/>
                                          </p:stCondLst>
                                        </p:cTn>
                                        <p:tgtEl>
                                          <p:spTgt spid="13"/>
                                        </p:tgtEl>
                                      </p:cBhvr>
                                      <p:to x="100000" y="100000"/>
                                    </p:animScale>
                                  </p:childTnLst>
                                </p:cTn>
                              </p:par>
                              <p:par>
                                <p:cTn id="50" presetID="26"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80">
                                          <p:stCondLst>
                                            <p:cond delay="0"/>
                                          </p:stCondLst>
                                        </p:cTn>
                                        <p:tgtEl>
                                          <p:spTgt spid="14"/>
                                        </p:tgtEl>
                                      </p:cBhvr>
                                    </p:animEffect>
                                    <p:anim calcmode="lin" valueType="num">
                                      <p:cBhvr>
                                        <p:cTn id="5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8" dur="26">
                                          <p:stCondLst>
                                            <p:cond delay="650"/>
                                          </p:stCondLst>
                                        </p:cTn>
                                        <p:tgtEl>
                                          <p:spTgt spid="14"/>
                                        </p:tgtEl>
                                      </p:cBhvr>
                                      <p:to x="100000" y="60000"/>
                                    </p:animScale>
                                    <p:animScale>
                                      <p:cBhvr>
                                        <p:cTn id="59" dur="166" decel="50000">
                                          <p:stCondLst>
                                            <p:cond delay="676"/>
                                          </p:stCondLst>
                                        </p:cTn>
                                        <p:tgtEl>
                                          <p:spTgt spid="14"/>
                                        </p:tgtEl>
                                      </p:cBhvr>
                                      <p:to x="100000" y="100000"/>
                                    </p:animScale>
                                    <p:animScale>
                                      <p:cBhvr>
                                        <p:cTn id="60" dur="26">
                                          <p:stCondLst>
                                            <p:cond delay="1312"/>
                                          </p:stCondLst>
                                        </p:cTn>
                                        <p:tgtEl>
                                          <p:spTgt spid="14"/>
                                        </p:tgtEl>
                                      </p:cBhvr>
                                      <p:to x="100000" y="80000"/>
                                    </p:animScale>
                                    <p:animScale>
                                      <p:cBhvr>
                                        <p:cTn id="61" dur="166" decel="50000">
                                          <p:stCondLst>
                                            <p:cond delay="1338"/>
                                          </p:stCondLst>
                                        </p:cTn>
                                        <p:tgtEl>
                                          <p:spTgt spid="14"/>
                                        </p:tgtEl>
                                      </p:cBhvr>
                                      <p:to x="100000" y="100000"/>
                                    </p:animScale>
                                    <p:animScale>
                                      <p:cBhvr>
                                        <p:cTn id="62" dur="26">
                                          <p:stCondLst>
                                            <p:cond delay="1642"/>
                                          </p:stCondLst>
                                        </p:cTn>
                                        <p:tgtEl>
                                          <p:spTgt spid="14"/>
                                        </p:tgtEl>
                                      </p:cBhvr>
                                      <p:to x="100000" y="90000"/>
                                    </p:animScale>
                                    <p:animScale>
                                      <p:cBhvr>
                                        <p:cTn id="63" dur="166" decel="50000">
                                          <p:stCondLst>
                                            <p:cond delay="1668"/>
                                          </p:stCondLst>
                                        </p:cTn>
                                        <p:tgtEl>
                                          <p:spTgt spid="14"/>
                                        </p:tgtEl>
                                      </p:cBhvr>
                                      <p:to x="100000" y="100000"/>
                                    </p:animScale>
                                    <p:animScale>
                                      <p:cBhvr>
                                        <p:cTn id="64" dur="26">
                                          <p:stCondLst>
                                            <p:cond delay="1808"/>
                                          </p:stCondLst>
                                        </p:cTn>
                                        <p:tgtEl>
                                          <p:spTgt spid="14"/>
                                        </p:tgtEl>
                                      </p:cBhvr>
                                      <p:to x="100000" y="95000"/>
                                    </p:animScale>
                                    <p:animScale>
                                      <p:cBhvr>
                                        <p:cTn id="65" dur="166" decel="50000">
                                          <p:stCondLst>
                                            <p:cond delay="1834"/>
                                          </p:stCondLst>
                                        </p:cTn>
                                        <p:tgtEl>
                                          <p:spTgt spid="14"/>
                                        </p:tgtEl>
                                      </p:cBhvr>
                                      <p:to x="100000" y="100000"/>
                                    </p:animScale>
                                  </p:childTnLst>
                                </p:cTn>
                              </p:par>
                              <p:par>
                                <p:cTn id="66" presetID="26"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down)">
                                      <p:cBhvr>
                                        <p:cTn id="68" dur="580">
                                          <p:stCondLst>
                                            <p:cond delay="0"/>
                                          </p:stCondLst>
                                        </p:cTn>
                                        <p:tgtEl>
                                          <p:spTgt spid="15"/>
                                        </p:tgtEl>
                                      </p:cBhvr>
                                    </p:animEffect>
                                    <p:anim calcmode="lin" valueType="num">
                                      <p:cBhvr>
                                        <p:cTn id="6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4" dur="26">
                                          <p:stCondLst>
                                            <p:cond delay="650"/>
                                          </p:stCondLst>
                                        </p:cTn>
                                        <p:tgtEl>
                                          <p:spTgt spid="15"/>
                                        </p:tgtEl>
                                      </p:cBhvr>
                                      <p:to x="100000" y="60000"/>
                                    </p:animScale>
                                    <p:animScale>
                                      <p:cBhvr>
                                        <p:cTn id="75" dur="166" decel="50000">
                                          <p:stCondLst>
                                            <p:cond delay="676"/>
                                          </p:stCondLst>
                                        </p:cTn>
                                        <p:tgtEl>
                                          <p:spTgt spid="15"/>
                                        </p:tgtEl>
                                      </p:cBhvr>
                                      <p:to x="100000" y="100000"/>
                                    </p:animScale>
                                    <p:animScale>
                                      <p:cBhvr>
                                        <p:cTn id="76" dur="26">
                                          <p:stCondLst>
                                            <p:cond delay="1312"/>
                                          </p:stCondLst>
                                        </p:cTn>
                                        <p:tgtEl>
                                          <p:spTgt spid="15"/>
                                        </p:tgtEl>
                                      </p:cBhvr>
                                      <p:to x="100000" y="80000"/>
                                    </p:animScale>
                                    <p:animScale>
                                      <p:cBhvr>
                                        <p:cTn id="77" dur="166" decel="50000">
                                          <p:stCondLst>
                                            <p:cond delay="1338"/>
                                          </p:stCondLst>
                                        </p:cTn>
                                        <p:tgtEl>
                                          <p:spTgt spid="15"/>
                                        </p:tgtEl>
                                      </p:cBhvr>
                                      <p:to x="100000" y="100000"/>
                                    </p:animScale>
                                    <p:animScale>
                                      <p:cBhvr>
                                        <p:cTn id="78" dur="26">
                                          <p:stCondLst>
                                            <p:cond delay="1642"/>
                                          </p:stCondLst>
                                        </p:cTn>
                                        <p:tgtEl>
                                          <p:spTgt spid="15"/>
                                        </p:tgtEl>
                                      </p:cBhvr>
                                      <p:to x="100000" y="90000"/>
                                    </p:animScale>
                                    <p:animScale>
                                      <p:cBhvr>
                                        <p:cTn id="79" dur="166" decel="50000">
                                          <p:stCondLst>
                                            <p:cond delay="1668"/>
                                          </p:stCondLst>
                                        </p:cTn>
                                        <p:tgtEl>
                                          <p:spTgt spid="15"/>
                                        </p:tgtEl>
                                      </p:cBhvr>
                                      <p:to x="100000" y="100000"/>
                                    </p:animScale>
                                    <p:animScale>
                                      <p:cBhvr>
                                        <p:cTn id="80" dur="26">
                                          <p:stCondLst>
                                            <p:cond delay="1808"/>
                                          </p:stCondLst>
                                        </p:cTn>
                                        <p:tgtEl>
                                          <p:spTgt spid="15"/>
                                        </p:tgtEl>
                                      </p:cBhvr>
                                      <p:to x="100000" y="95000"/>
                                    </p:animScale>
                                    <p:animScale>
                                      <p:cBhvr>
                                        <p:cTn id="81" dur="166" decel="50000">
                                          <p:stCondLst>
                                            <p:cond delay="1834"/>
                                          </p:stCondLst>
                                        </p:cTn>
                                        <p:tgtEl>
                                          <p:spTgt spid="15"/>
                                        </p:tgtEl>
                                      </p:cBhvr>
                                      <p:to x="100000" y="100000"/>
                                    </p:animScale>
                                  </p:childTnLst>
                                </p:cTn>
                              </p:par>
                              <p:par>
                                <p:cTn id="82" presetID="26" presetClass="entr" presetSubtype="0"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down)">
                                      <p:cBhvr>
                                        <p:cTn id="84" dur="580">
                                          <p:stCondLst>
                                            <p:cond delay="0"/>
                                          </p:stCondLst>
                                        </p:cTn>
                                        <p:tgtEl>
                                          <p:spTgt spid="17"/>
                                        </p:tgtEl>
                                      </p:cBhvr>
                                    </p:animEffect>
                                    <p:anim calcmode="lin" valueType="num">
                                      <p:cBhvr>
                                        <p:cTn id="8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0" dur="26">
                                          <p:stCondLst>
                                            <p:cond delay="650"/>
                                          </p:stCondLst>
                                        </p:cTn>
                                        <p:tgtEl>
                                          <p:spTgt spid="17"/>
                                        </p:tgtEl>
                                      </p:cBhvr>
                                      <p:to x="100000" y="60000"/>
                                    </p:animScale>
                                    <p:animScale>
                                      <p:cBhvr>
                                        <p:cTn id="91" dur="166" decel="50000">
                                          <p:stCondLst>
                                            <p:cond delay="676"/>
                                          </p:stCondLst>
                                        </p:cTn>
                                        <p:tgtEl>
                                          <p:spTgt spid="17"/>
                                        </p:tgtEl>
                                      </p:cBhvr>
                                      <p:to x="100000" y="100000"/>
                                    </p:animScale>
                                    <p:animScale>
                                      <p:cBhvr>
                                        <p:cTn id="92" dur="26">
                                          <p:stCondLst>
                                            <p:cond delay="1312"/>
                                          </p:stCondLst>
                                        </p:cTn>
                                        <p:tgtEl>
                                          <p:spTgt spid="17"/>
                                        </p:tgtEl>
                                      </p:cBhvr>
                                      <p:to x="100000" y="80000"/>
                                    </p:animScale>
                                    <p:animScale>
                                      <p:cBhvr>
                                        <p:cTn id="93" dur="166" decel="50000">
                                          <p:stCondLst>
                                            <p:cond delay="1338"/>
                                          </p:stCondLst>
                                        </p:cTn>
                                        <p:tgtEl>
                                          <p:spTgt spid="17"/>
                                        </p:tgtEl>
                                      </p:cBhvr>
                                      <p:to x="100000" y="100000"/>
                                    </p:animScale>
                                    <p:animScale>
                                      <p:cBhvr>
                                        <p:cTn id="94" dur="26">
                                          <p:stCondLst>
                                            <p:cond delay="1642"/>
                                          </p:stCondLst>
                                        </p:cTn>
                                        <p:tgtEl>
                                          <p:spTgt spid="17"/>
                                        </p:tgtEl>
                                      </p:cBhvr>
                                      <p:to x="100000" y="90000"/>
                                    </p:animScale>
                                    <p:animScale>
                                      <p:cBhvr>
                                        <p:cTn id="95" dur="166" decel="50000">
                                          <p:stCondLst>
                                            <p:cond delay="1668"/>
                                          </p:stCondLst>
                                        </p:cTn>
                                        <p:tgtEl>
                                          <p:spTgt spid="17"/>
                                        </p:tgtEl>
                                      </p:cBhvr>
                                      <p:to x="100000" y="100000"/>
                                    </p:animScale>
                                    <p:animScale>
                                      <p:cBhvr>
                                        <p:cTn id="96" dur="26">
                                          <p:stCondLst>
                                            <p:cond delay="1808"/>
                                          </p:stCondLst>
                                        </p:cTn>
                                        <p:tgtEl>
                                          <p:spTgt spid="17"/>
                                        </p:tgtEl>
                                      </p:cBhvr>
                                      <p:to x="100000" y="95000"/>
                                    </p:animScale>
                                    <p:animScale>
                                      <p:cBhvr>
                                        <p:cTn id="97" dur="166" decel="50000">
                                          <p:stCondLst>
                                            <p:cond delay="1834"/>
                                          </p:stCondLst>
                                        </p:cTn>
                                        <p:tgtEl>
                                          <p:spTgt spid="17"/>
                                        </p:tgtEl>
                                      </p:cBhvr>
                                      <p:to x="100000" y="100000"/>
                                    </p:animScale>
                                  </p:childTnLst>
                                </p:cTn>
                              </p:par>
                              <p:par>
                                <p:cTn id="98" presetID="26" presetClass="entr" presetSubtype="0"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down)">
                                      <p:cBhvr>
                                        <p:cTn id="100" dur="580">
                                          <p:stCondLst>
                                            <p:cond delay="0"/>
                                          </p:stCondLst>
                                        </p:cTn>
                                        <p:tgtEl>
                                          <p:spTgt spid="21"/>
                                        </p:tgtEl>
                                      </p:cBhvr>
                                    </p:animEffect>
                                    <p:anim calcmode="lin" valueType="num">
                                      <p:cBhvr>
                                        <p:cTn id="101"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06" dur="26">
                                          <p:stCondLst>
                                            <p:cond delay="650"/>
                                          </p:stCondLst>
                                        </p:cTn>
                                        <p:tgtEl>
                                          <p:spTgt spid="21"/>
                                        </p:tgtEl>
                                      </p:cBhvr>
                                      <p:to x="100000" y="60000"/>
                                    </p:animScale>
                                    <p:animScale>
                                      <p:cBhvr>
                                        <p:cTn id="107" dur="166" decel="50000">
                                          <p:stCondLst>
                                            <p:cond delay="676"/>
                                          </p:stCondLst>
                                        </p:cTn>
                                        <p:tgtEl>
                                          <p:spTgt spid="21"/>
                                        </p:tgtEl>
                                      </p:cBhvr>
                                      <p:to x="100000" y="100000"/>
                                    </p:animScale>
                                    <p:animScale>
                                      <p:cBhvr>
                                        <p:cTn id="108" dur="26">
                                          <p:stCondLst>
                                            <p:cond delay="1312"/>
                                          </p:stCondLst>
                                        </p:cTn>
                                        <p:tgtEl>
                                          <p:spTgt spid="21"/>
                                        </p:tgtEl>
                                      </p:cBhvr>
                                      <p:to x="100000" y="80000"/>
                                    </p:animScale>
                                    <p:animScale>
                                      <p:cBhvr>
                                        <p:cTn id="109" dur="166" decel="50000">
                                          <p:stCondLst>
                                            <p:cond delay="1338"/>
                                          </p:stCondLst>
                                        </p:cTn>
                                        <p:tgtEl>
                                          <p:spTgt spid="21"/>
                                        </p:tgtEl>
                                      </p:cBhvr>
                                      <p:to x="100000" y="100000"/>
                                    </p:animScale>
                                    <p:animScale>
                                      <p:cBhvr>
                                        <p:cTn id="110" dur="26">
                                          <p:stCondLst>
                                            <p:cond delay="1642"/>
                                          </p:stCondLst>
                                        </p:cTn>
                                        <p:tgtEl>
                                          <p:spTgt spid="21"/>
                                        </p:tgtEl>
                                      </p:cBhvr>
                                      <p:to x="100000" y="90000"/>
                                    </p:animScale>
                                    <p:animScale>
                                      <p:cBhvr>
                                        <p:cTn id="111" dur="166" decel="50000">
                                          <p:stCondLst>
                                            <p:cond delay="1668"/>
                                          </p:stCondLst>
                                        </p:cTn>
                                        <p:tgtEl>
                                          <p:spTgt spid="21"/>
                                        </p:tgtEl>
                                      </p:cBhvr>
                                      <p:to x="100000" y="100000"/>
                                    </p:animScale>
                                    <p:animScale>
                                      <p:cBhvr>
                                        <p:cTn id="112" dur="26">
                                          <p:stCondLst>
                                            <p:cond delay="1808"/>
                                          </p:stCondLst>
                                        </p:cTn>
                                        <p:tgtEl>
                                          <p:spTgt spid="21"/>
                                        </p:tgtEl>
                                      </p:cBhvr>
                                      <p:to x="100000" y="95000"/>
                                    </p:animScale>
                                    <p:animScale>
                                      <p:cBhvr>
                                        <p:cTn id="113" dur="166" decel="50000">
                                          <p:stCondLst>
                                            <p:cond delay="1834"/>
                                          </p:stCondLst>
                                        </p:cTn>
                                        <p:tgtEl>
                                          <p:spTgt spid="21"/>
                                        </p:tgtEl>
                                      </p:cBhvr>
                                      <p:to x="100000" y="100000"/>
                                    </p:animScale>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19"/>
                                        </p:tgtEl>
                                        <p:attrNameLst>
                                          <p:attrName>style.visibility</p:attrName>
                                        </p:attrNameLst>
                                      </p:cBhvr>
                                      <p:to>
                                        <p:strVal val="visible"/>
                                      </p:to>
                                    </p:set>
                                    <p:anim calcmode="lin" valueType="num">
                                      <p:cBhvr additive="base">
                                        <p:cTn id="118" dur="500" fill="hold"/>
                                        <p:tgtEl>
                                          <p:spTgt spid="19"/>
                                        </p:tgtEl>
                                        <p:attrNameLst>
                                          <p:attrName>ppt_x</p:attrName>
                                        </p:attrNameLst>
                                      </p:cBhvr>
                                      <p:tavLst>
                                        <p:tav tm="0">
                                          <p:val>
                                            <p:strVal val="#ppt_x"/>
                                          </p:val>
                                        </p:tav>
                                        <p:tav tm="100000">
                                          <p:val>
                                            <p:strVal val="#ppt_x"/>
                                          </p:val>
                                        </p:tav>
                                      </p:tavLst>
                                    </p:anim>
                                    <p:anim calcmode="lin" valueType="num">
                                      <p:cBhvr additive="base">
                                        <p:cTn id="1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20"/>
                                        </p:tgtEl>
                                        <p:attrNameLst>
                                          <p:attrName>style.visibility</p:attrName>
                                        </p:attrNameLst>
                                      </p:cBhvr>
                                      <p:to>
                                        <p:strVal val="visible"/>
                                      </p:to>
                                    </p:set>
                                    <p:anim calcmode="lin" valueType="num">
                                      <p:cBhvr additive="base">
                                        <p:cTn id="124" dur="500" fill="hold"/>
                                        <p:tgtEl>
                                          <p:spTgt spid="20"/>
                                        </p:tgtEl>
                                        <p:attrNameLst>
                                          <p:attrName>ppt_x</p:attrName>
                                        </p:attrNameLst>
                                      </p:cBhvr>
                                      <p:tavLst>
                                        <p:tav tm="0">
                                          <p:val>
                                            <p:strVal val="#ppt_x"/>
                                          </p:val>
                                        </p:tav>
                                        <p:tav tm="100000">
                                          <p:val>
                                            <p:strVal val="#ppt_x"/>
                                          </p:val>
                                        </p:tav>
                                      </p:tavLst>
                                    </p:anim>
                                    <p:anim calcmode="lin" valueType="num">
                                      <p:cBhvr additive="base">
                                        <p:cTn id="1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7" grpId="0"/>
      <p:bldP spid="19" grpId="0"/>
      <p:bldP spid="20" grpId="0"/>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DD633A7-9BEA-4A6C-B28C-36D5CEF70C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601" y="1126376"/>
            <a:ext cx="6315449" cy="3673652"/>
          </a:xfrm>
          <a:prstGeom prst="rect">
            <a:avLst/>
          </a:prstGeom>
        </p:spPr>
      </p:pic>
      <p:sp>
        <p:nvSpPr>
          <p:cNvPr id="7" name="ZoneTexte 6">
            <a:extLst>
              <a:ext uri="{FF2B5EF4-FFF2-40B4-BE49-F238E27FC236}">
                <a16:creationId xmlns:a16="http://schemas.microsoft.com/office/drawing/2014/main" id="{5A06B7F0-755C-4235-8E47-B80A454FE92A}"/>
              </a:ext>
            </a:extLst>
          </p:cNvPr>
          <p:cNvSpPr txBox="1"/>
          <p:nvPr/>
        </p:nvSpPr>
        <p:spPr>
          <a:xfrm>
            <a:off x="181165" y="429245"/>
            <a:ext cx="541111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26 : </a:t>
            </a:r>
            <a:r>
              <a:rPr lang="fr-FR" b="1" dirty="0">
                <a:solidFill>
                  <a:srgbClr val="0070C0"/>
                </a:solidFill>
                <a:latin typeface="Calibri" panose="020F0502020204030204" pitchFamily="34" charset="0"/>
                <a:cs typeface="Calibri" panose="020F0502020204030204" pitchFamily="34" charset="0"/>
              </a:rPr>
              <a:t>Chaine Renault KZ vers 1920</a:t>
            </a:r>
          </a:p>
        </p:txBody>
      </p:sp>
      <p:grpSp>
        <p:nvGrpSpPr>
          <p:cNvPr id="16" name="Groupe 15">
            <a:extLst>
              <a:ext uri="{FF2B5EF4-FFF2-40B4-BE49-F238E27FC236}">
                <a16:creationId xmlns:a16="http://schemas.microsoft.com/office/drawing/2014/main" id="{70296CCB-3339-C6CF-4E62-FB3D775EBA14}"/>
              </a:ext>
            </a:extLst>
          </p:cNvPr>
          <p:cNvGrpSpPr/>
          <p:nvPr/>
        </p:nvGrpSpPr>
        <p:grpSpPr>
          <a:xfrm>
            <a:off x="7339893" y="226024"/>
            <a:ext cx="1238616" cy="813556"/>
            <a:chOff x="6684115" y="226024"/>
            <a:chExt cx="1238616" cy="813556"/>
          </a:xfrm>
        </p:grpSpPr>
        <p:pic>
          <p:nvPicPr>
            <p:cNvPr id="6" name="Image 5">
              <a:extLst>
                <a:ext uri="{FF2B5EF4-FFF2-40B4-BE49-F238E27FC236}">
                  <a16:creationId xmlns:a16="http://schemas.microsoft.com/office/drawing/2014/main" id="{EE7A9791-66F5-8CD0-D4DF-6DE817A82A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4115" y="226024"/>
              <a:ext cx="1238616" cy="813556"/>
            </a:xfrm>
            <a:prstGeom prst="rect">
              <a:avLst/>
            </a:prstGeom>
          </p:spPr>
        </p:pic>
        <p:pic>
          <p:nvPicPr>
            <p:cNvPr id="9" name="Image 8">
              <a:hlinkClick r:id="rId4"/>
              <a:extLst>
                <a:ext uri="{FF2B5EF4-FFF2-40B4-BE49-F238E27FC236}">
                  <a16:creationId xmlns:a16="http://schemas.microsoft.com/office/drawing/2014/main" id="{B448E965-74F8-44AB-9B0D-0733BE18A2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2775" y="264763"/>
              <a:ext cx="525769" cy="731149"/>
            </a:xfrm>
            <a:prstGeom prst="rect">
              <a:avLst/>
            </a:prstGeom>
          </p:spPr>
        </p:pic>
      </p:grpSp>
      <p:sp>
        <p:nvSpPr>
          <p:cNvPr id="11" name="ZoneTexte 10">
            <a:extLst>
              <a:ext uri="{FF2B5EF4-FFF2-40B4-BE49-F238E27FC236}">
                <a16:creationId xmlns:a16="http://schemas.microsoft.com/office/drawing/2014/main" id="{C9FEB307-6F69-4BA9-B470-F02DD61A40D3}"/>
              </a:ext>
            </a:extLst>
          </p:cNvPr>
          <p:cNvSpPr txBox="1"/>
          <p:nvPr/>
        </p:nvSpPr>
        <p:spPr>
          <a:xfrm>
            <a:off x="6875750" y="1070376"/>
            <a:ext cx="4916559" cy="3785652"/>
          </a:xfrm>
          <a:prstGeom prst="rect">
            <a:avLst/>
          </a:prstGeom>
          <a:noFill/>
        </p:spPr>
        <p:txBody>
          <a:bodyPr wrap="square">
            <a:spAutoFit/>
          </a:bodyPr>
          <a:lstStyle/>
          <a:p>
            <a:pPr algn="just"/>
            <a:r>
              <a:rPr lang="fr-FR" sz="1600" dirty="0"/>
              <a:t>Introduite en 1913 dans les usines FORD, la chaîne automobile est rapidement apparue comme l’emblème de la modernité industrielle.</a:t>
            </a:r>
          </a:p>
          <a:p>
            <a:pPr algn="just"/>
            <a:r>
              <a:rPr lang="fr-FR" sz="1600" dirty="0"/>
              <a:t>Selon Henry FORD, ce mode d’organisation d’une fabrication standardisée est l’instrument d’une réforme sociale. « Il est possible d’accroître le bien-être du travailleur, non en le faisant travailler moins, mais en l’aidant à travailler mieux. » Ce n’est pas cette appréciation qui l’emporte lorsqu’on regarde une image du travail à la chaîne. Charlie CHAPLIN, dans </a:t>
            </a:r>
            <a:r>
              <a:rPr lang="fr-FR" sz="1600" i="1" dirty="0"/>
              <a:t>Les Temps modernes</a:t>
            </a:r>
            <a:r>
              <a:rPr lang="fr-FR" sz="1600" dirty="0"/>
              <a:t>, en offre une autre vision : celle de l’homme asservi, esclave burlesque d’un dispositif inhumain. Ainsi le travail à la chaîne peut-il tour à tour servir d’étendard et de figure infâme de l’</a:t>
            </a:r>
            <a:r>
              <a:rPr lang="fr-FR" sz="1600" b="1" dirty="0"/>
              <a:t>O</a:t>
            </a:r>
            <a:r>
              <a:rPr lang="fr-FR" sz="1600" dirty="0"/>
              <a:t>rganisation </a:t>
            </a:r>
            <a:r>
              <a:rPr lang="fr-FR" sz="1600" b="1" dirty="0"/>
              <a:t>S</a:t>
            </a:r>
            <a:r>
              <a:rPr lang="fr-FR" sz="1600" dirty="0"/>
              <a:t>cientifique du </a:t>
            </a:r>
            <a:r>
              <a:rPr lang="fr-FR" sz="1600" b="1" dirty="0"/>
              <a:t>T</a:t>
            </a:r>
            <a:r>
              <a:rPr lang="fr-FR" sz="1600" dirty="0"/>
              <a:t>ravail (OST).</a:t>
            </a:r>
          </a:p>
        </p:txBody>
      </p:sp>
      <p:sp>
        <p:nvSpPr>
          <p:cNvPr id="13" name="ZoneTexte 12">
            <a:extLst>
              <a:ext uri="{FF2B5EF4-FFF2-40B4-BE49-F238E27FC236}">
                <a16:creationId xmlns:a16="http://schemas.microsoft.com/office/drawing/2014/main" id="{162716B0-F74B-483F-9120-8250290F6ACD}"/>
              </a:ext>
            </a:extLst>
          </p:cNvPr>
          <p:cNvSpPr txBox="1"/>
          <p:nvPr/>
        </p:nvSpPr>
        <p:spPr>
          <a:xfrm>
            <a:off x="5106838" y="4856028"/>
            <a:ext cx="6795458" cy="276999"/>
          </a:xfrm>
          <a:prstGeom prst="rect">
            <a:avLst/>
          </a:prstGeom>
          <a:noFill/>
        </p:spPr>
        <p:txBody>
          <a:bodyPr wrap="square">
            <a:spAutoFit/>
          </a:bodyPr>
          <a:lstStyle/>
          <a:p>
            <a:pPr algn="l"/>
            <a:r>
              <a:rPr lang="fr-FR" sz="1200" b="0" i="0" u="none" strike="noStrike" baseline="0" dirty="0">
                <a:latin typeface="ArialMT"/>
              </a:rPr>
              <a:t>D’après Alain P. MICHEL, </a:t>
            </a:r>
            <a:r>
              <a:rPr lang="fr-FR" sz="1200" b="0" i="1" u="none" strike="noStrike" baseline="0" dirty="0">
                <a:latin typeface="ArialMT"/>
              </a:rPr>
              <a:t>Le travail à la chaîne en images</a:t>
            </a:r>
            <a:r>
              <a:rPr lang="fr-FR" sz="1200" b="0" i="0" u="none" strike="noStrike" baseline="0" dirty="0">
                <a:latin typeface="ArialMT"/>
              </a:rPr>
              <a:t>, U</a:t>
            </a:r>
            <a:r>
              <a:rPr lang="fr-FR" sz="1200" b="0" i="1" u="none" strike="noStrike" baseline="0" dirty="0">
                <a:latin typeface="Arial-ItalicMT"/>
              </a:rPr>
              <a:t>niversité d'Evry-Val d’Essonne, 2006.</a:t>
            </a:r>
            <a:endParaRPr lang="fr-FR" dirty="0"/>
          </a:p>
        </p:txBody>
      </p:sp>
      <p:grpSp>
        <p:nvGrpSpPr>
          <p:cNvPr id="18" name="Groupe 17">
            <a:extLst>
              <a:ext uri="{FF2B5EF4-FFF2-40B4-BE49-F238E27FC236}">
                <a16:creationId xmlns:a16="http://schemas.microsoft.com/office/drawing/2014/main" id="{CB43CC92-9AC2-DE8D-3962-DEEE666154CC}"/>
              </a:ext>
            </a:extLst>
          </p:cNvPr>
          <p:cNvGrpSpPr/>
          <p:nvPr/>
        </p:nvGrpSpPr>
        <p:grpSpPr>
          <a:xfrm>
            <a:off x="8616653" y="224325"/>
            <a:ext cx="1238616" cy="813556"/>
            <a:chOff x="8145603" y="224325"/>
            <a:chExt cx="1238616" cy="813556"/>
          </a:xfrm>
        </p:grpSpPr>
        <p:pic>
          <p:nvPicPr>
            <p:cNvPr id="12" name="Image 11">
              <a:extLst>
                <a:ext uri="{FF2B5EF4-FFF2-40B4-BE49-F238E27FC236}">
                  <a16:creationId xmlns:a16="http://schemas.microsoft.com/office/drawing/2014/main" id="{A972E596-96CC-2342-32B4-3644D8616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5603" y="224325"/>
              <a:ext cx="1238616" cy="813556"/>
            </a:xfrm>
            <a:prstGeom prst="rect">
              <a:avLst/>
            </a:prstGeom>
          </p:spPr>
        </p:pic>
        <p:pic>
          <p:nvPicPr>
            <p:cNvPr id="15" name="Image 14">
              <a:hlinkClick r:id="rId6"/>
              <a:extLst>
                <a:ext uri="{FF2B5EF4-FFF2-40B4-BE49-F238E27FC236}">
                  <a16:creationId xmlns:a16="http://schemas.microsoft.com/office/drawing/2014/main" id="{070FF989-32AA-4748-93A8-9670D4327D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45102" y="264764"/>
              <a:ext cx="818149" cy="731148"/>
            </a:xfrm>
            <a:prstGeom prst="rect">
              <a:avLst/>
            </a:prstGeom>
          </p:spPr>
        </p:pic>
      </p:grpSp>
      <p:grpSp>
        <p:nvGrpSpPr>
          <p:cNvPr id="21" name="Groupe 20">
            <a:extLst>
              <a:ext uri="{FF2B5EF4-FFF2-40B4-BE49-F238E27FC236}">
                <a16:creationId xmlns:a16="http://schemas.microsoft.com/office/drawing/2014/main" id="{1DFD6D3C-E844-8B1C-0EBF-C955B2AEB7DC}"/>
              </a:ext>
            </a:extLst>
          </p:cNvPr>
          <p:cNvGrpSpPr/>
          <p:nvPr/>
        </p:nvGrpSpPr>
        <p:grpSpPr>
          <a:xfrm>
            <a:off x="9896405" y="217394"/>
            <a:ext cx="1238616" cy="813556"/>
            <a:chOff x="9647023" y="217394"/>
            <a:chExt cx="1238616" cy="813556"/>
          </a:xfrm>
        </p:grpSpPr>
        <p:pic>
          <p:nvPicPr>
            <p:cNvPr id="14" name="Image 13">
              <a:extLst>
                <a:ext uri="{FF2B5EF4-FFF2-40B4-BE49-F238E27FC236}">
                  <a16:creationId xmlns:a16="http://schemas.microsoft.com/office/drawing/2014/main" id="{5E2990FF-F255-FA02-5F59-66AB552F0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7023" y="217394"/>
              <a:ext cx="1238616" cy="813556"/>
            </a:xfrm>
            <a:prstGeom prst="rect">
              <a:avLst/>
            </a:prstGeom>
          </p:spPr>
        </p:pic>
        <p:pic>
          <p:nvPicPr>
            <p:cNvPr id="17" name="Image 16">
              <a:hlinkClick r:id="rId8"/>
              <a:extLst>
                <a:ext uri="{FF2B5EF4-FFF2-40B4-BE49-F238E27FC236}">
                  <a16:creationId xmlns:a16="http://schemas.microsoft.com/office/drawing/2014/main" id="{D5064095-082C-4AE4-938F-58D2F641DC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67967" y="264763"/>
              <a:ext cx="796728" cy="731148"/>
            </a:xfrm>
            <a:prstGeom prst="rect">
              <a:avLst/>
            </a:prstGeom>
          </p:spPr>
        </p:pic>
      </p:grpSp>
      <p:sp>
        <p:nvSpPr>
          <p:cNvPr id="19" name="ZoneTexte 18">
            <a:extLst>
              <a:ext uri="{FF2B5EF4-FFF2-40B4-BE49-F238E27FC236}">
                <a16:creationId xmlns:a16="http://schemas.microsoft.com/office/drawing/2014/main" id="{DA9807A2-2D27-4E8D-BEC7-2C25CDFC6AD1}"/>
              </a:ext>
            </a:extLst>
          </p:cNvPr>
          <p:cNvSpPr txBox="1"/>
          <p:nvPr/>
        </p:nvSpPr>
        <p:spPr>
          <a:xfrm>
            <a:off x="181165" y="5146849"/>
            <a:ext cx="4594972"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26 </a:t>
            </a:r>
            <a:r>
              <a:rPr lang="fr-FR" sz="1600" dirty="0">
                <a:solidFill>
                  <a:srgbClr val="0070C0"/>
                </a:solidFill>
                <a:latin typeface="Calibri" panose="020F0502020204030204" pitchFamily="34" charset="0"/>
                <a:cs typeface="Calibri" panose="020F0502020204030204" pitchFamily="34" charset="0"/>
              </a:rPr>
              <a:t>Qu’est-ce que l’OST ? Quels en sont les principaux avantages et inconvénients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FD70C99E-0D91-4061-8AA5-6EABDF9B7212}"/>
              </a:ext>
            </a:extLst>
          </p:cNvPr>
          <p:cNvSpPr txBox="1"/>
          <p:nvPr/>
        </p:nvSpPr>
        <p:spPr>
          <a:xfrm>
            <a:off x="5813658" y="5190645"/>
            <a:ext cx="6088637" cy="1569660"/>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L’OST ou </a:t>
            </a:r>
            <a:r>
              <a:rPr lang="fr-FR" sz="1600" b="1" dirty="0">
                <a:solidFill>
                  <a:schemeClr val="accent4">
                    <a:lumMod val="50000"/>
                  </a:schemeClr>
                </a:solidFill>
                <a:latin typeface="Calibri" panose="020F0502020204030204" pitchFamily="34" charset="0"/>
                <a:cs typeface="Calibri" panose="020F0502020204030204" pitchFamily="34" charset="0"/>
              </a:rPr>
              <a:t>travail à la chaîne</a:t>
            </a:r>
            <a:r>
              <a:rPr lang="fr-FR" sz="1600" dirty="0">
                <a:solidFill>
                  <a:schemeClr val="accent4">
                    <a:lumMod val="50000"/>
                  </a:schemeClr>
                </a:solidFill>
                <a:latin typeface="Calibri" panose="020F0502020204030204" pitchFamily="34" charset="0"/>
                <a:cs typeface="Calibri" panose="020F0502020204030204" pitchFamily="34" charset="0"/>
              </a:rPr>
              <a:t> est la </a:t>
            </a:r>
            <a:r>
              <a:rPr lang="fr-FR" sz="1600" b="1" dirty="0">
                <a:solidFill>
                  <a:schemeClr val="accent4">
                    <a:lumMod val="50000"/>
                  </a:schemeClr>
                </a:solidFill>
                <a:latin typeface="Calibri" panose="020F0502020204030204" pitchFamily="34" charset="0"/>
                <a:cs typeface="Calibri" panose="020F0502020204030204" pitchFamily="34" charset="0"/>
              </a:rPr>
              <a:t>décomposition d’une tache complexe en une série de taches simples</a:t>
            </a:r>
            <a:r>
              <a:rPr lang="fr-FR" sz="1600" dirty="0">
                <a:solidFill>
                  <a:schemeClr val="accent4">
                    <a:lumMod val="50000"/>
                  </a:schemeClr>
                </a:solidFill>
                <a:latin typeface="Calibri" panose="020F0502020204030204" pitchFamily="34" charset="0"/>
                <a:cs typeface="Calibri" panose="020F0502020204030204" pitchFamily="34" charset="0"/>
              </a:rPr>
              <a:t>. Dans l’industrie, il </a:t>
            </a:r>
            <a:r>
              <a:rPr lang="fr-FR" sz="1600" b="1" dirty="0">
                <a:solidFill>
                  <a:schemeClr val="accent4">
                    <a:lumMod val="50000"/>
                  </a:schemeClr>
                </a:solidFill>
                <a:latin typeface="Calibri" panose="020F0502020204030204" pitchFamily="34" charset="0"/>
                <a:cs typeface="Calibri" panose="020F0502020204030204" pitchFamily="34" charset="0"/>
              </a:rPr>
              <a:t>permet la production en séries</a:t>
            </a:r>
            <a:r>
              <a:rPr lang="fr-FR" sz="1600" dirty="0">
                <a:solidFill>
                  <a:schemeClr val="accent4">
                    <a:lumMod val="50000"/>
                  </a:schemeClr>
                </a:solidFill>
                <a:latin typeface="Calibri" panose="020F0502020204030204" pitchFamily="34" charset="0"/>
                <a:cs typeface="Calibri" panose="020F0502020204030204" pitchFamily="34" charset="0"/>
              </a:rPr>
              <a:t> permettant de </a:t>
            </a:r>
            <a:r>
              <a:rPr lang="fr-FR" sz="1600" b="1" dirty="0">
                <a:solidFill>
                  <a:schemeClr val="accent4">
                    <a:lumMod val="50000"/>
                  </a:schemeClr>
                </a:solidFill>
                <a:latin typeface="Calibri" panose="020F0502020204030204" pitchFamily="34" charset="0"/>
                <a:cs typeface="Calibri" panose="020F0502020204030204" pitchFamily="34" charset="0"/>
              </a:rPr>
              <a:t>réduire les coûts de production</a:t>
            </a:r>
            <a:r>
              <a:rPr lang="fr-FR" sz="1600" dirty="0">
                <a:solidFill>
                  <a:schemeClr val="accent4">
                    <a:lumMod val="50000"/>
                  </a:schemeClr>
                </a:solidFill>
                <a:latin typeface="Calibri" panose="020F0502020204030204" pitchFamily="34" charset="0"/>
                <a:cs typeface="Calibri" panose="020F0502020204030204" pitchFamily="34" charset="0"/>
              </a:rPr>
              <a:t> et donc de </a:t>
            </a:r>
            <a:r>
              <a:rPr lang="fr-FR" sz="1600" b="1" dirty="0">
                <a:solidFill>
                  <a:schemeClr val="accent4">
                    <a:lumMod val="50000"/>
                  </a:schemeClr>
                </a:solidFill>
                <a:latin typeface="Calibri" panose="020F0502020204030204" pitchFamily="34" charset="0"/>
                <a:cs typeface="Calibri" panose="020F0502020204030204" pitchFamily="34" charset="0"/>
              </a:rPr>
              <a:t>diminuer les  prix de vente</a:t>
            </a:r>
            <a:r>
              <a:rPr lang="fr-FR" sz="1600" dirty="0">
                <a:solidFill>
                  <a:schemeClr val="accent4">
                    <a:lumMod val="50000"/>
                  </a:schemeClr>
                </a:solidFill>
                <a:latin typeface="Calibri" panose="020F0502020204030204" pitchFamily="34" charset="0"/>
                <a:cs typeface="Calibri" panose="020F0502020204030204" pitchFamily="34" charset="0"/>
              </a:rPr>
              <a:t>, pour vendre davantage.</a:t>
            </a:r>
          </a:p>
          <a:p>
            <a:r>
              <a:rPr lang="fr-FR" sz="1600" dirty="0">
                <a:solidFill>
                  <a:schemeClr val="accent4">
                    <a:lumMod val="50000"/>
                  </a:schemeClr>
                </a:solidFill>
                <a:latin typeface="Calibri" panose="020F0502020204030204" pitchFamily="34" charset="0"/>
                <a:cs typeface="Calibri" panose="020F0502020204030204" pitchFamily="34" charset="0"/>
              </a:rPr>
              <a:t>Mais il </a:t>
            </a:r>
            <a:r>
              <a:rPr lang="fr-FR" sz="1600" b="1" dirty="0">
                <a:solidFill>
                  <a:schemeClr val="accent4">
                    <a:lumMod val="50000"/>
                  </a:schemeClr>
                </a:solidFill>
                <a:latin typeface="Calibri" panose="020F0502020204030204" pitchFamily="34" charset="0"/>
                <a:cs typeface="Calibri" panose="020F0502020204030204" pitchFamily="34" charset="0"/>
              </a:rPr>
              <a:t>augmente les cadence</a:t>
            </a:r>
            <a:r>
              <a:rPr lang="fr-FR" sz="1600" dirty="0">
                <a:solidFill>
                  <a:schemeClr val="accent4">
                    <a:lumMod val="50000"/>
                  </a:schemeClr>
                </a:solidFill>
                <a:latin typeface="Calibri" panose="020F0502020204030204" pitchFamily="34" charset="0"/>
                <a:cs typeface="Calibri" panose="020F0502020204030204" pitchFamily="34" charset="0"/>
              </a:rPr>
              <a:t>s et </a:t>
            </a:r>
            <a:r>
              <a:rPr lang="fr-FR" sz="1600" b="1" dirty="0">
                <a:solidFill>
                  <a:schemeClr val="accent4">
                    <a:lumMod val="50000"/>
                  </a:schemeClr>
                </a:solidFill>
                <a:latin typeface="Calibri" panose="020F0502020204030204" pitchFamily="34" charset="0"/>
                <a:cs typeface="Calibri" panose="020F0502020204030204" pitchFamily="34" charset="0"/>
              </a:rPr>
              <a:t>abime  la santé physique et morale des ouvriers</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pic>
        <p:nvPicPr>
          <p:cNvPr id="2" name="Image 1">
            <a:hlinkClick r:id="rId10" action="ppaction://hlinksldjump"/>
            <a:extLst>
              <a:ext uri="{FF2B5EF4-FFF2-40B4-BE49-F238E27FC236}">
                <a16:creationId xmlns:a16="http://schemas.microsoft.com/office/drawing/2014/main" id="{90959B46-F0E4-A0D0-C5F2-C72D9C5C0C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78125BA-FF8D-37F4-F659-F32AEF2CC77E}"/>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89814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a:extLst>
              <a:ext uri="{FF2B5EF4-FFF2-40B4-BE49-F238E27FC236}">
                <a16:creationId xmlns:a16="http://schemas.microsoft.com/office/drawing/2014/main" id="{3328B07F-3BB0-F4D7-F001-E2AFBB615E1B}"/>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 name="ZoneTexte 2">
            <a:extLst>
              <a:ext uri="{FF2B5EF4-FFF2-40B4-BE49-F238E27FC236}">
                <a16:creationId xmlns:a16="http://schemas.microsoft.com/office/drawing/2014/main" id="{1D571DCF-E55A-23F8-0154-195B08C9789B}"/>
              </a:ext>
            </a:extLst>
          </p:cNvPr>
          <p:cNvSpPr txBox="1"/>
          <p:nvPr/>
        </p:nvSpPr>
        <p:spPr>
          <a:xfrm>
            <a:off x="220190" y="707135"/>
            <a:ext cx="5746606" cy="5893921"/>
          </a:xfrm>
          <a:prstGeom prst="rect">
            <a:avLst/>
          </a:prstGeom>
          <a:noFill/>
        </p:spPr>
        <p:txBody>
          <a:bodyPr wrap="square">
            <a:spAutoFit/>
          </a:bodyPr>
          <a:lstStyle/>
          <a:p>
            <a:pPr algn="just"/>
            <a:r>
              <a:rPr lang="fr-FR" sz="1300" dirty="0">
                <a:latin typeface="Calibri" panose="020F0502020204030204" pitchFamily="34" charset="0"/>
                <a:cs typeface="Calibri" panose="020F0502020204030204" pitchFamily="34" charset="0"/>
              </a:rPr>
              <a:t>La révolution industrielle a engendré une catégorie sociale nouvelle, le </a:t>
            </a:r>
            <a:r>
              <a:rPr lang="fr-FR" sz="1300" b="1" dirty="0">
                <a:solidFill>
                  <a:srgbClr val="FF0000"/>
                </a:solidFill>
                <a:latin typeface="Calibri" panose="020F0502020204030204" pitchFamily="34" charset="0"/>
                <a:cs typeface="Calibri" panose="020F0502020204030204" pitchFamily="34" charset="0"/>
              </a:rPr>
              <a:t>monde ouvrier</a:t>
            </a:r>
            <a:r>
              <a:rPr lang="fr-FR" sz="1300" dirty="0">
                <a:latin typeface="Calibri" panose="020F0502020204030204" pitchFamily="34" charset="0"/>
                <a:cs typeface="Calibri" panose="020F0502020204030204" pitchFamily="34" charset="0"/>
              </a:rPr>
              <a:t>, dont les conditions d'existence sont souvent déplorables.</a:t>
            </a:r>
          </a:p>
          <a:p>
            <a:pPr algn="just"/>
            <a:r>
              <a:rPr lang="fr-FR" sz="1300" dirty="0">
                <a:latin typeface="Calibri" panose="020F0502020204030204" pitchFamily="34" charset="0"/>
                <a:cs typeface="Calibri" panose="020F0502020204030204" pitchFamily="34" charset="0"/>
              </a:rPr>
              <a:t>Entre 1850 et 1939, le nombre d'ouvriers ne cesse d'augmenter dans les pays industriels. […] Avec la seconde révolution industrielle se développe le </a:t>
            </a:r>
            <a:r>
              <a:rPr lang="fr-FR" sz="1300" b="1" dirty="0">
                <a:latin typeface="Calibri" panose="020F0502020204030204" pitchFamily="34" charset="0"/>
                <a:cs typeface="Calibri" panose="020F0502020204030204" pitchFamily="34" charset="0"/>
              </a:rPr>
              <a:t>prolétariat</a:t>
            </a:r>
            <a:r>
              <a:rPr lang="fr-FR" sz="1300" dirty="0">
                <a:latin typeface="Calibri" panose="020F0502020204030204" pitchFamily="34" charset="0"/>
                <a:cs typeface="Calibri" panose="020F0502020204030204" pitchFamily="34" charset="0"/>
              </a:rPr>
              <a:t> d'ouvriers non qualifiés qui travaillent en usine. Le prolétariat désigne, dans la Rome antique, les travailleurs qui ont pour seule fortune leur force de travail et leurs enfants. […]</a:t>
            </a:r>
          </a:p>
          <a:p>
            <a:pPr algn="just"/>
            <a:r>
              <a:rPr lang="fr-FR" sz="1300" dirty="0">
                <a:latin typeface="Calibri" panose="020F0502020204030204" pitchFamily="34" charset="0"/>
                <a:cs typeface="Calibri" panose="020F0502020204030204" pitchFamily="34" charset="0"/>
              </a:rPr>
              <a:t>L'identité ouvrière n'est pas seulement basée sur le travail. Le point commun de tous ces travailleurs est la </a:t>
            </a:r>
            <a:r>
              <a:rPr lang="fr-FR" sz="1300" b="1" dirty="0">
                <a:latin typeface="Calibri" panose="020F0502020204030204" pitchFamily="34" charset="0"/>
                <a:cs typeface="Calibri" panose="020F0502020204030204" pitchFamily="34" charset="0"/>
              </a:rPr>
              <a:t>misère</a:t>
            </a:r>
            <a:r>
              <a:rPr lang="fr-FR" sz="1300" dirty="0">
                <a:latin typeface="Calibri" panose="020F0502020204030204" pitchFamily="34" charset="0"/>
                <a:cs typeface="Calibri" panose="020F0502020204030204" pitchFamily="34" charset="0"/>
              </a:rPr>
              <a:t>. […] Les journées de travail durent entre 13 et 15 heures. Les seuls jours de repos sont le dimanche et les fêtes religieuses.</a:t>
            </a:r>
          </a:p>
          <a:p>
            <a:pPr algn="just"/>
            <a:r>
              <a:rPr lang="fr-FR" sz="1300" dirty="0">
                <a:latin typeface="Calibri" panose="020F0502020204030204" pitchFamily="34" charset="0"/>
                <a:cs typeface="Calibri" panose="020F0502020204030204" pitchFamily="34" charset="0"/>
              </a:rPr>
              <a:t>Ils gagnent peu et le complément de ressources qu'apportent femme et enfants est indispensable à la survie de leur famille. </a:t>
            </a:r>
          </a:p>
          <a:p>
            <a:pPr algn="just"/>
            <a:r>
              <a:rPr lang="fr-FR" sz="1300" dirty="0">
                <a:latin typeface="Calibri" panose="020F0502020204030204" pitchFamily="34" charset="0"/>
                <a:cs typeface="Calibri" panose="020F0502020204030204" pitchFamily="34" charset="0"/>
              </a:rPr>
              <a:t>A partir de la fin du XIXe siècle, des cités sont construites à leur intention comme les </a:t>
            </a:r>
            <a:r>
              <a:rPr lang="fr-FR" sz="1300" b="1" dirty="0">
                <a:latin typeface="Calibri" panose="020F0502020204030204" pitchFamily="34" charset="0"/>
                <a:cs typeface="Calibri" panose="020F0502020204030204" pitchFamily="34" charset="0"/>
              </a:rPr>
              <a:t>corons</a:t>
            </a:r>
            <a:r>
              <a:rPr lang="fr-FR" sz="1300" dirty="0">
                <a:latin typeface="Calibri" panose="020F0502020204030204" pitchFamily="34" charset="0"/>
                <a:cs typeface="Calibri" panose="020F0502020204030204" pitchFamily="34" charset="0"/>
              </a:rPr>
              <a:t> dans le Nord. </a:t>
            </a:r>
            <a:r>
              <a:rPr lang="fr-FR" sz="1300" i="1" dirty="0">
                <a:latin typeface="Calibri" panose="020F0502020204030204" pitchFamily="34" charset="0"/>
                <a:cs typeface="Calibri" panose="020F0502020204030204" pitchFamily="34" charset="0"/>
              </a:rPr>
              <a:t>Germinal</a:t>
            </a:r>
            <a:r>
              <a:rPr lang="fr-FR" sz="1300" dirty="0">
                <a:latin typeface="Calibri" panose="020F0502020204030204" pitchFamily="34" charset="0"/>
                <a:cs typeface="Calibri" panose="020F0502020204030204" pitchFamily="34" charset="0"/>
              </a:rPr>
              <a:t> d'Émile Zola est une excellente illustration de la condition ouvrière.</a:t>
            </a:r>
          </a:p>
          <a:p>
            <a:pPr algn="just"/>
            <a:r>
              <a:rPr lang="fr-FR" sz="1300" dirty="0">
                <a:latin typeface="Calibri" panose="020F0502020204030204" pitchFamily="34" charset="0"/>
                <a:cs typeface="Calibri" panose="020F0502020204030204" pitchFamily="34" charset="0"/>
              </a:rPr>
              <a:t>Une culture ouvrière se constitue. Des codes vestimentaires, comme le port de la casquette, sont spontanément adoptés. Le « bistrot » devient un lieu de sociabilité. Le football et le cinéma s'imposent comme des loisirs populaires dans l'entre-deux-guerres.</a:t>
            </a:r>
          </a:p>
          <a:p>
            <a:pPr algn="just"/>
            <a:r>
              <a:rPr lang="fr-FR" sz="1300" dirty="0">
                <a:latin typeface="Calibri" panose="020F0502020204030204" pitchFamily="34" charset="0"/>
                <a:cs typeface="Calibri" panose="020F0502020204030204" pitchFamily="34" charset="0"/>
              </a:rPr>
              <a:t>L'augmentation rapide du nombre d'ouvriers et la précarité de leur condition de vie favorisent la </a:t>
            </a:r>
            <a:r>
              <a:rPr lang="fr-FR" sz="1300" b="1" dirty="0">
                <a:latin typeface="Calibri" panose="020F0502020204030204" pitchFamily="34" charset="0"/>
                <a:cs typeface="Calibri" panose="020F0502020204030204" pitchFamily="34" charset="0"/>
              </a:rPr>
              <a:t>conscience de classe</a:t>
            </a:r>
            <a:r>
              <a:rPr lang="fr-FR" sz="1300" dirty="0">
                <a:latin typeface="Calibri" panose="020F0502020204030204" pitchFamily="34" charset="0"/>
                <a:cs typeface="Calibri" panose="020F0502020204030204" pitchFamily="34" charset="0"/>
              </a:rPr>
              <a:t>. […] Le principal moyen de revendication utilisé par les ouvriers est la </a:t>
            </a:r>
            <a:r>
              <a:rPr lang="fr-FR" sz="1300" b="1" dirty="0">
                <a:latin typeface="Calibri" panose="020F0502020204030204" pitchFamily="34" charset="0"/>
                <a:cs typeface="Calibri" panose="020F0502020204030204" pitchFamily="34" charset="0"/>
              </a:rPr>
              <a:t>grève</a:t>
            </a:r>
            <a:r>
              <a:rPr lang="fr-FR" sz="1300" dirty="0">
                <a:latin typeface="Calibri" panose="020F0502020204030204" pitchFamily="34" charset="0"/>
                <a:cs typeface="Calibri" panose="020F0502020204030204" pitchFamily="34" charset="0"/>
              </a:rPr>
              <a:t>, souvent violemment réprimée. En souvenir de la grève du 1er mai 1886 à Chicago réprimée dans le sang, le </a:t>
            </a:r>
            <a:r>
              <a:rPr lang="fr-FR" sz="1300" b="1" dirty="0">
                <a:latin typeface="Calibri" panose="020F0502020204030204" pitchFamily="34" charset="0"/>
                <a:cs typeface="Calibri" panose="020F0502020204030204" pitchFamily="34" charset="0"/>
              </a:rPr>
              <a:t>1er mai</a:t>
            </a:r>
            <a:r>
              <a:rPr lang="fr-FR" sz="1300" dirty="0">
                <a:latin typeface="Calibri" panose="020F0502020204030204" pitchFamily="34" charset="0"/>
                <a:cs typeface="Calibri" panose="020F0502020204030204" pitchFamily="34" charset="0"/>
              </a:rPr>
              <a:t> devient une journée de grève et de revendications aux États-Unis et en France à partir de 1890. […] Les ouvriers s'organisent en syndicats afin de conquérir progressivement des droits. Entre 1850 et 1939, le niveau de vie des ouvriers progresse.</a:t>
            </a:r>
          </a:p>
          <a:p>
            <a:pPr algn="just"/>
            <a:r>
              <a:rPr lang="fr-FR" sz="1300" dirty="0">
                <a:latin typeface="Calibri" panose="020F0502020204030204" pitchFamily="34" charset="0"/>
                <a:cs typeface="Calibri" panose="020F0502020204030204" pitchFamily="34" charset="0"/>
              </a:rPr>
              <a:t>Toutefois, ils constituent, aux yeux des bourgeois, un monde « dangereux ». Certains industriels agissant par charité chrétienne ou par crainte d'une révolution sociale trouvent des solutions : c'est le </a:t>
            </a:r>
            <a:r>
              <a:rPr lang="fr-FR" sz="1300" b="1" dirty="0">
                <a:latin typeface="Calibri" panose="020F0502020204030204" pitchFamily="34" charset="0"/>
                <a:cs typeface="Calibri" panose="020F0502020204030204" pitchFamily="34" charset="0"/>
              </a:rPr>
              <a:t>paternalisme</a:t>
            </a:r>
            <a:r>
              <a:rPr lang="fr-FR" sz="1300" dirty="0">
                <a:latin typeface="Calibri" panose="020F0502020204030204" pitchFamily="34" charset="0"/>
                <a:cs typeface="Calibri" panose="020F0502020204030204" pitchFamily="34" charset="0"/>
              </a:rPr>
              <a:t>.</a:t>
            </a:r>
          </a:p>
        </p:txBody>
      </p:sp>
      <p:sp>
        <p:nvSpPr>
          <p:cNvPr id="4" name="ZoneTexte 3">
            <a:extLst>
              <a:ext uri="{FF2B5EF4-FFF2-40B4-BE49-F238E27FC236}">
                <a16:creationId xmlns:a16="http://schemas.microsoft.com/office/drawing/2014/main" id="{8308A836-C13A-4A33-9DD2-4A942AB696AA}"/>
              </a:ext>
            </a:extLst>
          </p:cNvPr>
          <p:cNvSpPr txBox="1"/>
          <p:nvPr/>
        </p:nvSpPr>
        <p:spPr>
          <a:xfrm>
            <a:off x="274598" y="6531806"/>
            <a:ext cx="5667947" cy="292388"/>
          </a:xfrm>
          <a:prstGeom prst="rect">
            <a:avLst/>
          </a:prstGeom>
          <a:noFill/>
        </p:spPr>
        <p:txBody>
          <a:bodyPr wrap="square">
            <a:spAutoFit/>
          </a:bodyPr>
          <a:lstStyle/>
          <a:p>
            <a:pPr algn="r"/>
            <a:r>
              <a:rPr lang="fr-FR" sz="1300" b="1" dirty="0">
                <a:solidFill>
                  <a:prstClr val="black"/>
                </a:solidFill>
                <a:latin typeface="Calibri"/>
              </a:rPr>
              <a:t>D’après</a:t>
            </a:r>
            <a:r>
              <a:rPr lang="fr-FR" sz="1300" dirty="0">
                <a:solidFill>
                  <a:prstClr val="black"/>
                </a:solidFill>
                <a:latin typeface="Calibri"/>
              </a:rPr>
              <a:t> </a:t>
            </a:r>
            <a:r>
              <a:rPr lang="fr-FR" sz="1300" i="1" dirty="0">
                <a:solidFill>
                  <a:prstClr val="black"/>
                </a:solidFill>
                <a:latin typeface="Calibri"/>
              </a:rPr>
              <a:t>Maxicours.com.</a:t>
            </a:r>
          </a:p>
        </p:txBody>
      </p:sp>
      <p:sp>
        <p:nvSpPr>
          <p:cNvPr id="11" name="ZoneTexte 10">
            <a:extLst>
              <a:ext uri="{FF2B5EF4-FFF2-40B4-BE49-F238E27FC236}">
                <a16:creationId xmlns:a16="http://schemas.microsoft.com/office/drawing/2014/main" id="{A2040391-5E11-1CD4-4BDB-3CB99CB0D68E}"/>
              </a:ext>
            </a:extLst>
          </p:cNvPr>
          <p:cNvSpPr txBox="1"/>
          <p:nvPr/>
        </p:nvSpPr>
        <p:spPr>
          <a:xfrm>
            <a:off x="6338973" y="3939703"/>
            <a:ext cx="5602198" cy="584775"/>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27 )</a:t>
            </a:r>
            <a:r>
              <a:rPr lang="fr-FR" sz="160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27 </a:t>
            </a:r>
            <a:r>
              <a:rPr lang="fr-FR" sz="1600" dirty="0">
                <a:solidFill>
                  <a:srgbClr val="0070C0"/>
                </a:solidFill>
                <a:latin typeface="Calibri" panose="020F0502020204030204" pitchFamily="34" charset="0"/>
                <a:cs typeface="Calibri" panose="020F0502020204030204" pitchFamily="34" charset="0"/>
              </a:rPr>
              <a:t>Qui sont les deux principaux acteurs des rapports sociaux au XIX</a:t>
            </a:r>
            <a:r>
              <a:rPr lang="fr-FR" sz="1600" baseline="30000" dirty="0">
                <a:solidFill>
                  <a:srgbClr val="0070C0"/>
                </a:solidFill>
                <a:latin typeface="Calibri" panose="020F0502020204030204" pitchFamily="34" charset="0"/>
                <a:cs typeface="Calibri" panose="020F0502020204030204" pitchFamily="34" charset="0"/>
              </a:rPr>
              <a:t>e</a:t>
            </a:r>
            <a:r>
              <a:rPr lang="fr-FR" sz="1600" dirty="0">
                <a:solidFill>
                  <a:srgbClr val="0070C0"/>
                </a:solidFill>
                <a:latin typeface="Calibri" panose="020F0502020204030204" pitchFamily="34" charset="0"/>
                <a:cs typeface="Calibri" panose="020F0502020204030204" pitchFamily="34" charset="0"/>
              </a:rPr>
              <a:t> s.?</a:t>
            </a:r>
          </a:p>
        </p:txBody>
      </p:sp>
      <p:sp>
        <p:nvSpPr>
          <p:cNvPr id="12" name="ZoneTexte 11">
            <a:extLst>
              <a:ext uri="{FF2B5EF4-FFF2-40B4-BE49-F238E27FC236}">
                <a16:creationId xmlns:a16="http://schemas.microsoft.com/office/drawing/2014/main" id="{3E38B564-2719-D6CF-713E-13BD4F6364D4}"/>
              </a:ext>
            </a:extLst>
          </p:cNvPr>
          <p:cNvSpPr txBox="1"/>
          <p:nvPr/>
        </p:nvSpPr>
        <p:spPr>
          <a:xfrm>
            <a:off x="6338972" y="4490738"/>
            <a:ext cx="5602200" cy="1077218"/>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Les rapports sociaux s’établissent entre le </a:t>
            </a:r>
            <a:r>
              <a:rPr lang="fr-FR" sz="1600" b="1" dirty="0">
                <a:solidFill>
                  <a:schemeClr val="accent4">
                    <a:lumMod val="50000"/>
                  </a:schemeClr>
                </a:solidFill>
                <a:latin typeface="Calibri" panose="020F0502020204030204" pitchFamily="34" charset="0"/>
                <a:cs typeface="Calibri" panose="020F0502020204030204" pitchFamily="34" charset="0"/>
              </a:rPr>
              <a:t>monde ouvrier ou classe ouvrière</a:t>
            </a:r>
            <a:r>
              <a:rPr lang="fr-FR" sz="1600" dirty="0">
                <a:solidFill>
                  <a:schemeClr val="accent4">
                    <a:lumMod val="50000"/>
                  </a:schemeClr>
                </a:solidFill>
                <a:latin typeface="Calibri" panose="020F0502020204030204" pitchFamily="34" charset="0"/>
                <a:cs typeface="Calibri" panose="020F0502020204030204" pitchFamily="34" charset="0"/>
              </a:rPr>
              <a:t> et </a:t>
            </a:r>
            <a:r>
              <a:rPr lang="fr-FR" sz="1600" b="1" dirty="0">
                <a:solidFill>
                  <a:schemeClr val="accent4">
                    <a:lumMod val="50000"/>
                  </a:schemeClr>
                </a:solidFill>
                <a:latin typeface="Calibri" panose="020F0502020204030204" pitchFamily="34" charset="0"/>
                <a:cs typeface="Calibri" panose="020F0502020204030204" pitchFamily="34" charset="0"/>
              </a:rPr>
              <a:t>un patronat bourgeois</a:t>
            </a:r>
            <a:r>
              <a:rPr lang="fr-FR" sz="1600" dirty="0">
                <a:solidFill>
                  <a:schemeClr val="accent4">
                    <a:lumMod val="50000"/>
                  </a:schemeClr>
                </a:solidFill>
                <a:latin typeface="Calibri" panose="020F0502020204030204" pitchFamily="34" charset="0"/>
                <a:cs typeface="Calibri" panose="020F0502020204030204" pitchFamily="34" charset="0"/>
              </a:rPr>
              <a:t>. Ils sont conflictuels, notamment dans le cadre des </a:t>
            </a:r>
            <a:r>
              <a:rPr lang="fr-FR" sz="1600" b="1" dirty="0">
                <a:solidFill>
                  <a:schemeClr val="accent4">
                    <a:lumMod val="50000"/>
                  </a:schemeClr>
                </a:solidFill>
                <a:latin typeface="Calibri" panose="020F0502020204030204" pitchFamily="34" charset="0"/>
                <a:cs typeface="Calibri" panose="020F0502020204030204" pitchFamily="34" charset="0"/>
              </a:rPr>
              <a:t>grèves ouvrières</a:t>
            </a:r>
            <a:r>
              <a:rPr lang="fr-FR" sz="1600" dirty="0">
                <a:solidFill>
                  <a:schemeClr val="accent4">
                    <a:lumMod val="50000"/>
                  </a:schemeClr>
                </a:solidFill>
                <a:latin typeface="Calibri" panose="020F0502020204030204" pitchFamily="34" charset="0"/>
                <a:cs typeface="Calibri" panose="020F0502020204030204" pitchFamily="34" charset="0"/>
              </a:rPr>
              <a:t> organisées pour conquérir des droits et sortir de la misère.</a:t>
            </a:r>
          </a:p>
        </p:txBody>
      </p:sp>
      <p:sp>
        <p:nvSpPr>
          <p:cNvPr id="19" name="ZoneTexte 18">
            <a:extLst>
              <a:ext uri="{FF2B5EF4-FFF2-40B4-BE49-F238E27FC236}">
                <a16:creationId xmlns:a16="http://schemas.microsoft.com/office/drawing/2014/main" id="{EAFC9235-5A2D-9833-91B6-C4852F5AA784}"/>
              </a:ext>
            </a:extLst>
          </p:cNvPr>
          <p:cNvSpPr txBox="1"/>
          <p:nvPr/>
        </p:nvSpPr>
        <p:spPr>
          <a:xfrm>
            <a:off x="6338971" y="5804038"/>
            <a:ext cx="5746605" cy="830997"/>
          </a:xfrm>
          <a:prstGeom prst="rect">
            <a:avLst/>
          </a:prstGeom>
          <a:noFill/>
        </p:spPr>
        <p:txBody>
          <a:bodyPr wrap="square">
            <a:spAutoFit/>
          </a:bodyPr>
          <a:lstStyle/>
          <a:p>
            <a:r>
              <a:rPr lang="fr-FR" sz="1600" dirty="0">
                <a:solidFill>
                  <a:schemeClr val="accent4">
                    <a:lumMod val="50000"/>
                  </a:schemeClr>
                </a:solidFill>
                <a:latin typeface="Calibri" panose="020F0502020204030204" pitchFamily="34" charset="0"/>
                <a:cs typeface="Calibri" panose="020F0502020204030204" pitchFamily="34" charset="0"/>
              </a:rPr>
              <a:t>Le </a:t>
            </a:r>
            <a:r>
              <a:rPr lang="fr-FR" sz="1600" b="1" dirty="0">
                <a:solidFill>
                  <a:schemeClr val="accent4">
                    <a:lumMod val="50000"/>
                  </a:schemeClr>
                </a:solidFill>
                <a:latin typeface="Calibri" panose="020F0502020204030204" pitchFamily="34" charset="0"/>
                <a:cs typeface="Calibri" panose="020F0502020204030204" pitchFamily="34" charset="0"/>
              </a:rPr>
              <a:t>mineur</a:t>
            </a:r>
            <a:r>
              <a:rPr lang="fr-FR" sz="1600" dirty="0">
                <a:solidFill>
                  <a:schemeClr val="accent4">
                    <a:lumMod val="50000"/>
                  </a:schemeClr>
                </a:solidFill>
                <a:latin typeface="Calibri" panose="020F0502020204030204" pitchFamily="34" charset="0"/>
                <a:cs typeface="Calibri" panose="020F0502020204030204" pitchFamily="34" charset="0"/>
              </a:rPr>
              <a:t> extrait du charbon ou du fer, </a:t>
            </a:r>
            <a:r>
              <a:rPr lang="fr-FR" sz="1600" b="1" dirty="0">
                <a:solidFill>
                  <a:schemeClr val="accent4">
                    <a:lumMod val="50000"/>
                  </a:schemeClr>
                </a:solidFill>
                <a:latin typeface="Calibri" panose="020F0502020204030204" pitchFamily="34" charset="0"/>
                <a:cs typeface="Calibri" panose="020F0502020204030204" pitchFamily="34" charset="0"/>
              </a:rPr>
              <a:t>ressources stratégiques </a:t>
            </a:r>
            <a:r>
              <a:rPr lang="fr-FR" sz="1600" dirty="0">
                <a:solidFill>
                  <a:schemeClr val="accent4">
                    <a:lumMod val="50000"/>
                  </a:schemeClr>
                </a:solidFill>
                <a:latin typeface="Calibri" panose="020F0502020204030204" pitchFamily="34" charset="0"/>
                <a:cs typeface="Calibri" panose="020F0502020204030204" pitchFamily="34" charset="0"/>
              </a:rPr>
              <a:t>et son métier à la fois </a:t>
            </a:r>
            <a:r>
              <a:rPr lang="fr-FR" sz="1600" b="1" dirty="0">
                <a:solidFill>
                  <a:schemeClr val="accent4">
                    <a:lumMod val="50000"/>
                  </a:schemeClr>
                </a:solidFill>
                <a:latin typeface="Calibri" panose="020F0502020204030204" pitchFamily="34" charset="0"/>
                <a:cs typeface="Calibri" panose="020F0502020204030204" pitchFamily="34" charset="0"/>
              </a:rPr>
              <a:t>primordial</a:t>
            </a:r>
            <a:r>
              <a:rPr lang="fr-FR" sz="1600" dirty="0">
                <a:solidFill>
                  <a:schemeClr val="accent4">
                    <a:lumMod val="50000"/>
                  </a:schemeClr>
                </a:solidFill>
                <a:latin typeface="Calibri" panose="020F0502020204030204" pitchFamily="34" charset="0"/>
                <a:cs typeface="Calibri" panose="020F0502020204030204" pitchFamily="34" charset="0"/>
              </a:rPr>
              <a:t> et </a:t>
            </a:r>
            <a:r>
              <a:rPr lang="fr-FR" sz="1600" b="1" dirty="0">
                <a:solidFill>
                  <a:schemeClr val="accent4">
                    <a:lumMod val="50000"/>
                  </a:schemeClr>
                </a:solidFill>
                <a:latin typeface="Calibri" panose="020F0502020204030204" pitchFamily="34" charset="0"/>
                <a:cs typeface="Calibri" panose="020F0502020204030204" pitchFamily="34" charset="0"/>
              </a:rPr>
              <a:t>dangereux</a:t>
            </a:r>
            <a:r>
              <a:rPr lang="fr-FR" sz="1600" dirty="0">
                <a:solidFill>
                  <a:schemeClr val="accent4">
                    <a:lumMod val="50000"/>
                  </a:schemeClr>
                </a:solidFill>
                <a:latin typeface="Calibri" panose="020F0502020204030204" pitchFamily="34" charset="0"/>
                <a:cs typeface="Calibri" panose="020F0502020204030204" pitchFamily="34" charset="0"/>
              </a:rPr>
              <a:t> est resté dans la </a:t>
            </a:r>
            <a:r>
              <a:rPr lang="fr-FR" sz="1600" b="1" dirty="0">
                <a:solidFill>
                  <a:schemeClr val="accent4">
                    <a:lumMod val="50000"/>
                  </a:schemeClr>
                </a:solidFill>
                <a:latin typeface="Calibri" panose="020F0502020204030204" pitchFamily="34" charset="0"/>
                <a:cs typeface="Calibri" panose="020F0502020204030204" pitchFamily="34" charset="0"/>
              </a:rPr>
              <a:t>mémoire collective</a:t>
            </a:r>
            <a:r>
              <a:rPr lang="fr-FR" sz="1600" dirty="0">
                <a:solidFill>
                  <a:schemeClr val="accent4">
                    <a:lumMod val="50000"/>
                  </a:schemeClr>
                </a:solidFill>
                <a:latin typeface="Calibri" panose="020F0502020204030204" pitchFamily="34" charset="0"/>
                <a:cs typeface="Calibri" panose="020F0502020204030204" pitchFamily="34" charset="0"/>
              </a:rPr>
              <a:t>. </a:t>
            </a:r>
          </a:p>
        </p:txBody>
      </p:sp>
      <p:grpSp>
        <p:nvGrpSpPr>
          <p:cNvPr id="20" name="Groupe 19">
            <a:extLst>
              <a:ext uri="{FF2B5EF4-FFF2-40B4-BE49-F238E27FC236}">
                <a16:creationId xmlns:a16="http://schemas.microsoft.com/office/drawing/2014/main" id="{F8CBDC14-82DB-8591-48C6-0245701C8021}"/>
              </a:ext>
            </a:extLst>
          </p:cNvPr>
          <p:cNvGrpSpPr/>
          <p:nvPr/>
        </p:nvGrpSpPr>
        <p:grpSpPr>
          <a:xfrm>
            <a:off x="6675404" y="606632"/>
            <a:ext cx="3503370" cy="3198453"/>
            <a:chOff x="6675404" y="606632"/>
            <a:chExt cx="3503370" cy="3198453"/>
          </a:xfrm>
        </p:grpSpPr>
        <p:pic>
          <p:nvPicPr>
            <p:cNvPr id="6" name="Image 5">
              <a:extLst>
                <a:ext uri="{FF2B5EF4-FFF2-40B4-BE49-F238E27FC236}">
                  <a16:creationId xmlns:a16="http://schemas.microsoft.com/office/drawing/2014/main" id="{37911BB2-B491-3A16-007E-E7EF418FF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404" y="606632"/>
              <a:ext cx="2245953" cy="3198453"/>
            </a:xfrm>
            <a:prstGeom prst="rect">
              <a:avLst/>
            </a:prstGeom>
          </p:spPr>
        </p:pic>
        <p:grpSp>
          <p:nvGrpSpPr>
            <p:cNvPr id="15" name="Groupe 14">
              <a:extLst>
                <a:ext uri="{FF2B5EF4-FFF2-40B4-BE49-F238E27FC236}">
                  <a16:creationId xmlns:a16="http://schemas.microsoft.com/office/drawing/2014/main" id="{257DCEFC-2663-7B4A-DB91-64458546822A}"/>
                </a:ext>
              </a:extLst>
            </p:cNvPr>
            <p:cNvGrpSpPr/>
            <p:nvPr/>
          </p:nvGrpSpPr>
          <p:grpSpPr>
            <a:xfrm>
              <a:off x="8364707" y="920843"/>
              <a:ext cx="1814067" cy="1317725"/>
              <a:chOff x="8364707" y="920843"/>
              <a:chExt cx="1814067" cy="1317725"/>
            </a:xfrm>
          </p:grpSpPr>
          <p:pic>
            <p:nvPicPr>
              <p:cNvPr id="16" name="Image 15">
                <a:extLst>
                  <a:ext uri="{FF2B5EF4-FFF2-40B4-BE49-F238E27FC236}">
                    <a16:creationId xmlns:a16="http://schemas.microsoft.com/office/drawing/2014/main" id="{6FDC9D24-46AF-0599-3405-610EF9C8F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6595" y="920843"/>
                <a:ext cx="1273389" cy="1279886"/>
              </a:xfrm>
              <a:prstGeom prst="rect">
                <a:avLst/>
              </a:prstGeom>
            </p:spPr>
          </p:pic>
          <p:pic>
            <p:nvPicPr>
              <p:cNvPr id="17" name="Image 16">
                <a:hlinkClick r:id="rId4"/>
                <a:extLst>
                  <a:ext uri="{FF2B5EF4-FFF2-40B4-BE49-F238E27FC236}">
                    <a16:creationId xmlns:a16="http://schemas.microsoft.com/office/drawing/2014/main" id="{15F1EDD7-DD7F-D571-A392-7427796F02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4707" y="927327"/>
                <a:ext cx="1814067" cy="1311241"/>
              </a:xfrm>
              <a:prstGeom prst="rect">
                <a:avLst/>
              </a:prstGeom>
            </p:spPr>
          </p:pic>
        </p:grpSp>
      </p:grpSp>
      <p:grpSp>
        <p:nvGrpSpPr>
          <p:cNvPr id="21" name="Groupe 20">
            <a:extLst>
              <a:ext uri="{FF2B5EF4-FFF2-40B4-BE49-F238E27FC236}">
                <a16:creationId xmlns:a16="http://schemas.microsoft.com/office/drawing/2014/main" id="{9B84FADD-832F-36F0-276C-755E14C952D0}"/>
              </a:ext>
            </a:extLst>
          </p:cNvPr>
          <p:cNvGrpSpPr/>
          <p:nvPr/>
        </p:nvGrpSpPr>
        <p:grpSpPr>
          <a:xfrm>
            <a:off x="8917736" y="577878"/>
            <a:ext cx="3330460" cy="3523928"/>
            <a:chOff x="8917736" y="577878"/>
            <a:chExt cx="3330460" cy="3523928"/>
          </a:xfrm>
        </p:grpSpPr>
        <p:sp>
          <p:nvSpPr>
            <p:cNvPr id="7" name="ZoneTexte 6">
              <a:extLst>
                <a:ext uri="{FF2B5EF4-FFF2-40B4-BE49-F238E27FC236}">
                  <a16:creationId xmlns:a16="http://schemas.microsoft.com/office/drawing/2014/main" id="{BF82E539-B009-A14D-17EE-1CBB199A373D}"/>
                </a:ext>
              </a:extLst>
            </p:cNvPr>
            <p:cNvSpPr txBox="1"/>
            <p:nvPr/>
          </p:nvSpPr>
          <p:spPr>
            <a:xfrm>
              <a:off x="11122019" y="3163087"/>
              <a:ext cx="1126177" cy="584775"/>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lampe de mineur</a:t>
              </a:r>
              <a:endParaRPr lang="fr-FR" sz="1600" dirty="0"/>
            </a:p>
          </p:txBody>
        </p:sp>
        <p:grpSp>
          <p:nvGrpSpPr>
            <p:cNvPr id="8" name="Groupe 7">
              <a:extLst>
                <a:ext uri="{FF2B5EF4-FFF2-40B4-BE49-F238E27FC236}">
                  <a16:creationId xmlns:a16="http://schemas.microsoft.com/office/drawing/2014/main" id="{F5AA1523-2771-10A5-3E58-31BFB325BAD2}"/>
                </a:ext>
              </a:extLst>
            </p:cNvPr>
            <p:cNvGrpSpPr/>
            <p:nvPr/>
          </p:nvGrpSpPr>
          <p:grpSpPr>
            <a:xfrm>
              <a:off x="8917736" y="2243173"/>
              <a:ext cx="2099826" cy="1858633"/>
              <a:chOff x="8917736" y="2439817"/>
              <a:chExt cx="2099826" cy="1858633"/>
            </a:xfrm>
          </p:grpSpPr>
          <p:pic>
            <p:nvPicPr>
              <p:cNvPr id="9" name="Image 8">
                <a:hlinkClick r:id="rId6"/>
                <a:extLst>
                  <a:ext uri="{FF2B5EF4-FFF2-40B4-BE49-F238E27FC236}">
                    <a16:creationId xmlns:a16="http://schemas.microsoft.com/office/drawing/2014/main" id="{E23DAF13-DCD8-9DA6-C2FD-9F49E89F41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7736" y="2439817"/>
                <a:ext cx="1283492" cy="1283492"/>
              </a:xfrm>
              <a:prstGeom prst="rect">
                <a:avLst/>
              </a:prstGeom>
            </p:spPr>
          </p:pic>
          <p:sp>
            <p:nvSpPr>
              <p:cNvPr id="10" name="ZoneTexte 9">
                <a:extLst>
                  <a:ext uri="{FF2B5EF4-FFF2-40B4-BE49-F238E27FC236}">
                    <a16:creationId xmlns:a16="http://schemas.microsoft.com/office/drawing/2014/main" id="{1B7B1804-6807-4C5A-BD22-432644C7CC2A}"/>
                  </a:ext>
                </a:extLst>
              </p:cNvPr>
              <p:cNvSpPr txBox="1"/>
              <p:nvPr/>
            </p:nvSpPr>
            <p:spPr>
              <a:xfrm>
                <a:off x="8987201" y="3652119"/>
                <a:ext cx="2030361" cy="646331"/>
              </a:xfrm>
              <a:prstGeom prst="rect">
                <a:avLst/>
              </a:prstGeom>
              <a:noFill/>
            </p:spPr>
            <p:txBody>
              <a:bodyPr wrap="square">
                <a:spAutoFit/>
              </a:bodyPr>
              <a:lstStyle/>
              <a:p>
                <a:pPr algn="ctr"/>
                <a:r>
                  <a:rPr lang="fr-FR" sz="1800" b="1" dirty="0">
                    <a:solidFill>
                      <a:srgbClr val="FF0000"/>
                    </a:solidFill>
                    <a:latin typeface="Calibri" panose="020F0502020204030204" pitchFamily="34" charset="0"/>
                    <a:cs typeface="Calibri" panose="020F0502020204030204" pitchFamily="34" charset="0"/>
                  </a:rPr>
                  <a:t>Pierre BACHELET</a:t>
                </a:r>
              </a:p>
              <a:p>
                <a:pPr algn="ctr"/>
                <a:r>
                  <a:rPr lang="fr-FR" b="1" dirty="0">
                    <a:solidFill>
                      <a:srgbClr val="FFFF00"/>
                    </a:solidFill>
                    <a:latin typeface="Calibri" panose="020F0502020204030204" pitchFamily="34" charset="0"/>
                    <a:cs typeface="Calibri" panose="020F0502020204030204" pitchFamily="34" charset="0"/>
                  </a:rPr>
                  <a:t>(1944-2005)</a:t>
                </a:r>
                <a:endParaRPr lang="fr-FR" dirty="0">
                  <a:solidFill>
                    <a:srgbClr val="FFFF00"/>
                  </a:solidFill>
                </a:endParaRPr>
              </a:p>
            </p:txBody>
          </p:sp>
        </p:grpSp>
        <p:sp>
          <p:nvSpPr>
            <p:cNvPr id="13" name="ZoneTexte 12">
              <a:hlinkClick r:id="rId8"/>
              <a:extLst>
                <a:ext uri="{FF2B5EF4-FFF2-40B4-BE49-F238E27FC236}">
                  <a16:creationId xmlns:a16="http://schemas.microsoft.com/office/drawing/2014/main" id="{8728317F-5F07-7219-FD8B-5BEDCE13B45C}"/>
                </a:ext>
              </a:extLst>
            </p:cNvPr>
            <p:cNvSpPr txBox="1"/>
            <p:nvPr/>
          </p:nvSpPr>
          <p:spPr>
            <a:xfrm>
              <a:off x="11084089" y="3703857"/>
              <a:ext cx="1126177" cy="338554"/>
            </a:xfrm>
            <a:prstGeom prst="rect">
              <a:avLst/>
            </a:prstGeom>
            <a:noFill/>
          </p:spPr>
          <p:txBody>
            <a:bodyPr wrap="square">
              <a:spAutoFit/>
            </a:bodyPr>
            <a:lstStyle/>
            <a:p>
              <a:pPr algn="ctr"/>
              <a:r>
                <a:rPr lang="fr-FR" sz="1600" b="1" i="1" dirty="0">
                  <a:latin typeface="Calibri" panose="020F0502020204030204" pitchFamily="34" charset="0"/>
                  <a:cs typeface="Calibri" panose="020F0502020204030204" pitchFamily="34" charset="0"/>
                </a:rPr>
                <a:t>Les Corons</a:t>
              </a:r>
              <a:endParaRPr lang="fr-FR" sz="1600" i="1" dirty="0"/>
            </a:p>
          </p:txBody>
        </p:sp>
        <p:sp>
          <p:nvSpPr>
            <p:cNvPr id="14" name="Flèche : bas 13">
              <a:extLst>
                <a:ext uri="{FF2B5EF4-FFF2-40B4-BE49-F238E27FC236}">
                  <a16:creationId xmlns:a16="http://schemas.microsoft.com/office/drawing/2014/main" id="{F40F2978-A5DF-1158-AC0A-3BEBB1D71E94}"/>
                </a:ext>
              </a:extLst>
            </p:cNvPr>
            <p:cNvSpPr/>
            <p:nvPr/>
          </p:nvSpPr>
          <p:spPr>
            <a:xfrm rot="16200000">
              <a:off x="10864788" y="3692189"/>
              <a:ext cx="101505" cy="412956"/>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4F12626E-687D-4199-7101-ED145D952AF8}"/>
                </a:ext>
              </a:extLst>
            </p:cNvPr>
            <p:cNvSpPr txBox="1"/>
            <p:nvPr/>
          </p:nvSpPr>
          <p:spPr>
            <a:xfrm>
              <a:off x="8918207" y="577878"/>
              <a:ext cx="3273793" cy="369332"/>
            </a:xfrm>
            <a:prstGeom prst="rect">
              <a:avLst/>
            </a:prstGeom>
            <a:noFill/>
          </p:spPr>
          <p:txBody>
            <a:bodyPr wrap="square">
              <a:spAutoFit/>
            </a:bodyPr>
            <a:lstStyle/>
            <a:p>
              <a:r>
                <a:rPr lang="fr-FR" dirty="0"/>
                <a:t>Une Mémoire toujours vivante…</a:t>
              </a:r>
              <a:endParaRPr lang="fr-FR" dirty="0">
                <a:solidFill>
                  <a:srgbClr val="FF0000"/>
                </a:solidFill>
              </a:endParaRPr>
            </a:p>
          </p:txBody>
        </p:sp>
        <p:pic>
          <p:nvPicPr>
            <p:cNvPr id="22" name="Image 21">
              <a:extLst>
                <a:ext uri="{FF2B5EF4-FFF2-40B4-BE49-F238E27FC236}">
                  <a16:creationId xmlns:a16="http://schemas.microsoft.com/office/drawing/2014/main" id="{CF841332-7BAB-10D3-1F06-DF09F13CC6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78774" y="847932"/>
              <a:ext cx="1836841" cy="2504206"/>
            </a:xfrm>
            <a:prstGeom prst="rect">
              <a:avLst/>
            </a:prstGeom>
          </p:spPr>
        </p:pic>
        <p:grpSp>
          <p:nvGrpSpPr>
            <p:cNvPr id="23" name="Groupe 22">
              <a:extLst>
                <a:ext uri="{FF2B5EF4-FFF2-40B4-BE49-F238E27FC236}">
                  <a16:creationId xmlns:a16="http://schemas.microsoft.com/office/drawing/2014/main" id="{E7E326E5-7E74-F85D-FE30-401A32C4B07B}"/>
                </a:ext>
              </a:extLst>
            </p:cNvPr>
            <p:cNvGrpSpPr/>
            <p:nvPr/>
          </p:nvGrpSpPr>
          <p:grpSpPr>
            <a:xfrm>
              <a:off x="11358358" y="1448926"/>
              <a:ext cx="277385" cy="1701746"/>
              <a:chOff x="11206690" y="1468687"/>
              <a:chExt cx="277385" cy="1701746"/>
            </a:xfrm>
          </p:grpSpPr>
          <p:sp>
            <p:nvSpPr>
              <p:cNvPr id="24" name="Rectangle : coins arrondis 23">
                <a:extLst>
                  <a:ext uri="{FF2B5EF4-FFF2-40B4-BE49-F238E27FC236}">
                    <a16:creationId xmlns:a16="http://schemas.microsoft.com/office/drawing/2014/main" id="{B747D625-0560-6B0F-83AA-9BFD8A4AF7E2}"/>
                  </a:ext>
                </a:extLst>
              </p:cNvPr>
              <p:cNvSpPr/>
              <p:nvPr/>
            </p:nvSpPr>
            <p:spPr>
              <a:xfrm rot="5400000">
                <a:off x="10828107" y="1847270"/>
                <a:ext cx="1034551" cy="277385"/>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99E75D41-43F4-A0C4-A4AC-90DE76F87B11}"/>
                  </a:ext>
                </a:extLst>
              </p:cNvPr>
              <p:cNvSpPr/>
              <p:nvPr/>
            </p:nvSpPr>
            <p:spPr>
              <a:xfrm>
                <a:off x="11291304" y="2503238"/>
                <a:ext cx="101799" cy="667195"/>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27" name="ZoneTexte 26">
            <a:extLst>
              <a:ext uri="{FF2B5EF4-FFF2-40B4-BE49-F238E27FC236}">
                <a16:creationId xmlns:a16="http://schemas.microsoft.com/office/drawing/2014/main" id="{C9DA3AFD-BF27-00A4-4D75-32A2DD6AD752}"/>
              </a:ext>
            </a:extLst>
          </p:cNvPr>
          <p:cNvSpPr txBox="1"/>
          <p:nvPr/>
        </p:nvSpPr>
        <p:spPr>
          <a:xfrm>
            <a:off x="181165" y="429245"/>
            <a:ext cx="541111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27 : </a:t>
            </a:r>
            <a:r>
              <a:rPr lang="fr-FR" b="1" dirty="0">
                <a:solidFill>
                  <a:srgbClr val="0070C0"/>
                </a:solidFill>
                <a:latin typeface="Calibri" panose="020F0502020204030204" pitchFamily="34" charset="0"/>
                <a:cs typeface="Calibri" panose="020F0502020204030204" pitchFamily="34" charset="0"/>
              </a:rPr>
              <a:t>les rapports sociaux aux XIXe et XXe s.</a:t>
            </a:r>
          </a:p>
        </p:txBody>
      </p:sp>
      <p:sp>
        <p:nvSpPr>
          <p:cNvPr id="29" name="ZoneTexte 28">
            <a:extLst>
              <a:ext uri="{FF2B5EF4-FFF2-40B4-BE49-F238E27FC236}">
                <a16:creationId xmlns:a16="http://schemas.microsoft.com/office/drawing/2014/main" id="{6A05309F-8DEC-1DF7-0C53-94C8A7E4B2BC}"/>
              </a:ext>
            </a:extLst>
          </p:cNvPr>
          <p:cNvSpPr txBox="1"/>
          <p:nvPr/>
        </p:nvSpPr>
        <p:spPr>
          <a:xfrm>
            <a:off x="6338972" y="5472660"/>
            <a:ext cx="5746606" cy="338554"/>
          </a:xfrm>
          <a:prstGeom prst="rect">
            <a:avLst/>
          </a:prstGeom>
          <a:noFill/>
        </p:spPr>
        <p:txBody>
          <a:bodyPr wrap="square">
            <a:spAutoFit/>
          </a:bodyPr>
          <a:lstStyle/>
          <a:p>
            <a:r>
              <a:rPr lang="fr-FR" sz="1600" b="1" dirty="0">
                <a:solidFill>
                  <a:srgbClr val="0070C0"/>
                </a:solidFill>
                <a:latin typeface="Calibri" panose="020F0502020204030204" pitchFamily="34" charset="0"/>
                <a:cs typeface="Calibri" panose="020F0502020204030204" pitchFamily="34" charset="0"/>
              </a:rPr>
              <a:t>28 )</a:t>
            </a:r>
            <a:r>
              <a:rPr lang="fr-FR" sz="160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27 </a:t>
            </a:r>
            <a:r>
              <a:rPr lang="fr-FR" sz="1600" dirty="0">
                <a:solidFill>
                  <a:srgbClr val="0070C0"/>
                </a:solidFill>
                <a:latin typeface="Calibri" panose="020F0502020204030204" pitchFamily="34" charset="0"/>
                <a:cs typeface="Calibri" panose="020F0502020204030204" pitchFamily="34" charset="0"/>
              </a:rPr>
              <a:t>Pourquoi le mineur est symbole de la classe ouvrière ?</a:t>
            </a:r>
          </a:p>
        </p:txBody>
      </p:sp>
      <p:pic>
        <p:nvPicPr>
          <p:cNvPr id="28" name="Image 27">
            <a:hlinkClick r:id="rId10" action="ppaction://hlinksldjump"/>
            <a:extLst>
              <a:ext uri="{FF2B5EF4-FFF2-40B4-BE49-F238E27FC236}">
                <a16:creationId xmlns:a16="http://schemas.microsoft.com/office/drawing/2014/main" id="{35C120C0-210F-4945-8D9F-A5DB5AF4648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289269" y="63009"/>
            <a:ext cx="902731" cy="628403"/>
          </a:xfrm>
          <a:prstGeom prst="rect">
            <a:avLst/>
          </a:prstGeom>
        </p:spPr>
      </p:pic>
    </p:spTree>
    <p:extLst>
      <p:ext uri="{BB962C8B-B14F-4D97-AF65-F5344CB8AC3E}">
        <p14:creationId xmlns:p14="http://schemas.microsoft.com/office/powerpoint/2010/main" val="27091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12" grpId="0"/>
      <p:bldP spid="19" grpId="0"/>
      <p:bldP spid="27"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ZoneTexte 99">
            <a:extLst>
              <a:ext uri="{FF2B5EF4-FFF2-40B4-BE49-F238E27FC236}">
                <a16:creationId xmlns:a16="http://schemas.microsoft.com/office/drawing/2014/main" id="{D8872184-1F09-4C52-BFFD-20D61331DBE6}"/>
              </a:ext>
            </a:extLst>
          </p:cNvPr>
          <p:cNvSpPr txBox="1"/>
          <p:nvPr/>
        </p:nvSpPr>
        <p:spPr>
          <a:xfrm>
            <a:off x="809432" y="1674786"/>
            <a:ext cx="2799190"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salaires faibles, protectionnisme,…</a:t>
            </a:r>
            <a:endParaRPr lang="fr-FR" sz="1400" b="1" dirty="0">
              <a:solidFill>
                <a:srgbClr val="7030A0"/>
              </a:solidFill>
            </a:endParaRPr>
          </a:p>
        </p:txBody>
      </p:sp>
      <p:sp>
        <p:nvSpPr>
          <p:cNvPr id="143" name="ZoneTexte 142">
            <a:extLst>
              <a:ext uri="{FF2B5EF4-FFF2-40B4-BE49-F238E27FC236}">
                <a16:creationId xmlns:a16="http://schemas.microsoft.com/office/drawing/2014/main" id="{6BE8BADC-605F-40DD-A99F-BB3246DC9BB6}"/>
              </a:ext>
            </a:extLst>
          </p:cNvPr>
          <p:cNvSpPr txBox="1"/>
          <p:nvPr/>
        </p:nvSpPr>
        <p:spPr>
          <a:xfrm>
            <a:off x="2529649" y="3515458"/>
            <a:ext cx="1701914"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le bleu, la casquette</a:t>
            </a:r>
            <a:endParaRPr lang="fr-FR" sz="1400" dirty="0">
              <a:solidFill>
                <a:srgbClr val="7030A0"/>
              </a:solidFill>
            </a:endParaRPr>
          </a:p>
        </p:txBody>
      </p:sp>
      <p:sp>
        <p:nvSpPr>
          <p:cNvPr id="102" name="ZoneTexte 101">
            <a:extLst>
              <a:ext uri="{FF2B5EF4-FFF2-40B4-BE49-F238E27FC236}">
                <a16:creationId xmlns:a16="http://schemas.microsoft.com/office/drawing/2014/main" id="{815E74ED-B739-412D-87AE-CEB461E20C2C}"/>
              </a:ext>
            </a:extLst>
          </p:cNvPr>
          <p:cNvSpPr txBox="1"/>
          <p:nvPr/>
        </p:nvSpPr>
        <p:spPr>
          <a:xfrm>
            <a:off x="5175589" y="4653630"/>
            <a:ext cx="1533545" cy="523220"/>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ORGANISATION HORIZONTALE</a:t>
            </a:r>
            <a:endParaRPr lang="fr-FR" sz="1400" b="1" dirty="0"/>
          </a:p>
        </p:txBody>
      </p:sp>
      <p:sp>
        <p:nvSpPr>
          <p:cNvPr id="2" name="ZoneTexte 1">
            <a:extLst>
              <a:ext uri="{FF2B5EF4-FFF2-40B4-BE49-F238E27FC236}">
                <a16:creationId xmlns:a16="http://schemas.microsoft.com/office/drawing/2014/main" id="{D54CB812-2BB0-4071-A077-9533C1964FA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 name="Rectangle 2">
            <a:extLst>
              <a:ext uri="{FF2B5EF4-FFF2-40B4-BE49-F238E27FC236}">
                <a16:creationId xmlns:a16="http://schemas.microsoft.com/office/drawing/2014/main" id="{38AED16F-A8D4-4FDE-85B7-12AB579B03F5}"/>
              </a:ext>
            </a:extLst>
          </p:cNvPr>
          <p:cNvSpPr/>
          <p:nvPr/>
        </p:nvSpPr>
        <p:spPr>
          <a:xfrm>
            <a:off x="329099" y="738163"/>
            <a:ext cx="832951"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XIX</a:t>
            </a:r>
            <a:r>
              <a:rPr lang="fr-FR" b="1" baseline="30000" dirty="0"/>
              <a:t>e</a:t>
            </a:r>
            <a:r>
              <a:rPr lang="fr-FR" b="1" dirty="0"/>
              <a:t> s.</a:t>
            </a:r>
          </a:p>
        </p:txBody>
      </p:sp>
      <p:cxnSp>
        <p:nvCxnSpPr>
          <p:cNvPr id="4" name="Connecteur droit avec flèche 3">
            <a:extLst>
              <a:ext uri="{FF2B5EF4-FFF2-40B4-BE49-F238E27FC236}">
                <a16:creationId xmlns:a16="http://schemas.microsoft.com/office/drawing/2014/main" id="{20DEB23C-3E5D-44CF-9602-2A477A5D60B6}"/>
              </a:ext>
            </a:extLst>
          </p:cNvPr>
          <p:cNvCxnSpPr>
            <a:cxnSpLocks/>
          </p:cNvCxnSpPr>
          <p:nvPr/>
        </p:nvCxnSpPr>
        <p:spPr>
          <a:xfrm>
            <a:off x="1229712" y="910930"/>
            <a:ext cx="21806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0EBEF4B-6588-4DDD-846A-FE71D87DC47D}"/>
              </a:ext>
            </a:extLst>
          </p:cNvPr>
          <p:cNvSpPr/>
          <p:nvPr/>
        </p:nvSpPr>
        <p:spPr>
          <a:xfrm>
            <a:off x="5672290" y="728122"/>
            <a:ext cx="1996614"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i="1" dirty="0">
                <a:solidFill>
                  <a:srgbClr val="0070C0"/>
                </a:solidFill>
              </a:rPr>
              <a:t>DOMESTIC SYSTEM</a:t>
            </a:r>
            <a:r>
              <a:rPr lang="fr-FR" sz="1600" baseline="30000" dirty="0">
                <a:solidFill>
                  <a:schemeClr val="accent4">
                    <a:lumMod val="50000"/>
                  </a:schemeClr>
                </a:solidFill>
                <a:latin typeface="Calibri" panose="020F0502020204030204" pitchFamily="34" charset="0"/>
                <a:cs typeface="Calibri" panose="020F0502020204030204" pitchFamily="34" charset="0"/>
              </a:rPr>
              <a:t> (</a:t>
            </a:r>
            <a:r>
              <a:rPr lang="fr-FR" sz="1600" baseline="30000" dirty="0">
                <a:solidFill>
                  <a:srgbClr val="FF0000"/>
                </a:solidFill>
                <a:latin typeface="Calibri" panose="020F0502020204030204" pitchFamily="34" charset="0"/>
                <a:cs typeface="Calibri" panose="020F0502020204030204" pitchFamily="34" charset="0"/>
              </a:rPr>
              <a:t>*</a:t>
            </a:r>
            <a:r>
              <a:rPr lang="fr-FR" sz="1600" baseline="30000" dirty="0">
                <a:solidFill>
                  <a:schemeClr val="accent4">
                    <a:lumMod val="50000"/>
                  </a:schemeClr>
                </a:solidFill>
                <a:latin typeface="Calibri" panose="020F0502020204030204" pitchFamily="34" charset="0"/>
                <a:cs typeface="Calibri" panose="020F0502020204030204" pitchFamily="34" charset="0"/>
              </a:rPr>
              <a:t>)</a:t>
            </a:r>
            <a:endParaRPr lang="fr-FR" sz="1600" b="1" i="1" dirty="0">
              <a:solidFill>
                <a:srgbClr val="0070C0"/>
              </a:solidFill>
            </a:endParaRPr>
          </a:p>
        </p:txBody>
      </p:sp>
      <p:sp>
        <p:nvSpPr>
          <p:cNvPr id="20" name="ZoneTexte 19">
            <a:extLst>
              <a:ext uri="{FF2B5EF4-FFF2-40B4-BE49-F238E27FC236}">
                <a16:creationId xmlns:a16="http://schemas.microsoft.com/office/drawing/2014/main" id="{A191C471-3812-484F-B44B-46AB275C9B72}"/>
              </a:ext>
            </a:extLst>
          </p:cNvPr>
          <p:cNvSpPr txBox="1"/>
          <p:nvPr/>
        </p:nvSpPr>
        <p:spPr>
          <a:xfrm>
            <a:off x="6009037" y="6211669"/>
            <a:ext cx="6181726" cy="646331"/>
          </a:xfrm>
          <a:prstGeom prst="rect">
            <a:avLst/>
          </a:prstGeom>
          <a:noFill/>
        </p:spPr>
        <p:txBody>
          <a:bodyPr wrap="square">
            <a:spAutoFit/>
          </a:bodyPr>
          <a:lstStyle/>
          <a:p>
            <a:r>
              <a:rPr lang="fr-FR" sz="1200" baseline="30000" dirty="0">
                <a:solidFill>
                  <a:schemeClr val="accent4">
                    <a:lumMod val="50000"/>
                  </a:schemeClr>
                </a:solidFill>
                <a:latin typeface="Calibri" panose="020F0502020204030204" pitchFamily="34" charset="0"/>
                <a:cs typeface="Calibri" panose="020F0502020204030204" pitchFamily="34" charset="0"/>
              </a:rPr>
              <a:t>(</a:t>
            </a:r>
            <a:r>
              <a:rPr lang="fr-FR" sz="1200" baseline="30000" dirty="0">
                <a:solidFill>
                  <a:srgbClr val="FF0000"/>
                </a:solidFill>
                <a:latin typeface="Calibri" panose="020F0502020204030204" pitchFamily="34" charset="0"/>
                <a:cs typeface="Calibri" panose="020F0502020204030204" pitchFamily="34" charset="0"/>
              </a:rPr>
              <a:t>*</a:t>
            </a:r>
            <a:r>
              <a:rPr lang="fr-FR" sz="1200" baseline="30000" dirty="0">
                <a:solidFill>
                  <a:schemeClr val="accent4">
                    <a:lumMod val="50000"/>
                  </a:schemeClr>
                </a:solidFill>
                <a:latin typeface="Calibri" panose="020F0502020204030204" pitchFamily="34" charset="0"/>
                <a:cs typeface="Calibri" panose="020F0502020204030204" pitchFamily="34" charset="0"/>
              </a:rPr>
              <a:t>) </a:t>
            </a:r>
            <a:r>
              <a:rPr lang="fr-FR" sz="1200" b="1" dirty="0" err="1">
                <a:solidFill>
                  <a:schemeClr val="accent4">
                    <a:lumMod val="50000"/>
                  </a:schemeClr>
                </a:solidFill>
                <a:latin typeface="Calibri" panose="020F0502020204030204" pitchFamily="34" charset="0"/>
                <a:cs typeface="Calibri" panose="020F0502020204030204" pitchFamily="34" charset="0"/>
              </a:rPr>
              <a:t>domestic</a:t>
            </a:r>
            <a:r>
              <a:rPr lang="fr-FR" sz="1200" b="1" dirty="0">
                <a:solidFill>
                  <a:schemeClr val="accent4">
                    <a:lumMod val="50000"/>
                  </a:schemeClr>
                </a:solidFill>
                <a:latin typeface="Calibri" panose="020F0502020204030204" pitchFamily="34" charset="0"/>
                <a:cs typeface="Calibri" panose="020F0502020204030204" pitchFamily="34" charset="0"/>
              </a:rPr>
              <a:t> system</a:t>
            </a:r>
            <a:r>
              <a:rPr lang="fr-FR" sz="1200" dirty="0">
                <a:solidFill>
                  <a:schemeClr val="accent4">
                    <a:lumMod val="50000"/>
                  </a:schemeClr>
                </a:solidFill>
                <a:latin typeface="Calibri" panose="020F0502020204030204" pitchFamily="34" charset="0"/>
                <a:cs typeface="Calibri" panose="020F0502020204030204" pitchFamily="34" charset="0"/>
              </a:rPr>
              <a:t> : « travail à la maison. »</a:t>
            </a:r>
          </a:p>
          <a:p>
            <a:r>
              <a:rPr lang="fr-FR" sz="1200" baseline="30000" dirty="0">
                <a:solidFill>
                  <a:schemeClr val="accent4">
                    <a:lumMod val="50000"/>
                  </a:schemeClr>
                </a:solidFill>
                <a:latin typeface="Calibri" panose="020F0502020204030204" pitchFamily="34" charset="0"/>
                <a:cs typeface="Calibri" panose="020F0502020204030204" pitchFamily="34" charset="0"/>
              </a:rPr>
              <a:t>(</a:t>
            </a:r>
            <a:r>
              <a:rPr lang="fr-FR" sz="1200" baseline="30000" dirty="0">
                <a:solidFill>
                  <a:srgbClr val="FF0000"/>
                </a:solidFill>
                <a:latin typeface="Calibri" panose="020F0502020204030204" pitchFamily="34" charset="0"/>
                <a:cs typeface="Calibri" panose="020F0502020204030204" pitchFamily="34" charset="0"/>
              </a:rPr>
              <a:t>**</a:t>
            </a:r>
            <a:r>
              <a:rPr lang="fr-FR" sz="1200" baseline="30000" dirty="0">
                <a:solidFill>
                  <a:schemeClr val="accent4">
                    <a:lumMod val="50000"/>
                  </a:schemeClr>
                </a:solidFill>
                <a:latin typeface="Calibri" panose="020F0502020204030204" pitchFamily="34" charset="0"/>
                <a:cs typeface="Calibri" panose="020F0502020204030204" pitchFamily="34" charset="0"/>
              </a:rPr>
              <a:t>) </a:t>
            </a:r>
            <a:r>
              <a:rPr lang="fr-FR" sz="1200" b="1" dirty="0" err="1">
                <a:solidFill>
                  <a:schemeClr val="accent4">
                    <a:lumMod val="50000"/>
                  </a:schemeClr>
                </a:solidFill>
                <a:latin typeface="Calibri" panose="020F0502020204030204" pitchFamily="34" charset="0"/>
                <a:cs typeface="Calibri" panose="020F0502020204030204" pitchFamily="34" charset="0"/>
              </a:rPr>
              <a:t>factory</a:t>
            </a:r>
            <a:r>
              <a:rPr lang="fr-FR" sz="1200" b="1" dirty="0">
                <a:solidFill>
                  <a:schemeClr val="accent4">
                    <a:lumMod val="50000"/>
                  </a:schemeClr>
                </a:solidFill>
                <a:latin typeface="Calibri" panose="020F0502020204030204" pitchFamily="34" charset="0"/>
                <a:cs typeface="Calibri" panose="020F0502020204030204" pitchFamily="34" charset="0"/>
              </a:rPr>
              <a:t> system</a:t>
            </a:r>
            <a:r>
              <a:rPr lang="fr-FR" sz="1200" dirty="0">
                <a:solidFill>
                  <a:schemeClr val="accent4">
                    <a:lumMod val="50000"/>
                  </a:schemeClr>
                </a:solidFill>
                <a:latin typeface="Calibri" panose="020F0502020204030204" pitchFamily="34" charset="0"/>
                <a:cs typeface="Calibri" panose="020F0502020204030204" pitchFamily="34" charset="0"/>
              </a:rPr>
              <a:t> : « travail à l’usine. »</a:t>
            </a:r>
          </a:p>
          <a:p>
            <a:r>
              <a:rPr lang="fr-FR" sz="1200" baseline="30000" dirty="0">
                <a:solidFill>
                  <a:schemeClr val="accent4">
                    <a:lumMod val="50000"/>
                  </a:schemeClr>
                </a:solidFill>
                <a:latin typeface="Calibri" panose="020F0502020204030204" pitchFamily="34" charset="0"/>
                <a:cs typeface="Calibri" panose="020F0502020204030204" pitchFamily="34" charset="0"/>
              </a:rPr>
              <a:t>(</a:t>
            </a:r>
            <a:r>
              <a:rPr lang="fr-FR" sz="1200" baseline="30000" dirty="0">
                <a:solidFill>
                  <a:srgbClr val="FF0000"/>
                </a:solidFill>
                <a:latin typeface="Calibri" panose="020F0502020204030204" pitchFamily="34" charset="0"/>
                <a:cs typeface="Calibri" panose="020F0502020204030204" pitchFamily="34" charset="0"/>
              </a:rPr>
              <a:t>***</a:t>
            </a:r>
            <a:r>
              <a:rPr lang="fr-FR" sz="1200" baseline="30000" dirty="0">
                <a:solidFill>
                  <a:schemeClr val="accent4">
                    <a:lumMod val="50000"/>
                  </a:schemeClr>
                </a:solidFill>
                <a:latin typeface="Calibri" panose="020F0502020204030204" pitchFamily="34" charset="0"/>
                <a:cs typeface="Calibri" panose="020F0502020204030204" pitchFamily="34" charset="0"/>
              </a:rPr>
              <a:t>) </a:t>
            </a:r>
            <a:r>
              <a:rPr lang="fr-FR" sz="1200" b="1" dirty="0">
                <a:solidFill>
                  <a:schemeClr val="accent4">
                    <a:lumMod val="50000"/>
                  </a:schemeClr>
                </a:solidFill>
                <a:latin typeface="Calibri" panose="020F0502020204030204" pitchFamily="34" charset="0"/>
                <a:cs typeface="Calibri" panose="020F0502020204030204" pitchFamily="34" charset="0"/>
              </a:rPr>
              <a:t>Ouvriers Spécialisés</a:t>
            </a:r>
            <a:r>
              <a:rPr lang="fr-FR" sz="1200" dirty="0">
                <a:solidFill>
                  <a:schemeClr val="accent4">
                    <a:lumMod val="50000"/>
                  </a:schemeClr>
                </a:solidFill>
                <a:latin typeface="Calibri" panose="020F0502020204030204" pitchFamily="34" charset="0"/>
                <a:cs typeface="Calibri" panose="020F0502020204030204" pitchFamily="34" charset="0"/>
              </a:rPr>
              <a:t> : personnel réalisant des tâches simples, sans formation professionnelle.</a:t>
            </a:r>
          </a:p>
        </p:txBody>
      </p:sp>
      <p:cxnSp>
        <p:nvCxnSpPr>
          <p:cNvPr id="34" name="Connecteur droit avec flèche 33">
            <a:extLst>
              <a:ext uri="{FF2B5EF4-FFF2-40B4-BE49-F238E27FC236}">
                <a16:creationId xmlns:a16="http://schemas.microsoft.com/office/drawing/2014/main" id="{76F55E2C-EE84-4A3F-9286-26814BE7D5CA}"/>
              </a:ext>
            </a:extLst>
          </p:cNvPr>
          <p:cNvCxnSpPr>
            <a:cxnSpLocks/>
          </p:cNvCxnSpPr>
          <p:nvPr/>
        </p:nvCxnSpPr>
        <p:spPr>
          <a:xfrm>
            <a:off x="7756396" y="895681"/>
            <a:ext cx="19825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D6F2C8BB-2779-4D31-A602-2E691E2ABF05}"/>
              </a:ext>
            </a:extLst>
          </p:cNvPr>
          <p:cNvSpPr/>
          <p:nvPr/>
        </p:nvSpPr>
        <p:spPr>
          <a:xfrm>
            <a:off x="1525440" y="728123"/>
            <a:ext cx="385117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 </a:t>
            </a:r>
            <a:r>
              <a:rPr lang="fr-FR" b="1" dirty="0">
                <a:solidFill>
                  <a:srgbClr val="FF0000"/>
                </a:solidFill>
              </a:rPr>
              <a:t>1</a:t>
            </a:r>
            <a:r>
              <a:rPr lang="fr-FR" b="1" baseline="30000" dirty="0">
                <a:solidFill>
                  <a:srgbClr val="FF0000"/>
                </a:solidFill>
              </a:rPr>
              <a:t>ère</a:t>
            </a:r>
            <a:r>
              <a:rPr lang="fr-FR" b="1" dirty="0">
                <a:solidFill>
                  <a:srgbClr val="FF0000"/>
                </a:solidFill>
              </a:rPr>
              <a:t> Révolution industrielle</a:t>
            </a:r>
          </a:p>
        </p:txBody>
      </p:sp>
      <p:sp>
        <p:nvSpPr>
          <p:cNvPr id="39" name="Rectangle 38">
            <a:extLst>
              <a:ext uri="{FF2B5EF4-FFF2-40B4-BE49-F238E27FC236}">
                <a16:creationId xmlns:a16="http://schemas.microsoft.com/office/drawing/2014/main" id="{59CCDB58-B9FD-46E5-9D16-50AAA1DC7EDA}"/>
              </a:ext>
            </a:extLst>
          </p:cNvPr>
          <p:cNvSpPr/>
          <p:nvPr/>
        </p:nvSpPr>
        <p:spPr>
          <a:xfrm>
            <a:off x="5672290" y="2261647"/>
            <a:ext cx="1996614"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i="1" dirty="0">
                <a:solidFill>
                  <a:srgbClr val="0070C0"/>
                </a:solidFill>
              </a:rPr>
              <a:t>FACTORY SYSTEM</a:t>
            </a:r>
            <a:r>
              <a:rPr lang="fr-FR" sz="1600" baseline="30000" dirty="0">
                <a:solidFill>
                  <a:schemeClr val="accent4">
                    <a:lumMod val="50000"/>
                  </a:schemeClr>
                </a:solidFill>
                <a:latin typeface="Calibri" panose="020F0502020204030204" pitchFamily="34" charset="0"/>
                <a:cs typeface="Calibri" panose="020F0502020204030204" pitchFamily="34" charset="0"/>
              </a:rPr>
              <a:t> (</a:t>
            </a:r>
            <a:r>
              <a:rPr lang="fr-FR" sz="1600" baseline="30000" dirty="0">
                <a:solidFill>
                  <a:srgbClr val="FF0000"/>
                </a:solidFill>
                <a:latin typeface="Calibri" panose="020F0502020204030204" pitchFamily="34" charset="0"/>
                <a:cs typeface="Calibri" panose="020F0502020204030204" pitchFamily="34" charset="0"/>
              </a:rPr>
              <a:t>**</a:t>
            </a:r>
            <a:r>
              <a:rPr lang="fr-FR" sz="1600" baseline="30000" dirty="0">
                <a:solidFill>
                  <a:schemeClr val="accent4">
                    <a:lumMod val="50000"/>
                  </a:schemeClr>
                </a:solidFill>
                <a:latin typeface="Calibri" panose="020F0502020204030204" pitchFamily="34" charset="0"/>
                <a:cs typeface="Calibri" panose="020F0502020204030204" pitchFamily="34" charset="0"/>
              </a:rPr>
              <a:t>)</a:t>
            </a:r>
            <a:endParaRPr lang="fr-FR" sz="1600" b="1" i="1" dirty="0">
              <a:solidFill>
                <a:srgbClr val="0070C0"/>
              </a:solidFill>
            </a:endParaRPr>
          </a:p>
        </p:txBody>
      </p:sp>
      <p:sp>
        <p:nvSpPr>
          <p:cNvPr id="40" name="ZoneTexte 39">
            <a:extLst>
              <a:ext uri="{FF2B5EF4-FFF2-40B4-BE49-F238E27FC236}">
                <a16:creationId xmlns:a16="http://schemas.microsoft.com/office/drawing/2014/main" id="{86F21D37-D2DD-4765-83D2-2E7BA4601BAC}"/>
              </a:ext>
            </a:extLst>
          </p:cNvPr>
          <p:cNvSpPr txBox="1"/>
          <p:nvPr/>
        </p:nvSpPr>
        <p:spPr>
          <a:xfrm>
            <a:off x="7880820" y="735490"/>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dirty="0">
                <a:solidFill>
                  <a:schemeClr val="accent4">
                    <a:lumMod val="50000"/>
                  </a:schemeClr>
                </a:solidFill>
                <a:latin typeface="Calibri" panose="020F0502020204030204" pitchFamily="34" charset="0"/>
                <a:cs typeface="Calibri" panose="020F0502020204030204" pitchFamily="34" charset="0"/>
              </a:rPr>
              <a:t>artisans…</a:t>
            </a:r>
          </a:p>
        </p:txBody>
      </p:sp>
      <p:sp>
        <p:nvSpPr>
          <p:cNvPr id="46" name="ZoneTexte 45">
            <a:extLst>
              <a:ext uri="{FF2B5EF4-FFF2-40B4-BE49-F238E27FC236}">
                <a16:creationId xmlns:a16="http://schemas.microsoft.com/office/drawing/2014/main" id="{ACF80869-5D9E-4C71-808B-2B69455EA472}"/>
              </a:ext>
            </a:extLst>
          </p:cNvPr>
          <p:cNvSpPr txBox="1"/>
          <p:nvPr/>
        </p:nvSpPr>
        <p:spPr>
          <a:xfrm>
            <a:off x="7880820" y="930845"/>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à la campagne</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50DB6A5A-DC03-4FE7-9978-06C14CF607F6}"/>
              </a:ext>
            </a:extLst>
          </p:cNvPr>
          <p:cNvSpPr/>
          <p:nvPr/>
        </p:nvSpPr>
        <p:spPr>
          <a:xfrm>
            <a:off x="404870" y="4132250"/>
            <a:ext cx="832951"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XX</a:t>
            </a:r>
            <a:r>
              <a:rPr lang="fr-FR" b="1" baseline="30000" dirty="0"/>
              <a:t>e</a:t>
            </a:r>
            <a:r>
              <a:rPr lang="fr-FR" b="1" dirty="0"/>
              <a:t> s.</a:t>
            </a:r>
          </a:p>
        </p:txBody>
      </p:sp>
      <p:cxnSp>
        <p:nvCxnSpPr>
          <p:cNvPr id="48" name="Connecteur droit avec flèche 47">
            <a:extLst>
              <a:ext uri="{FF2B5EF4-FFF2-40B4-BE49-F238E27FC236}">
                <a16:creationId xmlns:a16="http://schemas.microsoft.com/office/drawing/2014/main" id="{E0DDC632-28ED-4E7D-8EC0-96440946C15B}"/>
              </a:ext>
            </a:extLst>
          </p:cNvPr>
          <p:cNvCxnSpPr>
            <a:cxnSpLocks/>
          </p:cNvCxnSpPr>
          <p:nvPr/>
        </p:nvCxnSpPr>
        <p:spPr>
          <a:xfrm>
            <a:off x="1267383" y="4305017"/>
            <a:ext cx="2199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F7A01EEE-50E9-4005-AD38-78B01BED03E4}"/>
              </a:ext>
            </a:extLst>
          </p:cNvPr>
          <p:cNvSpPr/>
          <p:nvPr/>
        </p:nvSpPr>
        <p:spPr>
          <a:xfrm>
            <a:off x="1544926" y="4127561"/>
            <a:ext cx="3851170"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siècle de la </a:t>
            </a:r>
            <a:r>
              <a:rPr lang="fr-FR" b="1" dirty="0">
                <a:solidFill>
                  <a:srgbClr val="FF0000"/>
                </a:solidFill>
              </a:rPr>
              <a:t>2</a:t>
            </a:r>
            <a:r>
              <a:rPr lang="fr-FR" b="1" baseline="30000" dirty="0">
                <a:solidFill>
                  <a:srgbClr val="FF0000"/>
                </a:solidFill>
              </a:rPr>
              <a:t>ème</a:t>
            </a:r>
            <a:r>
              <a:rPr lang="fr-FR" b="1" dirty="0">
                <a:solidFill>
                  <a:srgbClr val="FF0000"/>
                </a:solidFill>
              </a:rPr>
              <a:t> Révolution industrielle</a:t>
            </a:r>
          </a:p>
        </p:txBody>
      </p:sp>
      <p:sp>
        <p:nvSpPr>
          <p:cNvPr id="50" name="ZoneTexte 49">
            <a:extLst>
              <a:ext uri="{FF2B5EF4-FFF2-40B4-BE49-F238E27FC236}">
                <a16:creationId xmlns:a16="http://schemas.microsoft.com/office/drawing/2014/main" id="{C7687223-E7E4-4838-AF19-FEAF73EA23D2}"/>
              </a:ext>
            </a:extLst>
          </p:cNvPr>
          <p:cNvSpPr txBox="1"/>
          <p:nvPr/>
        </p:nvSpPr>
        <p:spPr>
          <a:xfrm>
            <a:off x="7880820" y="1149225"/>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outils mécaniques</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sp>
        <p:nvSpPr>
          <p:cNvPr id="52" name="ZoneTexte 51">
            <a:extLst>
              <a:ext uri="{FF2B5EF4-FFF2-40B4-BE49-F238E27FC236}">
                <a16:creationId xmlns:a16="http://schemas.microsoft.com/office/drawing/2014/main" id="{2555A433-F657-432C-8075-559719093D49}"/>
              </a:ext>
            </a:extLst>
          </p:cNvPr>
          <p:cNvSpPr txBox="1"/>
          <p:nvPr/>
        </p:nvSpPr>
        <p:spPr>
          <a:xfrm>
            <a:off x="9757515" y="777534"/>
            <a:ext cx="2139034" cy="1292662"/>
          </a:xfrm>
          <a:prstGeom prst="rect">
            <a:avLst/>
          </a:prstGeom>
          <a:noFill/>
        </p:spPr>
        <p:txBody>
          <a:bodyPr wrap="square">
            <a:spAutoFit/>
          </a:bodyPr>
          <a:lstStyle/>
          <a:p>
            <a:r>
              <a:rPr lang="fr-FR" sz="1300" i="1" dirty="0">
                <a:solidFill>
                  <a:srgbClr val="0070C0"/>
                </a:solidFill>
                <a:latin typeface="Calibri" panose="020F0502020204030204" pitchFamily="34" charset="0"/>
                <a:cs typeface="Calibri" panose="020F0502020204030204" pitchFamily="34" charset="0"/>
              </a:rPr>
              <a:t>Exemple : le tisserand travaillant chez lui, à la campagne, pour un fabricant, installé en ville. </a:t>
            </a:r>
            <a:br>
              <a:rPr lang="fr-FR" sz="1300" i="1" dirty="0">
                <a:solidFill>
                  <a:srgbClr val="0070C0"/>
                </a:solidFill>
                <a:latin typeface="Calibri" panose="020F0502020204030204" pitchFamily="34" charset="0"/>
                <a:cs typeface="Calibri" panose="020F0502020204030204" pitchFamily="34" charset="0"/>
              </a:rPr>
            </a:br>
            <a:r>
              <a:rPr lang="fr-FR" sz="1300" i="1" dirty="0">
                <a:solidFill>
                  <a:srgbClr val="0070C0"/>
                </a:solidFill>
                <a:latin typeface="Calibri" panose="020F0502020204030204" pitchFamily="34" charset="0"/>
                <a:cs typeface="Calibri" panose="020F0502020204030204" pitchFamily="34" charset="0"/>
              </a:rPr>
              <a:t>Un commissionnaire établit la liaison entre l’un et l’autre.</a:t>
            </a:r>
          </a:p>
        </p:txBody>
      </p:sp>
      <p:cxnSp>
        <p:nvCxnSpPr>
          <p:cNvPr id="55" name="Connecteur droit avec flèche 54">
            <a:extLst>
              <a:ext uri="{FF2B5EF4-FFF2-40B4-BE49-F238E27FC236}">
                <a16:creationId xmlns:a16="http://schemas.microsoft.com/office/drawing/2014/main" id="{2E17E382-31E6-4B78-9129-AE11B358EAFB}"/>
              </a:ext>
            </a:extLst>
          </p:cNvPr>
          <p:cNvCxnSpPr>
            <a:cxnSpLocks/>
          </p:cNvCxnSpPr>
          <p:nvPr/>
        </p:nvCxnSpPr>
        <p:spPr>
          <a:xfrm>
            <a:off x="5416123" y="895726"/>
            <a:ext cx="21806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60" name="Groupe 59">
            <a:extLst>
              <a:ext uri="{FF2B5EF4-FFF2-40B4-BE49-F238E27FC236}">
                <a16:creationId xmlns:a16="http://schemas.microsoft.com/office/drawing/2014/main" id="{74CEA349-E629-4D1C-95B7-2DB50C6DC914}"/>
              </a:ext>
            </a:extLst>
          </p:cNvPr>
          <p:cNvGrpSpPr/>
          <p:nvPr/>
        </p:nvGrpSpPr>
        <p:grpSpPr>
          <a:xfrm>
            <a:off x="5942362" y="1546413"/>
            <a:ext cx="1491128" cy="696031"/>
            <a:chOff x="5954265" y="1075149"/>
            <a:chExt cx="1491128" cy="696031"/>
          </a:xfrm>
        </p:grpSpPr>
        <p:cxnSp>
          <p:nvCxnSpPr>
            <p:cNvPr id="41" name="Connecteur droit avec flèche 40">
              <a:extLst>
                <a:ext uri="{FF2B5EF4-FFF2-40B4-BE49-F238E27FC236}">
                  <a16:creationId xmlns:a16="http://schemas.microsoft.com/office/drawing/2014/main" id="{00AB0724-4162-4AB2-A429-D565BEDF2FEE}"/>
                </a:ext>
              </a:extLst>
            </p:cNvPr>
            <p:cNvCxnSpPr>
              <a:cxnSpLocks/>
              <a:stCxn id="44" idx="2"/>
            </p:cNvCxnSpPr>
            <p:nvPr/>
          </p:nvCxnSpPr>
          <p:spPr>
            <a:xfrm>
              <a:off x="6699829" y="1601546"/>
              <a:ext cx="0" cy="1696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9CD6118-15B7-425D-AB47-C0064BDA56D6}"/>
                </a:ext>
              </a:extLst>
            </p:cNvPr>
            <p:cNvSpPr/>
            <p:nvPr/>
          </p:nvSpPr>
          <p:spPr>
            <a:xfrm>
              <a:off x="5954265" y="1266339"/>
              <a:ext cx="1491128"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EXODE RURAL</a:t>
              </a:r>
            </a:p>
          </p:txBody>
        </p:sp>
        <p:cxnSp>
          <p:nvCxnSpPr>
            <p:cNvPr id="58" name="Connecteur droit 57">
              <a:extLst>
                <a:ext uri="{FF2B5EF4-FFF2-40B4-BE49-F238E27FC236}">
                  <a16:creationId xmlns:a16="http://schemas.microsoft.com/office/drawing/2014/main" id="{7D17875E-2E12-4C98-A91E-C0961990639F}"/>
                </a:ext>
              </a:extLst>
            </p:cNvPr>
            <p:cNvCxnSpPr>
              <a:cxnSpLocks/>
            </p:cNvCxnSpPr>
            <p:nvPr/>
          </p:nvCxnSpPr>
          <p:spPr>
            <a:xfrm>
              <a:off x="6699829" y="1075149"/>
              <a:ext cx="0" cy="183582"/>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61" name="ZoneTexte 60">
            <a:extLst>
              <a:ext uri="{FF2B5EF4-FFF2-40B4-BE49-F238E27FC236}">
                <a16:creationId xmlns:a16="http://schemas.microsoft.com/office/drawing/2014/main" id="{D9661F10-5494-4F8B-9919-0A33B34BE1C3}"/>
              </a:ext>
            </a:extLst>
          </p:cNvPr>
          <p:cNvSpPr txBox="1"/>
          <p:nvPr/>
        </p:nvSpPr>
        <p:spPr>
          <a:xfrm>
            <a:off x="7890934" y="2255894"/>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dirty="0">
                <a:solidFill>
                  <a:schemeClr val="accent4">
                    <a:lumMod val="50000"/>
                  </a:schemeClr>
                </a:solidFill>
                <a:latin typeface="Calibri" panose="020F0502020204030204" pitchFamily="34" charset="0"/>
                <a:cs typeface="Calibri" panose="020F0502020204030204" pitchFamily="34" charset="0"/>
              </a:rPr>
              <a:t>ouvriers…</a:t>
            </a:r>
          </a:p>
        </p:txBody>
      </p:sp>
      <p:sp>
        <p:nvSpPr>
          <p:cNvPr id="62" name="ZoneTexte 61">
            <a:extLst>
              <a:ext uri="{FF2B5EF4-FFF2-40B4-BE49-F238E27FC236}">
                <a16:creationId xmlns:a16="http://schemas.microsoft.com/office/drawing/2014/main" id="{A6C854B1-EA41-4ADD-91EE-DFF52482F426}"/>
              </a:ext>
            </a:extLst>
          </p:cNvPr>
          <p:cNvSpPr txBox="1"/>
          <p:nvPr/>
        </p:nvSpPr>
        <p:spPr>
          <a:xfrm>
            <a:off x="7890934" y="2451249"/>
            <a:ext cx="2015636"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en ville</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sp>
        <p:nvSpPr>
          <p:cNvPr id="63" name="ZoneTexte 62">
            <a:extLst>
              <a:ext uri="{FF2B5EF4-FFF2-40B4-BE49-F238E27FC236}">
                <a16:creationId xmlns:a16="http://schemas.microsoft.com/office/drawing/2014/main" id="{AB4AC62F-2740-42F1-B38A-FB9389D0E2F0}"/>
              </a:ext>
            </a:extLst>
          </p:cNvPr>
          <p:cNvSpPr txBox="1"/>
          <p:nvPr/>
        </p:nvSpPr>
        <p:spPr>
          <a:xfrm>
            <a:off x="7890934" y="2669629"/>
            <a:ext cx="2015636" cy="523220"/>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machines à vapeur puis électriques</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cxnSp>
        <p:nvCxnSpPr>
          <p:cNvPr id="64" name="Connecteur droit avec flèche 63">
            <a:extLst>
              <a:ext uri="{FF2B5EF4-FFF2-40B4-BE49-F238E27FC236}">
                <a16:creationId xmlns:a16="http://schemas.microsoft.com/office/drawing/2014/main" id="{F41DB71D-CBD2-4D8B-A40A-B3D67E712928}"/>
              </a:ext>
            </a:extLst>
          </p:cNvPr>
          <p:cNvCxnSpPr>
            <a:cxnSpLocks/>
          </p:cNvCxnSpPr>
          <p:nvPr/>
        </p:nvCxnSpPr>
        <p:spPr>
          <a:xfrm>
            <a:off x="7770155" y="2422447"/>
            <a:ext cx="19825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5" name="ZoneTexte 64">
            <a:extLst>
              <a:ext uri="{FF2B5EF4-FFF2-40B4-BE49-F238E27FC236}">
                <a16:creationId xmlns:a16="http://schemas.microsoft.com/office/drawing/2014/main" id="{163F944E-E7D1-4809-909F-2905296F5459}"/>
              </a:ext>
            </a:extLst>
          </p:cNvPr>
          <p:cNvSpPr txBox="1"/>
          <p:nvPr/>
        </p:nvSpPr>
        <p:spPr>
          <a:xfrm>
            <a:off x="7880820" y="1379842"/>
            <a:ext cx="2015636" cy="738664"/>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travail en autonomie, à son rythme.</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sp>
        <p:nvSpPr>
          <p:cNvPr id="66" name="ZoneTexte 65">
            <a:extLst>
              <a:ext uri="{FF2B5EF4-FFF2-40B4-BE49-F238E27FC236}">
                <a16:creationId xmlns:a16="http://schemas.microsoft.com/office/drawing/2014/main" id="{FE24BD5D-E12B-429B-BB64-A6243643BBC8}"/>
              </a:ext>
            </a:extLst>
          </p:cNvPr>
          <p:cNvSpPr txBox="1"/>
          <p:nvPr/>
        </p:nvSpPr>
        <p:spPr>
          <a:xfrm>
            <a:off x="7899022" y="3100143"/>
            <a:ext cx="2015636" cy="523220"/>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travail dirigé, cadences élevées.</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sp>
        <p:nvSpPr>
          <p:cNvPr id="67" name="ZoneTexte 66">
            <a:extLst>
              <a:ext uri="{FF2B5EF4-FFF2-40B4-BE49-F238E27FC236}">
                <a16:creationId xmlns:a16="http://schemas.microsoft.com/office/drawing/2014/main" id="{32C14469-7F68-4C98-8239-251EE682FE7C}"/>
              </a:ext>
            </a:extLst>
          </p:cNvPr>
          <p:cNvSpPr txBox="1"/>
          <p:nvPr/>
        </p:nvSpPr>
        <p:spPr>
          <a:xfrm>
            <a:off x="9757515" y="2267555"/>
            <a:ext cx="2139034" cy="1092607"/>
          </a:xfrm>
          <a:prstGeom prst="rect">
            <a:avLst/>
          </a:prstGeom>
          <a:noFill/>
        </p:spPr>
        <p:txBody>
          <a:bodyPr wrap="square">
            <a:spAutoFit/>
          </a:bodyPr>
          <a:lstStyle/>
          <a:p>
            <a:r>
              <a:rPr lang="fr-FR" sz="1300" i="1" dirty="0">
                <a:solidFill>
                  <a:srgbClr val="0070C0"/>
                </a:solidFill>
                <a:latin typeface="Calibri" panose="020F0502020204030204" pitchFamily="34" charset="0"/>
                <a:cs typeface="Calibri" panose="020F0502020204030204" pitchFamily="34" charset="0"/>
              </a:rPr>
              <a:t>Exemple : un ouvrier travaillant en manufacture, fabrique ou usine pour un patron. Et dirigé dans l’atelier par un contremaître.</a:t>
            </a:r>
          </a:p>
        </p:txBody>
      </p:sp>
      <p:sp>
        <p:nvSpPr>
          <p:cNvPr id="68" name="ZoneTexte 67">
            <a:extLst>
              <a:ext uri="{FF2B5EF4-FFF2-40B4-BE49-F238E27FC236}">
                <a16:creationId xmlns:a16="http://schemas.microsoft.com/office/drawing/2014/main" id="{04682B43-2479-4182-8FA9-5BDF495D7F21}"/>
              </a:ext>
            </a:extLst>
          </p:cNvPr>
          <p:cNvSpPr txBox="1"/>
          <p:nvPr/>
        </p:nvSpPr>
        <p:spPr>
          <a:xfrm>
            <a:off x="7907110" y="3554836"/>
            <a:ext cx="2015636" cy="523220"/>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sym typeface="Wingdings" panose="05000000000000000000" pitchFamily="2" charset="2"/>
              </a:rPr>
              <a:t> … travail des enfants peu ou non réglementé.</a:t>
            </a:r>
            <a:endParaRPr lang="fr-FR" sz="1400" dirty="0">
              <a:solidFill>
                <a:schemeClr val="accent4">
                  <a:lumMod val="50000"/>
                </a:schemeClr>
              </a:solidFill>
              <a:latin typeface="Calibri" panose="020F0502020204030204" pitchFamily="34" charset="0"/>
              <a:cs typeface="Calibri" panose="020F0502020204030204" pitchFamily="34" charset="0"/>
            </a:endParaRPr>
          </a:p>
        </p:txBody>
      </p:sp>
      <p:cxnSp>
        <p:nvCxnSpPr>
          <p:cNvPr id="69" name="Connecteur droit avec flèche 68">
            <a:extLst>
              <a:ext uri="{FF2B5EF4-FFF2-40B4-BE49-F238E27FC236}">
                <a16:creationId xmlns:a16="http://schemas.microsoft.com/office/drawing/2014/main" id="{E4C052D9-483E-4E25-816A-C746CD07AB29}"/>
              </a:ext>
            </a:extLst>
          </p:cNvPr>
          <p:cNvCxnSpPr>
            <a:cxnSpLocks/>
          </p:cNvCxnSpPr>
          <p:nvPr/>
        </p:nvCxnSpPr>
        <p:spPr>
          <a:xfrm>
            <a:off x="6679777" y="2726213"/>
            <a:ext cx="0" cy="12946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1" name="Connecteur droit avec flèche 70">
            <a:extLst>
              <a:ext uri="{FF2B5EF4-FFF2-40B4-BE49-F238E27FC236}">
                <a16:creationId xmlns:a16="http://schemas.microsoft.com/office/drawing/2014/main" id="{1136C0F0-7206-4EA5-A5D1-A1B8D56A003C}"/>
              </a:ext>
            </a:extLst>
          </p:cNvPr>
          <p:cNvCxnSpPr>
            <a:cxnSpLocks/>
          </p:cNvCxnSpPr>
          <p:nvPr/>
        </p:nvCxnSpPr>
        <p:spPr>
          <a:xfrm>
            <a:off x="5418968" y="4283238"/>
            <a:ext cx="21806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A89C866E-CD3C-4A19-A80F-222F3669F898}"/>
              </a:ext>
            </a:extLst>
          </p:cNvPr>
          <p:cNvSpPr/>
          <p:nvPr/>
        </p:nvSpPr>
        <p:spPr>
          <a:xfrm>
            <a:off x="5714025" y="4130363"/>
            <a:ext cx="3851165" cy="335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OST (O</a:t>
            </a:r>
            <a:r>
              <a:rPr lang="fr-FR" sz="1600" dirty="0">
                <a:solidFill>
                  <a:schemeClr val="tx1"/>
                </a:solidFill>
              </a:rPr>
              <a:t>rganisation </a:t>
            </a:r>
            <a:r>
              <a:rPr lang="fr-FR" sz="1600" b="1" dirty="0">
                <a:solidFill>
                  <a:schemeClr val="tx1"/>
                </a:solidFill>
              </a:rPr>
              <a:t>S</a:t>
            </a:r>
            <a:r>
              <a:rPr lang="fr-FR" sz="1600" dirty="0">
                <a:solidFill>
                  <a:schemeClr val="tx1"/>
                </a:solidFill>
              </a:rPr>
              <a:t>cientifique du </a:t>
            </a:r>
            <a:r>
              <a:rPr lang="fr-FR" sz="1600" b="1" dirty="0">
                <a:solidFill>
                  <a:schemeClr val="tx1"/>
                </a:solidFill>
              </a:rPr>
              <a:t>T</a:t>
            </a:r>
            <a:r>
              <a:rPr lang="fr-FR" sz="1600" dirty="0">
                <a:solidFill>
                  <a:schemeClr val="tx1"/>
                </a:solidFill>
              </a:rPr>
              <a:t>ravail</a:t>
            </a:r>
            <a:r>
              <a:rPr lang="fr-FR" sz="1600" b="1" dirty="0">
                <a:solidFill>
                  <a:schemeClr val="tx1"/>
                </a:solidFill>
              </a:rPr>
              <a:t>)</a:t>
            </a:r>
          </a:p>
        </p:txBody>
      </p:sp>
      <p:cxnSp>
        <p:nvCxnSpPr>
          <p:cNvPr id="74" name="Connecteur droit avec flèche 73">
            <a:extLst>
              <a:ext uri="{FF2B5EF4-FFF2-40B4-BE49-F238E27FC236}">
                <a16:creationId xmlns:a16="http://schemas.microsoft.com/office/drawing/2014/main" id="{F42EC44C-5C55-4DBD-BD89-82B8048B2A48}"/>
              </a:ext>
            </a:extLst>
          </p:cNvPr>
          <p:cNvCxnSpPr>
            <a:cxnSpLocks/>
          </p:cNvCxnSpPr>
          <p:nvPr/>
        </p:nvCxnSpPr>
        <p:spPr>
          <a:xfrm>
            <a:off x="6353094" y="5018709"/>
            <a:ext cx="24130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6" name="ZoneTexte 75">
            <a:extLst>
              <a:ext uri="{FF2B5EF4-FFF2-40B4-BE49-F238E27FC236}">
                <a16:creationId xmlns:a16="http://schemas.microsoft.com/office/drawing/2014/main" id="{FF8FC093-C2E0-4601-AACE-9EE0C1C9F2FA}"/>
              </a:ext>
            </a:extLst>
          </p:cNvPr>
          <p:cNvSpPr txBox="1"/>
          <p:nvPr/>
        </p:nvSpPr>
        <p:spPr>
          <a:xfrm>
            <a:off x="9848272" y="3995732"/>
            <a:ext cx="1533545" cy="523220"/>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ORGANISATION VERTICALE</a:t>
            </a:r>
            <a:endParaRPr lang="fr-FR" sz="1400" b="1" dirty="0"/>
          </a:p>
        </p:txBody>
      </p:sp>
      <p:cxnSp>
        <p:nvCxnSpPr>
          <p:cNvPr id="77" name="Connecteur droit avec flèche 76">
            <a:extLst>
              <a:ext uri="{FF2B5EF4-FFF2-40B4-BE49-F238E27FC236}">
                <a16:creationId xmlns:a16="http://schemas.microsoft.com/office/drawing/2014/main" id="{93C3B58D-FD09-4E5D-9ACF-CD5A570FF929}"/>
              </a:ext>
            </a:extLst>
          </p:cNvPr>
          <p:cNvCxnSpPr>
            <a:cxnSpLocks/>
          </p:cNvCxnSpPr>
          <p:nvPr/>
        </p:nvCxnSpPr>
        <p:spPr>
          <a:xfrm flipV="1">
            <a:off x="821345" y="3053762"/>
            <a:ext cx="0" cy="10021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78">
            <a:extLst>
              <a:ext uri="{FF2B5EF4-FFF2-40B4-BE49-F238E27FC236}">
                <a16:creationId xmlns:a16="http://schemas.microsoft.com/office/drawing/2014/main" id="{3473364D-49AA-4788-B358-7DD0893AD4E2}"/>
              </a:ext>
            </a:extLst>
          </p:cNvPr>
          <p:cNvCxnSpPr>
            <a:cxnSpLocks/>
          </p:cNvCxnSpPr>
          <p:nvPr/>
        </p:nvCxnSpPr>
        <p:spPr>
          <a:xfrm flipV="1">
            <a:off x="5376610" y="1114022"/>
            <a:ext cx="0" cy="2935459"/>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83" name="Flèche : bas 82">
            <a:extLst>
              <a:ext uri="{FF2B5EF4-FFF2-40B4-BE49-F238E27FC236}">
                <a16:creationId xmlns:a16="http://schemas.microsoft.com/office/drawing/2014/main" id="{E20890E7-8350-4205-AEBE-8C3D165599A0}"/>
              </a:ext>
            </a:extLst>
          </p:cNvPr>
          <p:cNvSpPr/>
          <p:nvPr/>
        </p:nvSpPr>
        <p:spPr>
          <a:xfrm rot="16200000">
            <a:off x="9646527" y="4173679"/>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5" name="Connecteur droit avec flèche 84">
            <a:extLst>
              <a:ext uri="{FF2B5EF4-FFF2-40B4-BE49-F238E27FC236}">
                <a16:creationId xmlns:a16="http://schemas.microsoft.com/office/drawing/2014/main" id="{EACB2147-DE7F-4F12-97E2-9E03FF8E1672}"/>
              </a:ext>
            </a:extLst>
          </p:cNvPr>
          <p:cNvCxnSpPr>
            <a:cxnSpLocks/>
          </p:cNvCxnSpPr>
          <p:nvPr/>
        </p:nvCxnSpPr>
        <p:spPr>
          <a:xfrm>
            <a:off x="10965973" y="4257342"/>
            <a:ext cx="0" cy="213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6" name="ZoneTexte 85">
            <a:extLst>
              <a:ext uri="{FF2B5EF4-FFF2-40B4-BE49-F238E27FC236}">
                <a16:creationId xmlns:a16="http://schemas.microsoft.com/office/drawing/2014/main" id="{DDBE3D14-C90A-4B58-A7C4-8596169CBE42}"/>
              </a:ext>
            </a:extLst>
          </p:cNvPr>
          <p:cNvSpPr txBox="1"/>
          <p:nvPr/>
        </p:nvSpPr>
        <p:spPr>
          <a:xfrm>
            <a:off x="9842357" y="4430996"/>
            <a:ext cx="226925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les </a:t>
            </a:r>
            <a:r>
              <a:rPr lang="fr-FR" sz="1400" b="1" dirty="0">
                <a:solidFill>
                  <a:schemeClr val="accent4">
                    <a:lumMod val="50000"/>
                  </a:schemeClr>
                </a:solidFill>
                <a:latin typeface="Calibri" panose="020F0502020204030204" pitchFamily="34" charset="0"/>
                <a:cs typeface="Calibri" panose="020F0502020204030204" pitchFamily="34" charset="0"/>
              </a:rPr>
              <a:t>ingénieurs organisent…</a:t>
            </a:r>
            <a:endParaRPr lang="fr-FR" sz="1400" b="1" dirty="0"/>
          </a:p>
        </p:txBody>
      </p:sp>
      <p:cxnSp>
        <p:nvCxnSpPr>
          <p:cNvPr id="88" name="Connecteur droit avec flèche 87">
            <a:extLst>
              <a:ext uri="{FF2B5EF4-FFF2-40B4-BE49-F238E27FC236}">
                <a16:creationId xmlns:a16="http://schemas.microsoft.com/office/drawing/2014/main" id="{2B344A16-0442-4FF7-A440-F5EBAC258F79}"/>
              </a:ext>
            </a:extLst>
          </p:cNvPr>
          <p:cNvCxnSpPr>
            <a:cxnSpLocks/>
          </p:cNvCxnSpPr>
          <p:nvPr/>
        </p:nvCxnSpPr>
        <p:spPr>
          <a:xfrm>
            <a:off x="10965973" y="4723667"/>
            <a:ext cx="0" cy="213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9" name="ZoneTexte 88">
            <a:extLst>
              <a:ext uri="{FF2B5EF4-FFF2-40B4-BE49-F238E27FC236}">
                <a16:creationId xmlns:a16="http://schemas.microsoft.com/office/drawing/2014/main" id="{A6079AC2-F973-4A43-BD7C-9AEF9FEFB6D1}"/>
              </a:ext>
            </a:extLst>
          </p:cNvPr>
          <p:cNvSpPr txBox="1"/>
          <p:nvPr/>
        </p:nvSpPr>
        <p:spPr>
          <a:xfrm>
            <a:off x="6496530" y="4860071"/>
            <a:ext cx="1637819" cy="307777"/>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Travail à la chaîne</a:t>
            </a:r>
            <a:endParaRPr lang="fr-FR" sz="1400" b="1" dirty="0"/>
          </a:p>
        </p:txBody>
      </p:sp>
      <p:sp>
        <p:nvSpPr>
          <p:cNvPr id="90" name="Flèche : bas 89">
            <a:extLst>
              <a:ext uri="{FF2B5EF4-FFF2-40B4-BE49-F238E27FC236}">
                <a16:creationId xmlns:a16="http://schemas.microsoft.com/office/drawing/2014/main" id="{94EDBB21-B949-494F-894D-CB4D597D3BE8}"/>
              </a:ext>
            </a:extLst>
          </p:cNvPr>
          <p:cNvSpPr/>
          <p:nvPr/>
        </p:nvSpPr>
        <p:spPr>
          <a:xfrm>
            <a:off x="5762572" y="4489088"/>
            <a:ext cx="182870" cy="208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ZoneTexte 91">
            <a:extLst>
              <a:ext uri="{FF2B5EF4-FFF2-40B4-BE49-F238E27FC236}">
                <a16:creationId xmlns:a16="http://schemas.microsoft.com/office/drawing/2014/main" id="{5AC64C88-BB4C-465A-90A1-67883380DC0F}"/>
              </a:ext>
            </a:extLst>
          </p:cNvPr>
          <p:cNvSpPr txBox="1"/>
          <p:nvPr/>
        </p:nvSpPr>
        <p:spPr>
          <a:xfrm>
            <a:off x="8185070" y="4864320"/>
            <a:ext cx="226925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en </a:t>
            </a:r>
            <a:r>
              <a:rPr lang="fr-FR" sz="1400" b="1" dirty="0">
                <a:solidFill>
                  <a:schemeClr val="accent4">
                    <a:lumMod val="50000"/>
                  </a:schemeClr>
                </a:solidFill>
                <a:latin typeface="Calibri" panose="020F0502020204030204" pitchFamily="34" charset="0"/>
                <a:cs typeface="Calibri" panose="020F0502020204030204" pitchFamily="34" charset="0"/>
              </a:rPr>
              <a:t>lignes de production</a:t>
            </a:r>
            <a:endParaRPr lang="fr-FR" sz="1400" b="1" dirty="0"/>
          </a:p>
        </p:txBody>
      </p:sp>
      <p:sp>
        <p:nvSpPr>
          <p:cNvPr id="93" name="ZoneTexte 92">
            <a:extLst>
              <a:ext uri="{FF2B5EF4-FFF2-40B4-BE49-F238E27FC236}">
                <a16:creationId xmlns:a16="http://schemas.microsoft.com/office/drawing/2014/main" id="{BE7F1AB4-C5D4-43A4-B1AA-5A8B27E20B9A}"/>
              </a:ext>
            </a:extLst>
          </p:cNvPr>
          <p:cNvSpPr txBox="1"/>
          <p:nvPr/>
        </p:nvSpPr>
        <p:spPr>
          <a:xfrm>
            <a:off x="10282640" y="4879738"/>
            <a:ext cx="1730875"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les </a:t>
            </a:r>
            <a:r>
              <a:rPr lang="fr-FR" sz="1400" b="1" dirty="0">
                <a:solidFill>
                  <a:schemeClr val="accent4">
                    <a:lumMod val="50000"/>
                  </a:schemeClr>
                </a:solidFill>
                <a:latin typeface="Calibri" panose="020F0502020204030204" pitchFamily="34" charset="0"/>
                <a:cs typeface="Calibri" panose="020F0502020204030204" pitchFamily="34" charset="0"/>
              </a:rPr>
              <a:t>OS</a:t>
            </a:r>
            <a:r>
              <a:rPr lang="fr-FR" sz="1400" baseline="30000" dirty="0">
                <a:solidFill>
                  <a:schemeClr val="accent4">
                    <a:lumMod val="50000"/>
                  </a:schemeClr>
                </a:solidFill>
                <a:latin typeface="Calibri" panose="020F0502020204030204" pitchFamily="34" charset="0"/>
                <a:cs typeface="Calibri" panose="020F0502020204030204" pitchFamily="34" charset="0"/>
              </a:rPr>
              <a:t> (</a:t>
            </a:r>
            <a:r>
              <a:rPr lang="fr-FR" sz="1400" baseline="30000" dirty="0">
                <a:solidFill>
                  <a:srgbClr val="FF0000"/>
                </a:solidFill>
                <a:latin typeface="Calibri" panose="020F0502020204030204" pitchFamily="34" charset="0"/>
                <a:cs typeface="Calibri" panose="020F0502020204030204" pitchFamily="34" charset="0"/>
              </a:rPr>
              <a:t>***</a:t>
            </a:r>
            <a:r>
              <a:rPr lang="fr-FR" sz="1400" baseline="30000" dirty="0">
                <a:solidFill>
                  <a:schemeClr val="accent4">
                    <a:lumMod val="50000"/>
                  </a:schemeClr>
                </a:solidFill>
                <a:latin typeface="Calibri" panose="020F0502020204030204" pitchFamily="34" charset="0"/>
                <a:cs typeface="Calibri" panose="020F0502020204030204" pitchFamily="34" charset="0"/>
              </a:rPr>
              <a:t>) </a:t>
            </a:r>
            <a:r>
              <a:rPr lang="fr-FR" sz="1400" dirty="0">
                <a:solidFill>
                  <a:schemeClr val="accent4">
                    <a:lumMod val="50000"/>
                  </a:schemeClr>
                </a:solidFill>
                <a:latin typeface="Calibri" panose="020F0502020204030204" pitchFamily="34" charset="0"/>
                <a:cs typeface="Calibri" panose="020F0502020204030204" pitchFamily="34" charset="0"/>
              </a:rPr>
              <a:t>exécutent.</a:t>
            </a:r>
            <a:endParaRPr lang="fr-FR" sz="1400" b="1" dirty="0"/>
          </a:p>
        </p:txBody>
      </p:sp>
      <p:cxnSp>
        <p:nvCxnSpPr>
          <p:cNvPr id="105" name="Connecteur droit avec flèche 104">
            <a:extLst>
              <a:ext uri="{FF2B5EF4-FFF2-40B4-BE49-F238E27FC236}">
                <a16:creationId xmlns:a16="http://schemas.microsoft.com/office/drawing/2014/main" id="{5BF7BBBA-4A08-47ED-A121-51A91ABF528A}"/>
              </a:ext>
            </a:extLst>
          </p:cNvPr>
          <p:cNvCxnSpPr>
            <a:cxnSpLocks/>
          </p:cNvCxnSpPr>
          <p:nvPr/>
        </p:nvCxnSpPr>
        <p:spPr>
          <a:xfrm>
            <a:off x="7943767" y="5026735"/>
            <a:ext cx="24130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6" name="Connecteur droit avec flèche 105">
            <a:extLst>
              <a:ext uri="{FF2B5EF4-FFF2-40B4-BE49-F238E27FC236}">
                <a16:creationId xmlns:a16="http://schemas.microsoft.com/office/drawing/2014/main" id="{DD388587-D69F-4503-89D0-D638972460D6}"/>
              </a:ext>
            </a:extLst>
          </p:cNvPr>
          <p:cNvCxnSpPr>
            <a:cxnSpLocks/>
          </p:cNvCxnSpPr>
          <p:nvPr/>
        </p:nvCxnSpPr>
        <p:spPr>
          <a:xfrm>
            <a:off x="10055573" y="5033626"/>
            <a:ext cx="24130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7" name="Connecteur droit avec flèche 106">
            <a:extLst>
              <a:ext uri="{FF2B5EF4-FFF2-40B4-BE49-F238E27FC236}">
                <a16:creationId xmlns:a16="http://schemas.microsoft.com/office/drawing/2014/main" id="{855FD6C2-38B2-4136-AF1A-5AA042C7F2A6}"/>
              </a:ext>
            </a:extLst>
          </p:cNvPr>
          <p:cNvCxnSpPr>
            <a:cxnSpLocks/>
          </p:cNvCxnSpPr>
          <p:nvPr/>
        </p:nvCxnSpPr>
        <p:spPr>
          <a:xfrm flipH="1">
            <a:off x="6473745" y="4744002"/>
            <a:ext cx="449222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1" name="Connecteur droit 110">
            <a:extLst>
              <a:ext uri="{FF2B5EF4-FFF2-40B4-BE49-F238E27FC236}">
                <a16:creationId xmlns:a16="http://schemas.microsoft.com/office/drawing/2014/main" id="{A6EC1618-563E-4320-AD88-EBDED9035EAA}"/>
              </a:ext>
            </a:extLst>
          </p:cNvPr>
          <p:cNvCxnSpPr>
            <a:cxnSpLocks/>
          </p:cNvCxnSpPr>
          <p:nvPr/>
        </p:nvCxnSpPr>
        <p:spPr>
          <a:xfrm>
            <a:off x="6353094" y="5156799"/>
            <a:ext cx="55150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3" name="Connecteur droit avec flèche 112">
            <a:extLst>
              <a:ext uri="{FF2B5EF4-FFF2-40B4-BE49-F238E27FC236}">
                <a16:creationId xmlns:a16="http://schemas.microsoft.com/office/drawing/2014/main" id="{5BAA44D1-0E86-44B6-B740-42D491F8076D}"/>
              </a:ext>
            </a:extLst>
          </p:cNvPr>
          <p:cNvCxnSpPr>
            <a:cxnSpLocks/>
          </p:cNvCxnSpPr>
          <p:nvPr/>
        </p:nvCxnSpPr>
        <p:spPr>
          <a:xfrm>
            <a:off x="9022873" y="5156799"/>
            <a:ext cx="0" cy="213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CCE982BC-7289-4DA2-AA61-1ED456B3E383}"/>
              </a:ext>
            </a:extLst>
          </p:cNvPr>
          <p:cNvCxnSpPr>
            <a:cxnSpLocks/>
          </p:cNvCxnSpPr>
          <p:nvPr/>
        </p:nvCxnSpPr>
        <p:spPr>
          <a:xfrm flipV="1">
            <a:off x="11168062" y="6360161"/>
            <a:ext cx="0" cy="2120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3CDD72B6-DFC7-451A-86BA-E5490639049C}"/>
              </a:ext>
            </a:extLst>
          </p:cNvPr>
          <p:cNvSpPr/>
          <p:nvPr/>
        </p:nvSpPr>
        <p:spPr>
          <a:xfrm>
            <a:off x="10125075" y="6572250"/>
            <a:ext cx="2047875" cy="2667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8" name="ZoneTexte 117">
            <a:extLst>
              <a:ext uri="{FF2B5EF4-FFF2-40B4-BE49-F238E27FC236}">
                <a16:creationId xmlns:a16="http://schemas.microsoft.com/office/drawing/2014/main" id="{6147B01B-A23B-4765-973E-0265C184AB2D}"/>
              </a:ext>
            </a:extLst>
          </p:cNvPr>
          <p:cNvSpPr txBox="1"/>
          <p:nvPr/>
        </p:nvSpPr>
        <p:spPr>
          <a:xfrm>
            <a:off x="9698386" y="6140275"/>
            <a:ext cx="2557196" cy="276999"/>
          </a:xfrm>
          <a:prstGeom prst="rect">
            <a:avLst/>
          </a:prstGeom>
          <a:noFill/>
        </p:spPr>
        <p:txBody>
          <a:bodyPr wrap="square">
            <a:spAutoFit/>
          </a:bodyPr>
          <a:lstStyle/>
          <a:p>
            <a:r>
              <a:rPr lang="fr-FR" sz="1200" dirty="0">
                <a:solidFill>
                  <a:schemeClr val="accent4">
                    <a:lumMod val="50000"/>
                  </a:schemeClr>
                </a:solidFill>
                <a:latin typeface="Calibri" panose="020F0502020204030204" pitchFamily="34" charset="0"/>
                <a:cs typeface="Calibri" panose="020F0502020204030204" pitchFamily="34" charset="0"/>
              </a:rPr>
              <a:t>les ouvriers perdent leurs savoir-faire.</a:t>
            </a:r>
            <a:endParaRPr lang="fr-FR" sz="1200" dirty="0"/>
          </a:p>
        </p:txBody>
      </p:sp>
      <p:sp>
        <p:nvSpPr>
          <p:cNvPr id="119" name="ZoneTexte 118">
            <a:extLst>
              <a:ext uri="{FF2B5EF4-FFF2-40B4-BE49-F238E27FC236}">
                <a16:creationId xmlns:a16="http://schemas.microsoft.com/office/drawing/2014/main" id="{3610B6AF-2220-40A2-9180-C5A812935D74}"/>
              </a:ext>
            </a:extLst>
          </p:cNvPr>
          <p:cNvSpPr txBox="1"/>
          <p:nvPr/>
        </p:nvSpPr>
        <p:spPr>
          <a:xfrm>
            <a:off x="7474603" y="5316394"/>
            <a:ext cx="3140441" cy="307777"/>
          </a:xfrm>
          <a:prstGeom prst="rect">
            <a:avLst/>
          </a:prstGeom>
          <a:noFill/>
        </p:spPr>
        <p:txBody>
          <a:bodyPr wrap="square">
            <a:spAutoFit/>
          </a:bodyPr>
          <a:lstStyle/>
          <a:p>
            <a:r>
              <a:rPr lang="fr-FR" sz="1400" dirty="0">
                <a:solidFill>
                  <a:schemeClr val="accent4">
                    <a:lumMod val="50000"/>
                  </a:schemeClr>
                </a:solidFill>
                <a:latin typeface="Calibri" panose="020F0502020204030204" pitchFamily="34" charset="0"/>
                <a:cs typeface="Calibri" panose="020F0502020204030204" pitchFamily="34" charset="0"/>
              </a:rPr>
              <a:t>Henry FORD applique à l’automobile</a:t>
            </a:r>
            <a:endParaRPr lang="fr-FR" sz="1400" b="1" dirty="0"/>
          </a:p>
        </p:txBody>
      </p:sp>
      <p:cxnSp>
        <p:nvCxnSpPr>
          <p:cNvPr id="120" name="Connecteur droit avec flèche 119">
            <a:extLst>
              <a:ext uri="{FF2B5EF4-FFF2-40B4-BE49-F238E27FC236}">
                <a16:creationId xmlns:a16="http://schemas.microsoft.com/office/drawing/2014/main" id="{8013AFEA-E662-4339-87F4-7558CFB90D53}"/>
              </a:ext>
            </a:extLst>
          </p:cNvPr>
          <p:cNvCxnSpPr>
            <a:cxnSpLocks/>
          </p:cNvCxnSpPr>
          <p:nvPr/>
        </p:nvCxnSpPr>
        <p:spPr>
          <a:xfrm>
            <a:off x="9035096" y="5586071"/>
            <a:ext cx="0" cy="213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1" name="ZoneTexte 120">
            <a:extLst>
              <a:ext uri="{FF2B5EF4-FFF2-40B4-BE49-F238E27FC236}">
                <a16:creationId xmlns:a16="http://schemas.microsoft.com/office/drawing/2014/main" id="{A746A687-0DFB-4D7F-9F88-07D39995DE1D}"/>
              </a:ext>
            </a:extLst>
          </p:cNvPr>
          <p:cNvSpPr txBox="1"/>
          <p:nvPr/>
        </p:nvSpPr>
        <p:spPr>
          <a:xfrm>
            <a:off x="7529679" y="5762525"/>
            <a:ext cx="3719346" cy="307777"/>
          </a:xfrm>
          <a:prstGeom prst="rect">
            <a:avLst/>
          </a:prstGeom>
          <a:noFill/>
        </p:spPr>
        <p:txBody>
          <a:bodyPr wrap="square">
            <a:spAutoFit/>
          </a:bodyPr>
          <a:lstStyle/>
          <a:p>
            <a:r>
              <a:rPr lang="fr-FR" sz="1400" b="1" dirty="0">
                <a:solidFill>
                  <a:schemeClr val="accent4">
                    <a:lumMod val="50000"/>
                  </a:schemeClr>
                </a:solidFill>
                <a:latin typeface="Calibri" panose="020F0502020204030204" pitchFamily="34" charset="0"/>
                <a:cs typeface="Calibri" panose="020F0502020204030204" pitchFamily="34" charset="0"/>
              </a:rPr>
              <a:t>1908 :</a:t>
            </a:r>
            <a:r>
              <a:rPr lang="fr-FR" sz="1400" dirty="0">
                <a:solidFill>
                  <a:schemeClr val="accent4">
                    <a:lumMod val="50000"/>
                  </a:schemeClr>
                </a:solidFill>
                <a:latin typeface="Calibri" panose="020F0502020204030204" pitchFamily="34" charset="0"/>
                <a:cs typeface="Calibri" panose="020F0502020204030204" pitchFamily="34" charset="0"/>
              </a:rPr>
              <a:t> </a:t>
            </a:r>
            <a:r>
              <a:rPr lang="fr-FR" sz="1400" b="1" dirty="0">
                <a:solidFill>
                  <a:schemeClr val="accent4">
                    <a:lumMod val="50000"/>
                  </a:schemeClr>
                </a:solidFill>
                <a:latin typeface="Calibri" panose="020F0502020204030204" pitchFamily="34" charset="0"/>
                <a:cs typeface="Calibri" panose="020F0502020204030204" pitchFamily="34" charset="0"/>
              </a:rPr>
              <a:t>FORD T</a:t>
            </a:r>
            <a:r>
              <a:rPr lang="fr-FR" sz="1400" dirty="0">
                <a:solidFill>
                  <a:schemeClr val="accent4">
                    <a:lumMod val="50000"/>
                  </a:schemeClr>
                </a:solidFill>
                <a:latin typeface="Calibri" panose="020F0502020204030204" pitchFamily="34" charset="0"/>
                <a:cs typeface="Calibri" panose="020F0502020204030204" pitchFamily="34" charset="0"/>
              </a:rPr>
              <a:t>, 1</a:t>
            </a:r>
            <a:r>
              <a:rPr lang="fr-FR" sz="1400" baseline="30000" dirty="0">
                <a:solidFill>
                  <a:schemeClr val="accent4">
                    <a:lumMod val="50000"/>
                  </a:schemeClr>
                </a:solidFill>
                <a:latin typeface="Calibri" panose="020F0502020204030204" pitchFamily="34" charset="0"/>
                <a:cs typeface="Calibri" panose="020F0502020204030204" pitchFamily="34" charset="0"/>
              </a:rPr>
              <a:t>ère</a:t>
            </a:r>
            <a:r>
              <a:rPr lang="fr-FR" sz="1400" dirty="0">
                <a:solidFill>
                  <a:schemeClr val="accent4">
                    <a:lumMod val="50000"/>
                  </a:schemeClr>
                </a:solidFill>
                <a:latin typeface="Calibri" panose="020F0502020204030204" pitchFamily="34" charset="0"/>
                <a:cs typeface="Calibri" panose="020F0502020204030204" pitchFamily="34" charset="0"/>
              </a:rPr>
              <a:t> voiture </a:t>
            </a:r>
            <a:r>
              <a:rPr lang="fr-FR" sz="1400" b="1" dirty="0">
                <a:solidFill>
                  <a:schemeClr val="accent4">
                    <a:lumMod val="50000"/>
                  </a:schemeClr>
                </a:solidFill>
                <a:latin typeface="Calibri" panose="020F0502020204030204" pitchFamily="34" charset="0"/>
                <a:cs typeface="Calibri" panose="020F0502020204030204" pitchFamily="34" charset="0"/>
              </a:rPr>
              <a:t>produite en série</a:t>
            </a:r>
            <a:r>
              <a:rPr lang="fr-FR" sz="1400" dirty="0">
                <a:solidFill>
                  <a:schemeClr val="accent4">
                    <a:lumMod val="50000"/>
                  </a:schemeClr>
                </a:solidFill>
                <a:latin typeface="Calibri" panose="020F0502020204030204" pitchFamily="34" charset="0"/>
                <a:cs typeface="Calibri" panose="020F0502020204030204" pitchFamily="34" charset="0"/>
              </a:rPr>
              <a:t>.</a:t>
            </a:r>
            <a:endParaRPr lang="fr-FR" sz="1400" b="1" dirty="0"/>
          </a:p>
        </p:txBody>
      </p:sp>
      <p:sp>
        <p:nvSpPr>
          <p:cNvPr id="122" name="ZoneTexte 121">
            <a:extLst>
              <a:ext uri="{FF2B5EF4-FFF2-40B4-BE49-F238E27FC236}">
                <a16:creationId xmlns:a16="http://schemas.microsoft.com/office/drawing/2014/main" id="{CDEAF495-BFFC-4A92-A8F3-8E0DEAAEDAE1}"/>
              </a:ext>
            </a:extLst>
          </p:cNvPr>
          <p:cNvSpPr txBox="1"/>
          <p:nvPr/>
        </p:nvSpPr>
        <p:spPr>
          <a:xfrm>
            <a:off x="267177" y="2104697"/>
            <a:ext cx="1071568" cy="95410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rapports sociaux </a:t>
            </a:r>
            <a:r>
              <a:rPr lang="fr-FR" sz="1400" dirty="0">
                <a:solidFill>
                  <a:srgbClr val="7030A0"/>
                </a:solidFill>
                <a:latin typeface="Calibri" panose="020F0502020204030204" pitchFamily="34" charset="0"/>
                <a:cs typeface="Calibri" panose="020F0502020204030204" pitchFamily="34" charset="0"/>
              </a:rPr>
              <a:t>conflictuels entre…</a:t>
            </a:r>
            <a:endParaRPr lang="fr-FR" sz="1400" b="1" dirty="0">
              <a:solidFill>
                <a:srgbClr val="7030A0"/>
              </a:solidFill>
            </a:endParaRPr>
          </a:p>
        </p:txBody>
      </p:sp>
      <p:cxnSp>
        <p:nvCxnSpPr>
          <p:cNvPr id="126" name="Connecteur droit avec flèche 125">
            <a:extLst>
              <a:ext uri="{FF2B5EF4-FFF2-40B4-BE49-F238E27FC236}">
                <a16:creationId xmlns:a16="http://schemas.microsoft.com/office/drawing/2014/main" id="{4E5DFC78-44D0-413A-8000-024BE75D41FB}"/>
              </a:ext>
            </a:extLst>
          </p:cNvPr>
          <p:cNvCxnSpPr>
            <a:cxnSpLocks/>
          </p:cNvCxnSpPr>
          <p:nvPr/>
        </p:nvCxnSpPr>
        <p:spPr>
          <a:xfrm>
            <a:off x="805822" y="1149225"/>
            <a:ext cx="0" cy="10021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Connecteur droit avec flèche 126">
            <a:extLst>
              <a:ext uri="{FF2B5EF4-FFF2-40B4-BE49-F238E27FC236}">
                <a16:creationId xmlns:a16="http://schemas.microsoft.com/office/drawing/2014/main" id="{BBA31A9E-79E9-42A8-BE77-6D45ED087553}"/>
              </a:ext>
            </a:extLst>
          </p:cNvPr>
          <p:cNvCxnSpPr>
            <a:cxnSpLocks/>
          </p:cNvCxnSpPr>
          <p:nvPr/>
        </p:nvCxnSpPr>
        <p:spPr>
          <a:xfrm>
            <a:off x="821345" y="1286533"/>
            <a:ext cx="5174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Connecteur droit avec flèche 129">
            <a:extLst>
              <a:ext uri="{FF2B5EF4-FFF2-40B4-BE49-F238E27FC236}">
                <a16:creationId xmlns:a16="http://schemas.microsoft.com/office/drawing/2014/main" id="{65B1163F-C22A-453D-B493-EDBF22E96986}"/>
              </a:ext>
            </a:extLst>
          </p:cNvPr>
          <p:cNvCxnSpPr>
            <a:cxnSpLocks/>
          </p:cNvCxnSpPr>
          <p:nvPr/>
        </p:nvCxnSpPr>
        <p:spPr>
          <a:xfrm flipV="1">
            <a:off x="821345" y="3287498"/>
            <a:ext cx="483962" cy="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1" name="ZoneTexte 130">
            <a:extLst>
              <a:ext uri="{FF2B5EF4-FFF2-40B4-BE49-F238E27FC236}">
                <a16:creationId xmlns:a16="http://schemas.microsoft.com/office/drawing/2014/main" id="{D1052131-D913-43A8-9DBF-ED7EFCA6100C}"/>
              </a:ext>
            </a:extLst>
          </p:cNvPr>
          <p:cNvSpPr txBox="1"/>
          <p:nvPr/>
        </p:nvSpPr>
        <p:spPr>
          <a:xfrm>
            <a:off x="1305307" y="1132644"/>
            <a:ext cx="1071568"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PATRONS</a:t>
            </a:r>
            <a:endParaRPr lang="fr-FR" sz="1400" b="1" dirty="0">
              <a:solidFill>
                <a:srgbClr val="00B0F0"/>
              </a:solidFill>
            </a:endParaRPr>
          </a:p>
        </p:txBody>
      </p:sp>
      <p:sp>
        <p:nvSpPr>
          <p:cNvPr id="132" name="ZoneTexte 131">
            <a:extLst>
              <a:ext uri="{FF2B5EF4-FFF2-40B4-BE49-F238E27FC236}">
                <a16:creationId xmlns:a16="http://schemas.microsoft.com/office/drawing/2014/main" id="{3F269087-01FA-49F3-A0D6-4CC03217C6D3}"/>
              </a:ext>
            </a:extLst>
          </p:cNvPr>
          <p:cNvSpPr txBox="1"/>
          <p:nvPr/>
        </p:nvSpPr>
        <p:spPr>
          <a:xfrm>
            <a:off x="1346389" y="3133612"/>
            <a:ext cx="1071568"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OUVRIERS</a:t>
            </a:r>
            <a:endParaRPr lang="fr-FR" sz="1400" b="1" dirty="0">
              <a:solidFill>
                <a:srgbClr val="00B0F0"/>
              </a:solidFill>
            </a:endParaRPr>
          </a:p>
        </p:txBody>
      </p:sp>
      <p:cxnSp>
        <p:nvCxnSpPr>
          <p:cNvPr id="133" name="Connecteur droit avec flèche 132">
            <a:extLst>
              <a:ext uri="{FF2B5EF4-FFF2-40B4-BE49-F238E27FC236}">
                <a16:creationId xmlns:a16="http://schemas.microsoft.com/office/drawing/2014/main" id="{5637B11A-352F-4336-8316-7B3E6608BEA6}"/>
              </a:ext>
            </a:extLst>
          </p:cNvPr>
          <p:cNvCxnSpPr>
            <a:cxnSpLocks/>
          </p:cNvCxnSpPr>
          <p:nvPr/>
        </p:nvCxnSpPr>
        <p:spPr>
          <a:xfrm>
            <a:off x="2327454" y="3287501"/>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5" name="ZoneTexte 134">
            <a:extLst>
              <a:ext uri="{FF2B5EF4-FFF2-40B4-BE49-F238E27FC236}">
                <a16:creationId xmlns:a16="http://schemas.microsoft.com/office/drawing/2014/main" id="{88085689-0BB1-4ED1-A6D3-44CEEB598903}"/>
              </a:ext>
            </a:extLst>
          </p:cNvPr>
          <p:cNvSpPr txBox="1"/>
          <p:nvPr/>
        </p:nvSpPr>
        <p:spPr>
          <a:xfrm>
            <a:off x="-9954" y="6210260"/>
            <a:ext cx="6181726" cy="646331"/>
          </a:xfrm>
          <a:prstGeom prst="rect">
            <a:avLst/>
          </a:prstGeom>
          <a:noFill/>
        </p:spPr>
        <p:txBody>
          <a:bodyPr wrap="square">
            <a:spAutoFit/>
          </a:bodyPr>
          <a:lstStyle/>
          <a:p>
            <a:r>
              <a:rPr lang="fr-FR" sz="1200" baseline="30000" dirty="0">
                <a:solidFill>
                  <a:schemeClr val="accent4">
                    <a:lumMod val="50000"/>
                  </a:schemeClr>
                </a:solidFill>
                <a:latin typeface="Calibri" panose="020F0502020204030204" pitchFamily="34" charset="0"/>
                <a:cs typeface="Calibri" panose="020F0502020204030204" pitchFamily="34" charset="0"/>
              </a:rPr>
              <a:t>(</a:t>
            </a:r>
            <a:r>
              <a:rPr lang="fr-FR" sz="1200" baseline="30000" dirty="0">
                <a:solidFill>
                  <a:schemeClr val="accent6">
                    <a:lumMod val="50000"/>
                  </a:schemeClr>
                </a:solidFill>
                <a:latin typeface="Calibri" panose="020F0502020204030204" pitchFamily="34" charset="0"/>
                <a:cs typeface="Calibri" panose="020F0502020204030204" pitchFamily="34" charset="0"/>
              </a:rPr>
              <a:t>*</a:t>
            </a:r>
            <a:r>
              <a:rPr lang="fr-FR" sz="1200" baseline="30000" dirty="0">
                <a:solidFill>
                  <a:schemeClr val="accent4">
                    <a:lumMod val="50000"/>
                  </a:schemeClr>
                </a:solidFill>
                <a:latin typeface="Calibri" panose="020F0502020204030204" pitchFamily="34" charset="0"/>
                <a:cs typeface="Calibri" panose="020F0502020204030204" pitchFamily="34" charset="0"/>
              </a:rPr>
              <a:t>) </a:t>
            </a:r>
            <a:r>
              <a:rPr lang="fr-FR" sz="1200" b="1" dirty="0">
                <a:solidFill>
                  <a:srgbClr val="7030A0"/>
                </a:solidFill>
                <a:latin typeface="Calibri" panose="020F0502020204030204" pitchFamily="34" charset="0"/>
                <a:cs typeface="Calibri" panose="020F0502020204030204" pitchFamily="34" charset="0"/>
              </a:rPr>
              <a:t>prolétariat</a:t>
            </a:r>
            <a:r>
              <a:rPr lang="fr-FR" sz="1200" dirty="0">
                <a:solidFill>
                  <a:srgbClr val="7030A0"/>
                </a:solidFill>
                <a:latin typeface="Calibri" panose="020F0502020204030204" pitchFamily="34" charset="0"/>
                <a:cs typeface="Calibri" panose="020F0502020204030204" pitchFamily="34" charset="0"/>
              </a:rPr>
              <a:t> : travailleurs qui ont pour seule fortune leur force de travail et leurs enfants. </a:t>
            </a:r>
          </a:p>
          <a:p>
            <a:r>
              <a:rPr lang="fr-FR" sz="1200" baseline="30000" dirty="0">
                <a:solidFill>
                  <a:schemeClr val="accent6">
                    <a:lumMod val="50000"/>
                  </a:schemeClr>
                </a:solidFill>
                <a:latin typeface="Calibri" panose="020F0502020204030204" pitchFamily="34" charset="0"/>
                <a:cs typeface="Calibri" panose="020F0502020204030204" pitchFamily="34" charset="0"/>
              </a:rPr>
              <a:t>(**)</a:t>
            </a:r>
            <a:r>
              <a:rPr lang="fr-FR" sz="1200" baseline="30000" dirty="0">
                <a:solidFill>
                  <a:schemeClr val="accent4">
                    <a:lumMod val="50000"/>
                  </a:schemeClr>
                </a:solidFill>
                <a:latin typeface="Calibri" panose="020F0502020204030204" pitchFamily="34" charset="0"/>
                <a:cs typeface="Calibri" panose="020F0502020204030204" pitchFamily="34" charset="0"/>
              </a:rPr>
              <a:t> </a:t>
            </a:r>
            <a:r>
              <a:rPr lang="fr-FR" sz="1200" b="1" dirty="0">
                <a:solidFill>
                  <a:srgbClr val="7030A0"/>
                </a:solidFill>
                <a:latin typeface="Calibri" panose="020F0502020204030204" pitchFamily="34" charset="0"/>
                <a:cs typeface="Calibri" panose="020F0502020204030204" pitchFamily="34" charset="0"/>
              </a:rPr>
              <a:t>misère </a:t>
            </a:r>
            <a:r>
              <a:rPr lang="fr-FR" sz="1200" dirty="0">
                <a:solidFill>
                  <a:srgbClr val="7030A0"/>
                </a:solidFill>
                <a:latin typeface="Calibri" panose="020F0502020204030204" pitchFamily="34" charset="0"/>
                <a:cs typeface="Calibri" panose="020F0502020204030204" pitchFamily="34" charset="0"/>
              </a:rPr>
              <a:t>: manque cruel d’argent permettant à peine de satisfaire ses besoins élémentaires.</a:t>
            </a:r>
          </a:p>
          <a:p>
            <a:r>
              <a:rPr lang="fr-FR" sz="1200" baseline="30000" dirty="0">
                <a:solidFill>
                  <a:schemeClr val="accent6">
                    <a:lumMod val="50000"/>
                  </a:schemeClr>
                </a:solidFill>
                <a:latin typeface="Calibri" panose="020F0502020204030204" pitchFamily="34" charset="0"/>
                <a:cs typeface="Calibri" panose="020F0502020204030204" pitchFamily="34" charset="0"/>
              </a:rPr>
              <a:t>(***) </a:t>
            </a:r>
            <a:r>
              <a:rPr lang="fr-FR" sz="1200" b="1" dirty="0">
                <a:solidFill>
                  <a:srgbClr val="7030A0"/>
                </a:solidFill>
                <a:latin typeface="Calibri" panose="020F0502020204030204" pitchFamily="34" charset="0"/>
                <a:cs typeface="Calibri" panose="020F0502020204030204" pitchFamily="34" charset="0"/>
              </a:rPr>
              <a:t>paternalisme </a:t>
            </a:r>
            <a:r>
              <a:rPr lang="fr-FR" sz="1200" dirty="0">
                <a:solidFill>
                  <a:srgbClr val="7030A0"/>
                </a:solidFill>
                <a:latin typeface="Calibri" panose="020F0502020204030204" pitchFamily="34" charset="0"/>
                <a:cs typeface="Calibri" panose="020F0502020204030204" pitchFamily="34" charset="0"/>
              </a:rPr>
              <a:t>: relations « paternelles » basées sur l’autorité, le respect, une vision familiale.</a:t>
            </a:r>
            <a:endParaRPr lang="fr-FR" sz="1200" dirty="0">
              <a:solidFill>
                <a:schemeClr val="accent6">
                  <a:lumMod val="50000"/>
                </a:schemeClr>
              </a:solidFill>
              <a:latin typeface="Calibri" panose="020F0502020204030204" pitchFamily="34" charset="0"/>
              <a:cs typeface="Calibri" panose="020F0502020204030204" pitchFamily="34" charset="0"/>
            </a:endParaRPr>
          </a:p>
        </p:txBody>
      </p:sp>
      <p:sp>
        <p:nvSpPr>
          <p:cNvPr id="136" name="ZoneTexte 135">
            <a:extLst>
              <a:ext uri="{FF2B5EF4-FFF2-40B4-BE49-F238E27FC236}">
                <a16:creationId xmlns:a16="http://schemas.microsoft.com/office/drawing/2014/main" id="{7CA2AF49-0F7C-451D-A933-98220F0E3BE5}"/>
              </a:ext>
            </a:extLst>
          </p:cNvPr>
          <p:cNvSpPr txBox="1"/>
          <p:nvPr/>
        </p:nvSpPr>
        <p:spPr>
          <a:xfrm>
            <a:off x="2487751" y="3133611"/>
            <a:ext cx="1157538"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prolétariat</a:t>
            </a:r>
            <a:r>
              <a:rPr lang="fr-FR" sz="1400" baseline="30000" dirty="0">
                <a:solidFill>
                  <a:schemeClr val="accent4">
                    <a:lumMod val="50000"/>
                  </a:schemeClr>
                </a:solidFill>
                <a:latin typeface="Calibri" panose="020F0502020204030204" pitchFamily="34" charset="0"/>
                <a:cs typeface="Calibri" panose="020F0502020204030204" pitchFamily="34" charset="0"/>
              </a:rPr>
              <a:t> (</a:t>
            </a:r>
            <a:r>
              <a:rPr lang="fr-FR" sz="1400" baseline="30000" dirty="0">
                <a:solidFill>
                  <a:schemeClr val="accent6">
                    <a:lumMod val="50000"/>
                  </a:schemeClr>
                </a:solidFill>
                <a:latin typeface="Calibri" panose="020F0502020204030204" pitchFamily="34" charset="0"/>
                <a:cs typeface="Calibri" panose="020F0502020204030204" pitchFamily="34" charset="0"/>
              </a:rPr>
              <a:t>*</a:t>
            </a:r>
            <a:r>
              <a:rPr lang="fr-FR" sz="1400" baseline="30000" dirty="0">
                <a:solidFill>
                  <a:schemeClr val="accent4">
                    <a:lumMod val="50000"/>
                  </a:schemeClr>
                </a:solidFill>
                <a:latin typeface="Calibri" panose="020F0502020204030204" pitchFamily="34" charset="0"/>
                <a:cs typeface="Calibri" panose="020F0502020204030204" pitchFamily="34" charset="0"/>
              </a:rPr>
              <a:t>)</a:t>
            </a:r>
            <a:endParaRPr lang="fr-FR" sz="1400" b="1" dirty="0">
              <a:solidFill>
                <a:srgbClr val="7030A0"/>
              </a:solidFill>
            </a:endParaRPr>
          </a:p>
        </p:txBody>
      </p:sp>
      <p:cxnSp>
        <p:nvCxnSpPr>
          <p:cNvPr id="137" name="Connecteur droit avec flèche 136">
            <a:extLst>
              <a:ext uri="{FF2B5EF4-FFF2-40B4-BE49-F238E27FC236}">
                <a16:creationId xmlns:a16="http://schemas.microsoft.com/office/drawing/2014/main" id="{38527399-DAF2-44FE-844C-99F5222FF04C}"/>
              </a:ext>
            </a:extLst>
          </p:cNvPr>
          <p:cNvCxnSpPr>
            <a:cxnSpLocks/>
          </p:cNvCxnSpPr>
          <p:nvPr/>
        </p:nvCxnSpPr>
        <p:spPr>
          <a:xfrm>
            <a:off x="3645289" y="3287501"/>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8" name="ZoneTexte 137">
            <a:extLst>
              <a:ext uri="{FF2B5EF4-FFF2-40B4-BE49-F238E27FC236}">
                <a16:creationId xmlns:a16="http://schemas.microsoft.com/office/drawing/2014/main" id="{1098CA04-B10E-4C10-B12B-58A640A687D5}"/>
              </a:ext>
            </a:extLst>
          </p:cNvPr>
          <p:cNvSpPr txBox="1"/>
          <p:nvPr/>
        </p:nvSpPr>
        <p:spPr>
          <a:xfrm>
            <a:off x="3859617" y="3133610"/>
            <a:ext cx="909715"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misère</a:t>
            </a:r>
            <a:r>
              <a:rPr lang="fr-FR" sz="1400" baseline="30000" dirty="0">
                <a:solidFill>
                  <a:schemeClr val="accent4">
                    <a:lumMod val="50000"/>
                  </a:schemeClr>
                </a:solidFill>
                <a:latin typeface="Calibri" panose="020F0502020204030204" pitchFamily="34" charset="0"/>
                <a:cs typeface="Calibri" panose="020F0502020204030204" pitchFamily="34" charset="0"/>
              </a:rPr>
              <a:t> (</a:t>
            </a:r>
            <a:r>
              <a:rPr lang="fr-FR" sz="1400" baseline="30000" dirty="0">
                <a:solidFill>
                  <a:schemeClr val="accent6">
                    <a:lumMod val="50000"/>
                  </a:schemeClr>
                </a:solidFill>
                <a:latin typeface="Calibri" panose="020F0502020204030204" pitchFamily="34" charset="0"/>
                <a:cs typeface="Calibri" panose="020F0502020204030204" pitchFamily="34" charset="0"/>
              </a:rPr>
              <a:t>**</a:t>
            </a:r>
            <a:r>
              <a:rPr lang="fr-FR" sz="1400" baseline="30000" dirty="0">
                <a:solidFill>
                  <a:schemeClr val="accent4">
                    <a:lumMod val="50000"/>
                  </a:schemeClr>
                </a:solidFill>
                <a:latin typeface="Calibri" panose="020F0502020204030204" pitchFamily="34" charset="0"/>
                <a:cs typeface="Calibri" panose="020F0502020204030204" pitchFamily="34" charset="0"/>
              </a:rPr>
              <a:t>)</a:t>
            </a:r>
            <a:endParaRPr lang="fr-FR" sz="1400" b="1" dirty="0">
              <a:solidFill>
                <a:srgbClr val="7030A0"/>
              </a:solidFill>
            </a:endParaRPr>
          </a:p>
        </p:txBody>
      </p:sp>
      <p:cxnSp>
        <p:nvCxnSpPr>
          <p:cNvPr id="139" name="Connecteur droit avec flèche 138">
            <a:extLst>
              <a:ext uri="{FF2B5EF4-FFF2-40B4-BE49-F238E27FC236}">
                <a16:creationId xmlns:a16="http://schemas.microsoft.com/office/drawing/2014/main" id="{0ACDEAA3-07DC-40D1-A89B-3D5D7151D428}"/>
              </a:ext>
            </a:extLst>
          </p:cNvPr>
          <p:cNvCxnSpPr>
            <a:cxnSpLocks/>
          </p:cNvCxnSpPr>
          <p:nvPr/>
        </p:nvCxnSpPr>
        <p:spPr>
          <a:xfrm>
            <a:off x="1879779" y="3371374"/>
            <a:ext cx="0" cy="1834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1" name="ZoneTexte 140">
            <a:extLst>
              <a:ext uri="{FF2B5EF4-FFF2-40B4-BE49-F238E27FC236}">
                <a16:creationId xmlns:a16="http://schemas.microsoft.com/office/drawing/2014/main" id="{5814EC90-C750-4F46-9E5C-6EFEA0EEABBD}"/>
              </a:ext>
            </a:extLst>
          </p:cNvPr>
          <p:cNvSpPr txBox="1"/>
          <p:nvPr/>
        </p:nvSpPr>
        <p:spPr>
          <a:xfrm>
            <a:off x="743779" y="3515458"/>
            <a:ext cx="1701914" cy="30777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code vestimentaire</a:t>
            </a:r>
            <a:endParaRPr lang="fr-FR" sz="1400" b="1" dirty="0">
              <a:solidFill>
                <a:srgbClr val="7030A0"/>
              </a:solidFill>
            </a:endParaRPr>
          </a:p>
        </p:txBody>
      </p:sp>
      <p:cxnSp>
        <p:nvCxnSpPr>
          <p:cNvPr id="142" name="Connecteur droit avec flèche 141">
            <a:extLst>
              <a:ext uri="{FF2B5EF4-FFF2-40B4-BE49-F238E27FC236}">
                <a16:creationId xmlns:a16="http://schemas.microsoft.com/office/drawing/2014/main" id="{85B53BFD-928E-4455-B0E3-166CDB894D6B}"/>
              </a:ext>
            </a:extLst>
          </p:cNvPr>
          <p:cNvCxnSpPr>
            <a:cxnSpLocks/>
          </p:cNvCxnSpPr>
          <p:nvPr/>
        </p:nvCxnSpPr>
        <p:spPr>
          <a:xfrm>
            <a:off x="2393133" y="3681331"/>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onnecteur droit avec flèche 143">
            <a:extLst>
              <a:ext uri="{FF2B5EF4-FFF2-40B4-BE49-F238E27FC236}">
                <a16:creationId xmlns:a16="http://schemas.microsoft.com/office/drawing/2014/main" id="{370FDBBE-E56B-429A-8EBF-BCD5972905A7}"/>
              </a:ext>
            </a:extLst>
          </p:cNvPr>
          <p:cNvCxnSpPr>
            <a:cxnSpLocks/>
          </p:cNvCxnSpPr>
          <p:nvPr/>
        </p:nvCxnSpPr>
        <p:spPr>
          <a:xfrm flipV="1">
            <a:off x="4298067" y="2617624"/>
            <a:ext cx="0" cy="5279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5" name="ZoneTexte 144">
            <a:extLst>
              <a:ext uri="{FF2B5EF4-FFF2-40B4-BE49-F238E27FC236}">
                <a16:creationId xmlns:a16="http://schemas.microsoft.com/office/drawing/2014/main" id="{D58D1E6E-2CD7-4C65-B003-F40927BF5A68}"/>
              </a:ext>
            </a:extLst>
          </p:cNvPr>
          <p:cNvSpPr txBox="1"/>
          <p:nvPr/>
        </p:nvSpPr>
        <p:spPr>
          <a:xfrm>
            <a:off x="2952107" y="2317400"/>
            <a:ext cx="909715"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grèves</a:t>
            </a:r>
            <a:endParaRPr lang="fr-FR" sz="1400" b="1" dirty="0">
              <a:solidFill>
                <a:srgbClr val="7030A0"/>
              </a:solidFill>
            </a:endParaRPr>
          </a:p>
        </p:txBody>
      </p:sp>
      <p:sp>
        <p:nvSpPr>
          <p:cNvPr id="146" name="ZoneTexte 145">
            <a:extLst>
              <a:ext uri="{FF2B5EF4-FFF2-40B4-BE49-F238E27FC236}">
                <a16:creationId xmlns:a16="http://schemas.microsoft.com/office/drawing/2014/main" id="{C8738D18-CBD1-4584-AF2C-ECCB4E8FDD80}"/>
              </a:ext>
            </a:extLst>
          </p:cNvPr>
          <p:cNvSpPr txBox="1"/>
          <p:nvPr/>
        </p:nvSpPr>
        <p:spPr>
          <a:xfrm>
            <a:off x="3932538" y="2317400"/>
            <a:ext cx="955507"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syndicats</a:t>
            </a:r>
            <a:endParaRPr lang="fr-FR" sz="1400" b="1" dirty="0">
              <a:solidFill>
                <a:srgbClr val="7030A0"/>
              </a:solidFill>
            </a:endParaRPr>
          </a:p>
        </p:txBody>
      </p:sp>
      <p:cxnSp>
        <p:nvCxnSpPr>
          <p:cNvPr id="147" name="Connecteur droit avec flèche 146">
            <a:extLst>
              <a:ext uri="{FF2B5EF4-FFF2-40B4-BE49-F238E27FC236}">
                <a16:creationId xmlns:a16="http://schemas.microsoft.com/office/drawing/2014/main" id="{9E941862-5404-4707-901D-C8FD433C6A8F}"/>
              </a:ext>
            </a:extLst>
          </p:cNvPr>
          <p:cNvCxnSpPr>
            <a:cxnSpLocks/>
          </p:cNvCxnSpPr>
          <p:nvPr/>
        </p:nvCxnSpPr>
        <p:spPr>
          <a:xfrm rot="10800000" flipV="1">
            <a:off x="3752431" y="2476298"/>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8" name="ZoneTexte 147">
            <a:extLst>
              <a:ext uri="{FF2B5EF4-FFF2-40B4-BE49-F238E27FC236}">
                <a16:creationId xmlns:a16="http://schemas.microsoft.com/office/drawing/2014/main" id="{5BB0DA57-7B1A-4E2D-8956-B31344A56C92}"/>
              </a:ext>
            </a:extLst>
          </p:cNvPr>
          <p:cNvSpPr txBox="1"/>
          <p:nvPr/>
        </p:nvSpPr>
        <p:spPr>
          <a:xfrm>
            <a:off x="1459524" y="2309847"/>
            <a:ext cx="1353028" cy="30777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conquis sociaux</a:t>
            </a:r>
            <a:endParaRPr lang="fr-FR" sz="1400" b="1" dirty="0">
              <a:solidFill>
                <a:srgbClr val="7030A0"/>
              </a:solidFill>
            </a:endParaRPr>
          </a:p>
        </p:txBody>
      </p:sp>
      <p:cxnSp>
        <p:nvCxnSpPr>
          <p:cNvPr id="149" name="Connecteur droit avec flèche 148">
            <a:extLst>
              <a:ext uri="{FF2B5EF4-FFF2-40B4-BE49-F238E27FC236}">
                <a16:creationId xmlns:a16="http://schemas.microsoft.com/office/drawing/2014/main" id="{647B9F30-8A4C-489F-B4C8-C2EA67D7DD89}"/>
              </a:ext>
            </a:extLst>
          </p:cNvPr>
          <p:cNvCxnSpPr>
            <a:cxnSpLocks/>
          </p:cNvCxnSpPr>
          <p:nvPr/>
        </p:nvCxnSpPr>
        <p:spPr>
          <a:xfrm rot="10800000" flipV="1">
            <a:off x="2865243" y="2463054"/>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54" name="Groupe 153">
            <a:extLst>
              <a:ext uri="{FF2B5EF4-FFF2-40B4-BE49-F238E27FC236}">
                <a16:creationId xmlns:a16="http://schemas.microsoft.com/office/drawing/2014/main" id="{9BC4C78D-85F6-46F2-A9CF-D60235FE2BD7}"/>
              </a:ext>
            </a:extLst>
          </p:cNvPr>
          <p:cNvGrpSpPr/>
          <p:nvPr/>
        </p:nvGrpSpPr>
        <p:grpSpPr>
          <a:xfrm>
            <a:off x="4174242" y="3405192"/>
            <a:ext cx="214328" cy="175036"/>
            <a:chOff x="4381403" y="3253964"/>
            <a:chExt cx="214328" cy="175036"/>
          </a:xfrm>
        </p:grpSpPr>
        <p:cxnSp>
          <p:nvCxnSpPr>
            <p:cNvPr id="150" name="Connecteur droit avec flèche 149">
              <a:extLst>
                <a:ext uri="{FF2B5EF4-FFF2-40B4-BE49-F238E27FC236}">
                  <a16:creationId xmlns:a16="http://schemas.microsoft.com/office/drawing/2014/main" id="{B698D893-871E-4A27-8E28-D736D079BF0D}"/>
                </a:ext>
              </a:extLst>
            </p:cNvPr>
            <p:cNvCxnSpPr>
              <a:cxnSpLocks/>
            </p:cNvCxnSpPr>
            <p:nvPr/>
          </p:nvCxnSpPr>
          <p:spPr>
            <a:xfrm flipV="1">
              <a:off x="4381403" y="3411578"/>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Connecteur droit 151">
              <a:extLst>
                <a:ext uri="{FF2B5EF4-FFF2-40B4-BE49-F238E27FC236}">
                  <a16:creationId xmlns:a16="http://schemas.microsoft.com/office/drawing/2014/main" id="{657733E4-2CD6-46D1-9E7B-FAD4826EA83B}"/>
                </a:ext>
              </a:extLst>
            </p:cNvPr>
            <p:cNvCxnSpPr>
              <a:cxnSpLocks/>
            </p:cNvCxnSpPr>
            <p:nvPr/>
          </p:nvCxnSpPr>
          <p:spPr>
            <a:xfrm>
              <a:off x="4390928" y="3253964"/>
              <a:ext cx="0" cy="1750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5" name="ZoneTexte 154">
            <a:extLst>
              <a:ext uri="{FF2B5EF4-FFF2-40B4-BE49-F238E27FC236}">
                <a16:creationId xmlns:a16="http://schemas.microsoft.com/office/drawing/2014/main" id="{EA4ACB05-4475-49B3-9A64-FB7CEFA34215}"/>
              </a:ext>
            </a:extLst>
          </p:cNvPr>
          <p:cNvSpPr txBox="1"/>
          <p:nvPr/>
        </p:nvSpPr>
        <p:spPr>
          <a:xfrm>
            <a:off x="4345385" y="3408098"/>
            <a:ext cx="1098213" cy="692497"/>
          </a:xfrm>
          <a:prstGeom prst="rect">
            <a:avLst/>
          </a:prstGeom>
          <a:noFill/>
        </p:spPr>
        <p:txBody>
          <a:bodyPr wrap="square">
            <a:spAutoFit/>
          </a:bodyPr>
          <a:lstStyle/>
          <a:p>
            <a:pPr marL="90488" indent="-90488">
              <a:buFont typeface="Arial" panose="020B0604020202020204" pitchFamily="34" charset="0"/>
              <a:buChar char="•"/>
            </a:pPr>
            <a:r>
              <a:rPr lang="fr-FR" sz="1300" dirty="0">
                <a:solidFill>
                  <a:srgbClr val="7030A0"/>
                </a:solidFill>
                <a:latin typeface="Calibri" panose="020F0502020204030204" pitchFamily="34" charset="0"/>
                <a:cs typeface="Calibri" panose="020F0502020204030204" pitchFamily="34" charset="0"/>
              </a:rPr>
              <a:t>durée du travail ;</a:t>
            </a:r>
          </a:p>
          <a:p>
            <a:pPr marL="90488" indent="-90488">
              <a:buFont typeface="Arial" panose="020B0604020202020204" pitchFamily="34" charset="0"/>
              <a:buChar char="•"/>
            </a:pPr>
            <a:r>
              <a:rPr lang="fr-FR" sz="1300" dirty="0">
                <a:solidFill>
                  <a:srgbClr val="7030A0"/>
                </a:solidFill>
                <a:latin typeface="Calibri" panose="020F0502020204030204" pitchFamily="34" charset="0"/>
                <a:cs typeface="Calibri" panose="020F0502020204030204" pitchFamily="34" charset="0"/>
              </a:rPr>
              <a:t>pénibilité...</a:t>
            </a:r>
          </a:p>
        </p:txBody>
      </p:sp>
      <p:sp>
        <p:nvSpPr>
          <p:cNvPr id="158" name="ZoneTexte 157">
            <a:extLst>
              <a:ext uri="{FF2B5EF4-FFF2-40B4-BE49-F238E27FC236}">
                <a16:creationId xmlns:a16="http://schemas.microsoft.com/office/drawing/2014/main" id="{7E82DDCC-4E76-49BD-BA16-872F75D7DB63}"/>
              </a:ext>
            </a:extLst>
          </p:cNvPr>
          <p:cNvSpPr txBox="1"/>
          <p:nvPr/>
        </p:nvSpPr>
        <p:spPr>
          <a:xfrm>
            <a:off x="2371745" y="1125944"/>
            <a:ext cx="3071854" cy="30777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Gestion PATERNALISTE</a:t>
            </a:r>
            <a:r>
              <a:rPr lang="fr-FR" sz="1400" baseline="30000" dirty="0">
                <a:solidFill>
                  <a:schemeClr val="accent6">
                    <a:lumMod val="50000"/>
                  </a:schemeClr>
                </a:solidFill>
                <a:latin typeface="Calibri" panose="020F0502020204030204" pitchFamily="34" charset="0"/>
                <a:cs typeface="Calibri" panose="020F0502020204030204" pitchFamily="34" charset="0"/>
              </a:rPr>
              <a:t>(***)</a:t>
            </a:r>
            <a:r>
              <a:rPr lang="fr-FR" sz="1400" b="1" dirty="0">
                <a:solidFill>
                  <a:srgbClr val="7030A0"/>
                </a:solidFill>
                <a:latin typeface="Calibri" panose="020F0502020204030204" pitchFamily="34" charset="0"/>
                <a:cs typeface="Calibri" panose="020F0502020204030204" pitchFamily="34" charset="0"/>
              </a:rPr>
              <a:t> des ouvriers</a:t>
            </a:r>
            <a:endParaRPr lang="fr-FR" sz="1400" b="1" dirty="0">
              <a:solidFill>
                <a:srgbClr val="7030A0"/>
              </a:solidFill>
            </a:endParaRPr>
          </a:p>
        </p:txBody>
      </p:sp>
      <p:cxnSp>
        <p:nvCxnSpPr>
          <p:cNvPr id="161" name="Connecteur droit avec flèche 160">
            <a:extLst>
              <a:ext uri="{FF2B5EF4-FFF2-40B4-BE49-F238E27FC236}">
                <a16:creationId xmlns:a16="http://schemas.microsoft.com/office/drawing/2014/main" id="{995FA0A2-5BFD-49FB-81DC-22E075249CEC}"/>
              </a:ext>
            </a:extLst>
          </p:cNvPr>
          <p:cNvCxnSpPr>
            <a:cxnSpLocks/>
          </p:cNvCxnSpPr>
          <p:nvPr/>
        </p:nvCxnSpPr>
        <p:spPr>
          <a:xfrm>
            <a:off x="2220290" y="1286532"/>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Connecteur droit avec flèche 161">
            <a:extLst>
              <a:ext uri="{FF2B5EF4-FFF2-40B4-BE49-F238E27FC236}">
                <a16:creationId xmlns:a16="http://schemas.microsoft.com/office/drawing/2014/main" id="{18A4D38C-FC6F-44D9-BE19-6A31A3E4599B}"/>
              </a:ext>
            </a:extLst>
          </p:cNvPr>
          <p:cNvCxnSpPr>
            <a:cxnSpLocks/>
          </p:cNvCxnSpPr>
          <p:nvPr/>
        </p:nvCxnSpPr>
        <p:spPr>
          <a:xfrm>
            <a:off x="2765236" y="1385991"/>
            <a:ext cx="0" cy="1834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3" name="ZoneTexte 162">
            <a:extLst>
              <a:ext uri="{FF2B5EF4-FFF2-40B4-BE49-F238E27FC236}">
                <a16:creationId xmlns:a16="http://schemas.microsoft.com/office/drawing/2014/main" id="{310F81A3-8AF6-4693-8302-9B9036DCF9BA}"/>
              </a:ext>
            </a:extLst>
          </p:cNvPr>
          <p:cNvSpPr txBox="1"/>
          <p:nvPr/>
        </p:nvSpPr>
        <p:spPr>
          <a:xfrm>
            <a:off x="1785678" y="1489632"/>
            <a:ext cx="1798346" cy="30777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charité chrétienne</a:t>
            </a:r>
            <a:endParaRPr lang="fr-FR" sz="1400" b="1" dirty="0">
              <a:solidFill>
                <a:srgbClr val="7030A0"/>
              </a:solidFill>
            </a:endParaRPr>
          </a:p>
        </p:txBody>
      </p:sp>
      <p:cxnSp>
        <p:nvCxnSpPr>
          <p:cNvPr id="164" name="Connecteur droit avec flèche 163">
            <a:extLst>
              <a:ext uri="{FF2B5EF4-FFF2-40B4-BE49-F238E27FC236}">
                <a16:creationId xmlns:a16="http://schemas.microsoft.com/office/drawing/2014/main" id="{0DD4D96E-1B50-4332-9981-042EF8E677FE}"/>
              </a:ext>
            </a:extLst>
          </p:cNvPr>
          <p:cNvCxnSpPr>
            <a:cxnSpLocks/>
          </p:cNvCxnSpPr>
          <p:nvPr/>
        </p:nvCxnSpPr>
        <p:spPr>
          <a:xfrm>
            <a:off x="4108261" y="1348690"/>
            <a:ext cx="0" cy="1834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5" name="ZoneTexte 164">
            <a:extLst>
              <a:ext uri="{FF2B5EF4-FFF2-40B4-BE49-F238E27FC236}">
                <a16:creationId xmlns:a16="http://schemas.microsoft.com/office/drawing/2014/main" id="{C6766E4E-117A-4878-B0E9-9F65319514DA}"/>
              </a:ext>
            </a:extLst>
          </p:cNvPr>
          <p:cNvSpPr txBox="1"/>
          <p:nvPr/>
        </p:nvSpPr>
        <p:spPr>
          <a:xfrm>
            <a:off x="3361453" y="1484011"/>
            <a:ext cx="1798346" cy="307777"/>
          </a:xfrm>
          <a:prstGeom prst="rect">
            <a:avLst/>
          </a:prstGeom>
          <a:noFill/>
        </p:spPr>
        <p:txBody>
          <a:bodyPr wrap="square">
            <a:spAutoFit/>
          </a:bodyPr>
          <a:lstStyle/>
          <a:p>
            <a:pPr algn="ctr"/>
            <a:r>
              <a:rPr lang="fr-FR" sz="1400" b="1" dirty="0">
                <a:solidFill>
                  <a:srgbClr val="7030A0"/>
                </a:solidFill>
                <a:latin typeface="Calibri" panose="020F0502020204030204" pitchFamily="34" charset="0"/>
                <a:cs typeface="Calibri" panose="020F0502020204030204" pitchFamily="34" charset="0"/>
              </a:rPr>
              <a:t>intérêts patronaux</a:t>
            </a:r>
            <a:endParaRPr lang="fr-FR" sz="1400" b="1" dirty="0">
              <a:solidFill>
                <a:srgbClr val="7030A0"/>
              </a:solidFill>
            </a:endParaRPr>
          </a:p>
        </p:txBody>
      </p:sp>
      <p:sp>
        <p:nvSpPr>
          <p:cNvPr id="167" name="Rectangle 166">
            <a:extLst>
              <a:ext uri="{FF2B5EF4-FFF2-40B4-BE49-F238E27FC236}">
                <a16:creationId xmlns:a16="http://schemas.microsoft.com/office/drawing/2014/main" id="{F18B9467-7CD0-410A-9504-7B8BD42ACE63}"/>
              </a:ext>
            </a:extLst>
          </p:cNvPr>
          <p:cNvSpPr/>
          <p:nvPr/>
        </p:nvSpPr>
        <p:spPr>
          <a:xfrm>
            <a:off x="1883143" y="2709802"/>
            <a:ext cx="2139700" cy="292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1936 :</a:t>
            </a:r>
            <a:r>
              <a:rPr lang="fr-FR" sz="1400" dirty="0">
                <a:solidFill>
                  <a:schemeClr val="tx1"/>
                </a:solidFill>
              </a:rPr>
              <a:t> FRONT POPULAIRE</a:t>
            </a:r>
          </a:p>
        </p:txBody>
      </p:sp>
      <p:cxnSp>
        <p:nvCxnSpPr>
          <p:cNvPr id="168" name="Connecteur droit avec flèche 167">
            <a:extLst>
              <a:ext uri="{FF2B5EF4-FFF2-40B4-BE49-F238E27FC236}">
                <a16:creationId xmlns:a16="http://schemas.microsoft.com/office/drawing/2014/main" id="{57056D7D-071B-4A29-922D-5F854EA330FB}"/>
              </a:ext>
            </a:extLst>
          </p:cNvPr>
          <p:cNvCxnSpPr>
            <a:cxnSpLocks/>
          </p:cNvCxnSpPr>
          <p:nvPr/>
        </p:nvCxnSpPr>
        <p:spPr>
          <a:xfrm>
            <a:off x="1525440" y="2596854"/>
            <a:ext cx="0" cy="1834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Connecteur droit avec flèche 168">
            <a:extLst>
              <a:ext uri="{FF2B5EF4-FFF2-40B4-BE49-F238E27FC236}">
                <a16:creationId xmlns:a16="http://schemas.microsoft.com/office/drawing/2014/main" id="{45247329-74C2-4821-9B47-E6368F0CAADF}"/>
              </a:ext>
            </a:extLst>
          </p:cNvPr>
          <p:cNvCxnSpPr>
            <a:cxnSpLocks/>
          </p:cNvCxnSpPr>
          <p:nvPr/>
        </p:nvCxnSpPr>
        <p:spPr>
          <a:xfrm>
            <a:off x="1203886" y="2471288"/>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0" name="ZoneTexte 169">
            <a:extLst>
              <a:ext uri="{FF2B5EF4-FFF2-40B4-BE49-F238E27FC236}">
                <a16:creationId xmlns:a16="http://schemas.microsoft.com/office/drawing/2014/main" id="{F6F18D64-BD48-4BF3-9019-3D341CA3D0AD}"/>
              </a:ext>
            </a:extLst>
          </p:cNvPr>
          <p:cNvSpPr txBox="1"/>
          <p:nvPr/>
        </p:nvSpPr>
        <p:spPr>
          <a:xfrm>
            <a:off x="1195573" y="2707080"/>
            <a:ext cx="756837" cy="276999"/>
          </a:xfrm>
          <a:prstGeom prst="rect">
            <a:avLst/>
          </a:prstGeom>
          <a:noFill/>
        </p:spPr>
        <p:txBody>
          <a:bodyPr wrap="square">
            <a:spAutoFit/>
          </a:bodyPr>
          <a:lstStyle/>
          <a:p>
            <a:pPr algn="ctr"/>
            <a:r>
              <a:rPr lang="fr-FR" sz="1200" i="1" dirty="0">
                <a:latin typeface="Calibri" panose="020F0502020204030204" pitchFamily="34" charset="0"/>
                <a:cs typeface="Calibri" panose="020F0502020204030204" pitchFamily="34" charset="0"/>
              </a:rPr>
              <a:t>exemple</a:t>
            </a:r>
            <a:endParaRPr lang="fr-FR" sz="1200" i="1" dirty="0"/>
          </a:p>
        </p:txBody>
      </p:sp>
      <p:sp>
        <p:nvSpPr>
          <p:cNvPr id="171" name="ZoneTexte 170">
            <a:extLst>
              <a:ext uri="{FF2B5EF4-FFF2-40B4-BE49-F238E27FC236}">
                <a16:creationId xmlns:a16="http://schemas.microsoft.com/office/drawing/2014/main" id="{6C69C454-2787-4ECE-9D8B-A55F6E58B94B}"/>
              </a:ext>
            </a:extLst>
          </p:cNvPr>
          <p:cNvSpPr txBox="1"/>
          <p:nvPr/>
        </p:nvSpPr>
        <p:spPr>
          <a:xfrm>
            <a:off x="3664706" y="1710979"/>
            <a:ext cx="1798346" cy="492443"/>
          </a:xfrm>
          <a:prstGeom prst="rect">
            <a:avLst/>
          </a:prstGeom>
          <a:noFill/>
        </p:spPr>
        <p:txBody>
          <a:bodyPr wrap="square">
            <a:spAutoFit/>
          </a:bodyPr>
          <a:lstStyle/>
          <a:p>
            <a:pPr marL="90488" indent="-90488">
              <a:buFont typeface="Arial" panose="020B0604020202020204" pitchFamily="34" charset="0"/>
              <a:buChar char="•"/>
            </a:pPr>
            <a:r>
              <a:rPr lang="fr-FR" sz="1300" dirty="0">
                <a:solidFill>
                  <a:srgbClr val="7030A0"/>
                </a:solidFill>
                <a:latin typeface="Calibri" panose="020F0502020204030204" pitchFamily="34" charset="0"/>
                <a:cs typeface="Calibri" panose="020F0502020204030204" pitchFamily="34" charset="0"/>
              </a:rPr>
              <a:t>Garantir les profits ;</a:t>
            </a:r>
          </a:p>
          <a:p>
            <a:pPr marL="90488" indent="-90488">
              <a:buFont typeface="Arial" panose="020B0604020202020204" pitchFamily="34" charset="0"/>
              <a:buChar char="•"/>
            </a:pPr>
            <a:r>
              <a:rPr lang="fr-FR" sz="1300" dirty="0">
                <a:solidFill>
                  <a:srgbClr val="7030A0"/>
                </a:solidFill>
                <a:latin typeface="Calibri" panose="020F0502020204030204" pitchFamily="34" charset="0"/>
                <a:cs typeface="Calibri" panose="020F0502020204030204" pitchFamily="34" charset="0"/>
              </a:rPr>
              <a:t>Paix sociale...</a:t>
            </a:r>
          </a:p>
        </p:txBody>
      </p:sp>
      <p:cxnSp>
        <p:nvCxnSpPr>
          <p:cNvPr id="172" name="Connecteur droit avec flèche 171">
            <a:extLst>
              <a:ext uri="{FF2B5EF4-FFF2-40B4-BE49-F238E27FC236}">
                <a16:creationId xmlns:a16="http://schemas.microsoft.com/office/drawing/2014/main" id="{889D0773-3707-408C-9DBD-D5D43235095E}"/>
              </a:ext>
            </a:extLst>
          </p:cNvPr>
          <p:cNvCxnSpPr>
            <a:cxnSpLocks/>
          </p:cNvCxnSpPr>
          <p:nvPr/>
        </p:nvCxnSpPr>
        <p:spPr>
          <a:xfrm rot="10800000" flipV="1">
            <a:off x="3516443" y="2049334"/>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9" name="ZoneTexte 178">
            <a:extLst>
              <a:ext uri="{FF2B5EF4-FFF2-40B4-BE49-F238E27FC236}">
                <a16:creationId xmlns:a16="http://schemas.microsoft.com/office/drawing/2014/main" id="{1AF3D949-F485-4289-AFBA-99BF572AD3A3}"/>
              </a:ext>
            </a:extLst>
          </p:cNvPr>
          <p:cNvSpPr txBox="1"/>
          <p:nvPr/>
        </p:nvSpPr>
        <p:spPr>
          <a:xfrm>
            <a:off x="1549343" y="1895281"/>
            <a:ext cx="1987313"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corons, football, loisirs,… </a:t>
            </a:r>
            <a:endParaRPr lang="fr-FR" sz="1400" b="1" dirty="0">
              <a:solidFill>
                <a:srgbClr val="7030A0"/>
              </a:solidFill>
            </a:endParaRPr>
          </a:p>
        </p:txBody>
      </p:sp>
      <p:sp>
        <p:nvSpPr>
          <p:cNvPr id="185" name="ZoneTexte 184">
            <a:extLst>
              <a:ext uri="{FF2B5EF4-FFF2-40B4-BE49-F238E27FC236}">
                <a16:creationId xmlns:a16="http://schemas.microsoft.com/office/drawing/2014/main" id="{26BCE8C3-12D3-492B-9B35-D16D7668EC94}"/>
              </a:ext>
            </a:extLst>
          </p:cNvPr>
          <p:cNvSpPr txBox="1"/>
          <p:nvPr/>
        </p:nvSpPr>
        <p:spPr>
          <a:xfrm>
            <a:off x="1648347" y="3801568"/>
            <a:ext cx="2269253"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conscience de classe sociale</a:t>
            </a:r>
            <a:endParaRPr lang="fr-FR" sz="1400" b="1" dirty="0">
              <a:solidFill>
                <a:srgbClr val="7030A0"/>
              </a:solidFill>
            </a:endParaRPr>
          </a:p>
        </p:txBody>
      </p:sp>
      <p:grpSp>
        <p:nvGrpSpPr>
          <p:cNvPr id="189" name="Groupe 188">
            <a:extLst>
              <a:ext uri="{FF2B5EF4-FFF2-40B4-BE49-F238E27FC236}">
                <a16:creationId xmlns:a16="http://schemas.microsoft.com/office/drawing/2014/main" id="{3778008C-7EF9-458C-A293-C2473EDC3BC5}"/>
              </a:ext>
            </a:extLst>
          </p:cNvPr>
          <p:cNvGrpSpPr/>
          <p:nvPr/>
        </p:nvGrpSpPr>
        <p:grpSpPr>
          <a:xfrm>
            <a:off x="3859116" y="3797730"/>
            <a:ext cx="214328" cy="175036"/>
            <a:chOff x="4364504" y="5004842"/>
            <a:chExt cx="214328" cy="175036"/>
          </a:xfrm>
        </p:grpSpPr>
        <p:cxnSp>
          <p:nvCxnSpPr>
            <p:cNvPr id="187" name="Connecteur droit avec flèche 186">
              <a:extLst>
                <a:ext uri="{FF2B5EF4-FFF2-40B4-BE49-F238E27FC236}">
                  <a16:creationId xmlns:a16="http://schemas.microsoft.com/office/drawing/2014/main" id="{BFA508A9-8E32-45F3-8756-B70E13D8C26A}"/>
                </a:ext>
              </a:extLst>
            </p:cNvPr>
            <p:cNvCxnSpPr>
              <a:cxnSpLocks/>
            </p:cNvCxnSpPr>
            <p:nvPr/>
          </p:nvCxnSpPr>
          <p:spPr>
            <a:xfrm flipH="1" flipV="1">
              <a:off x="4364504" y="5162456"/>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Connecteur droit 187">
              <a:extLst>
                <a:ext uri="{FF2B5EF4-FFF2-40B4-BE49-F238E27FC236}">
                  <a16:creationId xmlns:a16="http://schemas.microsoft.com/office/drawing/2014/main" id="{CB1DE685-D066-4B75-9ED9-A27A4672CE00}"/>
                </a:ext>
              </a:extLst>
            </p:cNvPr>
            <p:cNvCxnSpPr>
              <a:cxnSpLocks/>
            </p:cNvCxnSpPr>
            <p:nvPr/>
          </p:nvCxnSpPr>
          <p:spPr>
            <a:xfrm>
              <a:off x="4564529" y="5004842"/>
              <a:ext cx="0" cy="1750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99" name="Connecteur droit avec flèche 98">
            <a:extLst>
              <a:ext uri="{FF2B5EF4-FFF2-40B4-BE49-F238E27FC236}">
                <a16:creationId xmlns:a16="http://schemas.microsoft.com/office/drawing/2014/main" id="{A7985685-971F-422D-9FC2-56FCD49100F1}"/>
              </a:ext>
            </a:extLst>
          </p:cNvPr>
          <p:cNvCxnSpPr>
            <a:cxnSpLocks/>
          </p:cNvCxnSpPr>
          <p:nvPr/>
        </p:nvCxnSpPr>
        <p:spPr>
          <a:xfrm rot="10800000" flipV="1">
            <a:off x="3525799" y="1859939"/>
            <a:ext cx="2143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Connecteur droit avec flèche 100">
            <a:extLst>
              <a:ext uri="{FF2B5EF4-FFF2-40B4-BE49-F238E27FC236}">
                <a16:creationId xmlns:a16="http://schemas.microsoft.com/office/drawing/2014/main" id="{CDC8DEE1-55A2-49F7-965B-909D4545BEAF}"/>
              </a:ext>
            </a:extLst>
          </p:cNvPr>
          <p:cNvCxnSpPr>
            <a:cxnSpLocks/>
            <a:endCxn id="108" idx="3"/>
          </p:cNvCxnSpPr>
          <p:nvPr/>
        </p:nvCxnSpPr>
        <p:spPr>
          <a:xfrm flipH="1">
            <a:off x="4703539" y="4487240"/>
            <a:ext cx="942110" cy="2364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8" name="ZoneTexte 107">
            <a:extLst>
              <a:ext uri="{FF2B5EF4-FFF2-40B4-BE49-F238E27FC236}">
                <a16:creationId xmlns:a16="http://schemas.microsoft.com/office/drawing/2014/main" id="{14F2C2BA-5927-4891-A18E-16446AB16793}"/>
              </a:ext>
            </a:extLst>
          </p:cNvPr>
          <p:cNvSpPr txBox="1"/>
          <p:nvPr/>
        </p:nvSpPr>
        <p:spPr>
          <a:xfrm>
            <a:off x="1078029" y="4569778"/>
            <a:ext cx="3625510" cy="307777"/>
          </a:xfrm>
          <a:prstGeom prst="rect">
            <a:avLst/>
          </a:prstGeom>
          <a:noFill/>
        </p:spPr>
        <p:txBody>
          <a:bodyPr wrap="square">
            <a:spAutoFit/>
          </a:bodyPr>
          <a:lstStyle/>
          <a:p>
            <a:pPr algn="ctr"/>
            <a:r>
              <a:rPr lang="fr-FR" sz="1400" dirty="0">
                <a:solidFill>
                  <a:srgbClr val="7030A0"/>
                </a:solidFill>
                <a:latin typeface="Calibri" panose="020F0502020204030204" pitchFamily="34" charset="0"/>
                <a:cs typeface="Calibri" panose="020F0502020204030204" pitchFamily="34" charset="0"/>
              </a:rPr>
              <a:t>abime la santé physique et morale des ouvriers</a:t>
            </a:r>
            <a:endParaRPr lang="fr-FR" sz="1400" dirty="0">
              <a:solidFill>
                <a:srgbClr val="7030A0"/>
              </a:solidFill>
            </a:endParaRPr>
          </a:p>
        </p:txBody>
      </p:sp>
      <p:pic>
        <p:nvPicPr>
          <p:cNvPr id="109" name="Image 108">
            <a:hlinkClick r:id="rId2" action="ppaction://hlinksldjump"/>
            <a:extLst>
              <a:ext uri="{FF2B5EF4-FFF2-40B4-BE49-F238E27FC236}">
                <a16:creationId xmlns:a16="http://schemas.microsoft.com/office/drawing/2014/main" id="{FBA4D982-7309-462C-80A0-80CBD0D0D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10" name="Rectangle 109">
            <a:extLst>
              <a:ext uri="{FF2B5EF4-FFF2-40B4-BE49-F238E27FC236}">
                <a16:creationId xmlns:a16="http://schemas.microsoft.com/office/drawing/2014/main" id="{23D3B72E-ED5F-4C56-A7DC-23DEA145EAE1}"/>
              </a:ext>
            </a:extLst>
          </p:cNvPr>
          <p:cNvSpPr/>
          <p:nvPr/>
        </p:nvSpPr>
        <p:spPr>
          <a:xfrm>
            <a:off x="7529679" y="91632"/>
            <a:ext cx="2914965" cy="369332"/>
          </a:xfrm>
          <a:prstGeom prst="rect">
            <a:avLst/>
          </a:prstGeom>
          <a:noFill/>
        </p:spPr>
        <p:txBody>
          <a:bodyPr wrap="none" lIns="91440" tIns="45720" rIns="91440" bIns="45720">
            <a:spAutoFit/>
          </a:bodyPr>
          <a:lstStyle/>
          <a:p>
            <a:pPr algn="ctr"/>
            <a:r>
              <a:rPr lang="fr-FR" b="1" cap="none" spc="0" dirty="0">
                <a:ln w="12700">
                  <a:solidFill>
                    <a:srgbClr val="FFFF00"/>
                  </a:solidFill>
                  <a:prstDash val="solid"/>
                </a:ln>
                <a:solidFill>
                  <a:srgbClr val="7030A0"/>
                </a:solidFill>
                <a:effectLst>
                  <a:outerShdw dist="38100" dir="2640000" algn="bl" rotWithShape="0">
                    <a:schemeClr val="accent1"/>
                  </a:outerShdw>
                </a:effectLst>
              </a:rPr>
              <a:t>Industrie et rapports sociaux</a:t>
            </a:r>
          </a:p>
        </p:txBody>
      </p:sp>
      <p:cxnSp>
        <p:nvCxnSpPr>
          <p:cNvPr id="8" name="Connecteur droit avec flèche 7">
            <a:extLst>
              <a:ext uri="{FF2B5EF4-FFF2-40B4-BE49-F238E27FC236}">
                <a16:creationId xmlns:a16="http://schemas.microsoft.com/office/drawing/2014/main" id="{CFCF802C-FD9A-02D7-0FAB-B3DC9B9CFD1B}"/>
              </a:ext>
            </a:extLst>
          </p:cNvPr>
          <p:cNvCxnSpPr>
            <a:cxnSpLocks/>
          </p:cNvCxnSpPr>
          <p:nvPr/>
        </p:nvCxnSpPr>
        <p:spPr>
          <a:xfrm>
            <a:off x="6676541" y="1114022"/>
            <a:ext cx="0" cy="1696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1CE3EA4F-11E1-D67D-6D89-F6587FE4308F}"/>
              </a:ext>
            </a:extLst>
          </p:cNvPr>
          <p:cNvSpPr txBox="1"/>
          <p:nvPr/>
        </p:nvSpPr>
        <p:spPr>
          <a:xfrm>
            <a:off x="5707230" y="1214195"/>
            <a:ext cx="1996614" cy="307777"/>
          </a:xfrm>
          <a:prstGeom prst="rect">
            <a:avLst/>
          </a:prstGeom>
          <a:noFill/>
        </p:spPr>
        <p:txBody>
          <a:bodyPr wrap="square">
            <a:spAutoFit/>
          </a:bodyPr>
          <a:lstStyle/>
          <a:p>
            <a:pPr algn="ctr"/>
            <a:r>
              <a:rPr lang="fr-FR" sz="1400" b="1" dirty="0">
                <a:solidFill>
                  <a:schemeClr val="accent4">
                    <a:lumMod val="50000"/>
                  </a:schemeClr>
                </a:solidFill>
                <a:latin typeface="Calibri" panose="020F0502020204030204" pitchFamily="34" charset="0"/>
                <a:cs typeface="Calibri" panose="020F0502020204030204" pitchFamily="34" charset="0"/>
              </a:rPr>
              <a:t>machines à vapeur</a:t>
            </a:r>
            <a:endParaRPr lang="fr-FR" sz="1400" b="1" dirty="0"/>
          </a:p>
        </p:txBody>
      </p:sp>
      <p:cxnSp>
        <p:nvCxnSpPr>
          <p:cNvPr id="10" name="Connecteur droit avec flèche 9">
            <a:extLst>
              <a:ext uri="{FF2B5EF4-FFF2-40B4-BE49-F238E27FC236}">
                <a16:creationId xmlns:a16="http://schemas.microsoft.com/office/drawing/2014/main" id="{B51C221A-4FD9-18A3-AB68-16D2D2BF1AA6}"/>
              </a:ext>
            </a:extLst>
          </p:cNvPr>
          <p:cNvCxnSpPr>
            <a:cxnSpLocks/>
          </p:cNvCxnSpPr>
          <p:nvPr/>
        </p:nvCxnSpPr>
        <p:spPr>
          <a:xfrm flipH="1">
            <a:off x="5360738" y="5916680"/>
            <a:ext cx="21731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946B9D2E-9D96-F8EC-6CC7-B9261BEB10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56905" y="4998750"/>
            <a:ext cx="1925800" cy="1279803"/>
          </a:xfrm>
          <a:prstGeom prst="rect">
            <a:avLst/>
          </a:prstGeom>
        </p:spPr>
      </p:pic>
    </p:spTree>
    <p:extLst>
      <p:ext uri="{BB962C8B-B14F-4D97-AF65-F5344CB8AC3E}">
        <p14:creationId xmlns:p14="http://schemas.microsoft.com/office/powerpoint/2010/main" val="47023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ppt_x"/>
                                          </p:val>
                                        </p:tav>
                                        <p:tav tm="100000">
                                          <p:val>
                                            <p:strVal val="#ppt_x"/>
                                          </p:val>
                                        </p:tav>
                                      </p:tavLst>
                                    </p:anim>
                                    <p:anim calcmode="lin" valueType="num">
                                      <p:cBhvr additive="base">
                                        <p:cTn id="2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anim calcmode="lin" valueType="num">
                                      <p:cBhvr>
                                        <p:cTn id="50" dur="1000" fill="hold"/>
                                        <p:tgtEl>
                                          <p:spTgt spid="40"/>
                                        </p:tgtEl>
                                        <p:attrNameLst>
                                          <p:attrName>ppt_x</p:attrName>
                                        </p:attrNameLst>
                                      </p:cBhvr>
                                      <p:tavLst>
                                        <p:tav tm="0">
                                          <p:val>
                                            <p:strVal val="#ppt_x"/>
                                          </p:val>
                                        </p:tav>
                                        <p:tav tm="100000">
                                          <p:val>
                                            <p:strVal val="#ppt_x"/>
                                          </p:val>
                                        </p:tav>
                                      </p:tavLst>
                                    </p:anim>
                                    <p:anim calcmode="lin" valueType="num">
                                      <p:cBhvr>
                                        <p:cTn id="5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1000"/>
                                        <p:tgtEl>
                                          <p:spTgt spid="46"/>
                                        </p:tgtEl>
                                      </p:cBhvr>
                                    </p:animEffect>
                                    <p:anim calcmode="lin" valueType="num">
                                      <p:cBhvr>
                                        <p:cTn id="57" dur="1000" fill="hold"/>
                                        <p:tgtEl>
                                          <p:spTgt spid="46"/>
                                        </p:tgtEl>
                                        <p:attrNameLst>
                                          <p:attrName>ppt_x</p:attrName>
                                        </p:attrNameLst>
                                      </p:cBhvr>
                                      <p:tavLst>
                                        <p:tav tm="0">
                                          <p:val>
                                            <p:strVal val="#ppt_x"/>
                                          </p:val>
                                        </p:tav>
                                        <p:tav tm="100000">
                                          <p:val>
                                            <p:strVal val="#ppt_x"/>
                                          </p:val>
                                        </p:tav>
                                      </p:tavLst>
                                    </p:anim>
                                    <p:anim calcmode="lin" valueType="num">
                                      <p:cBhvr>
                                        <p:cTn id="5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1000"/>
                                        <p:tgtEl>
                                          <p:spTgt spid="50"/>
                                        </p:tgtEl>
                                      </p:cBhvr>
                                    </p:animEffect>
                                    <p:anim calcmode="lin" valueType="num">
                                      <p:cBhvr>
                                        <p:cTn id="64" dur="1000" fill="hold"/>
                                        <p:tgtEl>
                                          <p:spTgt spid="50"/>
                                        </p:tgtEl>
                                        <p:attrNameLst>
                                          <p:attrName>ppt_x</p:attrName>
                                        </p:attrNameLst>
                                      </p:cBhvr>
                                      <p:tavLst>
                                        <p:tav tm="0">
                                          <p:val>
                                            <p:strVal val="#ppt_x"/>
                                          </p:val>
                                        </p:tav>
                                        <p:tav tm="100000">
                                          <p:val>
                                            <p:strVal val="#ppt_x"/>
                                          </p:val>
                                        </p:tav>
                                      </p:tavLst>
                                    </p:anim>
                                    <p:anim calcmode="lin" valueType="num">
                                      <p:cBhvr>
                                        <p:cTn id="65"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additive="base">
                                        <p:cTn id="82" dur="500" fill="hold"/>
                                        <p:tgtEl>
                                          <p:spTgt spid="8"/>
                                        </p:tgtEl>
                                        <p:attrNameLst>
                                          <p:attrName>ppt_x</p:attrName>
                                        </p:attrNameLst>
                                      </p:cBhvr>
                                      <p:tavLst>
                                        <p:tav tm="0">
                                          <p:val>
                                            <p:strVal val="#ppt_x"/>
                                          </p:val>
                                        </p:tav>
                                        <p:tav tm="100000">
                                          <p:val>
                                            <p:strVal val="#ppt_x"/>
                                          </p:val>
                                        </p:tav>
                                      </p:tavLst>
                                    </p:anim>
                                    <p:anim calcmode="lin" valueType="num">
                                      <p:cBhvr additive="base">
                                        <p:cTn id="83" dur="500" fill="hold"/>
                                        <p:tgtEl>
                                          <p:spTgt spid="8"/>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additive="base">
                                        <p:cTn id="86" dur="500" fill="hold"/>
                                        <p:tgtEl>
                                          <p:spTgt spid="9"/>
                                        </p:tgtEl>
                                        <p:attrNameLst>
                                          <p:attrName>ppt_x</p:attrName>
                                        </p:attrNameLst>
                                      </p:cBhvr>
                                      <p:tavLst>
                                        <p:tav tm="0">
                                          <p:val>
                                            <p:strVal val="#ppt_x"/>
                                          </p:val>
                                        </p:tav>
                                        <p:tav tm="100000">
                                          <p:val>
                                            <p:strVal val="#ppt_x"/>
                                          </p:val>
                                        </p:tav>
                                      </p:tavLst>
                                    </p:anim>
                                    <p:anim calcmode="lin" valueType="num">
                                      <p:cBhvr additive="base">
                                        <p:cTn id="8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fill="hold"/>
                                        <p:tgtEl>
                                          <p:spTgt spid="39"/>
                                        </p:tgtEl>
                                        <p:attrNameLst>
                                          <p:attrName>ppt_x</p:attrName>
                                        </p:attrNameLst>
                                      </p:cBhvr>
                                      <p:tavLst>
                                        <p:tav tm="0">
                                          <p:val>
                                            <p:strVal val="#ppt_x"/>
                                          </p:val>
                                        </p:tav>
                                        <p:tav tm="100000">
                                          <p:val>
                                            <p:strVal val="#ppt_x"/>
                                          </p:val>
                                        </p:tav>
                                      </p:tavLst>
                                    </p:anim>
                                    <p:anim calcmode="lin" valueType="num">
                                      <p:cBhvr additive="base">
                                        <p:cTn id="99" dur="500" fill="hold"/>
                                        <p:tgtEl>
                                          <p:spTgt spid="39"/>
                                        </p:tgtEl>
                                        <p:attrNameLst>
                                          <p:attrName>ppt_y</p:attrName>
                                        </p:attrNameLst>
                                      </p:cBhvr>
                                      <p:tavLst>
                                        <p:tav tm="0">
                                          <p:val>
                                            <p:strVal val="1+#ppt_h/2"/>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64"/>
                                        </p:tgtEl>
                                        <p:attrNameLst>
                                          <p:attrName>style.visibility</p:attrName>
                                        </p:attrNameLst>
                                      </p:cBhvr>
                                      <p:to>
                                        <p:strVal val="visible"/>
                                      </p:to>
                                    </p:set>
                                    <p:anim calcmode="lin" valueType="num">
                                      <p:cBhvr additive="base">
                                        <p:cTn id="102" dur="500" fill="hold"/>
                                        <p:tgtEl>
                                          <p:spTgt spid="64"/>
                                        </p:tgtEl>
                                        <p:attrNameLst>
                                          <p:attrName>ppt_x</p:attrName>
                                        </p:attrNameLst>
                                      </p:cBhvr>
                                      <p:tavLst>
                                        <p:tav tm="0">
                                          <p:val>
                                            <p:strVal val="#ppt_x"/>
                                          </p:val>
                                        </p:tav>
                                        <p:tav tm="100000">
                                          <p:val>
                                            <p:strVal val="#ppt_x"/>
                                          </p:val>
                                        </p:tav>
                                      </p:tavLst>
                                    </p:anim>
                                    <p:anim calcmode="lin" valueType="num">
                                      <p:cBhvr additive="base">
                                        <p:cTn id="103"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61"/>
                                        </p:tgtEl>
                                        <p:attrNameLst>
                                          <p:attrName>style.visibility</p:attrName>
                                        </p:attrNameLst>
                                      </p:cBhvr>
                                      <p:to>
                                        <p:strVal val="visible"/>
                                      </p:to>
                                    </p:set>
                                    <p:animEffect transition="in" filter="fade">
                                      <p:cBhvr>
                                        <p:cTn id="108" dur="1000"/>
                                        <p:tgtEl>
                                          <p:spTgt spid="61"/>
                                        </p:tgtEl>
                                      </p:cBhvr>
                                    </p:animEffect>
                                    <p:anim calcmode="lin" valueType="num">
                                      <p:cBhvr>
                                        <p:cTn id="109" dur="1000" fill="hold"/>
                                        <p:tgtEl>
                                          <p:spTgt spid="61"/>
                                        </p:tgtEl>
                                        <p:attrNameLst>
                                          <p:attrName>ppt_x</p:attrName>
                                        </p:attrNameLst>
                                      </p:cBhvr>
                                      <p:tavLst>
                                        <p:tav tm="0">
                                          <p:val>
                                            <p:strVal val="#ppt_x"/>
                                          </p:val>
                                        </p:tav>
                                        <p:tav tm="100000">
                                          <p:val>
                                            <p:strVal val="#ppt_x"/>
                                          </p:val>
                                        </p:tav>
                                      </p:tavLst>
                                    </p:anim>
                                    <p:anim calcmode="lin" valueType="num">
                                      <p:cBhvr>
                                        <p:cTn id="110"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fade">
                                      <p:cBhvr>
                                        <p:cTn id="122" dur="1000"/>
                                        <p:tgtEl>
                                          <p:spTgt spid="63"/>
                                        </p:tgtEl>
                                      </p:cBhvr>
                                    </p:animEffect>
                                    <p:anim calcmode="lin" valueType="num">
                                      <p:cBhvr>
                                        <p:cTn id="123" dur="1000" fill="hold"/>
                                        <p:tgtEl>
                                          <p:spTgt spid="63"/>
                                        </p:tgtEl>
                                        <p:attrNameLst>
                                          <p:attrName>ppt_x</p:attrName>
                                        </p:attrNameLst>
                                      </p:cBhvr>
                                      <p:tavLst>
                                        <p:tav tm="0">
                                          <p:val>
                                            <p:strVal val="#ppt_x"/>
                                          </p:val>
                                        </p:tav>
                                        <p:tav tm="100000">
                                          <p:val>
                                            <p:strVal val="#ppt_x"/>
                                          </p:val>
                                        </p:tav>
                                      </p:tavLst>
                                    </p:anim>
                                    <p:anim calcmode="lin" valueType="num">
                                      <p:cBhvr>
                                        <p:cTn id="12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66"/>
                                        </p:tgtEl>
                                        <p:attrNameLst>
                                          <p:attrName>style.visibility</p:attrName>
                                        </p:attrNameLst>
                                      </p:cBhvr>
                                      <p:to>
                                        <p:strVal val="visible"/>
                                      </p:to>
                                    </p:set>
                                    <p:animEffect transition="in" filter="fade">
                                      <p:cBhvr>
                                        <p:cTn id="129" dur="1000"/>
                                        <p:tgtEl>
                                          <p:spTgt spid="66"/>
                                        </p:tgtEl>
                                      </p:cBhvr>
                                    </p:animEffect>
                                    <p:anim calcmode="lin" valueType="num">
                                      <p:cBhvr>
                                        <p:cTn id="130" dur="1000" fill="hold"/>
                                        <p:tgtEl>
                                          <p:spTgt spid="66"/>
                                        </p:tgtEl>
                                        <p:attrNameLst>
                                          <p:attrName>ppt_x</p:attrName>
                                        </p:attrNameLst>
                                      </p:cBhvr>
                                      <p:tavLst>
                                        <p:tav tm="0">
                                          <p:val>
                                            <p:strVal val="#ppt_x"/>
                                          </p:val>
                                        </p:tav>
                                        <p:tav tm="100000">
                                          <p:val>
                                            <p:strVal val="#ppt_x"/>
                                          </p:val>
                                        </p:tav>
                                      </p:tavLst>
                                    </p:anim>
                                    <p:anim calcmode="lin" valueType="num">
                                      <p:cBhvr>
                                        <p:cTn id="131"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fade">
                                      <p:cBhvr>
                                        <p:cTn id="136" dur="1000"/>
                                        <p:tgtEl>
                                          <p:spTgt spid="68"/>
                                        </p:tgtEl>
                                      </p:cBhvr>
                                    </p:animEffect>
                                    <p:anim calcmode="lin" valueType="num">
                                      <p:cBhvr>
                                        <p:cTn id="137" dur="1000" fill="hold"/>
                                        <p:tgtEl>
                                          <p:spTgt spid="68"/>
                                        </p:tgtEl>
                                        <p:attrNameLst>
                                          <p:attrName>ppt_x</p:attrName>
                                        </p:attrNameLst>
                                      </p:cBhvr>
                                      <p:tavLst>
                                        <p:tav tm="0">
                                          <p:val>
                                            <p:strVal val="#ppt_x"/>
                                          </p:val>
                                        </p:tav>
                                        <p:tav tm="100000">
                                          <p:val>
                                            <p:strVal val="#ppt_x"/>
                                          </p:val>
                                        </p:tav>
                                      </p:tavLst>
                                    </p:anim>
                                    <p:anim calcmode="lin" valueType="num">
                                      <p:cBhvr>
                                        <p:cTn id="13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67"/>
                                        </p:tgtEl>
                                        <p:attrNameLst>
                                          <p:attrName>style.visibility</p:attrName>
                                        </p:attrNameLst>
                                      </p:cBhvr>
                                      <p:to>
                                        <p:strVal val="visible"/>
                                      </p:to>
                                    </p:set>
                                    <p:animEffect transition="in" filter="fade">
                                      <p:cBhvr>
                                        <p:cTn id="143" dur="500"/>
                                        <p:tgtEl>
                                          <p:spTgt spid="67"/>
                                        </p:tgtEl>
                                      </p:cBhvr>
                                    </p:animEffect>
                                  </p:childTnLst>
                                </p:cTn>
                              </p:par>
                            </p:childTnLst>
                          </p:cTn>
                        </p:par>
                      </p:childTnLst>
                    </p:cTn>
                  </p:par>
                  <p:par>
                    <p:cTn id="144" fill="hold">
                      <p:stCondLst>
                        <p:cond delay="indefinite"/>
                      </p:stCondLst>
                      <p:childTnLst>
                        <p:par>
                          <p:cTn id="145" fill="hold">
                            <p:stCondLst>
                              <p:cond delay="0"/>
                            </p:stCondLst>
                            <p:childTnLst>
                              <p:par>
                                <p:cTn id="146" presetID="2" presetClass="entr" presetSubtype="4" fill="hold" nodeType="clickEffect">
                                  <p:stCondLst>
                                    <p:cond delay="0"/>
                                  </p:stCondLst>
                                  <p:childTnLst>
                                    <p:set>
                                      <p:cBhvr>
                                        <p:cTn id="147" dur="1" fill="hold">
                                          <p:stCondLst>
                                            <p:cond delay="0"/>
                                          </p:stCondLst>
                                        </p:cTn>
                                        <p:tgtEl>
                                          <p:spTgt spid="69"/>
                                        </p:tgtEl>
                                        <p:attrNameLst>
                                          <p:attrName>style.visibility</p:attrName>
                                        </p:attrNameLst>
                                      </p:cBhvr>
                                      <p:to>
                                        <p:strVal val="visible"/>
                                      </p:to>
                                    </p:set>
                                    <p:anim calcmode="lin" valueType="num">
                                      <p:cBhvr additive="base">
                                        <p:cTn id="148" dur="500" fill="hold"/>
                                        <p:tgtEl>
                                          <p:spTgt spid="69"/>
                                        </p:tgtEl>
                                        <p:attrNameLst>
                                          <p:attrName>ppt_x</p:attrName>
                                        </p:attrNameLst>
                                      </p:cBhvr>
                                      <p:tavLst>
                                        <p:tav tm="0">
                                          <p:val>
                                            <p:strVal val="#ppt_x"/>
                                          </p:val>
                                        </p:tav>
                                        <p:tav tm="100000">
                                          <p:val>
                                            <p:strVal val="#ppt_x"/>
                                          </p:val>
                                        </p:tav>
                                      </p:tavLst>
                                    </p:anim>
                                    <p:anim calcmode="lin" valueType="num">
                                      <p:cBhvr additive="base">
                                        <p:cTn id="149"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2" presetClass="entr" presetSubtype="4" fill="hold" grpId="0" nodeType="clickEffect">
                                  <p:stCondLst>
                                    <p:cond delay="0"/>
                                  </p:stCondLst>
                                  <p:childTnLst>
                                    <p:set>
                                      <p:cBhvr>
                                        <p:cTn id="153" dur="1" fill="hold">
                                          <p:stCondLst>
                                            <p:cond delay="0"/>
                                          </p:stCondLst>
                                        </p:cTn>
                                        <p:tgtEl>
                                          <p:spTgt spid="47"/>
                                        </p:tgtEl>
                                        <p:attrNameLst>
                                          <p:attrName>style.visibility</p:attrName>
                                        </p:attrNameLst>
                                      </p:cBhvr>
                                      <p:to>
                                        <p:strVal val="visible"/>
                                      </p:to>
                                    </p:set>
                                    <p:anim calcmode="lin" valueType="num">
                                      <p:cBhvr additive="base">
                                        <p:cTn id="154" dur="500" fill="hold"/>
                                        <p:tgtEl>
                                          <p:spTgt spid="47"/>
                                        </p:tgtEl>
                                        <p:attrNameLst>
                                          <p:attrName>ppt_x</p:attrName>
                                        </p:attrNameLst>
                                      </p:cBhvr>
                                      <p:tavLst>
                                        <p:tav tm="0">
                                          <p:val>
                                            <p:strVal val="#ppt_x"/>
                                          </p:val>
                                        </p:tav>
                                        <p:tav tm="100000">
                                          <p:val>
                                            <p:strVal val="#ppt_x"/>
                                          </p:val>
                                        </p:tav>
                                      </p:tavLst>
                                    </p:anim>
                                    <p:anim calcmode="lin" valueType="num">
                                      <p:cBhvr additive="base">
                                        <p:cTn id="155" dur="500" fill="hold"/>
                                        <p:tgtEl>
                                          <p:spTgt spid="47"/>
                                        </p:tgtEl>
                                        <p:attrNameLst>
                                          <p:attrName>ppt_y</p:attrName>
                                        </p:attrNameLst>
                                      </p:cBhvr>
                                      <p:tavLst>
                                        <p:tav tm="0">
                                          <p:val>
                                            <p:strVal val="1+#ppt_h/2"/>
                                          </p:val>
                                        </p:tav>
                                        <p:tav tm="100000">
                                          <p:val>
                                            <p:strVal val="#ppt_y"/>
                                          </p:val>
                                        </p:tav>
                                      </p:tavLst>
                                    </p:anim>
                                  </p:childTnLst>
                                </p:cTn>
                              </p:par>
                              <p:par>
                                <p:cTn id="156" presetID="2" presetClass="entr" presetSubtype="4" fill="hold" nodeType="withEffect">
                                  <p:stCondLst>
                                    <p:cond delay="0"/>
                                  </p:stCondLst>
                                  <p:childTnLst>
                                    <p:set>
                                      <p:cBhvr>
                                        <p:cTn id="157" dur="1" fill="hold">
                                          <p:stCondLst>
                                            <p:cond delay="0"/>
                                          </p:stCondLst>
                                        </p:cTn>
                                        <p:tgtEl>
                                          <p:spTgt spid="48"/>
                                        </p:tgtEl>
                                        <p:attrNameLst>
                                          <p:attrName>style.visibility</p:attrName>
                                        </p:attrNameLst>
                                      </p:cBhvr>
                                      <p:to>
                                        <p:strVal val="visible"/>
                                      </p:to>
                                    </p:set>
                                    <p:anim calcmode="lin" valueType="num">
                                      <p:cBhvr additive="base">
                                        <p:cTn id="158" dur="500" fill="hold"/>
                                        <p:tgtEl>
                                          <p:spTgt spid="48"/>
                                        </p:tgtEl>
                                        <p:attrNameLst>
                                          <p:attrName>ppt_x</p:attrName>
                                        </p:attrNameLst>
                                      </p:cBhvr>
                                      <p:tavLst>
                                        <p:tav tm="0">
                                          <p:val>
                                            <p:strVal val="#ppt_x"/>
                                          </p:val>
                                        </p:tav>
                                        <p:tav tm="100000">
                                          <p:val>
                                            <p:strVal val="#ppt_x"/>
                                          </p:val>
                                        </p:tav>
                                      </p:tavLst>
                                    </p:anim>
                                    <p:anim calcmode="lin" valueType="num">
                                      <p:cBhvr additive="base">
                                        <p:cTn id="159" dur="500" fill="hold"/>
                                        <p:tgtEl>
                                          <p:spTgt spid="48"/>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additive="base">
                                        <p:cTn id="162" dur="500" fill="hold"/>
                                        <p:tgtEl>
                                          <p:spTgt spid="49"/>
                                        </p:tgtEl>
                                        <p:attrNameLst>
                                          <p:attrName>ppt_x</p:attrName>
                                        </p:attrNameLst>
                                      </p:cBhvr>
                                      <p:tavLst>
                                        <p:tav tm="0">
                                          <p:val>
                                            <p:strVal val="#ppt_x"/>
                                          </p:val>
                                        </p:tav>
                                        <p:tav tm="100000">
                                          <p:val>
                                            <p:strVal val="#ppt_x"/>
                                          </p:val>
                                        </p:tav>
                                      </p:tavLst>
                                    </p:anim>
                                    <p:anim calcmode="lin" valueType="num">
                                      <p:cBhvr additive="base">
                                        <p:cTn id="163" dur="500" fill="hold"/>
                                        <p:tgtEl>
                                          <p:spTgt spid="49"/>
                                        </p:tgtEl>
                                        <p:attrNameLst>
                                          <p:attrName>ppt_y</p:attrName>
                                        </p:attrNameLst>
                                      </p:cBhvr>
                                      <p:tavLst>
                                        <p:tav tm="0">
                                          <p:val>
                                            <p:strVal val="1+#ppt_h/2"/>
                                          </p:val>
                                        </p:tav>
                                        <p:tav tm="100000">
                                          <p:val>
                                            <p:strVal val="#ppt_y"/>
                                          </p:val>
                                        </p:tav>
                                      </p:tavLst>
                                    </p:anim>
                                  </p:childTnLst>
                                </p:cTn>
                              </p:par>
                              <p:par>
                                <p:cTn id="164" presetID="2" presetClass="entr" presetSubtype="4" fill="hold" nodeType="withEffect">
                                  <p:stCondLst>
                                    <p:cond delay="0"/>
                                  </p:stCondLst>
                                  <p:childTnLst>
                                    <p:set>
                                      <p:cBhvr>
                                        <p:cTn id="165" dur="1" fill="hold">
                                          <p:stCondLst>
                                            <p:cond delay="0"/>
                                          </p:stCondLst>
                                        </p:cTn>
                                        <p:tgtEl>
                                          <p:spTgt spid="71"/>
                                        </p:tgtEl>
                                        <p:attrNameLst>
                                          <p:attrName>style.visibility</p:attrName>
                                        </p:attrNameLst>
                                      </p:cBhvr>
                                      <p:to>
                                        <p:strVal val="visible"/>
                                      </p:to>
                                    </p:set>
                                    <p:anim calcmode="lin" valueType="num">
                                      <p:cBhvr additive="base">
                                        <p:cTn id="166" dur="500" fill="hold"/>
                                        <p:tgtEl>
                                          <p:spTgt spid="71"/>
                                        </p:tgtEl>
                                        <p:attrNameLst>
                                          <p:attrName>ppt_x</p:attrName>
                                        </p:attrNameLst>
                                      </p:cBhvr>
                                      <p:tavLst>
                                        <p:tav tm="0">
                                          <p:val>
                                            <p:strVal val="#ppt_x"/>
                                          </p:val>
                                        </p:tav>
                                        <p:tav tm="100000">
                                          <p:val>
                                            <p:strVal val="#ppt_x"/>
                                          </p:val>
                                        </p:tav>
                                      </p:tavLst>
                                    </p:anim>
                                    <p:anim calcmode="lin" valueType="num">
                                      <p:cBhvr additive="base">
                                        <p:cTn id="167"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2" presetClass="entr" presetSubtype="4" fill="hold" grpId="0" nodeType="clickEffect">
                                  <p:stCondLst>
                                    <p:cond delay="0"/>
                                  </p:stCondLst>
                                  <p:childTnLst>
                                    <p:set>
                                      <p:cBhvr>
                                        <p:cTn id="171" dur="1" fill="hold">
                                          <p:stCondLst>
                                            <p:cond delay="0"/>
                                          </p:stCondLst>
                                        </p:cTn>
                                        <p:tgtEl>
                                          <p:spTgt spid="72"/>
                                        </p:tgtEl>
                                        <p:attrNameLst>
                                          <p:attrName>style.visibility</p:attrName>
                                        </p:attrNameLst>
                                      </p:cBhvr>
                                      <p:to>
                                        <p:strVal val="visible"/>
                                      </p:to>
                                    </p:set>
                                    <p:anim calcmode="lin" valueType="num">
                                      <p:cBhvr additive="base">
                                        <p:cTn id="172" dur="500" fill="hold"/>
                                        <p:tgtEl>
                                          <p:spTgt spid="72"/>
                                        </p:tgtEl>
                                        <p:attrNameLst>
                                          <p:attrName>ppt_x</p:attrName>
                                        </p:attrNameLst>
                                      </p:cBhvr>
                                      <p:tavLst>
                                        <p:tav tm="0">
                                          <p:val>
                                            <p:strVal val="#ppt_x"/>
                                          </p:val>
                                        </p:tav>
                                        <p:tav tm="100000">
                                          <p:val>
                                            <p:strVal val="#ppt_x"/>
                                          </p:val>
                                        </p:tav>
                                      </p:tavLst>
                                    </p:anim>
                                    <p:anim calcmode="lin" valueType="num">
                                      <p:cBhvr additive="base">
                                        <p:cTn id="173"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2" presetClass="entr" presetSubtype="4" fill="hold" grpId="0" nodeType="clickEffect">
                                  <p:stCondLst>
                                    <p:cond delay="0"/>
                                  </p:stCondLst>
                                  <p:childTnLst>
                                    <p:set>
                                      <p:cBhvr>
                                        <p:cTn id="177" dur="1" fill="hold">
                                          <p:stCondLst>
                                            <p:cond delay="0"/>
                                          </p:stCondLst>
                                        </p:cTn>
                                        <p:tgtEl>
                                          <p:spTgt spid="76"/>
                                        </p:tgtEl>
                                        <p:attrNameLst>
                                          <p:attrName>style.visibility</p:attrName>
                                        </p:attrNameLst>
                                      </p:cBhvr>
                                      <p:to>
                                        <p:strVal val="visible"/>
                                      </p:to>
                                    </p:set>
                                    <p:anim calcmode="lin" valueType="num">
                                      <p:cBhvr additive="base">
                                        <p:cTn id="178" dur="500" fill="hold"/>
                                        <p:tgtEl>
                                          <p:spTgt spid="76"/>
                                        </p:tgtEl>
                                        <p:attrNameLst>
                                          <p:attrName>ppt_x</p:attrName>
                                        </p:attrNameLst>
                                      </p:cBhvr>
                                      <p:tavLst>
                                        <p:tav tm="0">
                                          <p:val>
                                            <p:strVal val="#ppt_x"/>
                                          </p:val>
                                        </p:tav>
                                        <p:tav tm="100000">
                                          <p:val>
                                            <p:strVal val="#ppt_x"/>
                                          </p:val>
                                        </p:tav>
                                      </p:tavLst>
                                    </p:anim>
                                    <p:anim calcmode="lin" valueType="num">
                                      <p:cBhvr additive="base">
                                        <p:cTn id="179" dur="500" fill="hold"/>
                                        <p:tgtEl>
                                          <p:spTgt spid="76"/>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86"/>
                                        </p:tgtEl>
                                        <p:attrNameLst>
                                          <p:attrName>style.visibility</p:attrName>
                                        </p:attrNameLst>
                                      </p:cBhvr>
                                      <p:to>
                                        <p:strVal val="visible"/>
                                      </p:to>
                                    </p:set>
                                    <p:anim calcmode="lin" valueType="num">
                                      <p:cBhvr additive="base">
                                        <p:cTn id="182" dur="500" fill="hold"/>
                                        <p:tgtEl>
                                          <p:spTgt spid="86"/>
                                        </p:tgtEl>
                                        <p:attrNameLst>
                                          <p:attrName>ppt_x</p:attrName>
                                        </p:attrNameLst>
                                      </p:cBhvr>
                                      <p:tavLst>
                                        <p:tav tm="0">
                                          <p:val>
                                            <p:strVal val="#ppt_x"/>
                                          </p:val>
                                        </p:tav>
                                        <p:tav tm="100000">
                                          <p:val>
                                            <p:strVal val="#ppt_x"/>
                                          </p:val>
                                        </p:tav>
                                      </p:tavLst>
                                    </p:anim>
                                    <p:anim calcmode="lin" valueType="num">
                                      <p:cBhvr additive="base">
                                        <p:cTn id="183" dur="500" fill="hold"/>
                                        <p:tgtEl>
                                          <p:spTgt spid="86"/>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93"/>
                                        </p:tgtEl>
                                        <p:attrNameLst>
                                          <p:attrName>style.visibility</p:attrName>
                                        </p:attrNameLst>
                                      </p:cBhvr>
                                      <p:to>
                                        <p:strVal val="visible"/>
                                      </p:to>
                                    </p:set>
                                    <p:anim calcmode="lin" valueType="num">
                                      <p:cBhvr additive="base">
                                        <p:cTn id="186" dur="500" fill="hold"/>
                                        <p:tgtEl>
                                          <p:spTgt spid="93"/>
                                        </p:tgtEl>
                                        <p:attrNameLst>
                                          <p:attrName>ppt_x</p:attrName>
                                        </p:attrNameLst>
                                      </p:cBhvr>
                                      <p:tavLst>
                                        <p:tav tm="0">
                                          <p:val>
                                            <p:strVal val="#ppt_x"/>
                                          </p:val>
                                        </p:tav>
                                        <p:tav tm="100000">
                                          <p:val>
                                            <p:strVal val="#ppt_x"/>
                                          </p:val>
                                        </p:tav>
                                      </p:tavLst>
                                    </p:anim>
                                    <p:anim calcmode="lin" valueType="num">
                                      <p:cBhvr additive="base">
                                        <p:cTn id="187" dur="500" fill="hold"/>
                                        <p:tgtEl>
                                          <p:spTgt spid="9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83"/>
                                        </p:tgtEl>
                                        <p:attrNameLst>
                                          <p:attrName>style.visibility</p:attrName>
                                        </p:attrNameLst>
                                      </p:cBhvr>
                                      <p:to>
                                        <p:strVal val="visible"/>
                                      </p:to>
                                    </p:set>
                                    <p:anim calcmode="lin" valueType="num">
                                      <p:cBhvr additive="base">
                                        <p:cTn id="190" dur="500" fill="hold"/>
                                        <p:tgtEl>
                                          <p:spTgt spid="83"/>
                                        </p:tgtEl>
                                        <p:attrNameLst>
                                          <p:attrName>ppt_x</p:attrName>
                                        </p:attrNameLst>
                                      </p:cBhvr>
                                      <p:tavLst>
                                        <p:tav tm="0">
                                          <p:val>
                                            <p:strVal val="#ppt_x"/>
                                          </p:val>
                                        </p:tav>
                                        <p:tav tm="100000">
                                          <p:val>
                                            <p:strVal val="#ppt_x"/>
                                          </p:val>
                                        </p:tav>
                                      </p:tavLst>
                                    </p:anim>
                                    <p:anim calcmode="lin" valueType="num">
                                      <p:cBhvr additive="base">
                                        <p:cTn id="191" dur="500" fill="hold"/>
                                        <p:tgtEl>
                                          <p:spTgt spid="83"/>
                                        </p:tgtEl>
                                        <p:attrNameLst>
                                          <p:attrName>ppt_y</p:attrName>
                                        </p:attrNameLst>
                                      </p:cBhvr>
                                      <p:tavLst>
                                        <p:tav tm="0">
                                          <p:val>
                                            <p:strVal val="1+#ppt_h/2"/>
                                          </p:val>
                                        </p:tav>
                                        <p:tav tm="100000">
                                          <p:val>
                                            <p:strVal val="#ppt_y"/>
                                          </p:val>
                                        </p:tav>
                                      </p:tavLst>
                                    </p:anim>
                                  </p:childTnLst>
                                </p:cTn>
                              </p:par>
                              <p:par>
                                <p:cTn id="192" presetID="2" presetClass="entr" presetSubtype="4" fill="hold" nodeType="withEffect">
                                  <p:stCondLst>
                                    <p:cond delay="0"/>
                                  </p:stCondLst>
                                  <p:childTnLst>
                                    <p:set>
                                      <p:cBhvr>
                                        <p:cTn id="193" dur="1" fill="hold">
                                          <p:stCondLst>
                                            <p:cond delay="0"/>
                                          </p:stCondLst>
                                        </p:cTn>
                                        <p:tgtEl>
                                          <p:spTgt spid="85"/>
                                        </p:tgtEl>
                                        <p:attrNameLst>
                                          <p:attrName>style.visibility</p:attrName>
                                        </p:attrNameLst>
                                      </p:cBhvr>
                                      <p:to>
                                        <p:strVal val="visible"/>
                                      </p:to>
                                    </p:set>
                                    <p:anim calcmode="lin" valueType="num">
                                      <p:cBhvr additive="base">
                                        <p:cTn id="194" dur="500" fill="hold"/>
                                        <p:tgtEl>
                                          <p:spTgt spid="85"/>
                                        </p:tgtEl>
                                        <p:attrNameLst>
                                          <p:attrName>ppt_x</p:attrName>
                                        </p:attrNameLst>
                                      </p:cBhvr>
                                      <p:tavLst>
                                        <p:tav tm="0">
                                          <p:val>
                                            <p:strVal val="#ppt_x"/>
                                          </p:val>
                                        </p:tav>
                                        <p:tav tm="100000">
                                          <p:val>
                                            <p:strVal val="#ppt_x"/>
                                          </p:val>
                                        </p:tav>
                                      </p:tavLst>
                                    </p:anim>
                                    <p:anim calcmode="lin" valueType="num">
                                      <p:cBhvr additive="base">
                                        <p:cTn id="195" dur="500" fill="hold"/>
                                        <p:tgtEl>
                                          <p:spTgt spid="85"/>
                                        </p:tgtEl>
                                        <p:attrNameLst>
                                          <p:attrName>ppt_y</p:attrName>
                                        </p:attrNameLst>
                                      </p:cBhvr>
                                      <p:tavLst>
                                        <p:tav tm="0">
                                          <p:val>
                                            <p:strVal val="1+#ppt_h/2"/>
                                          </p:val>
                                        </p:tav>
                                        <p:tav tm="100000">
                                          <p:val>
                                            <p:strVal val="#ppt_y"/>
                                          </p:val>
                                        </p:tav>
                                      </p:tavLst>
                                    </p:anim>
                                  </p:childTnLst>
                                </p:cTn>
                              </p:par>
                              <p:par>
                                <p:cTn id="196" presetID="2" presetClass="entr" presetSubtype="4" fill="hold" nodeType="withEffect">
                                  <p:stCondLst>
                                    <p:cond delay="0"/>
                                  </p:stCondLst>
                                  <p:childTnLst>
                                    <p:set>
                                      <p:cBhvr>
                                        <p:cTn id="197" dur="1" fill="hold">
                                          <p:stCondLst>
                                            <p:cond delay="0"/>
                                          </p:stCondLst>
                                        </p:cTn>
                                        <p:tgtEl>
                                          <p:spTgt spid="88"/>
                                        </p:tgtEl>
                                        <p:attrNameLst>
                                          <p:attrName>style.visibility</p:attrName>
                                        </p:attrNameLst>
                                      </p:cBhvr>
                                      <p:to>
                                        <p:strVal val="visible"/>
                                      </p:to>
                                    </p:set>
                                    <p:anim calcmode="lin" valueType="num">
                                      <p:cBhvr additive="base">
                                        <p:cTn id="198" dur="500" fill="hold"/>
                                        <p:tgtEl>
                                          <p:spTgt spid="88"/>
                                        </p:tgtEl>
                                        <p:attrNameLst>
                                          <p:attrName>ppt_x</p:attrName>
                                        </p:attrNameLst>
                                      </p:cBhvr>
                                      <p:tavLst>
                                        <p:tav tm="0">
                                          <p:val>
                                            <p:strVal val="#ppt_x"/>
                                          </p:val>
                                        </p:tav>
                                        <p:tav tm="100000">
                                          <p:val>
                                            <p:strVal val="#ppt_x"/>
                                          </p:val>
                                        </p:tav>
                                      </p:tavLst>
                                    </p:anim>
                                    <p:anim calcmode="lin" valueType="num">
                                      <p:cBhvr additive="base">
                                        <p:cTn id="199"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42" presetClass="entr" presetSubtype="0" fill="hold" grpId="0" nodeType="clickEffect">
                                  <p:stCondLst>
                                    <p:cond delay="0"/>
                                  </p:stCondLst>
                                  <p:childTnLst>
                                    <p:set>
                                      <p:cBhvr>
                                        <p:cTn id="203" dur="1" fill="hold">
                                          <p:stCondLst>
                                            <p:cond delay="0"/>
                                          </p:stCondLst>
                                        </p:cTn>
                                        <p:tgtEl>
                                          <p:spTgt spid="116"/>
                                        </p:tgtEl>
                                        <p:attrNameLst>
                                          <p:attrName>style.visibility</p:attrName>
                                        </p:attrNameLst>
                                      </p:cBhvr>
                                      <p:to>
                                        <p:strVal val="visible"/>
                                      </p:to>
                                    </p:set>
                                    <p:animEffect transition="in" filter="fade">
                                      <p:cBhvr>
                                        <p:cTn id="204" dur="1000"/>
                                        <p:tgtEl>
                                          <p:spTgt spid="116"/>
                                        </p:tgtEl>
                                      </p:cBhvr>
                                    </p:animEffect>
                                    <p:anim calcmode="lin" valueType="num">
                                      <p:cBhvr>
                                        <p:cTn id="205" dur="1000" fill="hold"/>
                                        <p:tgtEl>
                                          <p:spTgt spid="116"/>
                                        </p:tgtEl>
                                        <p:attrNameLst>
                                          <p:attrName>ppt_x</p:attrName>
                                        </p:attrNameLst>
                                      </p:cBhvr>
                                      <p:tavLst>
                                        <p:tav tm="0">
                                          <p:val>
                                            <p:strVal val="#ppt_x"/>
                                          </p:val>
                                        </p:tav>
                                        <p:tav tm="100000">
                                          <p:val>
                                            <p:strVal val="#ppt_x"/>
                                          </p:val>
                                        </p:tav>
                                      </p:tavLst>
                                    </p:anim>
                                    <p:anim calcmode="lin" valueType="num">
                                      <p:cBhvr>
                                        <p:cTn id="206" dur="1000" fill="hold"/>
                                        <p:tgtEl>
                                          <p:spTgt spid="116"/>
                                        </p:tgtEl>
                                        <p:attrNameLst>
                                          <p:attrName>ppt_y</p:attrName>
                                        </p:attrNameLst>
                                      </p:cBhvr>
                                      <p:tavLst>
                                        <p:tav tm="0">
                                          <p:val>
                                            <p:strVal val="#ppt_y+.1"/>
                                          </p:val>
                                        </p:tav>
                                        <p:tav tm="100000">
                                          <p:val>
                                            <p:strVal val="#ppt_y"/>
                                          </p:val>
                                        </p:tav>
                                      </p:tavLst>
                                    </p:anim>
                                  </p:childTnLst>
                                </p:cTn>
                              </p:par>
                              <p:par>
                                <p:cTn id="207" presetID="42" presetClass="entr" presetSubtype="0" fill="hold" nodeType="withEffect">
                                  <p:stCondLst>
                                    <p:cond delay="0"/>
                                  </p:stCondLst>
                                  <p:childTnLst>
                                    <p:set>
                                      <p:cBhvr>
                                        <p:cTn id="208" dur="1" fill="hold">
                                          <p:stCondLst>
                                            <p:cond delay="0"/>
                                          </p:stCondLst>
                                        </p:cTn>
                                        <p:tgtEl>
                                          <p:spTgt spid="114"/>
                                        </p:tgtEl>
                                        <p:attrNameLst>
                                          <p:attrName>style.visibility</p:attrName>
                                        </p:attrNameLst>
                                      </p:cBhvr>
                                      <p:to>
                                        <p:strVal val="visible"/>
                                      </p:to>
                                    </p:set>
                                    <p:animEffect transition="in" filter="fade">
                                      <p:cBhvr>
                                        <p:cTn id="209" dur="1000"/>
                                        <p:tgtEl>
                                          <p:spTgt spid="114"/>
                                        </p:tgtEl>
                                      </p:cBhvr>
                                    </p:animEffect>
                                    <p:anim calcmode="lin" valueType="num">
                                      <p:cBhvr>
                                        <p:cTn id="210" dur="1000" fill="hold"/>
                                        <p:tgtEl>
                                          <p:spTgt spid="114"/>
                                        </p:tgtEl>
                                        <p:attrNameLst>
                                          <p:attrName>ppt_x</p:attrName>
                                        </p:attrNameLst>
                                      </p:cBhvr>
                                      <p:tavLst>
                                        <p:tav tm="0">
                                          <p:val>
                                            <p:strVal val="#ppt_x"/>
                                          </p:val>
                                        </p:tav>
                                        <p:tav tm="100000">
                                          <p:val>
                                            <p:strVal val="#ppt_x"/>
                                          </p:val>
                                        </p:tav>
                                      </p:tavLst>
                                    </p:anim>
                                    <p:anim calcmode="lin" valueType="num">
                                      <p:cBhvr>
                                        <p:cTn id="211" dur="1000" fill="hold"/>
                                        <p:tgtEl>
                                          <p:spTgt spid="114"/>
                                        </p:tgtEl>
                                        <p:attrNameLst>
                                          <p:attrName>ppt_y</p:attrName>
                                        </p:attrNameLst>
                                      </p:cBhvr>
                                      <p:tavLst>
                                        <p:tav tm="0">
                                          <p:val>
                                            <p:strVal val="#ppt_y+.1"/>
                                          </p:val>
                                        </p:tav>
                                        <p:tav tm="100000">
                                          <p:val>
                                            <p:strVal val="#ppt_y"/>
                                          </p:val>
                                        </p:tav>
                                      </p:tavLst>
                                    </p:anim>
                                  </p:childTnLst>
                                </p:cTn>
                              </p:par>
                              <p:par>
                                <p:cTn id="212" presetID="42" presetClass="entr" presetSubtype="0" fill="hold" grpId="0" nodeType="withEffect">
                                  <p:stCondLst>
                                    <p:cond delay="0"/>
                                  </p:stCondLst>
                                  <p:childTnLst>
                                    <p:set>
                                      <p:cBhvr>
                                        <p:cTn id="213" dur="1" fill="hold">
                                          <p:stCondLst>
                                            <p:cond delay="0"/>
                                          </p:stCondLst>
                                        </p:cTn>
                                        <p:tgtEl>
                                          <p:spTgt spid="118"/>
                                        </p:tgtEl>
                                        <p:attrNameLst>
                                          <p:attrName>style.visibility</p:attrName>
                                        </p:attrNameLst>
                                      </p:cBhvr>
                                      <p:to>
                                        <p:strVal val="visible"/>
                                      </p:to>
                                    </p:set>
                                    <p:animEffect transition="in" filter="fade">
                                      <p:cBhvr>
                                        <p:cTn id="214" dur="1000"/>
                                        <p:tgtEl>
                                          <p:spTgt spid="118"/>
                                        </p:tgtEl>
                                      </p:cBhvr>
                                    </p:animEffect>
                                    <p:anim calcmode="lin" valueType="num">
                                      <p:cBhvr>
                                        <p:cTn id="215" dur="1000" fill="hold"/>
                                        <p:tgtEl>
                                          <p:spTgt spid="118"/>
                                        </p:tgtEl>
                                        <p:attrNameLst>
                                          <p:attrName>ppt_x</p:attrName>
                                        </p:attrNameLst>
                                      </p:cBhvr>
                                      <p:tavLst>
                                        <p:tav tm="0">
                                          <p:val>
                                            <p:strVal val="#ppt_x"/>
                                          </p:val>
                                        </p:tav>
                                        <p:tav tm="100000">
                                          <p:val>
                                            <p:strVal val="#ppt_x"/>
                                          </p:val>
                                        </p:tav>
                                      </p:tavLst>
                                    </p:anim>
                                    <p:anim calcmode="lin" valueType="num">
                                      <p:cBhvr>
                                        <p:cTn id="216"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4" fill="hold" grpId="0" nodeType="clickEffect">
                                  <p:stCondLst>
                                    <p:cond delay="0"/>
                                  </p:stCondLst>
                                  <p:childTnLst>
                                    <p:set>
                                      <p:cBhvr>
                                        <p:cTn id="220" dur="1" fill="hold">
                                          <p:stCondLst>
                                            <p:cond delay="0"/>
                                          </p:stCondLst>
                                        </p:cTn>
                                        <p:tgtEl>
                                          <p:spTgt spid="90"/>
                                        </p:tgtEl>
                                        <p:attrNameLst>
                                          <p:attrName>style.visibility</p:attrName>
                                        </p:attrNameLst>
                                      </p:cBhvr>
                                      <p:to>
                                        <p:strVal val="visible"/>
                                      </p:to>
                                    </p:set>
                                    <p:anim calcmode="lin" valueType="num">
                                      <p:cBhvr additive="base">
                                        <p:cTn id="221" dur="500" fill="hold"/>
                                        <p:tgtEl>
                                          <p:spTgt spid="90"/>
                                        </p:tgtEl>
                                        <p:attrNameLst>
                                          <p:attrName>ppt_x</p:attrName>
                                        </p:attrNameLst>
                                      </p:cBhvr>
                                      <p:tavLst>
                                        <p:tav tm="0">
                                          <p:val>
                                            <p:strVal val="#ppt_x"/>
                                          </p:val>
                                        </p:tav>
                                        <p:tav tm="100000">
                                          <p:val>
                                            <p:strVal val="#ppt_x"/>
                                          </p:val>
                                        </p:tav>
                                      </p:tavLst>
                                    </p:anim>
                                    <p:anim calcmode="lin" valueType="num">
                                      <p:cBhvr additive="base">
                                        <p:cTn id="222" dur="500" fill="hold"/>
                                        <p:tgtEl>
                                          <p:spTgt spid="90"/>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102"/>
                                        </p:tgtEl>
                                        <p:attrNameLst>
                                          <p:attrName>style.visibility</p:attrName>
                                        </p:attrNameLst>
                                      </p:cBhvr>
                                      <p:to>
                                        <p:strVal val="visible"/>
                                      </p:to>
                                    </p:set>
                                    <p:anim calcmode="lin" valueType="num">
                                      <p:cBhvr additive="base">
                                        <p:cTn id="225" dur="500" fill="hold"/>
                                        <p:tgtEl>
                                          <p:spTgt spid="102"/>
                                        </p:tgtEl>
                                        <p:attrNameLst>
                                          <p:attrName>ppt_x</p:attrName>
                                        </p:attrNameLst>
                                      </p:cBhvr>
                                      <p:tavLst>
                                        <p:tav tm="0">
                                          <p:val>
                                            <p:strVal val="#ppt_x"/>
                                          </p:val>
                                        </p:tav>
                                        <p:tav tm="100000">
                                          <p:val>
                                            <p:strVal val="#ppt_x"/>
                                          </p:val>
                                        </p:tav>
                                      </p:tavLst>
                                    </p:anim>
                                    <p:anim calcmode="lin" valueType="num">
                                      <p:cBhvr additive="base">
                                        <p:cTn id="226" dur="500" fill="hold"/>
                                        <p:tgtEl>
                                          <p:spTgt spid="102"/>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89"/>
                                        </p:tgtEl>
                                        <p:attrNameLst>
                                          <p:attrName>style.visibility</p:attrName>
                                        </p:attrNameLst>
                                      </p:cBhvr>
                                      <p:to>
                                        <p:strVal val="visible"/>
                                      </p:to>
                                    </p:set>
                                    <p:anim calcmode="lin" valueType="num">
                                      <p:cBhvr additive="base">
                                        <p:cTn id="229" dur="500" fill="hold"/>
                                        <p:tgtEl>
                                          <p:spTgt spid="89"/>
                                        </p:tgtEl>
                                        <p:attrNameLst>
                                          <p:attrName>ppt_x</p:attrName>
                                        </p:attrNameLst>
                                      </p:cBhvr>
                                      <p:tavLst>
                                        <p:tav tm="0">
                                          <p:val>
                                            <p:strVal val="#ppt_x"/>
                                          </p:val>
                                        </p:tav>
                                        <p:tav tm="100000">
                                          <p:val>
                                            <p:strVal val="#ppt_x"/>
                                          </p:val>
                                        </p:tav>
                                      </p:tavLst>
                                    </p:anim>
                                    <p:anim calcmode="lin" valueType="num">
                                      <p:cBhvr additive="base">
                                        <p:cTn id="230" dur="500" fill="hold"/>
                                        <p:tgtEl>
                                          <p:spTgt spid="89"/>
                                        </p:tgtEl>
                                        <p:attrNameLst>
                                          <p:attrName>ppt_y</p:attrName>
                                        </p:attrNameLst>
                                      </p:cBhvr>
                                      <p:tavLst>
                                        <p:tav tm="0">
                                          <p:val>
                                            <p:strVal val="1+#ppt_h/2"/>
                                          </p:val>
                                        </p:tav>
                                        <p:tav tm="100000">
                                          <p:val>
                                            <p:strVal val="#ppt_y"/>
                                          </p:val>
                                        </p:tav>
                                      </p:tavLst>
                                    </p:anim>
                                  </p:childTnLst>
                                </p:cTn>
                              </p:par>
                              <p:par>
                                <p:cTn id="231" presetID="2" presetClass="entr" presetSubtype="4" fill="hold" nodeType="withEffect">
                                  <p:stCondLst>
                                    <p:cond delay="0"/>
                                  </p:stCondLst>
                                  <p:childTnLst>
                                    <p:set>
                                      <p:cBhvr>
                                        <p:cTn id="232" dur="1" fill="hold">
                                          <p:stCondLst>
                                            <p:cond delay="0"/>
                                          </p:stCondLst>
                                        </p:cTn>
                                        <p:tgtEl>
                                          <p:spTgt spid="74"/>
                                        </p:tgtEl>
                                        <p:attrNameLst>
                                          <p:attrName>style.visibility</p:attrName>
                                        </p:attrNameLst>
                                      </p:cBhvr>
                                      <p:to>
                                        <p:strVal val="visible"/>
                                      </p:to>
                                    </p:set>
                                    <p:anim calcmode="lin" valueType="num">
                                      <p:cBhvr additive="base">
                                        <p:cTn id="233" dur="500" fill="hold"/>
                                        <p:tgtEl>
                                          <p:spTgt spid="74"/>
                                        </p:tgtEl>
                                        <p:attrNameLst>
                                          <p:attrName>ppt_x</p:attrName>
                                        </p:attrNameLst>
                                      </p:cBhvr>
                                      <p:tavLst>
                                        <p:tav tm="0">
                                          <p:val>
                                            <p:strVal val="#ppt_x"/>
                                          </p:val>
                                        </p:tav>
                                        <p:tav tm="100000">
                                          <p:val>
                                            <p:strVal val="#ppt_x"/>
                                          </p:val>
                                        </p:tav>
                                      </p:tavLst>
                                    </p:anim>
                                    <p:anim calcmode="lin" valueType="num">
                                      <p:cBhvr additive="base">
                                        <p:cTn id="234" dur="500" fill="hold"/>
                                        <p:tgtEl>
                                          <p:spTgt spid="74"/>
                                        </p:tgtEl>
                                        <p:attrNameLst>
                                          <p:attrName>ppt_y</p:attrName>
                                        </p:attrNameLst>
                                      </p:cBhvr>
                                      <p:tavLst>
                                        <p:tav tm="0">
                                          <p:val>
                                            <p:strVal val="1+#ppt_h/2"/>
                                          </p:val>
                                        </p:tav>
                                        <p:tav tm="100000">
                                          <p:val>
                                            <p:strVal val="#ppt_y"/>
                                          </p:val>
                                        </p:tav>
                                      </p:tavLst>
                                    </p:anim>
                                  </p:childTnLst>
                                </p:cTn>
                              </p:par>
                              <p:par>
                                <p:cTn id="235" presetID="2" presetClass="entr" presetSubtype="4" fill="hold" nodeType="withEffect">
                                  <p:stCondLst>
                                    <p:cond delay="0"/>
                                  </p:stCondLst>
                                  <p:childTnLst>
                                    <p:set>
                                      <p:cBhvr>
                                        <p:cTn id="236" dur="1" fill="hold">
                                          <p:stCondLst>
                                            <p:cond delay="0"/>
                                          </p:stCondLst>
                                        </p:cTn>
                                        <p:tgtEl>
                                          <p:spTgt spid="105"/>
                                        </p:tgtEl>
                                        <p:attrNameLst>
                                          <p:attrName>style.visibility</p:attrName>
                                        </p:attrNameLst>
                                      </p:cBhvr>
                                      <p:to>
                                        <p:strVal val="visible"/>
                                      </p:to>
                                    </p:set>
                                    <p:anim calcmode="lin" valueType="num">
                                      <p:cBhvr additive="base">
                                        <p:cTn id="237" dur="500" fill="hold"/>
                                        <p:tgtEl>
                                          <p:spTgt spid="105"/>
                                        </p:tgtEl>
                                        <p:attrNameLst>
                                          <p:attrName>ppt_x</p:attrName>
                                        </p:attrNameLst>
                                      </p:cBhvr>
                                      <p:tavLst>
                                        <p:tav tm="0">
                                          <p:val>
                                            <p:strVal val="#ppt_x"/>
                                          </p:val>
                                        </p:tav>
                                        <p:tav tm="100000">
                                          <p:val>
                                            <p:strVal val="#ppt_x"/>
                                          </p:val>
                                        </p:tav>
                                      </p:tavLst>
                                    </p:anim>
                                    <p:anim calcmode="lin" valueType="num">
                                      <p:cBhvr additive="base">
                                        <p:cTn id="238" dur="500" fill="hold"/>
                                        <p:tgtEl>
                                          <p:spTgt spid="105"/>
                                        </p:tgtEl>
                                        <p:attrNameLst>
                                          <p:attrName>ppt_y</p:attrName>
                                        </p:attrNameLst>
                                      </p:cBhvr>
                                      <p:tavLst>
                                        <p:tav tm="0">
                                          <p:val>
                                            <p:strVal val="1+#ppt_h/2"/>
                                          </p:val>
                                        </p:tav>
                                        <p:tav tm="100000">
                                          <p:val>
                                            <p:strVal val="#ppt_y"/>
                                          </p:val>
                                        </p:tav>
                                      </p:tavLst>
                                    </p:anim>
                                  </p:childTnLst>
                                </p:cTn>
                              </p:par>
                              <p:par>
                                <p:cTn id="239" presetID="2" presetClass="entr" presetSubtype="4" fill="hold" nodeType="withEffect">
                                  <p:stCondLst>
                                    <p:cond delay="0"/>
                                  </p:stCondLst>
                                  <p:childTnLst>
                                    <p:set>
                                      <p:cBhvr>
                                        <p:cTn id="240" dur="1" fill="hold">
                                          <p:stCondLst>
                                            <p:cond delay="0"/>
                                          </p:stCondLst>
                                        </p:cTn>
                                        <p:tgtEl>
                                          <p:spTgt spid="106"/>
                                        </p:tgtEl>
                                        <p:attrNameLst>
                                          <p:attrName>style.visibility</p:attrName>
                                        </p:attrNameLst>
                                      </p:cBhvr>
                                      <p:to>
                                        <p:strVal val="visible"/>
                                      </p:to>
                                    </p:set>
                                    <p:anim calcmode="lin" valueType="num">
                                      <p:cBhvr additive="base">
                                        <p:cTn id="241" dur="500" fill="hold"/>
                                        <p:tgtEl>
                                          <p:spTgt spid="106"/>
                                        </p:tgtEl>
                                        <p:attrNameLst>
                                          <p:attrName>ppt_x</p:attrName>
                                        </p:attrNameLst>
                                      </p:cBhvr>
                                      <p:tavLst>
                                        <p:tav tm="0">
                                          <p:val>
                                            <p:strVal val="#ppt_x"/>
                                          </p:val>
                                        </p:tav>
                                        <p:tav tm="100000">
                                          <p:val>
                                            <p:strVal val="#ppt_x"/>
                                          </p:val>
                                        </p:tav>
                                      </p:tavLst>
                                    </p:anim>
                                    <p:anim calcmode="lin" valueType="num">
                                      <p:cBhvr additive="base">
                                        <p:cTn id="242" dur="500" fill="hold"/>
                                        <p:tgtEl>
                                          <p:spTgt spid="106"/>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92"/>
                                        </p:tgtEl>
                                        <p:attrNameLst>
                                          <p:attrName>style.visibility</p:attrName>
                                        </p:attrNameLst>
                                      </p:cBhvr>
                                      <p:to>
                                        <p:strVal val="visible"/>
                                      </p:to>
                                    </p:set>
                                    <p:anim calcmode="lin" valueType="num">
                                      <p:cBhvr additive="base">
                                        <p:cTn id="245" dur="500" fill="hold"/>
                                        <p:tgtEl>
                                          <p:spTgt spid="92"/>
                                        </p:tgtEl>
                                        <p:attrNameLst>
                                          <p:attrName>ppt_x</p:attrName>
                                        </p:attrNameLst>
                                      </p:cBhvr>
                                      <p:tavLst>
                                        <p:tav tm="0">
                                          <p:val>
                                            <p:strVal val="#ppt_x"/>
                                          </p:val>
                                        </p:tav>
                                        <p:tav tm="100000">
                                          <p:val>
                                            <p:strVal val="#ppt_x"/>
                                          </p:val>
                                        </p:tav>
                                      </p:tavLst>
                                    </p:anim>
                                    <p:anim calcmode="lin" valueType="num">
                                      <p:cBhvr additive="base">
                                        <p:cTn id="246" dur="500" fill="hold"/>
                                        <p:tgtEl>
                                          <p:spTgt spid="92"/>
                                        </p:tgtEl>
                                        <p:attrNameLst>
                                          <p:attrName>ppt_y</p:attrName>
                                        </p:attrNameLst>
                                      </p:cBhvr>
                                      <p:tavLst>
                                        <p:tav tm="0">
                                          <p:val>
                                            <p:strVal val="1+#ppt_h/2"/>
                                          </p:val>
                                        </p:tav>
                                        <p:tav tm="100000">
                                          <p:val>
                                            <p:strVal val="#ppt_y"/>
                                          </p:val>
                                        </p:tav>
                                      </p:tavLst>
                                    </p:anim>
                                  </p:childTnLst>
                                </p:cTn>
                              </p:par>
                              <p:par>
                                <p:cTn id="247" presetID="2" presetClass="entr" presetSubtype="4" fill="hold" nodeType="withEffect">
                                  <p:stCondLst>
                                    <p:cond delay="0"/>
                                  </p:stCondLst>
                                  <p:childTnLst>
                                    <p:set>
                                      <p:cBhvr>
                                        <p:cTn id="248" dur="1" fill="hold">
                                          <p:stCondLst>
                                            <p:cond delay="0"/>
                                          </p:stCondLst>
                                        </p:cTn>
                                        <p:tgtEl>
                                          <p:spTgt spid="111"/>
                                        </p:tgtEl>
                                        <p:attrNameLst>
                                          <p:attrName>style.visibility</p:attrName>
                                        </p:attrNameLst>
                                      </p:cBhvr>
                                      <p:to>
                                        <p:strVal val="visible"/>
                                      </p:to>
                                    </p:set>
                                    <p:anim calcmode="lin" valueType="num">
                                      <p:cBhvr additive="base">
                                        <p:cTn id="249" dur="500" fill="hold"/>
                                        <p:tgtEl>
                                          <p:spTgt spid="111"/>
                                        </p:tgtEl>
                                        <p:attrNameLst>
                                          <p:attrName>ppt_x</p:attrName>
                                        </p:attrNameLst>
                                      </p:cBhvr>
                                      <p:tavLst>
                                        <p:tav tm="0">
                                          <p:val>
                                            <p:strVal val="#ppt_x"/>
                                          </p:val>
                                        </p:tav>
                                        <p:tav tm="100000">
                                          <p:val>
                                            <p:strVal val="#ppt_x"/>
                                          </p:val>
                                        </p:tav>
                                      </p:tavLst>
                                    </p:anim>
                                    <p:anim calcmode="lin" valueType="num">
                                      <p:cBhvr additive="base">
                                        <p:cTn id="250" dur="500" fill="hold"/>
                                        <p:tgtEl>
                                          <p:spTgt spid="111"/>
                                        </p:tgtEl>
                                        <p:attrNameLst>
                                          <p:attrName>ppt_y</p:attrName>
                                        </p:attrNameLst>
                                      </p:cBhvr>
                                      <p:tavLst>
                                        <p:tav tm="0">
                                          <p:val>
                                            <p:strVal val="1+#ppt_h/2"/>
                                          </p:val>
                                        </p:tav>
                                        <p:tav tm="100000">
                                          <p:val>
                                            <p:strVal val="#ppt_y"/>
                                          </p:val>
                                        </p:tav>
                                      </p:tavLst>
                                    </p:anim>
                                  </p:childTnLst>
                                </p:cTn>
                              </p:par>
                              <p:par>
                                <p:cTn id="251" presetID="2" presetClass="entr" presetSubtype="4" fill="hold" nodeType="withEffect">
                                  <p:stCondLst>
                                    <p:cond delay="0"/>
                                  </p:stCondLst>
                                  <p:childTnLst>
                                    <p:set>
                                      <p:cBhvr>
                                        <p:cTn id="252" dur="1" fill="hold">
                                          <p:stCondLst>
                                            <p:cond delay="0"/>
                                          </p:stCondLst>
                                        </p:cTn>
                                        <p:tgtEl>
                                          <p:spTgt spid="113"/>
                                        </p:tgtEl>
                                        <p:attrNameLst>
                                          <p:attrName>style.visibility</p:attrName>
                                        </p:attrNameLst>
                                      </p:cBhvr>
                                      <p:to>
                                        <p:strVal val="visible"/>
                                      </p:to>
                                    </p:set>
                                    <p:anim calcmode="lin" valueType="num">
                                      <p:cBhvr additive="base">
                                        <p:cTn id="253" dur="500" fill="hold"/>
                                        <p:tgtEl>
                                          <p:spTgt spid="113"/>
                                        </p:tgtEl>
                                        <p:attrNameLst>
                                          <p:attrName>ppt_x</p:attrName>
                                        </p:attrNameLst>
                                      </p:cBhvr>
                                      <p:tavLst>
                                        <p:tav tm="0">
                                          <p:val>
                                            <p:strVal val="#ppt_x"/>
                                          </p:val>
                                        </p:tav>
                                        <p:tav tm="100000">
                                          <p:val>
                                            <p:strVal val="#ppt_x"/>
                                          </p:val>
                                        </p:tav>
                                      </p:tavLst>
                                    </p:anim>
                                    <p:anim calcmode="lin" valueType="num">
                                      <p:cBhvr additive="base">
                                        <p:cTn id="254" dur="500" fill="hold"/>
                                        <p:tgtEl>
                                          <p:spTgt spid="113"/>
                                        </p:tgtEl>
                                        <p:attrNameLst>
                                          <p:attrName>ppt_y</p:attrName>
                                        </p:attrNameLst>
                                      </p:cBhvr>
                                      <p:tavLst>
                                        <p:tav tm="0">
                                          <p:val>
                                            <p:strVal val="1+#ppt_h/2"/>
                                          </p:val>
                                        </p:tav>
                                        <p:tav tm="100000">
                                          <p:val>
                                            <p:strVal val="#ppt_y"/>
                                          </p:val>
                                        </p:tav>
                                      </p:tavLst>
                                    </p:anim>
                                  </p:childTnLst>
                                </p:cTn>
                              </p:par>
                              <p:par>
                                <p:cTn id="255" presetID="2" presetClass="entr" presetSubtype="4" fill="hold" nodeType="withEffect">
                                  <p:stCondLst>
                                    <p:cond delay="0"/>
                                  </p:stCondLst>
                                  <p:childTnLst>
                                    <p:set>
                                      <p:cBhvr>
                                        <p:cTn id="256" dur="1" fill="hold">
                                          <p:stCondLst>
                                            <p:cond delay="0"/>
                                          </p:stCondLst>
                                        </p:cTn>
                                        <p:tgtEl>
                                          <p:spTgt spid="107"/>
                                        </p:tgtEl>
                                        <p:attrNameLst>
                                          <p:attrName>style.visibility</p:attrName>
                                        </p:attrNameLst>
                                      </p:cBhvr>
                                      <p:to>
                                        <p:strVal val="visible"/>
                                      </p:to>
                                    </p:set>
                                    <p:anim calcmode="lin" valueType="num">
                                      <p:cBhvr additive="base">
                                        <p:cTn id="257" dur="500" fill="hold"/>
                                        <p:tgtEl>
                                          <p:spTgt spid="107"/>
                                        </p:tgtEl>
                                        <p:attrNameLst>
                                          <p:attrName>ppt_x</p:attrName>
                                        </p:attrNameLst>
                                      </p:cBhvr>
                                      <p:tavLst>
                                        <p:tav tm="0">
                                          <p:val>
                                            <p:strVal val="#ppt_x"/>
                                          </p:val>
                                        </p:tav>
                                        <p:tav tm="100000">
                                          <p:val>
                                            <p:strVal val="#ppt_x"/>
                                          </p:val>
                                        </p:tav>
                                      </p:tavLst>
                                    </p:anim>
                                    <p:anim calcmode="lin" valueType="num">
                                      <p:cBhvr additive="base">
                                        <p:cTn id="258"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42" presetClass="entr" presetSubtype="0" fill="hold" grpId="0" nodeType="clickEffect">
                                  <p:stCondLst>
                                    <p:cond delay="0"/>
                                  </p:stCondLst>
                                  <p:childTnLst>
                                    <p:set>
                                      <p:cBhvr>
                                        <p:cTn id="262" dur="1" fill="hold">
                                          <p:stCondLst>
                                            <p:cond delay="0"/>
                                          </p:stCondLst>
                                        </p:cTn>
                                        <p:tgtEl>
                                          <p:spTgt spid="119"/>
                                        </p:tgtEl>
                                        <p:attrNameLst>
                                          <p:attrName>style.visibility</p:attrName>
                                        </p:attrNameLst>
                                      </p:cBhvr>
                                      <p:to>
                                        <p:strVal val="visible"/>
                                      </p:to>
                                    </p:set>
                                    <p:animEffect transition="in" filter="fade">
                                      <p:cBhvr>
                                        <p:cTn id="263" dur="1000"/>
                                        <p:tgtEl>
                                          <p:spTgt spid="119"/>
                                        </p:tgtEl>
                                      </p:cBhvr>
                                    </p:animEffect>
                                    <p:anim calcmode="lin" valueType="num">
                                      <p:cBhvr>
                                        <p:cTn id="264" dur="1000" fill="hold"/>
                                        <p:tgtEl>
                                          <p:spTgt spid="119"/>
                                        </p:tgtEl>
                                        <p:attrNameLst>
                                          <p:attrName>ppt_x</p:attrName>
                                        </p:attrNameLst>
                                      </p:cBhvr>
                                      <p:tavLst>
                                        <p:tav tm="0">
                                          <p:val>
                                            <p:strVal val="#ppt_x"/>
                                          </p:val>
                                        </p:tav>
                                        <p:tav tm="100000">
                                          <p:val>
                                            <p:strVal val="#ppt_x"/>
                                          </p:val>
                                        </p:tav>
                                      </p:tavLst>
                                    </p:anim>
                                    <p:anim calcmode="lin" valueType="num">
                                      <p:cBhvr>
                                        <p:cTn id="265" dur="1000" fill="hold"/>
                                        <p:tgtEl>
                                          <p:spTgt spid="119"/>
                                        </p:tgtEl>
                                        <p:attrNameLst>
                                          <p:attrName>ppt_y</p:attrName>
                                        </p:attrNameLst>
                                      </p:cBhvr>
                                      <p:tavLst>
                                        <p:tav tm="0">
                                          <p:val>
                                            <p:strVal val="#ppt_y+.1"/>
                                          </p:val>
                                        </p:tav>
                                        <p:tav tm="100000">
                                          <p:val>
                                            <p:strVal val="#ppt_y"/>
                                          </p:val>
                                        </p:tav>
                                      </p:tavLst>
                                    </p:anim>
                                  </p:childTnLst>
                                </p:cTn>
                              </p:par>
                              <p:par>
                                <p:cTn id="266" presetID="42" presetClass="entr" presetSubtype="0" fill="hold" nodeType="withEffect">
                                  <p:stCondLst>
                                    <p:cond delay="0"/>
                                  </p:stCondLst>
                                  <p:childTnLst>
                                    <p:set>
                                      <p:cBhvr>
                                        <p:cTn id="267" dur="1" fill="hold">
                                          <p:stCondLst>
                                            <p:cond delay="0"/>
                                          </p:stCondLst>
                                        </p:cTn>
                                        <p:tgtEl>
                                          <p:spTgt spid="120"/>
                                        </p:tgtEl>
                                        <p:attrNameLst>
                                          <p:attrName>style.visibility</p:attrName>
                                        </p:attrNameLst>
                                      </p:cBhvr>
                                      <p:to>
                                        <p:strVal val="visible"/>
                                      </p:to>
                                    </p:set>
                                    <p:animEffect transition="in" filter="fade">
                                      <p:cBhvr>
                                        <p:cTn id="268" dur="1000"/>
                                        <p:tgtEl>
                                          <p:spTgt spid="120"/>
                                        </p:tgtEl>
                                      </p:cBhvr>
                                    </p:animEffect>
                                    <p:anim calcmode="lin" valueType="num">
                                      <p:cBhvr>
                                        <p:cTn id="269" dur="1000" fill="hold"/>
                                        <p:tgtEl>
                                          <p:spTgt spid="120"/>
                                        </p:tgtEl>
                                        <p:attrNameLst>
                                          <p:attrName>ppt_x</p:attrName>
                                        </p:attrNameLst>
                                      </p:cBhvr>
                                      <p:tavLst>
                                        <p:tav tm="0">
                                          <p:val>
                                            <p:strVal val="#ppt_x"/>
                                          </p:val>
                                        </p:tav>
                                        <p:tav tm="100000">
                                          <p:val>
                                            <p:strVal val="#ppt_x"/>
                                          </p:val>
                                        </p:tav>
                                      </p:tavLst>
                                    </p:anim>
                                    <p:anim calcmode="lin" valueType="num">
                                      <p:cBhvr>
                                        <p:cTn id="270"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42" presetClass="entr" presetSubtype="0" fill="hold" grpId="0" nodeType="clickEffect">
                                  <p:stCondLst>
                                    <p:cond delay="0"/>
                                  </p:stCondLst>
                                  <p:childTnLst>
                                    <p:set>
                                      <p:cBhvr>
                                        <p:cTn id="274" dur="1" fill="hold">
                                          <p:stCondLst>
                                            <p:cond delay="0"/>
                                          </p:stCondLst>
                                        </p:cTn>
                                        <p:tgtEl>
                                          <p:spTgt spid="121"/>
                                        </p:tgtEl>
                                        <p:attrNameLst>
                                          <p:attrName>style.visibility</p:attrName>
                                        </p:attrNameLst>
                                      </p:cBhvr>
                                      <p:to>
                                        <p:strVal val="visible"/>
                                      </p:to>
                                    </p:set>
                                    <p:animEffect transition="in" filter="fade">
                                      <p:cBhvr>
                                        <p:cTn id="275" dur="1000"/>
                                        <p:tgtEl>
                                          <p:spTgt spid="121"/>
                                        </p:tgtEl>
                                      </p:cBhvr>
                                    </p:animEffect>
                                    <p:anim calcmode="lin" valueType="num">
                                      <p:cBhvr>
                                        <p:cTn id="276" dur="1000" fill="hold"/>
                                        <p:tgtEl>
                                          <p:spTgt spid="121"/>
                                        </p:tgtEl>
                                        <p:attrNameLst>
                                          <p:attrName>ppt_x</p:attrName>
                                        </p:attrNameLst>
                                      </p:cBhvr>
                                      <p:tavLst>
                                        <p:tav tm="0">
                                          <p:val>
                                            <p:strVal val="#ppt_x"/>
                                          </p:val>
                                        </p:tav>
                                        <p:tav tm="100000">
                                          <p:val>
                                            <p:strVal val="#ppt_x"/>
                                          </p:val>
                                        </p:tav>
                                      </p:tavLst>
                                    </p:anim>
                                    <p:anim calcmode="lin" valueType="num">
                                      <p:cBhvr>
                                        <p:cTn id="277" dur="1000" fill="hold"/>
                                        <p:tgtEl>
                                          <p:spTgt spid="121"/>
                                        </p:tgtEl>
                                        <p:attrNameLst>
                                          <p:attrName>ppt_y</p:attrName>
                                        </p:attrNameLst>
                                      </p:cBhvr>
                                      <p:tavLst>
                                        <p:tav tm="0">
                                          <p:val>
                                            <p:strVal val="#ppt_y+.1"/>
                                          </p:val>
                                        </p:tav>
                                        <p:tav tm="100000">
                                          <p:val>
                                            <p:strVal val="#ppt_y"/>
                                          </p:val>
                                        </p:tav>
                                      </p:tavLst>
                                    </p:anim>
                                  </p:childTnLst>
                                </p:cTn>
                              </p:par>
                              <p:par>
                                <p:cTn id="278" presetID="2" presetClass="entr" presetSubtype="4" fill="hold" nodeType="withEffect">
                                  <p:stCondLst>
                                    <p:cond delay="0"/>
                                  </p:stCondLst>
                                  <p:childTnLst>
                                    <p:set>
                                      <p:cBhvr>
                                        <p:cTn id="279" dur="1" fill="hold">
                                          <p:stCondLst>
                                            <p:cond delay="0"/>
                                          </p:stCondLst>
                                        </p:cTn>
                                        <p:tgtEl>
                                          <p:spTgt spid="10"/>
                                        </p:tgtEl>
                                        <p:attrNameLst>
                                          <p:attrName>style.visibility</p:attrName>
                                        </p:attrNameLst>
                                      </p:cBhvr>
                                      <p:to>
                                        <p:strVal val="visible"/>
                                      </p:to>
                                    </p:set>
                                    <p:anim calcmode="lin" valueType="num">
                                      <p:cBhvr additive="base">
                                        <p:cTn id="280" dur="500" fill="hold"/>
                                        <p:tgtEl>
                                          <p:spTgt spid="10"/>
                                        </p:tgtEl>
                                        <p:attrNameLst>
                                          <p:attrName>ppt_x</p:attrName>
                                        </p:attrNameLst>
                                      </p:cBhvr>
                                      <p:tavLst>
                                        <p:tav tm="0">
                                          <p:val>
                                            <p:strVal val="#ppt_x"/>
                                          </p:val>
                                        </p:tav>
                                        <p:tav tm="100000">
                                          <p:val>
                                            <p:strVal val="#ppt_x"/>
                                          </p:val>
                                        </p:tav>
                                      </p:tavLst>
                                    </p:anim>
                                    <p:anim calcmode="lin" valueType="num">
                                      <p:cBhvr additive="base">
                                        <p:cTn id="281" dur="500" fill="hold"/>
                                        <p:tgtEl>
                                          <p:spTgt spid="10"/>
                                        </p:tgtEl>
                                        <p:attrNameLst>
                                          <p:attrName>ppt_y</p:attrName>
                                        </p:attrNameLst>
                                      </p:cBhvr>
                                      <p:tavLst>
                                        <p:tav tm="0">
                                          <p:val>
                                            <p:strVal val="1+#ppt_h/2"/>
                                          </p:val>
                                        </p:tav>
                                        <p:tav tm="100000">
                                          <p:val>
                                            <p:strVal val="#ppt_y"/>
                                          </p:val>
                                        </p:tav>
                                      </p:tavLst>
                                    </p:anim>
                                  </p:childTnLst>
                                </p:cTn>
                              </p:par>
                              <p:par>
                                <p:cTn id="282" presetID="1" presetClass="entr" presetSubtype="0" fill="hold" nodeType="withEffect">
                                  <p:stCondLst>
                                    <p:cond delay="0"/>
                                  </p:stCondLst>
                                  <p:childTnLst>
                                    <p:set>
                                      <p:cBhvr>
                                        <p:cTn id="283" dur="1" fill="hold">
                                          <p:stCondLst>
                                            <p:cond delay="0"/>
                                          </p:stCondLst>
                                        </p:cTn>
                                        <p:tgtEl>
                                          <p:spTgt spid="13"/>
                                        </p:tgtEl>
                                        <p:attrNameLst>
                                          <p:attrName>style.visibility</p:attrName>
                                        </p:attrNameLst>
                                      </p:cBhvr>
                                      <p:to>
                                        <p:strVal val="visible"/>
                                      </p:to>
                                    </p:set>
                                  </p:childTnLst>
                                </p:cTn>
                              </p:par>
                            </p:childTnLst>
                          </p:cTn>
                        </p:par>
                      </p:childTnLst>
                    </p:cTn>
                  </p:par>
                  <p:par>
                    <p:cTn id="284" fill="hold">
                      <p:stCondLst>
                        <p:cond delay="indefinite"/>
                      </p:stCondLst>
                      <p:childTnLst>
                        <p:par>
                          <p:cTn id="285" fill="hold">
                            <p:stCondLst>
                              <p:cond delay="0"/>
                            </p:stCondLst>
                            <p:childTnLst>
                              <p:par>
                                <p:cTn id="286" presetID="2" presetClass="entr" presetSubtype="4" fill="hold" nodeType="clickEffect">
                                  <p:stCondLst>
                                    <p:cond delay="0"/>
                                  </p:stCondLst>
                                  <p:childTnLst>
                                    <p:set>
                                      <p:cBhvr>
                                        <p:cTn id="287" dur="1" fill="hold">
                                          <p:stCondLst>
                                            <p:cond delay="0"/>
                                          </p:stCondLst>
                                        </p:cTn>
                                        <p:tgtEl>
                                          <p:spTgt spid="101"/>
                                        </p:tgtEl>
                                        <p:attrNameLst>
                                          <p:attrName>style.visibility</p:attrName>
                                        </p:attrNameLst>
                                      </p:cBhvr>
                                      <p:to>
                                        <p:strVal val="visible"/>
                                      </p:to>
                                    </p:set>
                                    <p:anim calcmode="lin" valueType="num">
                                      <p:cBhvr additive="base">
                                        <p:cTn id="288" dur="500" fill="hold"/>
                                        <p:tgtEl>
                                          <p:spTgt spid="101"/>
                                        </p:tgtEl>
                                        <p:attrNameLst>
                                          <p:attrName>ppt_x</p:attrName>
                                        </p:attrNameLst>
                                      </p:cBhvr>
                                      <p:tavLst>
                                        <p:tav tm="0">
                                          <p:val>
                                            <p:strVal val="#ppt_x"/>
                                          </p:val>
                                        </p:tav>
                                        <p:tav tm="100000">
                                          <p:val>
                                            <p:strVal val="#ppt_x"/>
                                          </p:val>
                                        </p:tav>
                                      </p:tavLst>
                                    </p:anim>
                                    <p:anim calcmode="lin" valueType="num">
                                      <p:cBhvr additive="base">
                                        <p:cTn id="289" dur="500" fill="hold"/>
                                        <p:tgtEl>
                                          <p:spTgt spid="101"/>
                                        </p:tgtEl>
                                        <p:attrNameLst>
                                          <p:attrName>ppt_y</p:attrName>
                                        </p:attrNameLst>
                                      </p:cBhvr>
                                      <p:tavLst>
                                        <p:tav tm="0">
                                          <p:val>
                                            <p:strVal val="1+#ppt_h/2"/>
                                          </p:val>
                                        </p:tav>
                                        <p:tav tm="100000">
                                          <p:val>
                                            <p:strVal val="#ppt_y"/>
                                          </p:val>
                                        </p:tav>
                                      </p:tavLst>
                                    </p:anim>
                                  </p:childTnLst>
                                </p:cTn>
                              </p:par>
                              <p:par>
                                <p:cTn id="290" presetID="2" presetClass="entr" presetSubtype="4" fill="hold" grpId="0" nodeType="withEffect">
                                  <p:stCondLst>
                                    <p:cond delay="0"/>
                                  </p:stCondLst>
                                  <p:childTnLst>
                                    <p:set>
                                      <p:cBhvr>
                                        <p:cTn id="291" dur="1" fill="hold">
                                          <p:stCondLst>
                                            <p:cond delay="0"/>
                                          </p:stCondLst>
                                        </p:cTn>
                                        <p:tgtEl>
                                          <p:spTgt spid="108"/>
                                        </p:tgtEl>
                                        <p:attrNameLst>
                                          <p:attrName>style.visibility</p:attrName>
                                        </p:attrNameLst>
                                      </p:cBhvr>
                                      <p:to>
                                        <p:strVal val="visible"/>
                                      </p:to>
                                    </p:set>
                                    <p:anim calcmode="lin" valueType="num">
                                      <p:cBhvr additive="base">
                                        <p:cTn id="292" dur="500" fill="hold"/>
                                        <p:tgtEl>
                                          <p:spTgt spid="108"/>
                                        </p:tgtEl>
                                        <p:attrNameLst>
                                          <p:attrName>ppt_x</p:attrName>
                                        </p:attrNameLst>
                                      </p:cBhvr>
                                      <p:tavLst>
                                        <p:tav tm="0">
                                          <p:val>
                                            <p:strVal val="#ppt_x"/>
                                          </p:val>
                                        </p:tav>
                                        <p:tav tm="100000">
                                          <p:val>
                                            <p:strVal val="#ppt_x"/>
                                          </p:val>
                                        </p:tav>
                                      </p:tavLst>
                                    </p:anim>
                                    <p:anim calcmode="lin" valueType="num">
                                      <p:cBhvr additive="base">
                                        <p:cTn id="293"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294" fill="hold">
                      <p:stCondLst>
                        <p:cond delay="indefinite"/>
                      </p:stCondLst>
                      <p:childTnLst>
                        <p:par>
                          <p:cTn id="295" fill="hold">
                            <p:stCondLst>
                              <p:cond delay="0"/>
                            </p:stCondLst>
                            <p:childTnLst>
                              <p:par>
                                <p:cTn id="296" presetID="22" presetClass="entr" presetSubtype="4" fill="hold" nodeType="clickEffect">
                                  <p:stCondLst>
                                    <p:cond delay="0"/>
                                  </p:stCondLst>
                                  <p:childTnLst>
                                    <p:set>
                                      <p:cBhvr>
                                        <p:cTn id="297" dur="1" fill="hold">
                                          <p:stCondLst>
                                            <p:cond delay="0"/>
                                          </p:stCondLst>
                                        </p:cTn>
                                        <p:tgtEl>
                                          <p:spTgt spid="79"/>
                                        </p:tgtEl>
                                        <p:attrNameLst>
                                          <p:attrName>style.visibility</p:attrName>
                                        </p:attrNameLst>
                                      </p:cBhvr>
                                      <p:to>
                                        <p:strVal val="visible"/>
                                      </p:to>
                                    </p:set>
                                    <p:animEffect transition="in" filter="wipe(down)">
                                      <p:cBhvr>
                                        <p:cTn id="298" dur="500"/>
                                        <p:tgtEl>
                                          <p:spTgt spid="79"/>
                                        </p:tgtEl>
                                      </p:cBhvr>
                                    </p:animEffect>
                                  </p:childTnLst>
                                </p:cTn>
                              </p:par>
                            </p:childTnLst>
                          </p:cTn>
                        </p:par>
                      </p:childTnLst>
                    </p:cTn>
                  </p:par>
                  <p:par>
                    <p:cTn id="299" fill="hold">
                      <p:stCondLst>
                        <p:cond delay="indefinite"/>
                      </p:stCondLst>
                      <p:childTnLst>
                        <p:par>
                          <p:cTn id="300" fill="hold">
                            <p:stCondLst>
                              <p:cond delay="0"/>
                            </p:stCondLst>
                            <p:childTnLst>
                              <p:par>
                                <p:cTn id="301" presetID="2" presetClass="entr" presetSubtype="4" fill="hold" nodeType="clickEffect">
                                  <p:stCondLst>
                                    <p:cond delay="0"/>
                                  </p:stCondLst>
                                  <p:childTnLst>
                                    <p:set>
                                      <p:cBhvr>
                                        <p:cTn id="302" dur="1" fill="hold">
                                          <p:stCondLst>
                                            <p:cond delay="0"/>
                                          </p:stCondLst>
                                        </p:cTn>
                                        <p:tgtEl>
                                          <p:spTgt spid="126"/>
                                        </p:tgtEl>
                                        <p:attrNameLst>
                                          <p:attrName>style.visibility</p:attrName>
                                        </p:attrNameLst>
                                      </p:cBhvr>
                                      <p:to>
                                        <p:strVal val="visible"/>
                                      </p:to>
                                    </p:set>
                                    <p:anim calcmode="lin" valueType="num">
                                      <p:cBhvr additive="base">
                                        <p:cTn id="303" dur="500" fill="hold"/>
                                        <p:tgtEl>
                                          <p:spTgt spid="126"/>
                                        </p:tgtEl>
                                        <p:attrNameLst>
                                          <p:attrName>ppt_x</p:attrName>
                                        </p:attrNameLst>
                                      </p:cBhvr>
                                      <p:tavLst>
                                        <p:tav tm="0">
                                          <p:val>
                                            <p:strVal val="#ppt_x"/>
                                          </p:val>
                                        </p:tav>
                                        <p:tav tm="100000">
                                          <p:val>
                                            <p:strVal val="#ppt_x"/>
                                          </p:val>
                                        </p:tav>
                                      </p:tavLst>
                                    </p:anim>
                                    <p:anim calcmode="lin" valueType="num">
                                      <p:cBhvr additive="base">
                                        <p:cTn id="304" dur="500" fill="hold"/>
                                        <p:tgtEl>
                                          <p:spTgt spid="126"/>
                                        </p:tgtEl>
                                        <p:attrNameLst>
                                          <p:attrName>ppt_y</p:attrName>
                                        </p:attrNameLst>
                                      </p:cBhvr>
                                      <p:tavLst>
                                        <p:tav tm="0">
                                          <p:val>
                                            <p:strVal val="1+#ppt_h/2"/>
                                          </p:val>
                                        </p:tav>
                                        <p:tav tm="100000">
                                          <p:val>
                                            <p:strVal val="#ppt_y"/>
                                          </p:val>
                                        </p:tav>
                                      </p:tavLst>
                                    </p:anim>
                                  </p:childTnLst>
                                </p:cTn>
                              </p:par>
                              <p:par>
                                <p:cTn id="305" presetID="2" presetClass="entr" presetSubtype="4" fill="hold" nodeType="withEffect">
                                  <p:stCondLst>
                                    <p:cond delay="0"/>
                                  </p:stCondLst>
                                  <p:childTnLst>
                                    <p:set>
                                      <p:cBhvr>
                                        <p:cTn id="306" dur="1" fill="hold">
                                          <p:stCondLst>
                                            <p:cond delay="0"/>
                                          </p:stCondLst>
                                        </p:cTn>
                                        <p:tgtEl>
                                          <p:spTgt spid="77"/>
                                        </p:tgtEl>
                                        <p:attrNameLst>
                                          <p:attrName>style.visibility</p:attrName>
                                        </p:attrNameLst>
                                      </p:cBhvr>
                                      <p:to>
                                        <p:strVal val="visible"/>
                                      </p:to>
                                    </p:set>
                                    <p:anim calcmode="lin" valueType="num">
                                      <p:cBhvr additive="base">
                                        <p:cTn id="307" dur="500" fill="hold"/>
                                        <p:tgtEl>
                                          <p:spTgt spid="77"/>
                                        </p:tgtEl>
                                        <p:attrNameLst>
                                          <p:attrName>ppt_x</p:attrName>
                                        </p:attrNameLst>
                                      </p:cBhvr>
                                      <p:tavLst>
                                        <p:tav tm="0">
                                          <p:val>
                                            <p:strVal val="#ppt_x"/>
                                          </p:val>
                                        </p:tav>
                                        <p:tav tm="100000">
                                          <p:val>
                                            <p:strVal val="#ppt_x"/>
                                          </p:val>
                                        </p:tav>
                                      </p:tavLst>
                                    </p:anim>
                                    <p:anim calcmode="lin" valueType="num">
                                      <p:cBhvr additive="base">
                                        <p:cTn id="308" dur="500" fill="hold"/>
                                        <p:tgtEl>
                                          <p:spTgt spid="77"/>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22"/>
                                        </p:tgtEl>
                                        <p:attrNameLst>
                                          <p:attrName>style.visibility</p:attrName>
                                        </p:attrNameLst>
                                      </p:cBhvr>
                                      <p:to>
                                        <p:strVal val="visible"/>
                                      </p:to>
                                    </p:set>
                                    <p:anim calcmode="lin" valueType="num">
                                      <p:cBhvr additive="base">
                                        <p:cTn id="311" dur="500" fill="hold"/>
                                        <p:tgtEl>
                                          <p:spTgt spid="122"/>
                                        </p:tgtEl>
                                        <p:attrNameLst>
                                          <p:attrName>ppt_x</p:attrName>
                                        </p:attrNameLst>
                                      </p:cBhvr>
                                      <p:tavLst>
                                        <p:tav tm="0">
                                          <p:val>
                                            <p:strVal val="#ppt_x"/>
                                          </p:val>
                                        </p:tav>
                                        <p:tav tm="100000">
                                          <p:val>
                                            <p:strVal val="#ppt_x"/>
                                          </p:val>
                                        </p:tav>
                                      </p:tavLst>
                                    </p:anim>
                                    <p:anim calcmode="lin" valueType="num">
                                      <p:cBhvr additive="base">
                                        <p:cTn id="312"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42" presetClass="entr" presetSubtype="0" fill="hold" nodeType="clickEffect">
                                  <p:stCondLst>
                                    <p:cond delay="0"/>
                                  </p:stCondLst>
                                  <p:childTnLst>
                                    <p:set>
                                      <p:cBhvr>
                                        <p:cTn id="316" dur="1" fill="hold">
                                          <p:stCondLst>
                                            <p:cond delay="0"/>
                                          </p:stCondLst>
                                        </p:cTn>
                                        <p:tgtEl>
                                          <p:spTgt spid="127"/>
                                        </p:tgtEl>
                                        <p:attrNameLst>
                                          <p:attrName>style.visibility</p:attrName>
                                        </p:attrNameLst>
                                      </p:cBhvr>
                                      <p:to>
                                        <p:strVal val="visible"/>
                                      </p:to>
                                    </p:set>
                                    <p:animEffect transition="in" filter="fade">
                                      <p:cBhvr>
                                        <p:cTn id="317" dur="1000"/>
                                        <p:tgtEl>
                                          <p:spTgt spid="127"/>
                                        </p:tgtEl>
                                      </p:cBhvr>
                                    </p:animEffect>
                                    <p:anim calcmode="lin" valueType="num">
                                      <p:cBhvr>
                                        <p:cTn id="318" dur="1000" fill="hold"/>
                                        <p:tgtEl>
                                          <p:spTgt spid="127"/>
                                        </p:tgtEl>
                                        <p:attrNameLst>
                                          <p:attrName>ppt_x</p:attrName>
                                        </p:attrNameLst>
                                      </p:cBhvr>
                                      <p:tavLst>
                                        <p:tav tm="0">
                                          <p:val>
                                            <p:strVal val="#ppt_x"/>
                                          </p:val>
                                        </p:tav>
                                        <p:tav tm="100000">
                                          <p:val>
                                            <p:strVal val="#ppt_x"/>
                                          </p:val>
                                        </p:tav>
                                      </p:tavLst>
                                    </p:anim>
                                    <p:anim calcmode="lin" valueType="num">
                                      <p:cBhvr>
                                        <p:cTn id="319" dur="1000" fill="hold"/>
                                        <p:tgtEl>
                                          <p:spTgt spid="127"/>
                                        </p:tgtEl>
                                        <p:attrNameLst>
                                          <p:attrName>ppt_y</p:attrName>
                                        </p:attrNameLst>
                                      </p:cBhvr>
                                      <p:tavLst>
                                        <p:tav tm="0">
                                          <p:val>
                                            <p:strVal val="#ppt_y+.1"/>
                                          </p:val>
                                        </p:tav>
                                        <p:tav tm="100000">
                                          <p:val>
                                            <p:strVal val="#ppt_y"/>
                                          </p:val>
                                        </p:tav>
                                      </p:tavLst>
                                    </p:anim>
                                  </p:childTnLst>
                                </p:cTn>
                              </p:par>
                              <p:par>
                                <p:cTn id="320" presetID="42" presetClass="entr" presetSubtype="0" fill="hold" grpId="0" nodeType="withEffect">
                                  <p:stCondLst>
                                    <p:cond delay="0"/>
                                  </p:stCondLst>
                                  <p:childTnLst>
                                    <p:set>
                                      <p:cBhvr>
                                        <p:cTn id="321" dur="1" fill="hold">
                                          <p:stCondLst>
                                            <p:cond delay="0"/>
                                          </p:stCondLst>
                                        </p:cTn>
                                        <p:tgtEl>
                                          <p:spTgt spid="131"/>
                                        </p:tgtEl>
                                        <p:attrNameLst>
                                          <p:attrName>style.visibility</p:attrName>
                                        </p:attrNameLst>
                                      </p:cBhvr>
                                      <p:to>
                                        <p:strVal val="visible"/>
                                      </p:to>
                                    </p:set>
                                    <p:animEffect transition="in" filter="fade">
                                      <p:cBhvr>
                                        <p:cTn id="322" dur="1000"/>
                                        <p:tgtEl>
                                          <p:spTgt spid="131"/>
                                        </p:tgtEl>
                                      </p:cBhvr>
                                    </p:animEffect>
                                    <p:anim calcmode="lin" valueType="num">
                                      <p:cBhvr>
                                        <p:cTn id="323" dur="1000" fill="hold"/>
                                        <p:tgtEl>
                                          <p:spTgt spid="131"/>
                                        </p:tgtEl>
                                        <p:attrNameLst>
                                          <p:attrName>ppt_x</p:attrName>
                                        </p:attrNameLst>
                                      </p:cBhvr>
                                      <p:tavLst>
                                        <p:tav tm="0">
                                          <p:val>
                                            <p:strVal val="#ppt_x"/>
                                          </p:val>
                                        </p:tav>
                                        <p:tav tm="100000">
                                          <p:val>
                                            <p:strVal val="#ppt_x"/>
                                          </p:val>
                                        </p:tav>
                                      </p:tavLst>
                                    </p:anim>
                                    <p:anim calcmode="lin" valueType="num">
                                      <p:cBhvr>
                                        <p:cTn id="324" dur="1000" fill="hold"/>
                                        <p:tgtEl>
                                          <p:spTgt spid="131"/>
                                        </p:tgtEl>
                                        <p:attrNameLst>
                                          <p:attrName>ppt_y</p:attrName>
                                        </p:attrNameLst>
                                      </p:cBhvr>
                                      <p:tavLst>
                                        <p:tav tm="0">
                                          <p:val>
                                            <p:strVal val="#ppt_y+.1"/>
                                          </p:val>
                                        </p:tav>
                                        <p:tav tm="100000">
                                          <p:val>
                                            <p:strVal val="#ppt_y"/>
                                          </p:val>
                                        </p:tav>
                                      </p:tavLst>
                                    </p:anim>
                                  </p:childTnLst>
                                </p:cTn>
                              </p:par>
                              <p:par>
                                <p:cTn id="325" presetID="42" presetClass="entr" presetSubtype="0" fill="hold" nodeType="withEffect">
                                  <p:stCondLst>
                                    <p:cond delay="0"/>
                                  </p:stCondLst>
                                  <p:childTnLst>
                                    <p:set>
                                      <p:cBhvr>
                                        <p:cTn id="326" dur="1" fill="hold">
                                          <p:stCondLst>
                                            <p:cond delay="0"/>
                                          </p:stCondLst>
                                        </p:cTn>
                                        <p:tgtEl>
                                          <p:spTgt spid="130"/>
                                        </p:tgtEl>
                                        <p:attrNameLst>
                                          <p:attrName>style.visibility</p:attrName>
                                        </p:attrNameLst>
                                      </p:cBhvr>
                                      <p:to>
                                        <p:strVal val="visible"/>
                                      </p:to>
                                    </p:set>
                                    <p:animEffect transition="in" filter="fade">
                                      <p:cBhvr>
                                        <p:cTn id="327" dur="1000"/>
                                        <p:tgtEl>
                                          <p:spTgt spid="130"/>
                                        </p:tgtEl>
                                      </p:cBhvr>
                                    </p:animEffect>
                                    <p:anim calcmode="lin" valueType="num">
                                      <p:cBhvr>
                                        <p:cTn id="328" dur="1000" fill="hold"/>
                                        <p:tgtEl>
                                          <p:spTgt spid="130"/>
                                        </p:tgtEl>
                                        <p:attrNameLst>
                                          <p:attrName>ppt_x</p:attrName>
                                        </p:attrNameLst>
                                      </p:cBhvr>
                                      <p:tavLst>
                                        <p:tav tm="0">
                                          <p:val>
                                            <p:strVal val="#ppt_x"/>
                                          </p:val>
                                        </p:tav>
                                        <p:tav tm="100000">
                                          <p:val>
                                            <p:strVal val="#ppt_x"/>
                                          </p:val>
                                        </p:tav>
                                      </p:tavLst>
                                    </p:anim>
                                    <p:anim calcmode="lin" valueType="num">
                                      <p:cBhvr>
                                        <p:cTn id="329" dur="1000" fill="hold"/>
                                        <p:tgtEl>
                                          <p:spTgt spid="130"/>
                                        </p:tgtEl>
                                        <p:attrNameLst>
                                          <p:attrName>ppt_y</p:attrName>
                                        </p:attrNameLst>
                                      </p:cBhvr>
                                      <p:tavLst>
                                        <p:tav tm="0">
                                          <p:val>
                                            <p:strVal val="#ppt_y+.1"/>
                                          </p:val>
                                        </p:tav>
                                        <p:tav tm="100000">
                                          <p:val>
                                            <p:strVal val="#ppt_y"/>
                                          </p:val>
                                        </p:tav>
                                      </p:tavLst>
                                    </p:anim>
                                  </p:childTnLst>
                                </p:cTn>
                              </p:par>
                              <p:par>
                                <p:cTn id="330" presetID="42" presetClass="entr" presetSubtype="0" fill="hold" grpId="0" nodeType="withEffect">
                                  <p:stCondLst>
                                    <p:cond delay="0"/>
                                  </p:stCondLst>
                                  <p:childTnLst>
                                    <p:set>
                                      <p:cBhvr>
                                        <p:cTn id="331" dur="1" fill="hold">
                                          <p:stCondLst>
                                            <p:cond delay="0"/>
                                          </p:stCondLst>
                                        </p:cTn>
                                        <p:tgtEl>
                                          <p:spTgt spid="132"/>
                                        </p:tgtEl>
                                        <p:attrNameLst>
                                          <p:attrName>style.visibility</p:attrName>
                                        </p:attrNameLst>
                                      </p:cBhvr>
                                      <p:to>
                                        <p:strVal val="visible"/>
                                      </p:to>
                                    </p:set>
                                    <p:animEffect transition="in" filter="fade">
                                      <p:cBhvr>
                                        <p:cTn id="332" dur="1000"/>
                                        <p:tgtEl>
                                          <p:spTgt spid="132"/>
                                        </p:tgtEl>
                                      </p:cBhvr>
                                    </p:animEffect>
                                    <p:anim calcmode="lin" valueType="num">
                                      <p:cBhvr>
                                        <p:cTn id="333" dur="1000" fill="hold"/>
                                        <p:tgtEl>
                                          <p:spTgt spid="132"/>
                                        </p:tgtEl>
                                        <p:attrNameLst>
                                          <p:attrName>ppt_x</p:attrName>
                                        </p:attrNameLst>
                                      </p:cBhvr>
                                      <p:tavLst>
                                        <p:tav tm="0">
                                          <p:val>
                                            <p:strVal val="#ppt_x"/>
                                          </p:val>
                                        </p:tav>
                                        <p:tav tm="100000">
                                          <p:val>
                                            <p:strVal val="#ppt_x"/>
                                          </p:val>
                                        </p:tav>
                                      </p:tavLst>
                                    </p:anim>
                                    <p:anim calcmode="lin" valueType="num">
                                      <p:cBhvr>
                                        <p:cTn id="334"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par>
                    <p:cTn id="335" fill="hold">
                      <p:stCondLst>
                        <p:cond delay="indefinite"/>
                      </p:stCondLst>
                      <p:childTnLst>
                        <p:par>
                          <p:cTn id="336" fill="hold">
                            <p:stCondLst>
                              <p:cond delay="0"/>
                            </p:stCondLst>
                            <p:childTnLst>
                              <p:par>
                                <p:cTn id="337" presetID="2" presetClass="entr" presetSubtype="4" fill="hold" nodeType="clickEffect">
                                  <p:stCondLst>
                                    <p:cond delay="0"/>
                                  </p:stCondLst>
                                  <p:childTnLst>
                                    <p:set>
                                      <p:cBhvr>
                                        <p:cTn id="338" dur="1" fill="hold">
                                          <p:stCondLst>
                                            <p:cond delay="0"/>
                                          </p:stCondLst>
                                        </p:cTn>
                                        <p:tgtEl>
                                          <p:spTgt spid="133"/>
                                        </p:tgtEl>
                                        <p:attrNameLst>
                                          <p:attrName>style.visibility</p:attrName>
                                        </p:attrNameLst>
                                      </p:cBhvr>
                                      <p:to>
                                        <p:strVal val="visible"/>
                                      </p:to>
                                    </p:set>
                                    <p:anim calcmode="lin" valueType="num">
                                      <p:cBhvr additive="base">
                                        <p:cTn id="339" dur="500" fill="hold"/>
                                        <p:tgtEl>
                                          <p:spTgt spid="133"/>
                                        </p:tgtEl>
                                        <p:attrNameLst>
                                          <p:attrName>ppt_x</p:attrName>
                                        </p:attrNameLst>
                                      </p:cBhvr>
                                      <p:tavLst>
                                        <p:tav tm="0">
                                          <p:val>
                                            <p:strVal val="#ppt_x"/>
                                          </p:val>
                                        </p:tav>
                                        <p:tav tm="100000">
                                          <p:val>
                                            <p:strVal val="#ppt_x"/>
                                          </p:val>
                                        </p:tav>
                                      </p:tavLst>
                                    </p:anim>
                                    <p:anim calcmode="lin" valueType="num">
                                      <p:cBhvr additive="base">
                                        <p:cTn id="340" dur="500" fill="hold"/>
                                        <p:tgtEl>
                                          <p:spTgt spid="133"/>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36"/>
                                        </p:tgtEl>
                                        <p:attrNameLst>
                                          <p:attrName>style.visibility</p:attrName>
                                        </p:attrNameLst>
                                      </p:cBhvr>
                                      <p:to>
                                        <p:strVal val="visible"/>
                                      </p:to>
                                    </p:set>
                                    <p:anim calcmode="lin" valueType="num">
                                      <p:cBhvr additive="base">
                                        <p:cTn id="343" dur="500" fill="hold"/>
                                        <p:tgtEl>
                                          <p:spTgt spid="136"/>
                                        </p:tgtEl>
                                        <p:attrNameLst>
                                          <p:attrName>ppt_x</p:attrName>
                                        </p:attrNameLst>
                                      </p:cBhvr>
                                      <p:tavLst>
                                        <p:tav tm="0">
                                          <p:val>
                                            <p:strVal val="#ppt_x"/>
                                          </p:val>
                                        </p:tav>
                                        <p:tav tm="100000">
                                          <p:val>
                                            <p:strVal val="#ppt_x"/>
                                          </p:val>
                                        </p:tav>
                                      </p:tavLst>
                                    </p:anim>
                                    <p:anim calcmode="lin" valueType="num">
                                      <p:cBhvr additive="base">
                                        <p:cTn id="344" dur="500" fill="hold"/>
                                        <p:tgtEl>
                                          <p:spTgt spid="136"/>
                                        </p:tgtEl>
                                        <p:attrNameLst>
                                          <p:attrName>ppt_y</p:attrName>
                                        </p:attrNameLst>
                                      </p:cBhvr>
                                      <p:tavLst>
                                        <p:tav tm="0">
                                          <p:val>
                                            <p:strVal val="1+#ppt_h/2"/>
                                          </p:val>
                                        </p:tav>
                                        <p:tav tm="100000">
                                          <p:val>
                                            <p:strVal val="#ppt_y"/>
                                          </p:val>
                                        </p:tav>
                                      </p:tavLst>
                                    </p:anim>
                                  </p:childTnLst>
                                </p:cTn>
                              </p:par>
                              <p:par>
                                <p:cTn id="345" presetID="2" presetClass="entr" presetSubtype="4" fill="hold" nodeType="withEffect">
                                  <p:stCondLst>
                                    <p:cond delay="0"/>
                                  </p:stCondLst>
                                  <p:childTnLst>
                                    <p:set>
                                      <p:cBhvr>
                                        <p:cTn id="346" dur="1" fill="hold">
                                          <p:stCondLst>
                                            <p:cond delay="0"/>
                                          </p:stCondLst>
                                        </p:cTn>
                                        <p:tgtEl>
                                          <p:spTgt spid="137"/>
                                        </p:tgtEl>
                                        <p:attrNameLst>
                                          <p:attrName>style.visibility</p:attrName>
                                        </p:attrNameLst>
                                      </p:cBhvr>
                                      <p:to>
                                        <p:strVal val="visible"/>
                                      </p:to>
                                    </p:set>
                                    <p:anim calcmode="lin" valueType="num">
                                      <p:cBhvr additive="base">
                                        <p:cTn id="347" dur="500" fill="hold"/>
                                        <p:tgtEl>
                                          <p:spTgt spid="137"/>
                                        </p:tgtEl>
                                        <p:attrNameLst>
                                          <p:attrName>ppt_x</p:attrName>
                                        </p:attrNameLst>
                                      </p:cBhvr>
                                      <p:tavLst>
                                        <p:tav tm="0">
                                          <p:val>
                                            <p:strVal val="#ppt_x"/>
                                          </p:val>
                                        </p:tav>
                                        <p:tav tm="100000">
                                          <p:val>
                                            <p:strVal val="#ppt_x"/>
                                          </p:val>
                                        </p:tav>
                                      </p:tavLst>
                                    </p:anim>
                                    <p:anim calcmode="lin" valueType="num">
                                      <p:cBhvr additive="base">
                                        <p:cTn id="348" dur="500" fill="hold"/>
                                        <p:tgtEl>
                                          <p:spTgt spid="137"/>
                                        </p:tgtEl>
                                        <p:attrNameLst>
                                          <p:attrName>ppt_y</p:attrName>
                                        </p:attrNameLst>
                                      </p:cBhvr>
                                      <p:tavLst>
                                        <p:tav tm="0">
                                          <p:val>
                                            <p:strVal val="1+#ppt_h/2"/>
                                          </p:val>
                                        </p:tav>
                                        <p:tav tm="100000">
                                          <p:val>
                                            <p:strVal val="#ppt_y"/>
                                          </p:val>
                                        </p:tav>
                                      </p:tavLst>
                                    </p:anim>
                                  </p:childTnLst>
                                </p:cTn>
                              </p:par>
                              <p:par>
                                <p:cTn id="349" presetID="53" presetClass="entr" presetSubtype="16" fill="hold" grpId="0" nodeType="withEffect">
                                  <p:stCondLst>
                                    <p:cond delay="0"/>
                                  </p:stCondLst>
                                  <p:childTnLst>
                                    <p:set>
                                      <p:cBhvr>
                                        <p:cTn id="350" dur="1" fill="hold">
                                          <p:stCondLst>
                                            <p:cond delay="0"/>
                                          </p:stCondLst>
                                        </p:cTn>
                                        <p:tgtEl>
                                          <p:spTgt spid="135"/>
                                        </p:tgtEl>
                                        <p:attrNameLst>
                                          <p:attrName>style.visibility</p:attrName>
                                        </p:attrNameLst>
                                      </p:cBhvr>
                                      <p:to>
                                        <p:strVal val="visible"/>
                                      </p:to>
                                    </p:set>
                                    <p:anim calcmode="lin" valueType="num">
                                      <p:cBhvr>
                                        <p:cTn id="351" dur="500" fill="hold"/>
                                        <p:tgtEl>
                                          <p:spTgt spid="135"/>
                                        </p:tgtEl>
                                        <p:attrNameLst>
                                          <p:attrName>ppt_w</p:attrName>
                                        </p:attrNameLst>
                                      </p:cBhvr>
                                      <p:tavLst>
                                        <p:tav tm="0">
                                          <p:val>
                                            <p:fltVal val="0"/>
                                          </p:val>
                                        </p:tav>
                                        <p:tav tm="100000">
                                          <p:val>
                                            <p:strVal val="#ppt_w"/>
                                          </p:val>
                                        </p:tav>
                                      </p:tavLst>
                                    </p:anim>
                                    <p:anim calcmode="lin" valueType="num">
                                      <p:cBhvr>
                                        <p:cTn id="352" dur="500" fill="hold"/>
                                        <p:tgtEl>
                                          <p:spTgt spid="135"/>
                                        </p:tgtEl>
                                        <p:attrNameLst>
                                          <p:attrName>ppt_h</p:attrName>
                                        </p:attrNameLst>
                                      </p:cBhvr>
                                      <p:tavLst>
                                        <p:tav tm="0">
                                          <p:val>
                                            <p:fltVal val="0"/>
                                          </p:val>
                                        </p:tav>
                                        <p:tav tm="100000">
                                          <p:val>
                                            <p:strVal val="#ppt_h"/>
                                          </p:val>
                                        </p:tav>
                                      </p:tavLst>
                                    </p:anim>
                                    <p:animEffect transition="in" filter="fade">
                                      <p:cBhvr>
                                        <p:cTn id="353" dur="500"/>
                                        <p:tgtEl>
                                          <p:spTgt spid="135"/>
                                        </p:tgtEl>
                                      </p:cBhvr>
                                    </p:animEffect>
                                  </p:childTnLst>
                                </p:cTn>
                              </p:par>
                            </p:childTnLst>
                          </p:cTn>
                        </p:par>
                      </p:childTnLst>
                    </p:cTn>
                  </p:par>
                  <p:par>
                    <p:cTn id="354" fill="hold">
                      <p:stCondLst>
                        <p:cond delay="indefinite"/>
                      </p:stCondLst>
                      <p:childTnLst>
                        <p:par>
                          <p:cTn id="355" fill="hold">
                            <p:stCondLst>
                              <p:cond delay="0"/>
                            </p:stCondLst>
                            <p:childTnLst>
                              <p:par>
                                <p:cTn id="356" presetID="2" presetClass="entr" presetSubtype="4" fill="hold" nodeType="clickEffect">
                                  <p:stCondLst>
                                    <p:cond delay="0"/>
                                  </p:stCondLst>
                                  <p:childTnLst>
                                    <p:set>
                                      <p:cBhvr>
                                        <p:cTn id="357" dur="1" fill="hold">
                                          <p:stCondLst>
                                            <p:cond delay="0"/>
                                          </p:stCondLst>
                                        </p:cTn>
                                        <p:tgtEl>
                                          <p:spTgt spid="139"/>
                                        </p:tgtEl>
                                        <p:attrNameLst>
                                          <p:attrName>style.visibility</p:attrName>
                                        </p:attrNameLst>
                                      </p:cBhvr>
                                      <p:to>
                                        <p:strVal val="visible"/>
                                      </p:to>
                                    </p:set>
                                    <p:anim calcmode="lin" valueType="num">
                                      <p:cBhvr additive="base">
                                        <p:cTn id="358" dur="500" fill="hold"/>
                                        <p:tgtEl>
                                          <p:spTgt spid="139"/>
                                        </p:tgtEl>
                                        <p:attrNameLst>
                                          <p:attrName>ppt_x</p:attrName>
                                        </p:attrNameLst>
                                      </p:cBhvr>
                                      <p:tavLst>
                                        <p:tav tm="0">
                                          <p:val>
                                            <p:strVal val="#ppt_x"/>
                                          </p:val>
                                        </p:tav>
                                        <p:tav tm="100000">
                                          <p:val>
                                            <p:strVal val="#ppt_x"/>
                                          </p:val>
                                        </p:tav>
                                      </p:tavLst>
                                    </p:anim>
                                    <p:anim calcmode="lin" valueType="num">
                                      <p:cBhvr additive="base">
                                        <p:cTn id="359" dur="500" fill="hold"/>
                                        <p:tgtEl>
                                          <p:spTgt spid="139"/>
                                        </p:tgtEl>
                                        <p:attrNameLst>
                                          <p:attrName>ppt_y</p:attrName>
                                        </p:attrNameLst>
                                      </p:cBhvr>
                                      <p:tavLst>
                                        <p:tav tm="0">
                                          <p:val>
                                            <p:strVal val="1+#ppt_h/2"/>
                                          </p:val>
                                        </p:tav>
                                        <p:tav tm="100000">
                                          <p:val>
                                            <p:strVal val="#ppt_y"/>
                                          </p:val>
                                        </p:tav>
                                      </p:tavLst>
                                    </p:anim>
                                  </p:childTnLst>
                                </p:cTn>
                              </p:par>
                              <p:par>
                                <p:cTn id="360" presetID="2" presetClass="entr" presetSubtype="4" fill="hold" grpId="0" nodeType="withEffect">
                                  <p:stCondLst>
                                    <p:cond delay="0"/>
                                  </p:stCondLst>
                                  <p:childTnLst>
                                    <p:set>
                                      <p:cBhvr>
                                        <p:cTn id="361" dur="1" fill="hold">
                                          <p:stCondLst>
                                            <p:cond delay="0"/>
                                          </p:stCondLst>
                                        </p:cTn>
                                        <p:tgtEl>
                                          <p:spTgt spid="141"/>
                                        </p:tgtEl>
                                        <p:attrNameLst>
                                          <p:attrName>style.visibility</p:attrName>
                                        </p:attrNameLst>
                                      </p:cBhvr>
                                      <p:to>
                                        <p:strVal val="visible"/>
                                      </p:to>
                                    </p:set>
                                    <p:anim calcmode="lin" valueType="num">
                                      <p:cBhvr additive="base">
                                        <p:cTn id="362" dur="500" fill="hold"/>
                                        <p:tgtEl>
                                          <p:spTgt spid="141"/>
                                        </p:tgtEl>
                                        <p:attrNameLst>
                                          <p:attrName>ppt_x</p:attrName>
                                        </p:attrNameLst>
                                      </p:cBhvr>
                                      <p:tavLst>
                                        <p:tav tm="0">
                                          <p:val>
                                            <p:strVal val="#ppt_x"/>
                                          </p:val>
                                        </p:tav>
                                        <p:tav tm="100000">
                                          <p:val>
                                            <p:strVal val="#ppt_x"/>
                                          </p:val>
                                        </p:tav>
                                      </p:tavLst>
                                    </p:anim>
                                    <p:anim calcmode="lin" valueType="num">
                                      <p:cBhvr additive="base">
                                        <p:cTn id="363" dur="500" fill="hold"/>
                                        <p:tgtEl>
                                          <p:spTgt spid="141"/>
                                        </p:tgtEl>
                                        <p:attrNameLst>
                                          <p:attrName>ppt_y</p:attrName>
                                        </p:attrNameLst>
                                      </p:cBhvr>
                                      <p:tavLst>
                                        <p:tav tm="0">
                                          <p:val>
                                            <p:strVal val="1+#ppt_h/2"/>
                                          </p:val>
                                        </p:tav>
                                        <p:tav tm="100000">
                                          <p:val>
                                            <p:strVal val="#ppt_y"/>
                                          </p:val>
                                        </p:tav>
                                      </p:tavLst>
                                    </p:anim>
                                  </p:childTnLst>
                                </p:cTn>
                              </p:par>
                              <p:par>
                                <p:cTn id="364" presetID="2" presetClass="entr" presetSubtype="4" fill="hold" nodeType="withEffect">
                                  <p:stCondLst>
                                    <p:cond delay="0"/>
                                  </p:stCondLst>
                                  <p:childTnLst>
                                    <p:set>
                                      <p:cBhvr>
                                        <p:cTn id="365" dur="1" fill="hold">
                                          <p:stCondLst>
                                            <p:cond delay="0"/>
                                          </p:stCondLst>
                                        </p:cTn>
                                        <p:tgtEl>
                                          <p:spTgt spid="142"/>
                                        </p:tgtEl>
                                        <p:attrNameLst>
                                          <p:attrName>style.visibility</p:attrName>
                                        </p:attrNameLst>
                                      </p:cBhvr>
                                      <p:to>
                                        <p:strVal val="visible"/>
                                      </p:to>
                                    </p:set>
                                    <p:anim calcmode="lin" valueType="num">
                                      <p:cBhvr additive="base">
                                        <p:cTn id="366" dur="500" fill="hold"/>
                                        <p:tgtEl>
                                          <p:spTgt spid="142"/>
                                        </p:tgtEl>
                                        <p:attrNameLst>
                                          <p:attrName>ppt_x</p:attrName>
                                        </p:attrNameLst>
                                      </p:cBhvr>
                                      <p:tavLst>
                                        <p:tav tm="0">
                                          <p:val>
                                            <p:strVal val="#ppt_x"/>
                                          </p:val>
                                        </p:tav>
                                        <p:tav tm="100000">
                                          <p:val>
                                            <p:strVal val="#ppt_x"/>
                                          </p:val>
                                        </p:tav>
                                      </p:tavLst>
                                    </p:anim>
                                    <p:anim calcmode="lin" valueType="num">
                                      <p:cBhvr additive="base">
                                        <p:cTn id="367" dur="500" fill="hold"/>
                                        <p:tgtEl>
                                          <p:spTgt spid="142"/>
                                        </p:tgtEl>
                                        <p:attrNameLst>
                                          <p:attrName>ppt_y</p:attrName>
                                        </p:attrNameLst>
                                      </p:cBhvr>
                                      <p:tavLst>
                                        <p:tav tm="0">
                                          <p:val>
                                            <p:strVal val="1+#ppt_h/2"/>
                                          </p:val>
                                        </p:tav>
                                        <p:tav tm="100000">
                                          <p:val>
                                            <p:strVal val="#ppt_y"/>
                                          </p:val>
                                        </p:tav>
                                      </p:tavLst>
                                    </p:anim>
                                  </p:childTnLst>
                                </p:cTn>
                              </p:par>
                            </p:childTnLst>
                          </p:cTn>
                        </p:par>
                      </p:childTnLst>
                    </p:cTn>
                  </p:par>
                  <p:par>
                    <p:cTn id="368" fill="hold">
                      <p:stCondLst>
                        <p:cond delay="indefinite"/>
                      </p:stCondLst>
                      <p:childTnLst>
                        <p:par>
                          <p:cTn id="369" fill="hold">
                            <p:stCondLst>
                              <p:cond delay="0"/>
                            </p:stCondLst>
                            <p:childTnLst>
                              <p:par>
                                <p:cTn id="370" presetID="2" presetClass="entr" presetSubtype="4" fill="hold" grpId="0" nodeType="clickEffect">
                                  <p:stCondLst>
                                    <p:cond delay="0"/>
                                  </p:stCondLst>
                                  <p:childTnLst>
                                    <p:set>
                                      <p:cBhvr>
                                        <p:cTn id="371" dur="1" fill="hold">
                                          <p:stCondLst>
                                            <p:cond delay="0"/>
                                          </p:stCondLst>
                                        </p:cTn>
                                        <p:tgtEl>
                                          <p:spTgt spid="143"/>
                                        </p:tgtEl>
                                        <p:attrNameLst>
                                          <p:attrName>style.visibility</p:attrName>
                                        </p:attrNameLst>
                                      </p:cBhvr>
                                      <p:to>
                                        <p:strVal val="visible"/>
                                      </p:to>
                                    </p:set>
                                    <p:anim calcmode="lin" valueType="num">
                                      <p:cBhvr additive="base">
                                        <p:cTn id="372" dur="500" fill="hold"/>
                                        <p:tgtEl>
                                          <p:spTgt spid="143"/>
                                        </p:tgtEl>
                                        <p:attrNameLst>
                                          <p:attrName>ppt_x</p:attrName>
                                        </p:attrNameLst>
                                      </p:cBhvr>
                                      <p:tavLst>
                                        <p:tav tm="0">
                                          <p:val>
                                            <p:strVal val="#ppt_x"/>
                                          </p:val>
                                        </p:tav>
                                        <p:tav tm="100000">
                                          <p:val>
                                            <p:strVal val="#ppt_x"/>
                                          </p:val>
                                        </p:tav>
                                      </p:tavLst>
                                    </p:anim>
                                    <p:anim calcmode="lin" valueType="num">
                                      <p:cBhvr additive="base">
                                        <p:cTn id="373" dur="500" fill="hold"/>
                                        <p:tgtEl>
                                          <p:spTgt spid="143"/>
                                        </p:tgtEl>
                                        <p:attrNameLst>
                                          <p:attrName>ppt_y</p:attrName>
                                        </p:attrNameLst>
                                      </p:cBhvr>
                                      <p:tavLst>
                                        <p:tav tm="0">
                                          <p:val>
                                            <p:strVal val="1+#ppt_h/2"/>
                                          </p:val>
                                        </p:tav>
                                        <p:tav tm="100000">
                                          <p:val>
                                            <p:strVal val="#ppt_y"/>
                                          </p:val>
                                        </p:tav>
                                      </p:tavLst>
                                    </p:anim>
                                  </p:childTnLst>
                                </p:cTn>
                              </p:par>
                              <p:par>
                                <p:cTn id="374" presetID="2" presetClass="entr" presetSubtype="4" fill="hold" nodeType="withEffect">
                                  <p:stCondLst>
                                    <p:cond delay="0"/>
                                  </p:stCondLst>
                                  <p:childTnLst>
                                    <p:set>
                                      <p:cBhvr>
                                        <p:cTn id="375" dur="1" fill="hold">
                                          <p:stCondLst>
                                            <p:cond delay="0"/>
                                          </p:stCondLst>
                                        </p:cTn>
                                        <p:tgtEl>
                                          <p:spTgt spid="189"/>
                                        </p:tgtEl>
                                        <p:attrNameLst>
                                          <p:attrName>style.visibility</p:attrName>
                                        </p:attrNameLst>
                                      </p:cBhvr>
                                      <p:to>
                                        <p:strVal val="visible"/>
                                      </p:to>
                                    </p:set>
                                    <p:anim calcmode="lin" valueType="num">
                                      <p:cBhvr additive="base">
                                        <p:cTn id="376" dur="500" fill="hold"/>
                                        <p:tgtEl>
                                          <p:spTgt spid="189"/>
                                        </p:tgtEl>
                                        <p:attrNameLst>
                                          <p:attrName>ppt_x</p:attrName>
                                        </p:attrNameLst>
                                      </p:cBhvr>
                                      <p:tavLst>
                                        <p:tav tm="0">
                                          <p:val>
                                            <p:strVal val="#ppt_x"/>
                                          </p:val>
                                        </p:tav>
                                        <p:tav tm="100000">
                                          <p:val>
                                            <p:strVal val="#ppt_x"/>
                                          </p:val>
                                        </p:tav>
                                      </p:tavLst>
                                    </p:anim>
                                    <p:anim calcmode="lin" valueType="num">
                                      <p:cBhvr additive="base">
                                        <p:cTn id="377" dur="500" fill="hold"/>
                                        <p:tgtEl>
                                          <p:spTgt spid="189"/>
                                        </p:tgtEl>
                                        <p:attrNameLst>
                                          <p:attrName>ppt_y</p:attrName>
                                        </p:attrNameLst>
                                      </p:cBhvr>
                                      <p:tavLst>
                                        <p:tav tm="0">
                                          <p:val>
                                            <p:strVal val="1+#ppt_h/2"/>
                                          </p:val>
                                        </p:tav>
                                        <p:tav tm="100000">
                                          <p:val>
                                            <p:strVal val="#ppt_y"/>
                                          </p:val>
                                        </p:tav>
                                      </p:tavLst>
                                    </p:anim>
                                  </p:childTnLst>
                                </p:cTn>
                              </p:par>
                              <p:par>
                                <p:cTn id="378" presetID="2" presetClass="entr" presetSubtype="4" fill="hold" grpId="0" nodeType="withEffect">
                                  <p:stCondLst>
                                    <p:cond delay="0"/>
                                  </p:stCondLst>
                                  <p:childTnLst>
                                    <p:set>
                                      <p:cBhvr>
                                        <p:cTn id="379" dur="1" fill="hold">
                                          <p:stCondLst>
                                            <p:cond delay="0"/>
                                          </p:stCondLst>
                                        </p:cTn>
                                        <p:tgtEl>
                                          <p:spTgt spid="185"/>
                                        </p:tgtEl>
                                        <p:attrNameLst>
                                          <p:attrName>style.visibility</p:attrName>
                                        </p:attrNameLst>
                                      </p:cBhvr>
                                      <p:to>
                                        <p:strVal val="visible"/>
                                      </p:to>
                                    </p:set>
                                    <p:anim calcmode="lin" valueType="num">
                                      <p:cBhvr additive="base">
                                        <p:cTn id="380" dur="500" fill="hold"/>
                                        <p:tgtEl>
                                          <p:spTgt spid="185"/>
                                        </p:tgtEl>
                                        <p:attrNameLst>
                                          <p:attrName>ppt_x</p:attrName>
                                        </p:attrNameLst>
                                      </p:cBhvr>
                                      <p:tavLst>
                                        <p:tav tm="0">
                                          <p:val>
                                            <p:strVal val="#ppt_x"/>
                                          </p:val>
                                        </p:tav>
                                        <p:tav tm="100000">
                                          <p:val>
                                            <p:strVal val="#ppt_x"/>
                                          </p:val>
                                        </p:tav>
                                      </p:tavLst>
                                    </p:anim>
                                    <p:anim calcmode="lin" valueType="num">
                                      <p:cBhvr additive="base">
                                        <p:cTn id="381" dur="500" fill="hold"/>
                                        <p:tgtEl>
                                          <p:spTgt spid="185"/>
                                        </p:tgtEl>
                                        <p:attrNameLst>
                                          <p:attrName>ppt_y</p:attrName>
                                        </p:attrNameLst>
                                      </p:cBhvr>
                                      <p:tavLst>
                                        <p:tav tm="0">
                                          <p:val>
                                            <p:strVal val="1+#ppt_h/2"/>
                                          </p:val>
                                        </p:tav>
                                        <p:tav tm="100000">
                                          <p:val>
                                            <p:strVal val="#ppt_y"/>
                                          </p:val>
                                        </p:tav>
                                      </p:tavLst>
                                    </p:anim>
                                  </p:childTnLst>
                                </p:cTn>
                              </p:par>
                            </p:childTnLst>
                          </p:cTn>
                        </p:par>
                      </p:childTnLst>
                    </p:cTn>
                  </p:par>
                  <p:par>
                    <p:cTn id="382" fill="hold">
                      <p:stCondLst>
                        <p:cond delay="indefinite"/>
                      </p:stCondLst>
                      <p:childTnLst>
                        <p:par>
                          <p:cTn id="383" fill="hold">
                            <p:stCondLst>
                              <p:cond delay="0"/>
                            </p:stCondLst>
                            <p:childTnLst>
                              <p:par>
                                <p:cTn id="384" presetID="2" presetClass="entr" presetSubtype="4" fill="hold" grpId="0" nodeType="clickEffect">
                                  <p:stCondLst>
                                    <p:cond delay="0"/>
                                  </p:stCondLst>
                                  <p:childTnLst>
                                    <p:set>
                                      <p:cBhvr>
                                        <p:cTn id="385" dur="1" fill="hold">
                                          <p:stCondLst>
                                            <p:cond delay="0"/>
                                          </p:stCondLst>
                                        </p:cTn>
                                        <p:tgtEl>
                                          <p:spTgt spid="138"/>
                                        </p:tgtEl>
                                        <p:attrNameLst>
                                          <p:attrName>style.visibility</p:attrName>
                                        </p:attrNameLst>
                                      </p:cBhvr>
                                      <p:to>
                                        <p:strVal val="visible"/>
                                      </p:to>
                                    </p:set>
                                    <p:anim calcmode="lin" valueType="num">
                                      <p:cBhvr additive="base">
                                        <p:cTn id="386" dur="500" fill="hold"/>
                                        <p:tgtEl>
                                          <p:spTgt spid="138"/>
                                        </p:tgtEl>
                                        <p:attrNameLst>
                                          <p:attrName>ppt_x</p:attrName>
                                        </p:attrNameLst>
                                      </p:cBhvr>
                                      <p:tavLst>
                                        <p:tav tm="0">
                                          <p:val>
                                            <p:strVal val="#ppt_x"/>
                                          </p:val>
                                        </p:tav>
                                        <p:tav tm="100000">
                                          <p:val>
                                            <p:strVal val="#ppt_x"/>
                                          </p:val>
                                        </p:tav>
                                      </p:tavLst>
                                    </p:anim>
                                    <p:anim calcmode="lin" valueType="num">
                                      <p:cBhvr additive="base">
                                        <p:cTn id="387" dur="500" fill="hold"/>
                                        <p:tgtEl>
                                          <p:spTgt spid="138"/>
                                        </p:tgtEl>
                                        <p:attrNameLst>
                                          <p:attrName>ppt_y</p:attrName>
                                        </p:attrNameLst>
                                      </p:cBhvr>
                                      <p:tavLst>
                                        <p:tav tm="0">
                                          <p:val>
                                            <p:strVal val="1+#ppt_h/2"/>
                                          </p:val>
                                        </p:tav>
                                        <p:tav tm="100000">
                                          <p:val>
                                            <p:strVal val="#ppt_y"/>
                                          </p:val>
                                        </p:tav>
                                      </p:tavLst>
                                    </p:anim>
                                  </p:childTnLst>
                                </p:cTn>
                              </p:par>
                              <p:par>
                                <p:cTn id="388" presetID="2" presetClass="entr" presetSubtype="4" fill="hold" nodeType="withEffect">
                                  <p:stCondLst>
                                    <p:cond delay="0"/>
                                  </p:stCondLst>
                                  <p:childTnLst>
                                    <p:set>
                                      <p:cBhvr>
                                        <p:cTn id="389" dur="1" fill="hold">
                                          <p:stCondLst>
                                            <p:cond delay="0"/>
                                          </p:stCondLst>
                                        </p:cTn>
                                        <p:tgtEl>
                                          <p:spTgt spid="154"/>
                                        </p:tgtEl>
                                        <p:attrNameLst>
                                          <p:attrName>style.visibility</p:attrName>
                                        </p:attrNameLst>
                                      </p:cBhvr>
                                      <p:to>
                                        <p:strVal val="visible"/>
                                      </p:to>
                                    </p:set>
                                    <p:anim calcmode="lin" valueType="num">
                                      <p:cBhvr additive="base">
                                        <p:cTn id="390" dur="500" fill="hold"/>
                                        <p:tgtEl>
                                          <p:spTgt spid="154"/>
                                        </p:tgtEl>
                                        <p:attrNameLst>
                                          <p:attrName>ppt_x</p:attrName>
                                        </p:attrNameLst>
                                      </p:cBhvr>
                                      <p:tavLst>
                                        <p:tav tm="0">
                                          <p:val>
                                            <p:strVal val="#ppt_x"/>
                                          </p:val>
                                        </p:tav>
                                        <p:tav tm="100000">
                                          <p:val>
                                            <p:strVal val="#ppt_x"/>
                                          </p:val>
                                        </p:tav>
                                      </p:tavLst>
                                    </p:anim>
                                    <p:anim calcmode="lin" valueType="num">
                                      <p:cBhvr additive="base">
                                        <p:cTn id="391" dur="500" fill="hold"/>
                                        <p:tgtEl>
                                          <p:spTgt spid="154"/>
                                        </p:tgtEl>
                                        <p:attrNameLst>
                                          <p:attrName>ppt_y</p:attrName>
                                        </p:attrNameLst>
                                      </p:cBhvr>
                                      <p:tavLst>
                                        <p:tav tm="0">
                                          <p:val>
                                            <p:strVal val="1+#ppt_h/2"/>
                                          </p:val>
                                        </p:tav>
                                        <p:tav tm="100000">
                                          <p:val>
                                            <p:strVal val="#ppt_y"/>
                                          </p:val>
                                        </p:tav>
                                      </p:tavLst>
                                    </p:anim>
                                  </p:childTnLst>
                                </p:cTn>
                              </p:par>
                              <p:par>
                                <p:cTn id="392" presetID="2" presetClass="entr" presetSubtype="4" fill="hold" grpId="0" nodeType="withEffect">
                                  <p:stCondLst>
                                    <p:cond delay="0"/>
                                  </p:stCondLst>
                                  <p:childTnLst>
                                    <p:set>
                                      <p:cBhvr>
                                        <p:cTn id="393" dur="1" fill="hold">
                                          <p:stCondLst>
                                            <p:cond delay="0"/>
                                          </p:stCondLst>
                                        </p:cTn>
                                        <p:tgtEl>
                                          <p:spTgt spid="155"/>
                                        </p:tgtEl>
                                        <p:attrNameLst>
                                          <p:attrName>style.visibility</p:attrName>
                                        </p:attrNameLst>
                                      </p:cBhvr>
                                      <p:to>
                                        <p:strVal val="visible"/>
                                      </p:to>
                                    </p:set>
                                    <p:anim calcmode="lin" valueType="num">
                                      <p:cBhvr additive="base">
                                        <p:cTn id="394" dur="500" fill="hold"/>
                                        <p:tgtEl>
                                          <p:spTgt spid="155"/>
                                        </p:tgtEl>
                                        <p:attrNameLst>
                                          <p:attrName>ppt_x</p:attrName>
                                        </p:attrNameLst>
                                      </p:cBhvr>
                                      <p:tavLst>
                                        <p:tav tm="0">
                                          <p:val>
                                            <p:strVal val="#ppt_x"/>
                                          </p:val>
                                        </p:tav>
                                        <p:tav tm="100000">
                                          <p:val>
                                            <p:strVal val="#ppt_x"/>
                                          </p:val>
                                        </p:tav>
                                      </p:tavLst>
                                    </p:anim>
                                    <p:anim calcmode="lin" valueType="num">
                                      <p:cBhvr additive="base">
                                        <p:cTn id="395" dur="500" fill="hold"/>
                                        <p:tgtEl>
                                          <p:spTgt spid="155"/>
                                        </p:tgtEl>
                                        <p:attrNameLst>
                                          <p:attrName>ppt_y</p:attrName>
                                        </p:attrNameLst>
                                      </p:cBhvr>
                                      <p:tavLst>
                                        <p:tav tm="0">
                                          <p:val>
                                            <p:strVal val="1+#ppt_h/2"/>
                                          </p:val>
                                        </p:tav>
                                        <p:tav tm="100000">
                                          <p:val>
                                            <p:strVal val="#ppt_y"/>
                                          </p:val>
                                        </p:tav>
                                      </p:tavLst>
                                    </p:anim>
                                  </p:childTnLst>
                                </p:cTn>
                              </p:par>
                              <p:par>
                                <p:cTn id="396" presetID="2" presetClass="entr" presetSubtype="4" fill="hold" nodeType="withEffect">
                                  <p:stCondLst>
                                    <p:cond delay="0"/>
                                  </p:stCondLst>
                                  <p:childTnLst>
                                    <p:set>
                                      <p:cBhvr>
                                        <p:cTn id="397" dur="1" fill="hold">
                                          <p:stCondLst>
                                            <p:cond delay="0"/>
                                          </p:stCondLst>
                                        </p:cTn>
                                        <p:tgtEl>
                                          <p:spTgt spid="144"/>
                                        </p:tgtEl>
                                        <p:attrNameLst>
                                          <p:attrName>style.visibility</p:attrName>
                                        </p:attrNameLst>
                                      </p:cBhvr>
                                      <p:to>
                                        <p:strVal val="visible"/>
                                      </p:to>
                                    </p:set>
                                    <p:anim calcmode="lin" valueType="num">
                                      <p:cBhvr additive="base">
                                        <p:cTn id="398" dur="500" fill="hold"/>
                                        <p:tgtEl>
                                          <p:spTgt spid="144"/>
                                        </p:tgtEl>
                                        <p:attrNameLst>
                                          <p:attrName>ppt_x</p:attrName>
                                        </p:attrNameLst>
                                      </p:cBhvr>
                                      <p:tavLst>
                                        <p:tav tm="0">
                                          <p:val>
                                            <p:strVal val="#ppt_x"/>
                                          </p:val>
                                        </p:tav>
                                        <p:tav tm="100000">
                                          <p:val>
                                            <p:strVal val="#ppt_x"/>
                                          </p:val>
                                        </p:tav>
                                      </p:tavLst>
                                    </p:anim>
                                    <p:anim calcmode="lin" valueType="num">
                                      <p:cBhvr additive="base">
                                        <p:cTn id="399"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400" fill="hold">
                      <p:stCondLst>
                        <p:cond delay="indefinite"/>
                      </p:stCondLst>
                      <p:childTnLst>
                        <p:par>
                          <p:cTn id="401" fill="hold">
                            <p:stCondLst>
                              <p:cond delay="0"/>
                            </p:stCondLst>
                            <p:childTnLst>
                              <p:par>
                                <p:cTn id="402" presetID="2" presetClass="entr" presetSubtype="4" fill="hold" grpId="0" nodeType="clickEffect">
                                  <p:stCondLst>
                                    <p:cond delay="0"/>
                                  </p:stCondLst>
                                  <p:childTnLst>
                                    <p:set>
                                      <p:cBhvr>
                                        <p:cTn id="403" dur="1" fill="hold">
                                          <p:stCondLst>
                                            <p:cond delay="0"/>
                                          </p:stCondLst>
                                        </p:cTn>
                                        <p:tgtEl>
                                          <p:spTgt spid="146"/>
                                        </p:tgtEl>
                                        <p:attrNameLst>
                                          <p:attrName>style.visibility</p:attrName>
                                        </p:attrNameLst>
                                      </p:cBhvr>
                                      <p:to>
                                        <p:strVal val="visible"/>
                                      </p:to>
                                    </p:set>
                                    <p:anim calcmode="lin" valueType="num">
                                      <p:cBhvr additive="base">
                                        <p:cTn id="404" dur="500" fill="hold"/>
                                        <p:tgtEl>
                                          <p:spTgt spid="146"/>
                                        </p:tgtEl>
                                        <p:attrNameLst>
                                          <p:attrName>ppt_x</p:attrName>
                                        </p:attrNameLst>
                                      </p:cBhvr>
                                      <p:tavLst>
                                        <p:tav tm="0">
                                          <p:val>
                                            <p:strVal val="#ppt_x"/>
                                          </p:val>
                                        </p:tav>
                                        <p:tav tm="100000">
                                          <p:val>
                                            <p:strVal val="#ppt_x"/>
                                          </p:val>
                                        </p:tav>
                                      </p:tavLst>
                                    </p:anim>
                                    <p:anim calcmode="lin" valueType="num">
                                      <p:cBhvr additive="base">
                                        <p:cTn id="405" dur="500" fill="hold"/>
                                        <p:tgtEl>
                                          <p:spTgt spid="146"/>
                                        </p:tgtEl>
                                        <p:attrNameLst>
                                          <p:attrName>ppt_y</p:attrName>
                                        </p:attrNameLst>
                                      </p:cBhvr>
                                      <p:tavLst>
                                        <p:tav tm="0">
                                          <p:val>
                                            <p:strVal val="1+#ppt_h/2"/>
                                          </p:val>
                                        </p:tav>
                                        <p:tav tm="100000">
                                          <p:val>
                                            <p:strVal val="#ppt_y"/>
                                          </p:val>
                                        </p:tav>
                                      </p:tavLst>
                                    </p:anim>
                                  </p:childTnLst>
                                </p:cTn>
                              </p:par>
                              <p:par>
                                <p:cTn id="406" presetID="2" presetClass="entr" presetSubtype="4" fill="hold" nodeType="withEffect">
                                  <p:stCondLst>
                                    <p:cond delay="0"/>
                                  </p:stCondLst>
                                  <p:childTnLst>
                                    <p:set>
                                      <p:cBhvr>
                                        <p:cTn id="407" dur="1" fill="hold">
                                          <p:stCondLst>
                                            <p:cond delay="0"/>
                                          </p:stCondLst>
                                        </p:cTn>
                                        <p:tgtEl>
                                          <p:spTgt spid="147"/>
                                        </p:tgtEl>
                                        <p:attrNameLst>
                                          <p:attrName>style.visibility</p:attrName>
                                        </p:attrNameLst>
                                      </p:cBhvr>
                                      <p:to>
                                        <p:strVal val="visible"/>
                                      </p:to>
                                    </p:set>
                                    <p:anim calcmode="lin" valueType="num">
                                      <p:cBhvr additive="base">
                                        <p:cTn id="408" dur="500" fill="hold"/>
                                        <p:tgtEl>
                                          <p:spTgt spid="147"/>
                                        </p:tgtEl>
                                        <p:attrNameLst>
                                          <p:attrName>ppt_x</p:attrName>
                                        </p:attrNameLst>
                                      </p:cBhvr>
                                      <p:tavLst>
                                        <p:tav tm="0">
                                          <p:val>
                                            <p:strVal val="#ppt_x"/>
                                          </p:val>
                                        </p:tav>
                                        <p:tav tm="100000">
                                          <p:val>
                                            <p:strVal val="#ppt_x"/>
                                          </p:val>
                                        </p:tav>
                                      </p:tavLst>
                                    </p:anim>
                                    <p:anim calcmode="lin" valueType="num">
                                      <p:cBhvr additive="base">
                                        <p:cTn id="409"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410" fill="hold">
                      <p:stCondLst>
                        <p:cond delay="indefinite"/>
                      </p:stCondLst>
                      <p:childTnLst>
                        <p:par>
                          <p:cTn id="411" fill="hold">
                            <p:stCondLst>
                              <p:cond delay="0"/>
                            </p:stCondLst>
                            <p:childTnLst>
                              <p:par>
                                <p:cTn id="412" presetID="2" presetClass="entr" presetSubtype="4" fill="hold" nodeType="clickEffect">
                                  <p:stCondLst>
                                    <p:cond delay="0"/>
                                  </p:stCondLst>
                                  <p:childTnLst>
                                    <p:set>
                                      <p:cBhvr>
                                        <p:cTn id="413" dur="1" fill="hold">
                                          <p:stCondLst>
                                            <p:cond delay="0"/>
                                          </p:stCondLst>
                                        </p:cTn>
                                        <p:tgtEl>
                                          <p:spTgt spid="149"/>
                                        </p:tgtEl>
                                        <p:attrNameLst>
                                          <p:attrName>style.visibility</p:attrName>
                                        </p:attrNameLst>
                                      </p:cBhvr>
                                      <p:to>
                                        <p:strVal val="visible"/>
                                      </p:to>
                                    </p:set>
                                    <p:anim calcmode="lin" valueType="num">
                                      <p:cBhvr additive="base">
                                        <p:cTn id="414" dur="500" fill="hold"/>
                                        <p:tgtEl>
                                          <p:spTgt spid="149"/>
                                        </p:tgtEl>
                                        <p:attrNameLst>
                                          <p:attrName>ppt_x</p:attrName>
                                        </p:attrNameLst>
                                      </p:cBhvr>
                                      <p:tavLst>
                                        <p:tav tm="0">
                                          <p:val>
                                            <p:strVal val="#ppt_x"/>
                                          </p:val>
                                        </p:tav>
                                        <p:tav tm="100000">
                                          <p:val>
                                            <p:strVal val="#ppt_x"/>
                                          </p:val>
                                        </p:tav>
                                      </p:tavLst>
                                    </p:anim>
                                    <p:anim calcmode="lin" valueType="num">
                                      <p:cBhvr additive="base">
                                        <p:cTn id="415" dur="500" fill="hold"/>
                                        <p:tgtEl>
                                          <p:spTgt spid="149"/>
                                        </p:tgtEl>
                                        <p:attrNameLst>
                                          <p:attrName>ppt_y</p:attrName>
                                        </p:attrNameLst>
                                      </p:cBhvr>
                                      <p:tavLst>
                                        <p:tav tm="0">
                                          <p:val>
                                            <p:strVal val="1+#ppt_h/2"/>
                                          </p:val>
                                        </p:tav>
                                        <p:tav tm="100000">
                                          <p:val>
                                            <p:strVal val="#ppt_y"/>
                                          </p:val>
                                        </p:tav>
                                      </p:tavLst>
                                    </p:anim>
                                  </p:childTnLst>
                                </p:cTn>
                              </p:par>
                              <p:par>
                                <p:cTn id="416" presetID="2" presetClass="entr" presetSubtype="4" fill="hold" grpId="0" nodeType="withEffect">
                                  <p:stCondLst>
                                    <p:cond delay="0"/>
                                  </p:stCondLst>
                                  <p:childTnLst>
                                    <p:set>
                                      <p:cBhvr>
                                        <p:cTn id="417" dur="1" fill="hold">
                                          <p:stCondLst>
                                            <p:cond delay="0"/>
                                          </p:stCondLst>
                                        </p:cTn>
                                        <p:tgtEl>
                                          <p:spTgt spid="145"/>
                                        </p:tgtEl>
                                        <p:attrNameLst>
                                          <p:attrName>style.visibility</p:attrName>
                                        </p:attrNameLst>
                                      </p:cBhvr>
                                      <p:to>
                                        <p:strVal val="visible"/>
                                      </p:to>
                                    </p:set>
                                    <p:anim calcmode="lin" valueType="num">
                                      <p:cBhvr additive="base">
                                        <p:cTn id="418" dur="500" fill="hold"/>
                                        <p:tgtEl>
                                          <p:spTgt spid="145"/>
                                        </p:tgtEl>
                                        <p:attrNameLst>
                                          <p:attrName>ppt_x</p:attrName>
                                        </p:attrNameLst>
                                      </p:cBhvr>
                                      <p:tavLst>
                                        <p:tav tm="0">
                                          <p:val>
                                            <p:strVal val="#ppt_x"/>
                                          </p:val>
                                        </p:tav>
                                        <p:tav tm="100000">
                                          <p:val>
                                            <p:strVal val="#ppt_x"/>
                                          </p:val>
                                        </p:tav>
                                      </p:tavLst>
                                    </p:anim>
                                    <p:anim calcmode="lin" valueType="num">
                                      <p:cBhvr additive="base">
                                        <p:cTn id="419"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par>
                    <p:cTn id="420" fill="hold">
                      <p:stCondLst>
                        <p:cond delay="indefinite"/>
                      </p:stCondLst>
                      <p:childTnLst>
                        <p:par>
                          <p:cTn id="421" fill="hold">
                            <p:stCondLst>
                              <p:cond delay="0"/>
                            </p:stCondLst>
                            <p:childTnLst>
                              <p:par>
                                <p:cTn id="422" presetID="2" presetClass="entr" presetSubtype="4" fill="hold" nodeType="clickEffect">
                                  <p:stCondLst>
                                    <p:cond delay="0"/>
                                  </p:stCondLst>
                                  <p:childTnLst>
                                    <p:set>
                                      <p:cBhvr>
                                        <p:cTn id="423" dur="1" fill="hold">
                                          <p:stCondLst>
                                            <p:cond delay="0"/>
                                          </p:stCondLst>
                                        </p:cTn>
                                        <p:tgtEl>
                                          <p:spTgt spid="169"/>
                                        </p:tgtEl>
                                        <p:attrNameLst>
                                          <p:attrName>style.visibility</p:attrName>
                                        </p:attrNameLst>
                                      </p:cBhvr>
                                      <p:to>
                                        <p:strVal val="visible"/>
                                      </p:to>
                                    </p:set>
                                    <p:anim calcmode="lin" valueType="num">
                                      <p:cBhvr additive="base">
                                        <p:cTn id="424" dur="500" fill="hold"/>
                                        <p:tgtEl>
                                          <p:spTgt spid="169"/>
                                        </p:tgtEl>
                                        <p:attrNameLst>
                                          <p:attrName>ppt_x</p:attrName>
                                        </p:attrNameLst>
                                      </p:cBhvr>
                                      <p:tavLst>
                                        <p:tav tm="0">
                                          <p:val>
                                            <p:strVal val="#ppt_x"/>
                                          </p:val>
                                        </p:tav>
                                        <p:tav tm="100000">
                                          <p:val>
                                            <p:strVal val="#ppt_x"/>
                                          </p:val>
                                        </p:tav>
                                      </p:tavLst>
                                    </p:anim>
                                    <p:anim calcmode="lin" valueType="num">
                                      <p:cBhvr additive="base">
                                        <p:cTn id="425" dur="500" fill="hold"/>
                                        <p:tgtEl>
                                          <p:spTgt spid="169"/>
                                        </p:tgtEl>
                                        <p:attrNameLst>
                                          <p:attrName>ppt_y</p:attrName>
                                        </p:attrNameLst>
                                      </p:cBhvr>
                                      <p:tavLst>
                                        <p:tav tm="0">
                                          <p:val>
                                            <p:strVal val="1+#ppt_h/2"/>
                                          </p:val>
                                        </p:tav>
                                        <p:tav tm="100000">
                                          <p:val>
                                            <p:strVal val="#ppt_y"/>
                                          </p:val>
                                        </p:tav>
                                      </p:tavLst>
                                    </p:anim>
                                  </p:childTnLst>
                                </p:cTn>
                              </p:par>
                              <p:par>
                                <p:cTn id="426" presetID="2" presetClass="entr" presetSubtype="4" fill="hold" grpId="0" nodeType="withEffect">
                                  <p:stCondLst>
                                    <p:cond delay="0"/>
                                  </p:stCondLst>
                                  <p:childTnLst>
                                    <p:set>
                                      <p:cBhvr>
                                        <p:cTn id="427" dur="1" fill="hold">
                                          <p:stCondLst>
                                            <p:cond delay="0"/>
                                          </p:stCondLst>
                                        </p:cTn>
                                        <p:tgtEl>
                                          <p:spTgt spid="148"/>
                                        </p:tgtEl>
                                        <p:attrNameLst>
                                          <p:attrName>style.visibility</p:attrName>
                                        </p:attrNameLst>
                                      </p:cBhvr>
                                      <p:to>
                                        <p:strVal val="visible"/>
                                      </p:to>
                                    </p:set>
                                    <p:anim calcmode="lin" valueType="num">
                                      <p:cBhvr additive="base">
                                        <p:cTn id="428" dur="500" fill="hold"/>
                                        <p:tgtEl>
                                          <p:spTgt spid="148"/>
                                        </p:tgtEl>
                                        <p:attrNameLst>
                                          <p:attrName>ppt_x</p:attrName>
                                        </p:attrNameLst>
                                      </p:cBhvr>
                                      <p:tavLst>
                                        <p:tav tm="0">
                                          <p:val>
                                            <p:strVal val="#ppt_x"/>
                                          </p:val>
                                        </p:tav>
                                        <p:tav tm="100000">
                                          <p:val>
                                            <p:strVal val="#ppt_x"/>
                                          </p:val>
                                        </p:tav>
                                      </p:tavLst>
                                    </p:anim>
                                    <p:anim calcmode="lin" valueType="num">
                                      <p:cBhvr additive="base">
                                        <p:cTn id="429" dur="500" fill="hold"/>
                                        <p:tgtEl>
                                          <p:spTgt spid="148"/>
                                        </p:tgtEl>
                                        <p:attrNameLst>
                                          <p:attrName>ppt_y</p:attrName>
                                        </p:attrNameLst>
                                      </p:cBhvr>
                                      <p:tavLst>
                                        <p:tav tm="0">
                                          <p:val>
                                            <p:strVal val="1+#ppt_h/2"/>
                                          </p:val>
                                        </p:tav>
                                        <p:tav tm="100000">
                                          <p:val>
                                            <p:strVal val="#ppt_y"/>
                                          </p:val>
                                        </p:tav>
                                      </p:tavLst>
                                    </p:anim>
                                  </p:childTnLst>
                                </p:cTn>
                              </p:par>
                            </p:childTnLst>
                          </p:cTn>
                        </p:par>
                      </p:childTnLst>
                    </p:cTn>
                  </p:par>
                  <p:par>
                    <p:cTn id="430" fill="hold">
                      <p:stCondLst>
                        <p:cond delay="indefinite"/>
                      </p:stCondLst>
                      <p:childTnLst>
                        <p:par>
                          <p:cTn id="431" fill="hold">
                            <p:stCondLst>
                              <p:cond delay="0"/>
                            </p:stCondLst>
                            <p:childTnLst>
                              <p:par>
                                <p:cTn id="432" presetID="42" presetClass="entr" presetSubtype="0" fill="hold" nodeType="clickEffect">
                                  <p:stCondLst>
                                    <p:cond delay="0"/>
                                  </p:stCondLst>
                                  <p:childTnLst>
                                    <p:set>
                                      <p:cBhvr>
                                        <p:cTn id="433" dur="1" fill="hold">
                                          <p:stCondLst>
                                            <p:cond delay="0"/>
                                          </p:stCondLst>
                                        </p:cTn>
                                        <p:tgtEl>
                                          <p:spTgt spid="168"/>
                                        </p:tgtEl>
                                        <p:attrNameLst>
                                          <p:attrName>style.visibility</p:attrName>
                                        </p:attrNameLst>
                                      </p:cBhvr>
                                      <p:to>
                                        <p:strVal val="visible"/>
                                      </p:to>
                                    </p:set>
                                    <p:animEffect transition="in" filter="fade">
                                      <p:cBhvr>
                                        <p:cTn id="434" dur="1000"/>
                                        <p:tgtEl>
                                          <p:spTgt spid="168"/>
                                        </p:tgtEl>
                                      </p:cBhvr>
                                    </p:animEffect>
                                    <p:anim calcmode="lin" valueType="num">
                                      <p:cBhvr>
                                        <p:cTn id="435" dur="1000" fill="hold"/>
                                        <p:tgtEl>
                                          <p:spTgt spid="168"/>
                                        </p:tgtEl>
                                        <p:attrNameLst>
                                          <p:attrName>ppt_x</p:attrName>
                                        </p:attrNameLst>
                                      </p:cBhvr>
                                      <p:tavLst>
                                        <p:tav tm="0">
                                          <p:val>
                                            <p:strVal val="#ppt_x"/>
                                          </p:val>
                                        </p:tav>
                                        <p:tav tm="100000">
                                          <p:val>
                                            <p:strVal val="#ppt_x"/>
                                          </p:val>
                                        </p:tav>
                                      </p:tavLst>
                                    </p:anim>
                                    <p:anim calcmode="lin" valueType="num">
                                      <p:cBhvr>
                                        <p:cTn id="436" dur="1000" fill="hold"/>
                                        <p:tgtEl>
                                          <p:spTgt spid="168"/>
                                        </p:tgtEl>
                                        <p:attrNameLst>
                                          <p:attrName>ppt_y</p:attrName>
                                        </p:attrNameLst>
                                      </p:cBhvr>
                                      <p:tavLst>
                                        <p:tav tm="0">
                                          <p:val>
                                            <p:strVal val="#ppt_y+.1"/>
                                          </p:val>
                                        </p:tav>
                                        <p:tav tm="100000">
                                          <p:val>
                                            <p:strVal val="#ppt_y"/>
                                          </p:val>
                                        </p:tav>
                                      </p:tavLst>
                                    </p:anim>
                                  </p:childTnLst>
                                </p:cTn>
                              </p:par>
                              <p:par>
                                <p:cTn id="437" presetID="42" presetClass="entr" presetSubtype="0" fill="hold" grpId="0" nodeType="withEffect">
                                  <p:stCondLst>
                                    <p:cond delay="0"/>
                                  </p:stCondLst>
                                  <p:childTnLst>
                                    <p:set>
                                      <p:cBhvr>
                                        <p:cTn id="438" dur="1" fill="hold">
                                          <p:stCondLst>
                                            <p:cond delay="0"/>
                                          </p:stCondLst>
                                        </p:cTn>
                                        <p:tgtEl>
                                          <p:spTgt spid="170"/>
                                        </p:tgtEl>
                                        <p:attrNameLst>
                                          <p:attrName>style.visibility</p:attrName>
                                        </p:attrNameLst>
                                      </p:cBhvr>
                                      <p:to>
                                        <p:strVal val="visible"/>
                                      </p:to>
                                    </p:set>
                                    <p:animEffect transition="in" filter="fade">
                                      <p:cBhvr>
                                        <p:cTn id="439" dur="1000"/>
                                        <p:tgtEl>
                                          <p:spTgt spid="170"/>
                                        </p:tgtEl>
                                      </p:cBhvr>
                                    </p:animEffect>
                                    <p:anim calcmode="lin" valueType="num">
                                      <p:cBhvr>
                                        <p:cTn id="440" dur="1000" fill="hold"/>
                                        <p:tgtEl>
                                          <p:spTgt spid="170"/>
                                        </p:tgtEl>
                                        <p:attrNameLst>
                                          <p:attrName>ppt_x</p:attrName>
                                        </p:attrNameLst>
                                      </p:cBhvr>
                                      <p:tavLst>
                                        <p:tav tm="0">
                                          <p:val>
                                            <p:strVal val="#ppt_x"/>
                                          </p:val>
                                        </p:tav>
                                        <p:tav tm="100000">
                                          <p:val>
                                            <p:strVal val="#ppt_x"/>
                                          </p:val>
                                        </p:tav>
                                      </p:tavLst>
                                    </p:anim>
                                    <p:anim calcmode="lin" valueType="num">
                                      <p:cBhvr>
                                        <p:cTn id="441" dur="1000" fill="hold"/>
                                        <p:tgtEl>
                                          <p:spTgt spid="170"/>
                                        </p:tgtEl>
                                        <p:attrNameLst>
                                          <p:attrName>ppt_y</p:attrName>
                                        </p:attrNameLst>
                                      </p:cBhvr>
                                      <p:tavLst>
                                        <p:tav tm="0">
                                          <p:val>
                                            <p:strVal val="#ppt_y+.1"/>
                                          </p:val>
                                        </p:tav>
                                        <p:tav tm="100000">
                                          <p:val>
                                            <p:strVal val="#ppt_y"/>
                                          </p:val>
                                        </p:tav>
                                      </p:tavLst>
                                    </p:anim>
                                  </p:childTnLst>
                                </p:cTn>
                              </p:par>
                            </p:childTnLst>
                          </p:cTn>
                        </p:par>
                      </p:childTnLst>
                    </p:cTn>
                  </p:par>
                  <p:par>
                    <p:cTn id="442" fill="hold">
                      <p:stCondLst>
                        <p:cond delay="indefinite"/>
                      </p:stCondLst>
                      <p:childTnLst>
                        <p:par>
                          <p:cTn id="443" fill="hold">
                            <p:stCondLst>
                              <p:cond delay="0"/>
                            </p:stCondLst>
                            <p:childTnLst>
                              <p:par>
                                <p:cTn id="444" presetID="42" presetClass="entr" presetSubtype="0" fill="hold" grpId="0" nodeType="clickEffect">
                                  <p:stCondLst>
                                    <p:cond delay="0"/>
                                  </p:stCondLst>
                                  <p:childTnLst>
                                    <p:set>
                                      <p:cBhvr>
                                        <p:cTn id="445" dur="1" fill="hold">
                                          <p:stCondLst>
                                            <p:cond delay="0"/>
                                          </p:stCondLst>
                                        </p:cTn>
                                        <p:tgtEl>
                                          <p:spTgt spid="167"/>
                                        </p:tgtEl>
                                        <p:attrNameLst>
                                          <p:attrName>style.visibility</p:attrName>
                                        </p:attrNameLst>
                                      </p:cBhvr>
                                      <p:to>
                                        <p:strVal val="visible"/>
                                      </p:to>
                                    </p:set>
                                    <p:animEffect transition="in" filter="fade">
                                      <p:cBhvr>
                                        <p:cTn id="446" dur="1000"/>
                                        <p:tgtEl>
                                          <p:spTgt spid="167"/>
                                        </p:tgtEl>
                                      </p:cBhvr>
                                    </p:animEffect>
                                    <p:anim calcmode="lin" valueType="num">
                                      <p:cBhvr>
                                        <p:cTn id="447" dur="1000" fill="hold"/>
                                        <p:tgtEl>
                                          <p:spTgt spid="167"/>
                                        </p:tgtEl>
                                        <p:attrNameLst>
                                          <p:attrName>ppt_x</p:attrName>
                                        </p:attrNameLst>
                                      </p:cBhvr>
                                      <p:tavLst>
                                        <p:tav tm="0">
                                          <p:val>
                                            <p:strVal val="#ppt_x"/>
                                          </p:val>
                                        </p:tav>
                                        <p:tav tm="100000">
                                          <p:val>
                                            <p:strVal val="#ppt_x"/>
                                          </p:val>
                                        </p:tav>
                                      </p:tavLst>
                                    </p:anim>
                                    <p:anim calcmode="lin" valueType="num">
                                      <p:cBhvr>
                                        <p:cTn id="448" dur="100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449" fill="hold">
                      <p:stCondLst>
                        <p:cond delay="indefinite"/>
                      </p:stCondLst>
                      <p:childTnLst>
                        <p:par>
                          <p:cTn id="450" fill="hold">
                            <p:stCondLst>
                              <p:cond delay="0"/>
                            </p:stCondLst>
                            <p:childTnLst>
                              <p:par>
                                <p:cTn id="451" presetID="2" presetClass="entr" presetSubtype="4" fill="hold" nodeType="clickEffect">
                                  <p:stCondLst>
                                    <p:cond delay="0"/>
                                  </p:stCondLst>
                                  <p:childTnLst>
                                    <p:set>
                                      <p:cBhvr>
                                        <p:cTn id="452" dur="1" fill="hold">
                                          <p:stCondLst>
                                            <p:cond delay="0"/>
                                          </p:stCondLst>
                                        </p:cTn>
                                        <p:tgtEl>
                                          <p:spTgt spid="161"/>
                                        </p:tgtEl>
                                        <p:attrNameLst>
                                          <p:attrName>style.visibility</p:attrName>
                                        </p:attrNameLst>
                                      </p:cBhvr>
                                      <p:to>
                                        <p:strVal val="visible"/>
                                      </p:to>
                                    </p:set>
                                    <p:anim calcmode="lin" valueType="num">
                                      <p:cBhvr additive="base">
                                        <p:cTn id="453" dur="500" fill="hold"/>
                                        <p:tgtEl>
                                          <p:spTgt spid="161"/>
                                        </p:tgtEl>
                                        <p:attrNameLst>
                                          <p:attrName>ppt_x</p:attrName>
                                        </p:attrNameLst>
                                      </p:cBhvr>
                                      <p:tavLst>
                                        <p:tav tm="0">
                                          <p:val>
                                            <p:strVal val="#ppt_x"/>
                                          </p:val>
                                        </p:tav>
                                        <p:tav tm="100000">
                                          <p:val>
                                            <p:strVal val="#ppt_x"/>
                                          </p:val>
                                        </p:tav>
                                      </p:tavLst>
                                    </p:anim>
                                    <p:anim calcmode="lin" valueType="num">
                                      <p:cBhvr additive="base">
                                        <p:cTn id="454" dur="500" fill="hold"/>
                                        <p:tgtEl>
                                          <p:spTgt spid="161"/>
                                        </p:tgtEl>
                                        <p:attrNameLst>
                                          <p:attrName>ppt_y</p:attrName>
                                        </p:attrNameLst>
                                      </p:cBhvr>
                                      <p:tavLst>
                                        <p:tav tm="0">
                                          <p:val>
                                            <p:strVal val="1+#ppt_h/2"/>
                                          </p:val>
                                        </p:tav>
                                        <p:tav tm="100000">
                                          <p:val>
                                            <p:strVal val="#ppt_y"/>
                                          </p:val>
                                        </p:tav>
                                      </p:tavLst>
                                    </p:anim>
                                  </p:childTnLst>
                                </p:cTn>
                              </p:par>
                              <p:par>
                                <p:cTn id="455" presetID="2" presetClass="entr" presetSubtype="4" fill="hold" nodeType="withEffect">
                                  <p:stCondLst>
                                    <p:cond delay="0"/>
                                  </p:stCondLst>
                                  <p:childTnLst>
                                    <p:set>
                                      <p:cBhvr>
                                        <p:cTn id="456" dur="1" fill="hold">
                                          <p:stCondLst>
                                            <p:cond delay="0"/>
                                          </p:stCondLst>
                                        </p:cTn>
                                        <p:tgtEl>
                                          <p:spTgt spid="162"/>
                                        </p:tgtEl>
                                        <p:attrNameLst>
                                          <p:attrName>style.visibility</p:attrName>
                                        </p:attrNameLst>
                                      </p:cBhvr>
                                      <p:to>
                                        <p:strVal val="visible"/>
                                      </p:to>
                                    </p:set>
                                    <p:anim calcmode="lin" valueType="num">
                                      <p:cBhvr additive="base">
                                        <p:cTn id="457" dur="500" fill="hold"/>
                                        <p:tgtEl>
                                          <p:spTgt spid="162"/>
                                        </p:tgtEl>
                                        <p:attrNameLst>
                                          <p:attrName>ppt_x</p:attrName>
                                        </p:attrNameLst>
                                      </p:cBhvr>
                                      <p:tavLst>
                                        <p:tav tm="0">
                                          <p:val>
                                            <p:strVal val="#ppt_x"/>
                                          </p:val>
                                        </p:tav>
                                        <p:tav tm="100000">
                                          <p:val>
                                            <p:strVal val="#ppt_x"/>
                                          </p:val>
                                        </p:tav>
                                      </p:tavLst>
                                    </p:anim>
                                    <p:anim calcmode="lin" valueType="num">
                                      <p:cBhvr additive="base">
                                        <p:cTn id="458" dur="500" fill="hold"/>
                                        <p:tgtEl>
                                          <p:spTgt spid="162"/>
                                        </p:tgtEl>
                                        <p:attrNameLst>
                                          <p:attrName>ppt_y</p:attrName>
                                        </p:attrNameLst>
                                      </p:cBhvr>
                                      <p:tavLst>
                                        <p:tav tm="0">
                                          <p:val>
                                            <p:strVal val="1+#ppt_h/2"/>
                                          </p:val>
                                        </p:tav>
                                        <p:tav tm="100000">
                                          <p:val>
                                            <p:strVal val="#ppt_y"/>
                                          </p:val>
                                        </p:tav>
                                      </p:tavLst>
                                    </p:anim>
                                  </p:childTnLst>
                                </p:cTn>
                              </p:par>
                              <p:par>
                                <p:cTn id="459" presetID="2" presetClass="entr" presetSubtype="4" fill="hold" nodeType="withEffect">
                                  <p:stCondLst>
                                    <p:cond delay="0"/>
                                  </p:stCondLst>
                                  <p:childTnLst>
                                    <p:set>
                                      <p:cBhvr>
                                        <p:cTn id="460" dur="1" fill="hold">
                                          <p:stCondLst>
                                            <p:cond delay="0"/>
                                          </p:stCondLst>
                                        </p:cTn>
                                        <p:tgtEl>
                                          <p:spTgt spid="164"/>
                                        </p:tgtEl>
                                        <p:attrNameLst>
                                          <p:attrName>style.visibility</p:attrName>
                                        </p:attrNameLst>
                                      </p:cBhvr>
                                      <p:to>
                                        <p:strVal val="visible"/>
                                      </p:to>
                                    </p:set>
                                    <p:anim calcmode="lin" valueType="num">
                                      <p:cBhvr additive="base">
                                        <p:cTn id="461" dur="500" fill="hold"/>
                                        <p:tgtEl>
                                          <p:spTgt spid="164"/>
                                        </p:tgtEl>
                                        <p:attrNameLst>
                                          <p:attrName>ppt_x</p:attrName>
                                        </p:attrNameLst>
                                      </p:cBhvr>
                                      <p:tavLst>
                                        <p:tav tm="0">
                                          <p:val>
                                            <p:strVal val="#ppt_x"/>
                                          </p:val>
                                        </p:tav>
                                        <p:tav tm="100000">
                                          <p:val>
                                            <p:strVal val="#ppt_x"/>
                                          </p:val>
                                        </p:tav>
                                      </p:tavLst>
                                    </p:anim>
                                    <p:anim calcmode="lin" valueType="num">
                                      <p:cBhvr additive="base">
                                        <p:cTn id="462" dur="500" fill="hold"/>
                                        <p:tgtEl>
                                          <p:spTgt spid="164"/>
                                        </p:tgtEl>
                                        <p:attrNameLst>
                                          <p:attrName>ppt_y</p:attrName>
                                        </p:attrNameLst>
                                      </p:cBhvr>
                                      <p:tavLst>
                                        <p:tav tm="0">
                                          <p:val>
                                            <p:strVal val="1+#ppt_h/2"/>
                                          </p:val>
                                        </p:tav>
                                        <p:tav tm="100000">
                                          <p:val>
                                            <p:strVal val="#ppt_y"/>
                                          </p:val>
                                        </p:tav>
                                      </p:tavLst>
                                    </p:anim>
                                  </p:childTnLst>
                                </p:cTn>
                              </p:par>
                              <p:par>
                                <p:cTn id="463" presetID="2" presetClass="entr" presetSubtype="4" fill="hold" grpId="0" nodeType="withEffect">
                                  <p:stCondLst>
                                    <p:cond delay="0"/>
                                  </p:stCondLst>
                                  <p:childTnLst>
                                    <p:set>
                                      <p:cBhvr>
                                        <p:cTn id="464" dur="1" fill="hold">
                                          <p:stCondLst>
                                            <p:cond delay="0"/>
                                          </p:stCondLst>
                                        </p:cTn>
                                        <p:tgtEl>
                                          <p:spTgt spid="158"/>
                                        </p:tgtEl>
                                        <p:attrNameLst>
                                          <p:attrName>style.visibility</p:attrName>
                                        </p:attrNameLst>
                                      </p:cBhvr>
                                      <p:to>
                                        <p:strVal val="visible"/>
                                      </p:to>
                                    </p:set>
                                    <p:anim calcmode="lin" valueType="num">
                                      <p:cBhvr additive="base">
                                        <p:cTn id="465" dur="500" fill="hold"/>
                                        <p:tgtEl>
                                          <p:spTgt spid="158"/>
                                        </p:tgtEl>
                                        <p:attrNameLst>
                                          <p:attrName>ppt_x</p:attrName>
                                        </p:attrNameLst>
                                      </p:cBhvr>
                                      <p:tavLst>
                                        <p:tav tm="0">
                                          <p:val>
                                            <p:strVal val="#ppt_x"/>
                                          </p:val>
                                        </p:tav>
                                        <p:tav tm="100000">
                                          <p:val>
                                            <p:strVal val="#ppt_x"/>
                                          </p:val>
                                        </p:tav>
                                      </p:tavLst>
                                    </p:anim>
                                    <p:anim calcmode="lin" valueType="num">
                                      <p:cBhvr additive="base">
                                        <p:cTn id="466" dur="500" fill="hold"/>
                                        <p:tgtEl>
                                          <p:spTgt spid="158"/>
                                        </p:tgtEl>
                                        <p:attrNameLst>
                                          <p:attrName>ppt_y</p:attrName>
                                        </p:attrNameLst>
                                      </p:cBhvr>
                                      <p:tavLst>
                                        <p:tav tm="0">
                                          <p:val>
                                            <p:strVal val="1+#ppt_h/2"/>
                                          </p:val>
                                        </p:tav>
                                        <p:tav tm="100000">
                                          <p:val>
                                            <p:strVal val="#ppt_y"/>
                                          </p:val>
                                        </p:tav>
                                      </p:tavLst>
                                    </p:anim>
                                  </p:childTnLst>
                                </p:cTn>
                              </p:par>
                            </p:childTnLst>
                          </p:cTn>
                        </p:par>
                      </p:childTnLst>
                    </p:cTn>
                  </p:par>
                  <p:par>
                    <p:cTn id="467" fill="hold">
                      <p:stCondLst>
                        <p:cond delay="indefinite"/>
                      </p:stCondLst>
                      <p:childTnLst>
                        <p:par>
                          <p:cTn id="468" fill="hold">
                            <p:stCondLst>
                              <p:cond delay="0"/>
                            </p:stCondLst>
                            <p:childTnLst>
                              <p:par>
                                <p:cTn id="469" presetID="2" presetClass="entr" presetSubtype="4" fill="hold" grpId="0" nodeType="clickEffect">
                                  <p:stCondLst>
                                    <p:cond delay="0"/>
                                  </p:stCondLst>
                                  <p:childTnLst>
                                    <p:set>
                                      <p:cBhvr>
                                        <p:cTn id="470" dur="1" fill="hold">
                                          <p:stCondLst>
                                            <p:cond delay="0"/>
                                          </p:stCondLst>
                                        </p:cTn>
                                        <p:tgtEl>
                                          <p:spTgt spid="163"/>
                                        </p:tgtEl>
                                        <p:attrNameLst>
                                          <p:attrName>style.visibility</p:attrName>
                                        </p:attrNameLst>
                                      </p:cBhvr>
                                      <p:to>
                                        <p:strVal val="visible"/>
                                      </p:to>
                                    </p:set>
                                    <p:anim calcmode="lin" valueType="num">
                                      <p:cBhvr additive="base">
                                        <p:cTn id="471" dur="500" fill="hold"/>
                                        <p:tgtEl>
                                          <p:spTgt spid="163"/>
                                        </p:tgtEl>
                                        <p:attrNameLst>
                                          <p:attrName>ppt_x</p:attrName>
                                        </p:attrNameLst>
                                      </p:cBhvr>
                                      <p:tavLst>
                                        <p:tav tm="0">
                                          <p:val>
                                            <p:strVal val="#ppt_x"/>
                                          </p:val>
                                        </p:tav>
                                        <p:tav tm="100000">
                                          <p:val>
                                            <p:strVal val="#ppt_x"/>
                                          </p:val>
                                        </p:tav>
                                      </p:tavLst>
                                    </p:anim>
                                    <p:anim calcmode="lin" valueType="num">
                                      <p:cBhvr additive="base">
                                        <p:cTn id="472" dur="5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473" fill="hold">
                      <p:stCondLst>
                        <p:cond delay="indefinite"/>
                      </p:stCondLst>
                      <p:childTnLst>
                        <p:par>
                          <p:cTn id="474" fill="hold">
                            <p:stCondLst>
                              <p:cond delay="0"/>
                            </p:stCondLst>
                            <p:childTnLst>
                              <p:par>
                                <p:cTn id="475" presetID="2" presetClass="entr" presetSubtype="4" fill="hold" grpId="0" nodeType="clickEffect">
                                  <p:stCondLst>
                                    <p:cond delay="0"/>
                                  </p:stCondLst>
                                  <p:childTnLst>
                                    <p:set>
                                      <p:cBhvr>
                                        <p:cTn id="476" dur="1" fill="hold">
                                          <p:stCondLst>
                                            <p:cond delay="0"/>
                                          </p:stCondLst>
                                        </p:cTn>
                                        <p:tgtEl>
                                          <p:spTgt spid="165"/>
                                        </p:tgtEl>
                                        <p:attrNameLst>
                                          <p:attrName>style.visibility</p:attrName>
                                        </p:attrNameLst>
                                      </p:cBhvr>
                                      <p:to>
                                        <p:strVal val="visible"/>
                                      </p:to>
                                    </p:set>
                                    <p:anim calcmode="lin" valueType="num">
                                      <p:cBhvr additive="base">
                                        <p:cTn id="477" dur="500" fill="hold"/>
                                        <p:tgtEl>
                                          <p:spTgt spid="165"/>
                                        </p:tgtEl>
                                        <p:attrNameLst>
                                          <p:attrName>ppt_x</p:attrName>
                                        </p:attrNameLst>
                                      </p:cBhvr>
                                      <p:tavLst>
                                        <p:tav tm="0">
                                          <p:val>
                                            <p:strVal val="#ppt_x"/>
                                          </p:val>
                                        </p:tav>
                                        <p:tav tm="100000">
                                          <p:val>
                                            <p:strVal val="#ppt_x"/>
                                          </p:val>
                                        </p:tav>
                                      </p:tavLst>
                                    </p:anim>
                                    <p:anim calcmode="lin" valueType="num">
                                      <p:cBhvr additive="base">
                                        <p:cTn id="478" dur="500" fill="hold"/>
                                        <p:tgtEl>
                                          <p:spTgt spid="165"/>
                                        </p:tgtEl>
                                        <p:attrNameLst>
                                          <p:attrName>ppt_y</p:attrName>
                                        </p:attrNameLst>
                                      </p:cBhvr>
                                      <p:tavLst>
                                        <p:tav tm="0">
                                          <p:val>
                                            <p:strVal val="1+#ppt_h/2"/>
                                          </p:val>
                                        </p:tav>
                                        <p:tav tm="100000">
                                          <p:val>
                                            <p:strVal val="#ppt_y"/>
                                          </p:val>
                                        </p:tav>
                                      </p:tavLst>
                                    </p:anim>
                                  </p:childTnLst>
                                </p:cTn>
                              </p:par>
                              <p:par>
                                <p:cTn id="479" presetID="2" presetClass="entr" presetSubtype="4" fill="hold" grpId="0" nodeType="withEffect">
                                  <p:stCondLst>
                                    <p:cond delay="0"/>
                                  </p:stCondLst>
                                  <p:childTnLst>
                                    <p:set>
                                      <p:cBhvr>
                                        <p:cTn id="480" dur="1" fill="hold">
                                          <p:stCondLst>
                                            <p:cond delay="0"/>
                                          </p:stCondLst>
                                        </p:cTn>
                                        <p:tgtEl>
                                          <p:spTgt spid="171"/>
                                        </p:tgtEl>
                                        <p:attrNameLst>
                                          <p:attrName>style.visibility</p:attrName>
                                        </p:attrNameLst>
                                      </p:cBhvr>
                                      <p:to>
                                        <p:strVal val="visible"/>
                                      </p:to>
                                    </p:set>
                                    <p:anim calcmode="lin" valueType="num">
                                      <p:cBhvr additive="base">
                                        <p:cTn id="481" dur="500" fill="hold"/>
                                        <p:tgtEl>
                                          <p:spTgt spid="171"/>
                                        </p:tgtEl>
                                        <p:attrNameLst>
                                          <p:attrName>ppt_x</p:attrName>
                                        </p:attrNameLst>
                                      </p:cBhvr>
                                      <p:tavLst>
                                        <p:tav tm="0">
                                          <p:val>
                                            <p:strVal val="#ppt_x"/>
                                          </p:val>
                                        </p:tav>
                                        <p:tav tm="100000">
                                          <p:val>
                                            <p:strVal val="#ppt_x"/>
                                          </p:val>
                                        </p:tav>
                                      </p:tavLst>
                                    </p:anim>
                                    <p:anim calcmode="lin" valueType="num">
                                      <p:cBhvr additive="base">
                                        <p:cTn id="482" dur="500" fill="hold"/>
                                        <p:tgtEl>
                                          <p:spTgt spid="171"/>
                                        </p:tgtEl>
                                        <p:attrNameLst>
                                          <p:attrName>ppt_y</p:attrName>
                                        </p:attrNameLst>
                                      </p:cBhvr>
                                      <p:tavLst>
                                        <p:tav tm="0">
                                          <p:val>
                                            <p:strVal val="1+#ppt_h/2"/>
                                          </p:val>
                                        </p:tav>
                                        <p:tav tm="100000">
                                          <p:val>
                                            <p:strVal val="#ppt_y"/>
                                          </p:val>
                                        </p:tav>
                                      </p:tavLst>
                                    </p:anim>
                                  </p:childTnLst>
                                </p:cTn>
                              </p:par>
                              <p:par>
                                <p:cTn id="483" presetID="2" presetClass="entr" presetSubtype="4" fill="hold" nodeType="withEffect">
                                  <p:stCondLst>
                                    <p:cond delay="0"/>
                                  </p:stCondLst>
                                  <p:childTnLst>
                                    <p:set>
                                      <p:cBhvr>
                                        <p:cTn id="484" dur="1" fill="hold">
                                          <p:stCondLst>
                                            <p:cond delay="0"/>
                                          </p:stCondLst>
                                        </p:cTn>
                                        <p:tgtEl>
                                          <p:spTgt spid="99"/>
                                        </p:tgtEl>
                                        <p:attrNameLst>
                                          <p:attrName>style.visibility</p:attrName>
                                        </p:attrNameLst>
                                      </p:cBhvr>
                                      <p:to>
                                        <p:strVal val="visible"/>
                                      </p:to>
                                    </p:set>
                                    <p:anim calcmode="lin" valueType="num">
                                      <p:cBhvr additive="base">
                                        <p:cTn id="485" dur="500" fill="hold"/>
                                        <p:tgtEl>
                                          <p:spTgt spid="99"/>
                                        </p:tgtEl>
                                        <p:attrNameLst>
                                          <p:attrName>ppt_x</p:attrName>
                                        </p:attrNameLst>
                                      </p:cBhvr>
                                      <p:tavLst>
                                        <p:tav tm="0">
                                          <p:val>
                                            <p:strVal val="#ppt_x"/>
                                          </p:val>
                                        </p:tav>
                                        <p:tav tm="100000">
                                          <p:val>
                                            <p:strVal val="#ppt_x"/>
                                          </p:val>
                                        </p:tav>
                                      </p:tavLst>
                                    </p:anim>
                                    <p:anim calcmode="lin" valueType="num">
                                      <p:cBhvr additive="base">
                                        <p:cTn id="486" dur="500" fill="hold"/>
                                        <p:tgtEl>
                                          <p:spTgt spid="99"/>
                                        </p:tgtEl>
                                        <p:attrNameLst>
                                          <p:attrName>ppt_y</p:attrName>
                                        </p:attrNameLst>
                                      </p:cBhvr>
                                      <p:tavLst>
                                        <p:tav tm="0">
                                          <p:val>
                                            <p:strVal val="1+#ppt_h/2"/>
                                          </p:val>
                                        </p:tav>
                                        <p:tav tm="100000">
                                          <p:val>
                                            <p:strVal val="#ppt_y"/>
                                          </p:val>
                                        </p:tav>
                                      </p:tavLst>
                                    </p:anim>
                                  </p:childTnLst>
                                </p:cTn>
                              </p:par>
                              <p:par>
                                <p:cTn id="487" presetID="2" presetClass="entr" presetSubtype="4" fill="hold" nodeType="withEffect">
                                  <p:stCondLst>
                                    <p:cond delay="0"/>
                                  </p:stCondLst>
                                  <p:childTnLst>
                                    <p:set>
                                      <p:cBhvr>
                                        <p:cTn id="488" dur="1" fill="hold">
                                          <p:stCondLst>
                                            <p:cond delay="0"/>
                                          </p:stCondLst>
                                        </p:cTn>
                                        <p:tgtEl>
                                          <p:spTgt spid="172"/>
                                        </p:tgtEl>
                                        <p:attrNameLst>
                                          <p:attrName>style.visibility</p:attrName>
                                        </p:attrNameLst>
                                      </p:cBhvr>
                                      <p:to>
                                        <p:strVal val="visible"/>
                                      </p:to>
                                    </p:set>
                                    <p:anim calcmode="lin" valueType="num">
                                      <p:cBhvr additive="base">
                                        <p:cTn id="489" dur="500" fill="hold"/>
                                        <p:tgtEl>
                                          <p:spTgt spid="172"/>
                                        </p:tgtEl>
                                        <p:attrNameLst>
                                          <p:attrName>ppt_x</p:attrName>
                                        </p:attrNameLst>
                                      </p:cBhvr>
                                      <p:tavLst>
                                        <p:tav tm="0">
                                          <p:val>
                                            <p:strVal val="#ppt_x"/>
                                          </p:val>
                                        </p:tav>
                                        <p:tav tm="100000">
                                          <p:val>
                                            <p:strVal val="#ppt_x"/>
                                          </p:val>
                                        </p:tav>
                                      </p:tavLst>
                                    </p:anim>
                                    <p:anim calcmode="lin" valueType="num">
                                      <p:cBhvr additive="base">
                                        <p:cTn id="490"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491" fill="hold">
                      <p:stCondLst>
                        <p:cond delay="indefinite"/>
                      </p:stCondLst>
                      <p:childTnLst>
                        <p:par>
                          <p:cTn id="492" fill="hold">
                            <p:stCondLst>
                              <p:cond delay="0"/>
                            </p:stCondLst>
                            <p:childTnLst>
                              <p:par>
                                <p:cTn id="493" presetID="2" presetClass="entr" presetSubtype="4" fill="hold" grpId="0" nodeType="clickEffect">
                                  <p:stCondLst>
                                    <p:cond delay="0"/>
                                  </p:stCondLst>
                                  <p:childTnLst>
                                    <p:set>
                                      <p:cBhvr>
                                        <p:cTn id="494" dur="1" fill="hold">
                                          <p:stCondLst>
                                            <p:cond delay="0"/>
                                          </p:stCondLst>
                                        </p:cTn>
                                        <p:tgtEl>
                                          <p:spTgt spid="100"/>
                                        </p:tgtEl>
                                        <p:attrNameLst>
                                          <p:attrName>style.visibility</p:attrName>
                                        </p:attrNameLst>
                                      </p:cBhvr>
                                      <p:to>
                                        <p:strVal val="visible"/>
                                      </p:to>
                                    </p:set>
                                    <p:anim calcmode="lin" valueType="num">
                                      <p:cBhvr additive="base">
                                        <p:cTn id="495" dur="500" fill="hold"/>
                                        <p:tgtEl>
                                          <p:spTgt spid="100"/>
                                        </p:tgtEl>
                                        <p:attrNameLst>
                                          <p:attrName>ppt_x</p:attrName>
                                        </p:attrNameLst>
                                      </p:cBhvr>
                                      <p:tavLst>
                                        <p:tav tm="0">
                                          <p:val>
                                            <p:strVal val="#ppt_x"/>
                                          </p:val>
                                        </p:tav>
                                        <p:tav tm="100000">
                                          <p:val>
                                            <p:strVal val="#ppt_x"/>
                                          </p:val>
                                        </p:tav>
                                      </p:tavLst>
                                    </p:anim>
                                    <p:anim calcmode="lin" valueType="num">
                                      <p:cBhvr additive="base">
                                        <p:cTn id="496"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497" fill="hold">
                      <p:stCondLst>
                        <p:cond delay="indefinite"/>
                      </p:stCondLst>
                      <p:childTnLst>
                        <p:par>
                          <p:cTn id="498" fill="hold">
                            <p:stCondLst>
                              <p:cond delay="0"/>
                            </p:stCondLst>
                            <p:childTnLst>
                              <p:par>
                                <p:cTn id="499" presetID="2" presetClass="entr" presetSubtype="4" fill="hold" grpId="0" nodeType="clickEffect">
                                  <p:stCondLst>
                                    <p:cond delay="0"/>
                                  </p:stCondLst>
                                  <p:childTnLst>
                                    <p:set>
                                      <p:cBhvr>
                                        <p:cTn id="500" dur="1" fill="hold">
                                          <p:stCondLst>
                                            <p:cond delay="0"/>
                                          </p:stCondLst>
                                        </p:cTn>
                                        <p:tgtEl>
                                          <p:spTgt spid="179"/>
                                        </p:tgtEl>
                                        <p:attrNameLst>
                                          <p:attrName>style.visibility</p:attrName>
                                        </p:attrNameLst>
                                      </p:cBhvr>
                                      <p:to>
                                        <p:strVal val="visible"/>
                                      </p:to>
                                    </p:set>
                                    <p:anim calcmode="lin" valueType="num">
                                      <p:cBhvr additive="base">
                                        <p:cTn id="501" dur="500" fill="hold"/>
                                        <p:tgtEl>
                                          <p:spTgt spid="179"/>
                                        </p:tgtEl>
                                        <p:attrNameLst>
                                          <p:attrName>ppt_x</p:attrName>
                                        </p:attrNameLst>
                                      </p:cBhvr>
                                      <p:tavLst>
                                        <p:tav tm="0">
                                          <p:val>
                                            <p:strVal val="#ppt_x"/>
                                          </p:val>
                                        </p:tav>
                                        <p:tav tm="100000">
                                          <p:val>
                                            <p:strVal val="#ppt_x"/>
                                          </p:val>
                                        </p:tav>
                                      </p:tavLst>
                                    </p:anim>
                                    <p:anim calcmode="lin" valueType="num">
                                      <p:cBhvr additive="base">
                                        <p:cTn id="502"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43" grpId="0"/>
      <p:bldP spid="102" grpId="0"/>
      <p:bldP spid="3" grpId="0" animBg="1"/>
      <p:bldP spid="7" grpId="0" animBg="1"/>
      <p:bldP spid="20" grpId="0"/>
      <p:bldP spid="36" grpId="0" animBg="1"/>
      <p:bldP spid="39" grpId="0" animBg="1"/>
      <p:bldP spid="40" grpId="0"/>
      <p:bldP spid="46" grpId="0"/>
      <p:bldP spid="47" grpId="0" animBg="1"/>
      <p:bldP spid="49" grpId="0" animBg="1"/>
      <p:bldP spid="50" grpId="0"/>
      <p:bldP spid="52" grpId="0"/>
      <p:bldP spid="61" grpId="0"/>
      <p:bldP spid="62" grpId="0"/>
      <p:bldP spid="63" grpId="0"/>
      <p:bldP spid="65" grpId="0"/>
      <p:bldP spid="66" grpId="0"/>
      <p:bldP spid="67" grpId="0"/>
      <p:bldP spid="68" grpId="0"/>
      <p:bldP spid="72" grpId="0" animBg="1"/>
      <p:bldP spid="76" grpId="0"/>
      <p:bldP spid="83" grpId="0" animBg="1"/>
      <p:bldP spid="86" grpId="0"/>
      <p:bldP spid="89" grpId="0"/>
      <p:bldP spid="90" grpId="0" animBg="1"/>
      <p:bldP spid="92" grpId="0"/>
      <p:bldP spid="93" grpId="0"/>
      <p:bldP spid="116" grpId="0" animBg="1"/>
      <p:bldP spid="118" grpId="0"/>
      <p:bldP spid="119" grpId="0"/>
      <p:bldP spid="121" grpId="0"/>
      <p:bldP spid="122" grpId="0"/>
      <p:bldP spid="131" grpId="0"/>
      <p:bldP spid="132" grpId="0"/>
      <p:bldP spid="135" grpId="0"/>
      <p:bldP spid="136" grpId="0"/>
      <p:bldP spid="138" grpId="0"/>
      <p:bldP spid="141" grpId="0"/>
      <p:bldP spid="145" grpId="0"/>
      <p:bldP spid="146" grpId="0"/>
      <p:bldP spid="148" grpId="0"/>
      <p:bldP spid="155" grpId="0"/>
      <p:bldP spid="158" grpId="0"/>
      <p:bldP spid="163" grpId="0"/>
      <p:bldP spid="165" grpId="0"/>
      <p:bldP spid="167" grpId="0" animBg="1"/>
      <p:bldP spid="170" grpId="0"/>
      <p:bldP spid="171" grpId="0"/>
      <p:bldP spid="179" grpId="0"/>
      <p:bldP spid="185" grpId="0"/>
      <p:bldP spid="108" grpId="0"/>
      <p:bldP spid="110"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85D11A1-6014-61C5-F7CE-33C2994E4971}"/>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3" name="Image 2">
            <a:hlinkClick r:id="rId2" action="ppaction://hlinksldjump"/>
            <a:extLst>
              <a:ext uri="{FF2B5EF4-FFF2-40B4-BE49-F238E27FC236}">
                <a16:creationId xmlns:a16="http://schemas.microsoft.com/office/drawing/2014/main" id="{4A3562F6-EFB2-7D06-8981-9607860A8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D25CB7A-9CFC-B8C2-FB90-ED2B0080AC92}"/>
              </a:ext>
            </a:extLst>
          </p:cNvPr>
          <p:cNvSpPr txBox="1"/>
          <p:nvPr/>
        </p:nvSpPr>
        <p:spPr>
          <a:xfrm>
            <a:off x="198410" y="432523"/>
            <a:ext cx="504784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28 : </a:t>
            </a:r>
            <a:r>
              <a:rPr lang="fr-FR" b="1" dirty="0">
                <a:solidFill>
                  <a:srgbClr val="0070C0"/>
                </a:solidFill>
                <a:latin typeface="Calibri" panose="020F0502020204030204" pitchFamily="34" charset="0"/>
                <a:cs typeface="Calibri" panose="020F0502020204030204" pitchFamily="34" charset="0"/>
              </a:rPr>
              <a:t>L’activité des femmes : 1806-1951</a:t>
            </a:r>
          </a:p>
        </p:txBody>
      </p:sp>
      <p:pic>
        <p:nvPicPr>
          <p:cNvPr id="6" name="Image 5">
            <a:extLst>
              <a:ext uri="{FF2B5EF4-FFF2-40B4-BE49-F238E27FC236}">
                <a16:creationId xmlns:a16="http://schemas.microsoft.com/office/drawing/2014/main" id="{0CE77B1F-F36B-CBB4-9C78-92500A168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488" y="817814"/>
            <a:ext cx="4655572" cy="5527568"/>
          </a:xfrm>
          <a:prstGeom prst="rect">
            <a:avLst/>
          </a:prstGeom>
        </p:spPr>
      </p:pic>
      <p:sp>
        <p:nvSpPr>
          <p:cNvPr id="7" name="ZoneTexte 6">
            <a:extLst>
              <a:ext uri="{FF2B5EF4-FFF2-40B4-BE49-F238E27FC236}">
                <a16:creationId xmlns:a16="http://schemas.microsoft.com/office/drawing/2014/main" id="{D904D140-8D31-1FE6-E509-6AEB94091BB2}"/>
              </a:ext>
            </a:extLst>
          </p:cNvPr>
          <p:cNvSpPr txBox="1"/>
          <p:nvPr/>
        </p:nvSpPr>
        <p:spPr>
          <a:xfrm>
            <a:off x="5223878" y="908591"/>
            <a:ext cx="5897591"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28 </a:t>
            </a:r>
            <a:r>
              <a:rPr lang="fr-FR" sz="1600" dirty="0">
                <a:solidFill>
                  <a:srgbClr val="0070C0"/>
                </a:solidFill>
                <a:latin typeface="Calibri" panose="020F0502020204030204" pitchFamily="34" charset="0"/>
                <a:cs typeface="Calibri" panose="020F0502020204030204" pitchFamily="34" charset="0"/>
              </a:rPr>
              <a:t>Quels sont les deux principaux enseignements peut-on tirer de ce graphique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71ACB2B4-20F4-F687-97F1-A39C41FC51FA}"/>
              </a:ext>
            </a:extLst>
          </p:cNvPr>
          <p:cNvSpPr txBox="1"/>
          <p:nvPr/>
        </p:nvSpPr>
        <p:spPr>
          <a:xfrm>
            <a:off x="5223878" y="1493366"/>
            <a:ext cx="5897591" cy="1323439"/>
          </a:xfrm>
          <a:prstGeom prst="rect">
            <a:avLst/>
          </a:prstGeom>
          <a:noFill/>
        </p:spPr>
        <p:txBody>
          <a:bodyPr wrap="square">
            <a:spAutoFit/>
          </a:bodyPr>
          <a:lstStyle/>
          <a:p>
            <a:pPr algn="just"/>
            <a:r>
              <a:rPr lang="fr-FR" sz="1600" dirty="0">
                <a:solidFill>
                  <a:schemeClr val="accent4">
                    <a:lumMod val="50000"/>
                  </a:schemeClr>
                </a:solidFill>
                <a:latin typeface="Calibri" panose="020F0502020204030204" pitchFamily="34" charset="0"/>
                <a:cs typeface="Calibri" panose="020F0502020204030204" pitchFamily="34" charset="0"/>
              </a:rPr>
              <a:t>Sur le XIXe s. et la première moitié du XXe s., le </a:t>
            </a:r>
            <a:r>
              <a:rPr lang="fr-FR" sz="1600" b="1" dirty="0">
                <a:solidFill>
                  <a:schemeClr val="accent4">
                    <a:lumMod val="50000"/>
                  </a:schemeClr>
                </a:solidFill>
                <a:latin typeface="Calibri" panose="020F0502020204030204" pitchFamily="34" charset="0"/>
                <a:cs typeface="Calibri" panose="020F0502020204030204" pitchFamily="34" charset="0"/>
              </a:rPr>
              <a:t>travail salarié des femmes augmente</a:t>
            </a:r>
            <a:r>
              <a:rPr lang="fr-FR" sz="1600" dirty="0">
                <a:solidFill>
                  <a:schemeClr val="accent4">
                    <a:lumMod val="50000"/>
                  </a:schemeClr>
                </a:solidFill>
                <a:latin typeface="Calibri" panose="020F0502020204030204" pitchFamily="34" charset="0"/>
                <a:cs typeface="Calibri" panose="020F0502020204030204" pitchFamily="34" charset="0"/>
              </a:rPr>
              <a:t>, même si elles </a:t>
            </a:r>
            <a:r>
              <a:rPr lang="fr-FR" sz="1600" b="1" dirty="0">
                <a:solidFill>
                  <a:schemeClr val="accent4">
                    <a:lumMod val="50000"/>
                  </a:schemeClr>
                </a:solidFill>
                <a:latin typeface="Calibri" panose="020F0502020204030204" pitchFamily="34" charset="0"/>
                <a:cs typeface="Calibri" panose="020F0502020204030204" pitchFamily="34" charset="0"/>
              </a:rPr>
              <a:t>restent encore majoritairement des femmes au foyer</a:t>
            </a:r>
            <a:r>
              <a:rPr lang="fr-FR" sz="1600" dirty="0">
                <a:solidFill>
                  <a:schemeClr val="accent4">
                    <a:lumMod val="50000"/>
                  </a:schemeClr>
                </a:solidFill>
                <a:latin typeface="Calibri" panose="020F0502020204030204" pitchFamily="34" charset="0"/>
                <a:cs typeface="Calibri" panose="020F0502020204030204" pitchFamily="34" charset="0"/>
              </a:rPr>
              <a:t>. </a:t>
            </a:r>
          </a:p>
          <a:p>
            <a:pPr algn="just"/>
            <a:r>
              <a:rPr lang="fr-FR" sz="1600" dirty="0">
                <a:solidFill>
                  <a:schemeClr val="accent4">
                    <a:lumMod val="50000"/>
                  </a:schemeClr>
                </a:solidFill>
                <a:latin typeface="Calibri" panose="020F0502020204030204" pitchFamily="34" charset="0"/>
                <a:cs typeface="Calibri" panose="020F0502020204030204" pitchFamily="34" charset="0"/>
              </a:rPr>
              <a:t>Elles sont </a:t>
            </a:r>
            <a:r>
              <a:rPr lang="fr-FR" sz="1600" b="1" dirty="0">
                <a:solidFill>
                  <a:schemeClr val="accent4">
                    <a:lumMod val="50000"/>
                  </a:schemeClr>
                </a:solidFill>
                <a:latin typeface="Calibri" panose="020F0502020204030204" pitchFamily="34" charset="0"/>
                <a:cs typeface="Calibri" panose="020F0502020204030204" pitchFamily="34" charset="0"/>
              </a:rPr>
              <a:t>de moins en moins employées dans l’agriculture </a:t>
            </a:r>
            <a:r>
              <a:rPr lang="fr-FR" sz="1600" dirty="0">
                <a:solidFill>
                  <a:schemeClr val="accent4">
                    <a:lumMod val="50000"/>
                  </a:schemeClr>
                </a:solidFill>
                <a:latin typeface="Calibri" panose="020F0502020204030204" pitchFamily="34" charset="0"/>
                <a:cs typeface="Calibri" panose="020F0502020204030204" pitchFamily="34" charset="0"/>
              </a:rPr>
              <a:t>et </a:t>
            </a:r>
            <a:r>
              <a:rPr lang="fr-FR" sz="1600" b="1" dirty="0">
                <a:solidFill>
                  <a:schemeClr val="accent4">
                    <a:lumMod val="50000"/>
                  </a:schemeClr>
                </a:solidFill>
                <a:latin typeface="Calibri" panose="020F0502020204030204" pitchFamily="34" charset="0"/>
                <a:cs typeface="Calibri" panose="020F0502020204030204" pitchFamily="34" charset="0"/>
              </a:rPr>
              <a:t>de plus en plus dans les services</a:t>
            </a:r>
            <a:r>
              <a:rPr lang="fr-FR" sz="1600" dirty="0">
                <a:solidFill>
                  <a:schemeClr val="accent4">
                    <a:lumMod val="50000"/>
                  </a:schemeClr>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38802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7F9DBEF-1482-E1FC-6DE2-AF27C7CB2C2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4" name="Image 3">
            <a:extLst>
              <a:ext uri="{FF2B5EF4-FFF2-40B4-BE49-F238E27FC236}">
                <a16:creationId xmlns:a16="http://schemas.microsoft.com/office/drawing/2014/main" id="{01B7DBDE-812B-447F-C1D5-FB76EDE10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27" y="726290"/>
            <a:ext cx="8643296" cy="5905420"/>
          </a:xfrm>
          <a:prstGeom prst="rect">
            <a:avLst/>
          </a:prstGeom>
        </p:spPr>
      </p:pic>
      <p:sp>
        <p:nvSpPr>
          <p:cNvPr id="5" name="ZoneTexte 4">
            <a:extLst>
              <a:ext uri="{FF2B5EF4-FFF2-40B4-BE49-F238E27FC236}">
                <a16:creationId xmlns:a16="http://schemas.microsoft.com/office/drawing/2014/main" id="{A58EB0FD-C196-046C-F675-9AC469D2B86A}"/>
              </a:ext>
            </a:extLst>
          </p:cNvPr>
          <p:cNvSpPr txBox="1"/>
          <p:nvPr/>
        </p:nvSpPr>
        <p:spPr>
          <a:xfrm>
            <a:off x="198410" y="432523"/>
            <a:ext cx="757860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29 : </a:t>
            </a:r>
            <a:r>
              <a:rPr lang="fr-FR" b="1" dirty="0">
                <a:solidFill>
                  <a:srgbClr val="0070C0"/>
                </a:solidFill>
                <a:latin typeface="Calibri" panose="020F0502020204030204" pitchFamily="34" charset="0"/>
                <a:cs typeface="Calibri" panose="020F0502020204030204" pitchFamily="34" charset="0"/>
              </a:rPr>
              <a:t>Les positions sociales de la femme à la fin du XIXe s.</a:t>
            </a:r>
          </a:p>
        </p:txBody>
      </p:sp>
      <p:sp>
        <p:nvSpPr>
          <p:cNvPr id="6" name="ZoneTexte 5">
            <a:extLst>
              <a:ext uri="{FF2B5EF4-FFF2-40B4-BE49-F238E27FC236}">
                <a16:creationId xmlns:a16="http://schemas.microsoft.com/office/drawing/2014/main" id="{D2C74545-04AD-C1D7-E298-DFDAE0C8625E}"/>
              </a:ext>
            </a:extLst>
          </p:cNvPr>
          <p:cNvSpPr txBox="1"/>
          <p:nvPr/>
        </p:nvSpPr>
        <p:spPr>
          <a:xfrm>
            <a:off x="8934736" y="680109"/>
            <a:ext cx="3257264"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29 </a:t>
            </a:r>
            <a:r>
              <a:rPr lang="fr-FR" sz="1600" dirty="0">
                <a:solidFill>
                  <a:srgbClr val="0070C0"/>
                </a:solidFill>
                <a:latin typeface="Calibri" panose="020F0502020204030204" pitchFamily="34" charset="0"/>
                <a:cs typeface="Calibri" panose="020F0502020204030204" pitchFamily="34" charset="0"/>
              </a:rPr>
              <a:t>A quel secteur d’activité sont principalement rattachés les métiers féminins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53347303-1C05-8B5C-EFD1-1C7641B2D414}"/>
              </a:ext>
            </a:extLst>
          </p:cNvPr>
          <p:cNvSpPr txBox="1"/>
          <p:nvPr/>
        </p:nvSpPr>
        <p:spPr>
          <a:xfrm>
            <a:off x="8934735" y="1453279"/>
            <a:ext cx="3148045" cy="1200329"/>
          </a:xfrm>
          <a:prstGeom prst="rect">
            <a:avLst/>
          </a:prstGeom>
          <a:noFill/>
        </p:spPr>
        <p:txBody>
          <a:bodyPr wrap="square">
            <a:spAutoFit/>
          </a:bodyPr>
          <a:lstStyle/>
          <a:p>
            <a:pPr algn="just"/>
            <a:r>
              <a:rPr lang="fr-FR" dirty="0">
                <a:solidFill>
                  <a:schemeClr val="accent4">
                    <a:lumMod val="50000"/>
                  </a:schemeClr>
                </a:solidFill>
                <a:latin typeface="Calibri" panose="020F0502020204030204" pitchFamily="34" charset="0"/>
                <a:cs typeface="Calibri" panose="020F0502020204030204" pitchFamily="34" charset="0"/>
              </a:rPr>
              <a:t>Les </a:t>
            </a:r>
            <a:r>
              <a:rPr lang="fr-FR" b="1" dirty="0">
                <a:solidFill>
                  <a:schemeClr val="accent4">
                    <a:lumMod val="50000"/>
                  </a:schemeClr>
                </a:solidFill>
                <a:latin typeface="Calibri" panose="020F0502020204030204" pitchFamily="34" charset="0"/>
                <a:cs typeface="Calibri" panose="020F0502020204030204" pitchFamily="34" charset="0"/>
              </a:rPr>
              <a:t>métiers féminins</a:t>
            </a:r>
            <a:r>
              <a:rPr lang="fr-FR" dirty="0">
                <a:solidFill>
                  <a:schemeClr val="accent4">
                    <a:lumMod val="50000"/>
                  </a:schemeClr>
                </a:solidFill>
                <a:latin typeface="Calibri" panose="020F0502020204030204" pitchFamily="34" charset="0"/>
                <a:cs typeface="Calibri" panose="020F0502020204030204" pitchFamily="34" charset="0"/>
              </a:rPr>
              <a:t> sont principalement rattachés au </a:t>
            </a:r>
            <a:r>
              <a:rPr lang="fr-FR" b="1" dirty="0">
                <a:solidFill>
                  <a:schemeClr val="accent4">
                    <a:lumMod val="50000"/>
                  </a:schemeClr>
                </a:solidFill>
                <a:latin typeface="Calibri" panose="020F0502020204030204" pitchFamily="34" charset="0"/>
                <a:cs typeface="Calibri" panose="020F0502020204030204" pitchFamily="34" charset="0"/>
              </a:rPr>
              <a:t>secteur tertiaire, celui des services</a:t>
            </a:r>
            <a:r>
              <a:rPr lang="fr-FR" dirty="0">
                <a:solidFill>
                  <a:schemeClr val="accent4">
                    <a:lumMod val="50000"/>
                  </a:schemeClr>
                </a:solidFill>
                <a:latin typeface="Calibri" panose="020F0502020204030204" pitchFamily="34" charset="0"/>
                <a:cs typeface="Calibri" panose="020F0502020204030204" pitchFamily="34" charset="0"/>
              </a:rPr>
              <a:t>.</a:t>
            </a:r>
          </a:p>
        </p:txBody>
      </p:sp>
      <p:pic>
        <p:nvPicPr>
          <p:cNvPr id="8" name="Image 7">
            <a:hlinkClick r:id="rId3" action="ppaction://hlinksldjump"/>
            <a:extLst>
              <a:ext uri="{FF2B5EF4-FFF2-40B4-BE49-F238E27FC236}">
                <a16:creationId xmlns:a16="http://schemas.microsoft.com/office/drawing/2014/main" id="{E5444197-1682-297A-3540-13BD462B7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Tree>
    <p:extLst>
      <p:ext uri="{BB962C8B-B14F-4D97-AF65-F5344CB8AC3E}">
        <p14:creationId xmlns:p14="http://schemas.microsoft.com/office/powerpoint/2010/main" val="320796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9BCB5E4-2E27-703A-E35D-1FCE5DD52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83" y="801855"/>
            <a:ext cx="5571917" cy="4690887"/>
          </a:xfrm>
          <a:prstGeom prst="rect">
            <a:avLst/>
          </a:prstGeom>
        </p:spPr>
      </p:pic>
      <p:sp>
        <p:nvSpPr>
          <p:cNvPr id="2" name="ZoneTexte 1">
            <a:extLst>
              <a:ext uri="{FF2B5EF4-FFF2-40B4-BE49-F238E27FC236}">
                <a16:creationId xmlns:a16="http://schemas.microsoft.com/office/drawing/2014/main" id="{14B2F3AC-9D61-6649-3378-E2BA2AA4122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 name="ZoneTexte 2">
            <a:extLst>
              <a:ext uri="{FF2B5EF4-FFF2-40B4-BE49-F238E27FC236}">
                <a16:creationId xmlns:a16="http://schemas.microsoft.com/office/drawing/2014/main" id="{49594CF2-85A8-19DB-37FD-201A76C9D7FC}"/>
              </a:ext>
            </a:extLst>
          </p:cNvPr>
          <p:cNvSpPr txBox="1"/>
          <p:nvPr/>
        </p:nvSpPr>
        <p:spPr>
          <a:xfrm>
            <a:off x="198410" y="432523"/>
            <a:ext cx="559279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30 : </a:t>
            </a:r>
            <a:r>
              <a:rPr lang="fr-FR" b="1" dirty="0">
                <a:solidFill>
                  <a:srgbClr val="0070C0"/>
                </a:solidFill>
                <a:latin typeface="Calibri" panose="020F0502020204030204" pitchFamily="34" charset="0"/>
                <a:cs typeface="Calibri" panose="020F0502020204030204" pitchFamily="34" charset="0"/>
              </a:rPr>
              <a:t>Une classe primaire de filles</a:t>
            </a:r>
          </a:p>
        </p:txBody>
      </p:sp>
      <p:sp>
        <p:nvSpPr>
          <p:cNvPr id="4" name="ZoneTexte 3">
            <a:extLst>
              <a:ext uri="{FF2B5EF4-FFF2-40B4-BE49-F238E27FC236}">
                <a16:creationId xmlns:a16="http://schemas.microsoft.com/office/drawing/2014/main" id="{768EFAC4-7C11-6D1D-CCAD-6BD8EA74B515}"/>
              </a:ext>
            </a:extLst>
          </p:cNvPr>
          <p:cNvSpPr txBox="1"/>
          <p:nvPr/>
        </p:nvSpPr>
        <p:spPr>
          <a:xfrm>
            <a:off x="6397949" y="4800989"/>
            <a:ext cx="414734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29 &amp; 30 </a:t>
            </a:r>
            <a:r>
              <a:rPr lang="fr-FR" sz="1600" dirty="0">
                <a:solidFill>
                  <a:srgbClr val="0070C0"/>
                </a:solidFill>
                <a:latin typeface="Calibri" panose="020F0502020204030204" pitchFamily="34" charset="0"/>
                <a:cs typeface="Calibri" panose="020F0502020204030204" pitchFamily="34" charset="0"/>
              </a:rPr>
              <a:t>En quoi les deux documents illustrent-ils une même vision de l’éducation des filles au tournant des XIX</a:t>
            </a:r>
            <a:r>
              <a:rPr lang="fr-FR" sz="1600" baseline="30000" dirty="0">
                <a:solidFill>
                  <a:srgbClr val="0070C0"/>
                </a:solidFill>
                <a:latin typeface="Calibri" panose="020F0502020204030204" pitchFamily="34" charset="0"/>
                <a:cs typeface="Calibri" panose="020F0502020204030204" pitchFamily="34" charset="0"/>
              </a:rPr>
              <a:t>e</a:t>
            </a:r>
            <a:r>
              <a:rPr lang="fr-FR" sz="1600" dirty="0">
                <a:solidFill>
                  <a:srgbClr val="0070C0"/>
                </a:solidFill>
                <a:latin typeface="Calibri" panose="020F0502020204030204" pitchFamily="34" charset="0"/>
                <a:cs typeface="Calibri" panose="020F0502020204030204" pitchFamily="34" charset="0"/>
              </a:rPr>
              <a:t> et XX</a:t>
            </a:r>
            <a:r>
              <a:rPr lang="fr-FR" sz="1600" baseline="30000" dirty="0">
                <a:solidFill>
                  <a:srgbClr val="0070C0"/>
                </a:solidFill>
                <a:latin typeface="Calibri" panose="020F0502020204030204" pitchFamily="34" charset="0"/>
                <a:cs typeface="Calibri" panose="020F0502020204030204" pitchFamily="34" charset="0"/>
              </a:rPr>
              <a:t>e</a:t>
            </a:r>
            <a:r>
              <a:rPr lang="fr-FR" sz="1600" dirty="0">
                <a:solidFill>
                  <a:srgbClr val="0070C0"/>
                </a:solidFill>
                <a:latin typeface="Calibri" panose="020F0502020204030204" pitchFamily="34" charset="0"/>
                <a:cs typeface="Calibri" panose="020F0502020204030204" pitchFamily="34" charset="0"/>
              </a:rPr>
              <a:t> s.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683F67A9-E883-2AC0-B5A8-5B8C0ED621D4}"/>
              </a:ext>
            </a:extLst>
          </p:cNvPr>
          <p:cNvSpPr txBox="1"/>
          <p:nvPr/>
        </p:nvSpPr>
        <p:spPr>
          <a:xfrm>
            <a:off x="6397949" y="5800519"/>
            <a:ext cx="5689600" cy="830997"/>
          </a:xfrm>
          <a:prstGeom prst="rect">
            <a:avLst/>
          </a:prstGeom>
          <a:noFill/>
        </p:spPr>
        <p:txBody>
          <a:bodyPr wrap="square">
            <a:spAutoFit/>
          </a:bodyPr>
          <a:lstStyle/>
          <a:p>
            <a:pPr algn="just"/>
            <a:r>
              <a:rPr lang="fr-FR" sz="1600" dirty="0">
                <a:solidFill>
                  <a:schemeClr val="accent4">
                    <a:lumMod val="50000"/>
                  </a:schemeClr>
                </a:solidFill>
                <a:latin typeface="Calibri" panose="020F0502020204030204" pitchFamily="34" charset="0"/>
                <a:cs typeface="Calibri" panose="020F0502020204030204" pitchFamily="34" charset="0"/>
              </a:rPr>
              <a:t>Au tournant des XIX</a:t>
            </a:r>
            <a:r>
              <a:rPr lang="fr-FR" sz="1600" baseline="30000" dirty="0">
                <a:solidFill>
                  <a:schemeClr val="accent4">
                    <a:lumMod val="50000"/>
                  </a:schemeClr>
                </a:solidFill>
                <a:latin typeface="Calibri" panose="020F0502020204030204" pitchFamily="34" charset="0"/>
                <a:cs typeface="Calibri" panose="020F0502020204030204" pitchFamily="34" charset="0"/>
              </a:rPr>
              <a:t>e</a:t>
            </a:r>
            <a:r>
              <a:rPr lang="fr-FR" sz="1600" dirty="0">
                <a:solidFill>
                  <a:schemeClr val="accent4">
                    <a:lumMod val="50000"/>
                  </a:schemeClr>
                </a:solidFill>
                <a:latin typeface="Calibri" panose="020F0502020204030204" pitchFamily="34" charset="0"/>
                <a:cs typeface="Calibri" panose="020F0502020204030204" pitchFamily="34" charset="0"/>
              </a:rPr>
              <a:t> et XX</a:t>
            </a:r>
            <a:r>
              <a:rPr lang="fr-FR" sz="1600" baseline="30000" dirty="0">
                <a:solidFill>
                  <a:schemeClr val="accent4">
                    <a:lumMod val="50000"/>
                  </a:schemeClr>
                </a:solidFill>
                <a:latin typeface="Calibri" panose="020F0502020204030204" pitchFamily="34" charset="0"/>
                <a:cs typeface="Calibri" panose="020F0502020204030204" pitchFamily="34" charset="0"/>
              </a:rPr>
              <a:t>e</a:t>
            </a:r>
            <a:r>
              <a:rPr lang="fr-FR" sz="1600" dirty="0">
                <a:solidFill>
                  <a:schemeClr val="accent4">
                    <a:lumMod val="50000"/>
                  </a:schemeClr>
                </a:solidFill>
                <a:latin typeface="Calibri" panose="020F0502020204030204" pitchFamily="34" charset="0"/>
                <a:cs typeface="Calibri" panose="020F0502020204030204" pitchFamily="34" charset="0"/>
              </a:rPr>
              <a:t> s., l’</a:t>
            </a:r>
            <a:r>
              <a:rPr lang="fr-FR" sz="1600" b="1" dirty="0">
                <a:solidFill>
                  <a:schemeClr val="accent4">
                    <a:lumMod val="50000"/>
                  </a:schemeClr>
                </a:solidFill>
                <a:latin typeface="Calibri" panose="020F0502020204030204" pitchFamily="34" charset="0"/>
                <a:cs typeface="Calibri" panose="020F0502020204030204" pitchFamily="34" charset="0"/>
              </a:rPr>
              <a:t>éducation des filles</a:t>
            </a:r>
            <a:r>
              <a:rPr lang="fr-FR" sz="1600" dirty="0">
                <a:solidFill>
                  <a:schemeClr val="accent4">
                    <a:lumMod val="50000"/>
                  </a:schemeClr>
                </a:solidFill>
                <a:latin typeface="Calibri" panose="020F0502020204030204" pitchFamily="34" charset="0"/>
                <a:cs typeface="Calibri" panose="020F0502020204030204" pitchFamily="34" charset="0"/>
              </a:rPr>
              <a:t> doit être conforme au statut social que l’on imagine pour elle :</a:t>
            </a:r>
            <a:br>
              <a:rPr lang="fr-FR" sz="1600" dirty="0">
                <a:solidFill>
                  <a:schemeClr val="accent4">
                    <a:lumMod val="50000"/>
                  </a:schemeClr>
                </a:solidFill>
                <a:latin typeface="Calibri" panose="020F0502020204030204" pitchFamily="34" charset="0"/>
                <a:cs typeface="Calibri" panose="020F0502020204030204" pitchFamily="34" charset="0"/>
              </a:rPr>
            </a:br>
            <a:r>
              <a:rPr lang="fr-FR" sz="1600" b="1" dirty="0">
                <a:solidFill>
                  <a:schemeClr val="accent4">
                    <a:lumMod val="50000"/>
                  </a:schemeClr>
                </a:solidFill>
                <a:latin typeface="Calibri" panose="020F0502020204030204" pitchFamily="34" charset="0"/>
                <a:cs typeface="Calibri" panose="020F0502020204030204" pitchFamily="34" charset="0"/>
              </a:rPr>
              <a:t>épouse, mère, femme au foyer</a:t>
            </a:r>
            <a:r>
              <a:rPr lang="fr-FR" sz="1600" dirty="0">
                <a:solidFill>
                  <a:schemeClr val="accent4">
                    <a:lumMod val="50000"/>
                  </a:schemeClr>
                </a:solidFill>
                <a:latin typeface="Calibri" panose="020F0502020204030204" pitchFamily="34" charset="0"/>
                <a:cs typeface="Calibri" panose="020F0502020204030204" pitchFamily="34" charset="0"/>
              </a:rPr>
              <a:t>.  </a:t>
            </a:r>
          </a:p>
        </p:txBody>
      </p:sp>
      <p:pic>
        <p:nvPicPr>
          <p:cNvPr id="6" name="Image 5">
            <a:hlinkClick r:id="rId3" action="ppaction://hlinksldjump"/>
            <a:extLst>
              <a:ext uri="{FF2B5EF4-FFF2-40B4-BE49-F238E27FC236}">
                <a16:creationId xmlns:a16="http://schemas.microsoft.com/office/drawing/2014/main" id="{8703B8C9-06DD-DEF0-460C-B49C0B5000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1968" y="488779"/>
            <a:ext cx="902731" cy="628403"/>
          </a:xfrm>
          <a:prstGeom prst="rect">
            <a:avLst/>
          </a:prstGeom>
        </p:spPr>
      </p:pic>
      <p:sp>
        <p:nvSpPr>
          <p:cNvPr id="10" name="ZoneTexte 9">
            <a:extLst>
              <a:ext uri="{FF2B5EF4-FFF2-40B4-BE49-F238E27FC236}">
                <a16:creationId xmlns:a16="http://schemas.microsoft.com/office/drawing/2014/main" id="{89D60B8E-CB13-E698-A9C0-D0AB167C6FBB}"/>
              </a:ext>
            </a:extLst>
          </p:cNvPr>
          <p:cNvSpPr txBox="1"/>
          <p:nvPr/>
        </p:nvSpPr>
        <p:spPr>
          <a:xfrm>
            <a:off x="-182420" y="5492742"/>
            <a:ext cx="6100618" cy="307777"/>
          </a:xfrm>
          <a:prstGeom prst="rect">
            <a:avLst/>
          </a:prstGeom>
          <a:noFill/>
        </p:spPr>
        <p:txBody>
          <a:bodyPr wrap="square">
            <a:spAutoFit/>
          </a:bodyPr>
          <a:lstStyle/>
          <a:p>
            <a:pPr algn="r"/>
            <a:r>
              <a:rPr lang="fr-FR" sz="1400" i="1" dirty="0"/>
              <a:t>Classe de filles. Ecole d'Hellemmes (Nord), fin XIXe ou début XXe s.</a:t>
            </a:r>
          </a:p>
        </p:txBody>
      </p:sp>
      <p:sp>
        <p:nvSpPr>
          <p:cNvPr id="11" name="ZoneTexte 10">
            <a:extLst>
              <a:ext uri="{FF2B5EF4-FFF2-40B4-BE49-F238E27FC236}">
                <a16:creationId xmlns:a16="http://schemas.microsoft.com/office/drawing/2014/main" id="{ED44ECB1-C75D-C1AF-D6BA-F721413C74B5}"/>
              </a:ext>
            </a:extLst>
          </p:cNvPr>
          <p:cNvSpPr txBox="1"/>
          <p:nvPr/>
        </p:nvSpPr>
        <p:spPr>
          <a:xfrm>
            <a:off x="5842318" y="432082"/>
            <a:ext cx="6411670" cy="646331"/>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30 : </a:t>
            </a:r>
            <a:r>
              <a:rPr lang="fr-FR" b="1" dirty="0">
                <a:solidFill>
                  <a:srgbClr val="0070C0"/>
                </a:solidFill>
                <a:latin typeface="Calibri" panose="020F0502020204030204" pitchFamily="34" charset="0"/>
                <a:cs typeface="Calibri" panose="020F0502020204030204" pitchFamily="34" charset="0"/>
              </a:rPr>
              <a:t>Discours du directeur du nouveau lycée de jeunes filles de Rouen en 1910 </a:t>
            </a:r>
            <a:r>
              <a:rPr lang="fr-FR" sz="1600" b="1" baseline="30000" dirty="0">
                <a:solidFill>
                  <a:srgbClr val="FF0000"/>
                </a:solidFill>
                <a:latin typeface="Calibri" panose="020F0502020204030204" pitchFamily="34" charset="0"/>
                <a:cs typeface="Calibri" panose="020F0502020204030204" pitchFamily="34" charset="0"/>
              </a:rPr>
              <a:t>1</a:t>
            </a:r>
          </a:p>
        </p:txBody>
      </p:sp>
      <p:sp>
        <p:nvSpPr>
          <p:cNvPr id="13" name="ZoneTexte 12">
            <a:extLst>
              <a:ext uri="{FF2B5EF4-FFF2-40B4-BE49-F238E27FC236}">
                <a16:creationId xmlns:a16="http://schemas.microsoft.com/office/drawing/2014/main" id="{D3ACF2EB-F0D5-D115-BA4C-E72A88860749}"/>
              </a:ext>
            </a:extLst>
          </p:cNvPr>
          <p:cNvSpPr txBox="1"/>
          <p:nvPr/>
        </p:nvSpPr>
        <p:spPr>
          <a:xfrm>
            <a:off x="5894139" y="1056698"/>
            <a:ext cx="6193410" cy="2308324"/>
          </a:xfrm>
          <a:prstGeom prst="rect">
            <a:avLst/>
          </a:prstGeom>
          <a:noFill/>
        </p:spPr>
        <p:txBody>
          <a:bodyPr wrap="square">
            <a:spAutoFit/>
          </a:bodyPr>
          <a:lstStyle/>
          <a:p>
            <a:pPr algn="just"/>
            <a:r>
              <a:rPr lang="fr-FR" sz="1600" dirty="0"/>
              <a:t>Nous</a:t>
            </a:r>
            <a:r>
              <a:rPr lang="fr-FR" sz="1400" baseline="30000" dirty="0">
                <a:solidFill>
                  <a:srgbClr val="FF0000"/>
                </a:solidFill>
              </a:rPr>
              <a:t> </a:t>
            </a:r>
            <a:r>
              <a:rPr lang="fr-FR" sz="1600" dirty="0"/>
              <a:t>ne désirons pas, pour la plupart d’entre elles, que ce rêve de faire carrière devienne une réalité […].</a:t>
            </a:r>
          </a:p>
          <a:p>
            <a:pPr algn="just"/>
            <a:r>
              <a:rPr lang="fr-FR" sz="1600" dirty="0"/>
              <a:t>Ce n’est pas cependant dans le prétoire</a:t>
            </a:r>
            <a:r>
              <a:rPr lang="fr-FR" sz="1600" b="1" baseline="30000" dirty="0">
                <a:solidFill>
                  <a:srgbClr val="FF0000"/>
                </a:solidFill>
                <a:latin typeface="Calibri" panose="020F0502020204030204" pitchFamily="34" charset="0"/>
                <a:cs typeface="Calibri" panose="020F0502020204030204" pitchFamily="34" charset="0"/>
              </a:rPr>
              <a:t> 2</a:t>
            </a:r>
            <a:r>
              <a:rPr lang="fr-FR" sz="1600" dirty="0"/>
              <a:t> ou dans l’amphithéâtre que nous cherchons à orienter la jeune activité du plus grand nombre de nos élèves : notre but est tout autre. Il faut qu’elles restent des filles affectueuses, et qu’elles deviennent plus tard des épouses dévouées, des mères attentives […] ; nous voulons aussi que les grandes idées de progrès, de solidarité sociale, fassent battre un jour le cœur de chacune à l’unisson</a:t>
            </a:r>
            <a:r>
              <a:rPr lang="fr-FR" sz="1600" b="1" baseline="30000" dirty="0">
                <a:solidFill>
                  <a:srgbClr val="FF0000"/>
                </a:solidFill>
                <a:latin typeface="Calibri" panose="020F0502020204030204" pitchFamily="34" charset="0"/>
                <a:cs typeface="Calibri" panose="020F0502020204030204" pitchFamily="34" charset="0"/>
              </a:rPr>
              <a:t> 3</a:t>
            </a:r>
            <a:r>
              <a:rPr lang="fr-FR" sz="1600" dirty="0"/>
              <a:t> de son mari.</a:t>
            </a:r>
          </a:p>
        </p:txBody>
      </p:sp>
      <p:sp>
        <p:nvSpPr>
          <p:cNvPr id="15" name="ZoneTexte 14">
            <a:extLst>
              <a:ext uri="{FF2B5EF4-FFF2-40B4-BE49-F238E27FC236}">
                <a16:creationId xmlns:a16="http://schemas.microsoft.com/office/drawing/2014/main" id="{05E99601-3B64-4B93-1C53-D9EDA5ECA536}"/>
              </a:ext>
            </a:extLst>
          </p:cNvPr>
          <p:cNvSpPr txBox="1"/>
          <p:nvPr/>
        </p:nvSpPr>
        <p:spPr>
          <a:xfrm>
            <a:off x="5894139" y="4184863"/>
            <a:ext cx="6193410" cy="523220"/>
          </a:xfrm>
          <a:prstGeom prst="rect">
            <a:avLst/>
          </a:prstGeom>
          <a:noFill/>
        </p:spPr>
        <p:txBody>
          <a:bodyPr wrap="square">
            <a:spAutoFit/>
          </a:bodyPr>
          <a:lstStyle/>
          <a:p>
            <a:pPr algn="r"/>
            <a:r>
              <a:rPr lang="fr-FR" sz="1400" dirty="0"/>
              <a:t>Cité </a:t>
            </a:r>
            <a:r>
              <a:rPr lang="fr-FR" sz="1400" b="1" dirty="0"/>
              <a:t>par Françoise MAYEUR</a:t>
            </a:r>
            <a:r>
              <a:rPr lang="fr-FR" sz="1400" dirty="0"/>
              <a:t>, </a:t>
            </a:r>
          </a:p>
          <a:p>
            <a:pPr algn="r"/>
            <a:r>
              <a:rPr lang="fr-FR" sz="1400" i="1" dirty="0"/>
              <a:t>L’Education des filles en France</a:t>
            </a:r>
            <a:r>
              <a:rPr lang="fr-FR" sz="1400" dirty="0"/>
              <a:t>, Hachette Littératures, 1971.</a:t>
            </a:r>
          </a:p>
        </p:txBody>
      </p:sp>
      <p:sp>
        <p:nvSpPr>
          <p:cNvPr id="17" name="ZoneTexte 16">
            <a:extLst>
              <a:ext uri="{FF2B5EF4-FFF2-40B4-BE49-F238E27FC236}">
                <a16:creationId xmlns:a16="http://schemas.microsoft.com/office/drawing/2014/main" id="{0C9AF276-E6E6-90B7-2924-AF0C26F6D83F}"/>
              </a:ext>
            </a:extLst>
          </p:cNvPr>
          <p:cNvSpPr txBox="1"/>
          <p:nvPr/>
        </p:nvSpPr>
        <p:spPr>
          <a:xfrm>
            <a:off x="5894139" y="3261533"/>
            <a:ext cx="6235830" cy="923330"/>
          </a:xfrm>
          <a:prstGeom prst="rect">
            <a:avLst/>
          </a:prstGeom>
          <a:noFill/>
        </p:spPr>
        <p:txBody>
          <a:bodyPr wrap="square">
            <a:spAutoFit/>
          </a:bodyPr>
          <a:lstStyle/>
          <a:p>
            <a:pPr algn="just"/>
            <a:r>
              <a:rPr lang="fr-FR" sz="1800" b="1" baseline="30000" dirty="0">
                <a:solidFill>
                  <a:srgbClr val="FF0000"/>
                </a:solidFill>
                <a:latin typeface="Calibri" panose="020F0502020204030204" pitchFamily="34" charset="0"/>
                <a:cs typeface="Calibri" panose="020F0502020204030204" pitchFamily="34" charset="0"/>
              </a:rPr>
              <a:t>1</a:t>
            </a:r>
            <a:r>
              <a:rPr lang="fr-FR" sz="1800" dirty="0"/>
              <a:t> </a:t>
            </a:r>
            <a:r>
              <a:rPr lang="fr-FR" sz="1400" dirty="0"/>
              <a:t>Jusqu’en 1880 (loi Camille SÉE), il n’existe que des lycées de garçons.</a:t>
            </a:r>
          </a:p>
          <a:p>
            <a:pPr algn="just"/>
            <a:r>
              <a:rPr lang="fr-FR" sz="1800" b="1" baseline="30000" dirty="0">
                <a:solidFill>
                  <a:srgbClr val="FF0000"/>
                </a:solidFill>
                <a:latin typeface="Calibri" panose="020F0502020204030204" pitchFamily="34" charset="0"/>
                <a:cs typeface="Calibri" panose="020F0502020204030204" pitchFamily="34" charset="0"/>
              </a:rPr>
              <a:t>2</a:t>
            </a:r>
            <a:r>
              <a:rPr lang="fr-FR" sz="1800" dirty="0"/>
              <a:t> </a:t>
            </a:r>
            <a:r>
              <a:rPr lang="fr-FR" sz="1400" b="1" dirty="0"/>
              <a:t>prétoire :</a:t>
            </a:r>
            <a:r>
              <a:rPr lang="fr-FR" sz="1400" dirty="0"/>
              <a:t> salle de classe ou d’un tribunal.</a:t>
            </a:r>
          </a:p>
          <a:p>
            <a:pPr algn="just"/>
            <a:r>
              <a:rPr lang="fr-FR" sz="1800" b="1" baseline="30000" dirty="0">
                <a:solidFill>
                  <a:srgbClr val="FF0000"/>
                </a:solidFill>
                <a:latin typeface="Calibri" panose="020F0502020204030204" pitchFamily="34" charset="0"/>
                <a:cs typeface="Calibri" panose="020F0502020204030204" pitchFamily="34" charset="0"/>
              </a:rPr>
              <a:t>3</a:t>
            </a:r>
            <a:r>
              <a:rPr lang="fr-FR" sz="1800" dirty="0"/>
              <a:t> </a:t>
            </a:r>
            <a:r>
              <a:rPr lang="fr-FR" sz="1400" b="1" dirty="0"/>
              <a:t>à l’unisson :</a:t>
            </a:r>
            <a:r>
              <a:rPr lang="fr-FR" sz="1400" dirty="0"/>
              <a:t> en parfait accord.</a:t>
            </a:r>
          </a:p>
        </p:txBody>
      </p:sp>
    </p:spTree>
    <p:extLst>
      <p:ext uri="{BB962C8B-B14F-4D97-AF65-F5344CB8AC3E}">
        <p14:creationId xmlns:p14="http://schemas.microsoft.com/office/powerpoint/2010/main" val="268387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0" grpId="0"/>
      <p:bldP spid="11" grpId="0"/>
      <p:bldP spid="13" grpId="0"/>
      <p:bldP spid="15"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607C931-448B-400E-BF20-6746198510D2}"/>
              </a:ext>
            </a:extLst>
          </p:cNvPr>
          <p:cNvSpPr txBox="1"/>
          <p:nvPr/>
        </p:nvSpPr>
        <p:spPr>
          <a:xfrm>
            <a:off x="6396260" y="342091"/>
            <a:ext cx="581961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31 : </a:t>
            </a:r>
            <a:r>
              <a:rPr lang="fr-FR" b="1" dirty="0">
                <a:solidFill>
                  <a:srgbClr val="0070C0"/>
                </a:solidFill>
                <a:latin typeface="Calibri" panose="020F0502020204030204" pitchFamily="34" charset="0"/>
                <a:cs typeface="Calibri" panose="020F0502020204030204" pitchFamily="34" charset="0"/>
              </a:rPr>
              <a:t>La France et son ancien empire</a:t>
            </a:r>
          </a:p>
        </p:txBody>
      </p:sp>
      <p:pic>
        <p:nvPicPr>
          <p:cNvPr id="10" name="Image 9">
            <a:extLst>
              <a:ext uri="{FF2B5EF4-FFF2-40B4-BE49-F238E27FC236}">
                <a16:creationId xmlns:a16="http://schemas.microsoft.com/office/drawing/2014/main" id="{E0DF7D4E-02C1-478C-9266-000BB48417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70485" y="711423"/>
            <a:ext cx="5713058" cy="5713058"/>
          </a:xfrm>
          <a:prstGeom prst="rect">
            <a:avLst/>
          </a:prstGeom>
        </p:spPr>
      </p:pic>
      <p:sp>
        <p:nvSpPr>
          <p:cNvPr id="13" name="ZoneTexte 12">
            <a:extLst>
              <a:ext uri="{FF2B5EF4-FFF2-40B4-BE49-F238E27FC236}">
                <a16:creationId xmlns:a16="http://schemas.microsoft.com/office/drawing/2014/main" id="{542A2E0C-41C3-4142-ACF8-461E074E3005}"/>
              </a:ext>
            </a:extLst>
          </p:cNvPr>
          <p:cNvSpPr txBox="1"/>
          <p:nvPr/>
        </p:nvSpPr>
        <p:spPr>
          <a:xfrm>
            <a:off x="208457" y="1298250"/>
            <a:ext cx="5843122" cy="5632311"/>
          </a:xfrm>
          <a:prstGeom prst="rect">
            <a:avLst/>
          </a:prstGeom>
          <a:noFill/>
        </p:spPr>
        <p:txBody>
          <a:bodyPr wrap="square">
            <a:spAutoFit/>
          </a:bodyPr>
          <a:lstStyle/>
          <a:p>
            <a:pPr algn="just"/>
            <a:r>
              <a:rPr lang="fr-FR" dirty="0">
                <a:solidFill>
                  <a:srgbClr val="0070C0"/>
                </a:solidFill>
                <a:latin typeface="Calibri" panose="020F0502020204030204" pitchFamily="34" charset="0"/>
                <a:cs typeface="Calibri" panose="020F0502020204030204" pitchFamily="34" charset="0"/>
              </a:rPr>
              <a:t>Les </a:t>
            </a:r>
            <a:r>
              <a:rPr lang="fr-FR" b="1" dirty="0">
                <a:solidFill>
                  <a:srgbClr val="0070C0"/>
                </a:solidFill>
                <a:latin typeface="Calibri" panose="020F0502020204030204" pitchFamily="34" charset="0"/>
                <a:cs typeface="Calibri" panose="020F0502020204030204" pitchFamily="34" charset="0"/>
              </a:rPr>
              <a:t>XIXe et XXe siècle</a:t>
            </a:r>
            <a:r>
              <a:rPr lang="fr-FR" dirty="0">
                <a:solidFill>
                  <a:srgbClr val="0070C0"/>
                </a:solidFill>
                <a:latin typeface="Calibri" panose="020F0502020204030204" pitchFamily="34" charset="0"/>
                <a:cs typeface="Calibri" panose="020F0502020204030204" pitchFamily="34" charset="0"/>
              </a:rPr>
              <a:t> ont été des </a:t>
            </a:r>
            <a:r>
              <a:rPr lang="fr-FR" b="1" dirty="0">
                <a:solidFill>
                  <a:srgbClr val="0070C0"/>
                </a:solidFill>
                <a:latin typeface="Calibri" panose="020F0502020204030204" pitchFamily="34" charset="0"/>
                <a:cs typeface="Calibri" panose="020F0502020204030204" pitchFamily="34" charset="0"/>
              </a:rPr>
              <a:t>siècles de progrès</a:t>
            </a:r>
            <a:r>
              <a:rPr lang="fr-FR" dirty="0">
                <a:solidFill>
                  <a:srgbClr val="0070C0"/>
                </a:solidFill>
                <a:latin typeface="Calibri" panose="020F0502020204030204" pitchFamily="34" charset="0"/>
                <a:cs typeface="Calibri" panose="020F0502020204030204" pitchFamily="34" charset="0"/>
              </a:rPr>
              <a:t> scientifiques, technologiques et sociaux.</a:t>
            </a:r>
          </a:p>
          <a:p>
            <a:pPr algn="just"/>
            <a:r>
              <a:rPr lang="fr-FR" dirty="0">
                <a:solidFill>
                  <a:srgbClr val="0070C0"/>
                </a:solidFill>
                <a:latin typeface="Calibri" panose="020F0502020204030204" pitchFamily="34" charset="0"/>
                <a:cs typeface="Calibri" panose="020F0502020204030204" pitchFamily="34" charset="0"/>
              </a:rPr>
              <a:t>Ces progrès se sont exprimés dans les </a:t>
            </a:r>
            <a:r>
              <a:rPr lang="fr-FR" b="1" dirty="0">
                <a:solidFill>
                  <a:srgbClr val="0070C0"/>
                </a:solidFill>
                <a:latin typeface="Calibri" panose="020F0502020204030204" pitchFamily="34" charset="0"/>
                <a:cs typeface="Calibri" panose="020F0502020204030204" pitchFamily="34" charset="0"/>
              </a:rPr>
              <a:t>révolutions industrielles</a:t>
            </a:r>
            <a:r>
              <a:rPr lang="fr-FR" dirty="0">
                <a:solidFill>
                  <a:srgbClr val="0070C0"/>
                </a:solidFill>
                <a:latin typeface="Calibri" panose="020F0502020204030204" pitchFamily="34" charset="0"/>
                <a:cs typeface="Calibri" panose="020F0502020204030204" pitchFamily="34" charset="0"/>
              </a:rPr>
              <a:t> </a:t>
            </a: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04</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 dans les mondes de l’</a:t>
            </a:r>
            <a:r>
              <a:rPr lang="fr-FR" b="1" dirty="0">
                <a:solidFill>
                  <a:srgbClr val="FF0000"/>
                </a:solidFill>
                <a:latin typeface="Calibri" panose="020F0502020204030204" pitchFamily="34" charset="0"/>
                <a:cs typeface="Calibri" panose="020F0502020204030204" pitchFamily="34" charset="0"/>
              </a:rPr>
              <a:t>agriculture</a:t>
            </a:r>
            <a:r>
              <a:rPr lang="fr-FR" dirty="0">
                <a:solidFill>
                  <a:srgbClr val="0070C0"/>
                </a:solidFill>
                <a:latin typeface="Calibri" panose="020F0502020204030204" pitchFamily="34" charset="0"/>
                <a:cs typeface="Calibri" panose="020F0502020204030204" pitchFamily="34" charset="0"/>
              </a:rPr>
              <a:t>, avec la </a:t>
            </a:r>
            <a:r>
              <a:rPr lang="fr-FR" b="1" dirty="0">
                <a:solidFill>
                  <a:srgbClr val="0070C0"/>
                </a:solidFill>
                <a:latin typeface="Calibri" panose="020F0502020204030204" pitchFamily="34" charset="0"/>
                <a:cs typeface="Calibri" panose="020F0502020204030204" pitchFamily="34" charset="0"/>
              </a:rPr>
              <a:t>mécanisation</a:t>
            </a:r>
            <a:r>
              <a:rPr lang="fr-FR" dirty="0">
                <a:solidFill>
                  <a:srgbClr val="0070C0"/>
                </a:solidFill>
                <a:latin typeface="Calibri" panose="020F0502020204030204" pitchFamily="34" charset="0"/>
                <a:cs typeface="Calibri" panose="020F0502020204030204" pitchFamily="34" charset="0"/>
              </a:rPr>
              <a:t> et l’</a:t>
            </a:r>
            <a:r>
              <a:rPr lang="fr-FR" b="1" dirty="0">
                <a:solidFill>
                  <a:srgbClr val="FF0000"/>
                </a:solidFill>
                <a:latin typeface="Calibri" panose="020F0502020204030204" pitchFamily="34" charset="0"/>
                <a:cs typeface="Calibri" panose="020F0502020204030204" pitchFamily="34" charset="0"/>
              </a:rPr>
              <a:t>exode rural</a:t>
            </a:r>
            <a:r>
              <a:rPr lang="fr-FR" dirty="0">
                <a:solidFill>
                  <a:srgbClr val="0070C0"/>
                </a:solidFill>
                <a:latin typeface="Calibri" panose="020F0502020204030204" pitchFamily="34" charset="0"/>
                <a:cs typeface="Calibri" panose="020F0502020204030204" pitchFamily="34" charset="0"/>
              </a:rPr>
              <a:t>. Mais aussi dans l’</a:t>
            </a:r>
            <a:r>
              <a:rPr lang="fr-FR" b="1" dirty="0">
                <a:solidFill>
                  <a:srgbClr val="FF0000"/>
                </a:solidFill>
                <a:latin typeface="Calibri" panose="020F0502020204030204" pitchFamily="34" charset="0"/>
                <a:cs typeface="Calibri" panose="020F0502020204030204" pitchFamily="34" charset="0"/>
              </a:rPr>
              <a:t>industrie</a:t>
            </a:r>
            <a:r>
              <a:rPr lang="fr-FR" dirty="0">
                <a:solidFill>
                  <a:srgbClr val="0070C0"/>
                </a:solidFill>
                <a:latin typeface="Calibri" panose="020F0502020204030204" pitchFamily="34" charset="0"/>
                <a:cs typeface="Calibri" panose="020F0502020204030204" pitchFamily="34" charset="0"/>
              </a:rPr>
              <a:t> avec  l’atelier (</a:t>
            </a:r>
            <a:r>
              <a:rPr lang="fr-FR" b="1" dirty="0">
                <a:solidFill>
                  <a:srgbClr val="FF0000"/>
                </a:solidFill>
                <a:latin typeface="Calibri" panose="020F0502020204030204" pitchFamily="34" charset="0"/>
                <a:cs typeface="Calibri" panose="020F0502020204030204" pitchFamily="34" charset="0"/>
              </a:rPr>
              <a:t>artisanat</a:t>
            </a:r>
            <a:r>
              <a:rPr lang="fr-FR" dirty="0">
                <a:solidFill>
                  <a:srgbClr val="0070C0"/>
                </a:solidFill>
                <a:latin typeface="Calibri" panose="020F0502020204030204" pitchFamily="34" charset="0"/>
                <a:cs typeface="Calibri" panose="020F0502020204030204" pitchFamily="34" charset="0"/>
              </a:rPr>
              <a:t>) puis la </a:t>
            </a:r>
            <a:r>
              <a:rPr lang="fr-FR" b="1" dirty="0">
                <a:solidFill>
                  <a:srgbClr val="FF0000"/>
                </a:solidFill>
                <a:latin typeface="Calibri" panose="020F0502020204030204" pitchFamily="34" charset="0"/>
                <a:cs typeface="Calibri" panose="020F0502020204030204" pitchFamily="34" charset="0"/>
              </a:rPr>
              <a:t>manufacture ou fabrique</a:t>
            </a:r>
            <a:r>
              <a:rPr lang="fr-FR" dirty="0">
                <a:solidFill>
                  <a:srgbClr val="0070C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(beaucoup d’ouvriers, peu de machines)</a:t>
            </a:r>
            <a:r>
              <a:rPr lang="fr-FR" dirty="0">
                <a:solidFill>
                  <a:srgbClr val="0070C0"/>
                </a:solidFill>
                <a:latin typeface="Calibri" panose="020F0502020204030204" pitchFamily="34" charset="0"/>
                <a:cs typeface="Calibri" panose="020F0502020204030204" pitchFamily="34" charset="0"/>
              </a:rPr>
              <a:t> et l’</a:t>
            </a:r>
            <a:r>
              <a:rPr lang="fr-FR" b="1" dirty="0">
                <a:solidFill>
                  <a:srgbClr val="FF0000"/>
                </a:solidFill>
                <a:latin typeface="Calibri" panose="020F0502020204030204" pitchFamily="34" charset="0"/>
                <a:cs typeface="Calibri" panose="020F0502020204030204" pitchFamily="34" charset="0"/>
              </a:rPr>
              <a:t>usine</a:t>
            </a:r>
            <a:r>
              <a:rPr lang="fr-FR" dirty="0">
                <a:solidFill>
                  <a:srgbClr val="0070C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(moins d’ouvriers, plus de machines)</a:t>
            </a:r>
            <a:r>
              <a:rPr lang="fr-FR" dirty="0">
                <a:solidFill>
                  <a:srgbClr val="0070C0"/>
                </a:solidFill>
                <a:latin typeface="Calibri" panose="020F0502020204030204" pitchFamily="34" charset="0"/>
                <a:cs typeface="Calibri" panose="020F0502020204030204" pitchFamily="34" charset="0"/>
              </a:rPr>
              <a:t> où se développe l’</a:t>
            </a:r>
            <a:r>
              <a:rPr lang="fr-FR" b="1" dirty="0">
                <a:solidFill>
                  <a:srgbClr val="0070C0"/>
                </a:solidFill>
                <a:latin typeface="Calibri" panose="020F0502020204030204" pitchFamily="34" charset="0"/>
                <a:cs typeface="Calibri" panose="020F0502020204030204" pitchFamily="34" charset="0"/>
              </a:rPr>
              <a:t>OST</a:t>
            </a:r>
            <a:r>
              <a:rPr lang="fr-FR" dirty="0">
                <a:solidFill>
                  <a:srgbClr val="0070C0"/>
                </a:solidFill>
                <a:latin typeface="Calibri" panose="020F0502020204030204" pitchFamily="34" charset="0"/>
                <a:cs typeface="Calibri" panose="020F0502020204030204" pitchFamily="34" charset="0"/>
              </a:rPr>
              <a:t> </a:t>
            </a: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14</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a:t>
            </a:r>
          </a:p>
          <a:p>
            <a:pPr algn="just"/>
            <a:r>
              <a:rPr lang="fr-FR" dirty="0">
                <a:solidFill>
                  <a:srgbClr val="0070C0"/>
                </a:solidFill>
                <a:latin typeface="Calibri" panose="020F0502020204030204" pitchFamily="34" charset="0"/>
                <a:cs typeface="Calibri" panose="020F0502020204030204" pitchFamily="34" charset="0"/>
              </a:rPr>
              <a:t>Les progrès technologiques vont poser le problème de la </a:t>
            </a:r>
            <a:r>
              <a:rPr lang="fr-FR" b="1" dirty="0">
                <a:solidFill>
                  <a:srgbClr val="FF0000"/>
                </a:solidFill>
                <a:latin typeface="Calibri" panose="020F0502020204030204" pitchFamily="34" charset="0"/>
                <a:cs typeface="Calibri" panose="020F0502020204030204" pitchFamily="34" charset="0"/>
              </a:rPr>
              <a:t>question sociale</a:t>
            </a:r>
            <a:r>
              <a:rPr lang="fr-FR" dirty="0">
                <a:solidFill>
                  <a:srgbClr val="0070C0"/>
                </a:solidFill>
                <a:latin typeface="Calibri" panose="020F0502020204030204" pitchFamily="34" charset="0"/>
                <a:cs typeface="Calibri" panose="020F0502020204030204" pitchFamily="34" charset="0"/>
              </a:rPr>
              <a:t>, c’est-à-dire la transformation radicale du travail. Elle va amener la lutte pour les </a:t>
            </a:r>
            <a:r>
              <a:rPr lang="fr-FR" b="1" dirty="0">
                <a:solidFill>
                  <a:srgbClr val="FF0000"/>
                </a:solidFill>
                <a:latin typeface="Calibri" panose="020F0502020204030204" pitchFamily="34" charset="0"/>
                <a:cs typeface="Calibri" panose="020F0502020204030204" pitchFamily="34" charset="0"/>
              </a:rPr>
              <a:t>droits sociaux</a:t>
            </a:r>
            <a:r>
              <a:rPr lang="fr-FR" dirty="0">
                <a:solidFill>
                  <a:srgbClr val="0070C0"/>
                </a:solidFill>
                <a:latin typeface="Calibri" panose="020F0502020204030204" pitchFamily="34" charset="0"/>
                <a:cs typeface="Calibri" panose="020F0502020204030204" pitchFamily="34" charset="0"/>
              </a:rPr>
              <a:t>, qui vont s’amplifier au XXe s autour de puissants </a:t>
            </a:r>
            <a:r>
              <a:rPr lang="fr-FR" b="1" dirty="0">
                <a:solidFill>
                  <a:srgbClr val="FF0000"/>
                </a:solidFill>
                <a:latin typeface="Calibri" panose="020F0502020204030204" pitchFamily="34" charset="0"/>
                <a:cs typeface="Calibri" panose="020F0502020204030204" pitchFamily="34" charset="0"/>
              </a:rPr>
              <a:t>syndicats</a:t>
            </a:r>
            <a:r>
              <a:rPr lang="fr-FR" dirty="0">
                <a:solidFill>
                  <a:srgbClr val="0070C0"/>
                </a:solidFill>
                <a:latin typeface="Calibri" panose="020F0502020204030204" pitchFamily="34" charset="0"/>
                <a:cs typeface="Calibri" panose="020F0502020204030204" pitchFamily="34" charset="0"/>
              </a:rPr>
              <a:t> </a:t>
            </a:r>
            <a:br>
              <a:rPr lang="fr-FR" dirty="0">
                <a:solidFill>
                  <a:srgbClr val="0070C0"/>
                </a:solidFill>
                <a:latin typeface="Calibri" panose="020F0502020204030204" pitchFamily="34" charset="0"/>
                <a:cs typeface="Calibri" panose="020F0502020204030204" pitchFamily="34" charset="0"/>
              </a:rPr>
            </a:b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22</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 la question du </a:t>
            </a:r>
            <a:r>
              <a:rPr lang="fr-FR" b="1" dirty="0">
                <a:solidFill>
                  <a:srgbClr val="FF0000"/>
                </a:solidFill>
                <a:latin typeface="Calibri" panose="020F0502020204030204" pitchFamily="34" charset="0"/>
                <a:cs typeface="Calibri" panose="020F0502020204030204" pitchFamily="34" charset="0"/>
              </a:rPr>
              <a:t>travail féminin</a:t>
            </a:r>
            <a:r>
              <a:rPr lang="fr-FR" dirty="0">
                <a:solidFill>
                  <a:srgbClr val="0070C0"/>
                </a:solidFill>
                <a:latin typeface="Calibri" panose="020F0502020204030204" pitchFamily="34" charset="0"/>
                <a:cs typeface="Calibri" panose="020F0502020204030204" pitchFamily="34" charset="0"/>
              </a:rPr>
              <a:t>, surtout après 1945. Par ailleurs, l’</a:t>
            </a:r>
            <a:r>
              <a:rPr lang="fr-FR" b="1" dirty="0">
                <a:solidFill>
                  <a:srgbClr val="FF0000"/>
                </a:solidFill>
                <a:latin typeface="Calibri" panose="020F0502020204030204" pitchFamily="34" charset="0"/>
                <a:cs typeface="Calibri" panose="020F0502020204030204" pitchFamily="34" charset="0"/>
              </a:rPr>
              <a:t>instruction publique</a:t>
            </a:r>
            <a:r>
              <a:rPr lang="fr-FR" dirty="0">
                <a:solidFill>
                  <a:srgbClr val="0070C0"/>
                </a:solidFill>
                <a:latin typeface="Calibri" panose="020F0502020204030204" pitchFamily="34" charset="0"/>
                <a:cs typeface="Calibri" panose="020F0502020204030204" pitchFamily="34" charset="0"/>
              </a:rPr>
              <a:t> se développe dès les </a:t>
            </a:r>
            <a:r>
              <a:rPr lang="fr-FR" b="1" dirty="0">
                <a:solidFill>
                  <a:srgbClr val="0070C0"/>
                </a:solidFill>
                <a:latin typeface="Calibri" panose="020F0502020204030204" pitchFamily="34" charset="0"/>
                <a:cs typeface="Calibri" panose="020F0502020204030204" pitchFamily="34" charset="0"/>
              </a:rPr>
              <a:t>lois FERRY</a:t>
            </a:r>
            <a:r>
              <a:rPr lang="fr-FR" dirty="0">
                <a:solidFill>
                  <a:srgbClr val="0070C0"/>
                </a:solidFill>
                <a:latin typeface="Calibri" panose="020F0502020204030204" pitchFamily="34" charset="0"/>
                <a:cs typeface="Calibri" panose="020F0502020204030204" pitchFamily="34" charset="0"/>
              </a:rPr>
              <a:t> de 1881-1882.</a:t>
            </a:r>
          </a:p>
          <a:p>
            <a:pPr algn="just"/>
            <a:r>
              <a:rPr lang="fr-FR" dirty="0">
                <a:solidFill>
                  <a:srgbClr val="0070C0"/>
                </a:solidFill>
                <a:latin typeface="Calibri" panose="020F0502020204030204" pitchFamily="34" charset="0"/>
                <a:cs typeface="Calibri" panose="020F0502020204030204" pitchFamily="34" charset="0"/>
              </a:rPr>
              <a:t>Les XIXe et XXe s. ont aussi contribué à utiliser les ressources de l’</a:t>
            </a:r>
            <a:r>
              <a:rPr lang="fr-FR" b="1" dirty="0">
                <a:solidFill>
                  <a:srgbClr val="FF0000"/>
                </a:solidFill>
                <a:latin typeface="Calibri" panose="020F0502020204030204" pitchFamily="34" charset="0"/>
                <a:cs typeface="Calibri" panose="020F0502020204030204" pitchFamily="34" charset="0"/>
              </a:rPr>
              <a:t>Empire colonial</a:t>
            </a:r>
            <a:r>
              <a:rPr lang="fr-FR" dirty="0">
                <a:solidFill>
                  <a:srgbClr val="0070C0"/>
                </a:solidFill>
                <a:latin typeface="Calibri" panose="020F0502020204030204" pitchFamily="34" charset="0"/>
                <a:cs typeface="Calibri" panose="020F0502020204030204" pitchFamily="34" charset="0"/>
              </a:rPr>
              <a:t> français pour soutenir l’industrialisation.</a:t>
            </a:r>
          </a:p>
          <a:p>
            <a:pPr algn="just"/>
            <a:r>
              <a:rPr lang="fr-FR" dirty="0">
                <a:solidFill>
                  <a:srgbClr val="0070C0"/>
                </a:solidFill>
                <a:latin typeface="Calibri" panose="020F0502020204030204" pitchFamily="34" charset="0"/>
                <a:cs typeface="Calibri" panose="020F0502020204030204" pitchFamily="34" charset="0"/>
              </a:rPr>
              <a:t>Cela est passé par l’utilisation du travail forcé, autre forme d’</a:t>
            </a:r>
            <a:r>
              <a:rPr lang="fr-FR" b="1" dirty="0">
                <a:solidFill>
                  <a:srgbClr val="FF0000"/>
                </a:solidFill>
                <a:latin typeface="Calibri" panose="020F0502020204030204" pitchFamily="34" charset="0"/>
                <a:cs typeface="Calibri" panose="020F0502020204030204" pitchFamily="34" charset="0"/>
              </a:rPr>
              <a:t>esclavage</a:t>
            </a:r>
            <a:r>
              <a:rPr lang="fr-FR" dirty="0">
                <a:solidFill>
                  <a:srgbClr val="0070C0"/>
                </a:solidFill>
                <a:latin typeface="Calibri" panose="020F0502020204030204" pitchFamily="34" charset="0"/>
                <a:cs typeface="Calibri" panose="020F0502020204030204" pitchFamily="34" charset="0"/>
              </a:rPr>
              <a:t>, jusqu’en 1952, dans les plantations ou dans des travaux comme la ligne de chemin de fer CONGO-OCÉAN.</a:t>
            </a:r>
          </a:p>
        </p:txBody>
      </p:sp>
      <p:sp>
        <p:nvSpPr>
          <p:cNvPr id="14" name="ZoneTexte 13">
            <a:extLst>
              <a:ext uri="{FF2B5EF4-FFF2-40B4-BE49-F238E27FC236}">
                <a16:creationId xmlns:a16="http://schemas.microsoft.com/office/drawing/2014/main" id="{50759084-3D78-4D53-A82F-76A8F3B61A39}"/>
              </a:ext>
            </a:extLst>
          </p:cNvPr>
          <p:cNvSpPr txBox="1"/>
          <p:nvPr/>
        </p:nvSpPr>
        <p:spPr>
          <a:xfrm>
            <a:off x="219282" y="623150"/>
            <a:ext cx="5358329" cy="369332"/>
          </a:xfrm>
          <a:prstGeom prst="rect">
            <a:avLst/>
          </a:prstGeom>
          <a:noFill/>
        </p:spPr>
        <p:txBody>
          <a:bodyPr wrap="square">
            <a:spAutoFit/>
          </a:bodyPr>
          <a:lstStyle/>
          <a:p>
            <a:r>
              <a:rPr lang="fr-FR" b="1" dirty="0">
                <a:solidFill>
                  <a:srgbClr val="00B050"/>
                </a:solidFill>
                <a:latin typeface="Calibri" panose="020F0502020204030204" pitchFamily="34" charset="0"/>
                <a:cs typeface="Calibri" panose="020F0502020204030204" pitchFamily="34" charset="0"/>
              </a:rPr>
              <a:t>ET POUR CONCLURE &amp; RÉSUMER…</a:t>
            </a:r>
            <a:endParaRPr lang="fr-FR" dirty="0">
              <a:solidFill>
                <a:srgbClr val="00B050"/>
              </a:solidFill>
            </a:endParaRPr>
          </a:p>
        </p:txBody>
      </p:sp>
      <p:pic>
        <p:nvPicPr>
          <p:cNvPr id="2" name="Image 1">
            <a:hlinkClick r:id="rId3" action="ppaction://hlinksldjump"/>
            <a:extLst>
              <a:ext uri="{FF2B5EF4-FFF2-40B4-BE49-F238E27FC236}">
                <a16:creationId xmlns:a16="http://schemas.microsoft.com/office/drawing/2014/main" id="{EBBA2805-F103-2D4F-2D0B-819E4B6823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95F15CF0-6794-4526-6EAE-B099C96D8D74}"/>
              </a:ext>
            </a:extLst>
          </p:cNvPr>
          <p:cNvSpPr txBox="1"/>
          <p:nvPr/>
        </p:nvSpPr>
        <p:spPr>
          <a:xfrm>
            <a:off x="219282" y="98862"/>
            <a:ext cx="1043948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Objet d’étude 1 </a:t>
            </a:r>
            <a:r>
              <a:rPr lang="fr-FR" b="1" dirty="0">
                <a:latin typeface="Calibri" panose="020F0502020204030204" pitchFamily="34" charset="0"/>
                <a:cs typeface="Calibri" panose="020F0502020204030204" pitchFamily="34" charset="0"/>
              </a:rPr>
              <a:t>- Hommes et femmes au travail en métropole et dans les colonies françaises (1800-1950)</a:t>
            </a:r>
          </a:p>
        </p:txBody>
      </p:sp>
      <p:cxnSp>
        <p:nvCxnSpPr>
          <p:cNvPr id="3" name="Connecteur droit avec flèche 2">
            <a:extLst>
              <a:ext uri="{FF2B5EF4-FFF2-40B4-BE49-F238E27FC236}">
                <a16:creationId xmlns:a16="http://schemas.microsoft.com/office/drawing/2014/main" id="{1174678B-2466-AC10-81A5-339A15058348}"/>
              </a:ext>
            </a:extLst>
          </p:cNvPr>
          <p:cNvCxnSpPr>
            <a:cxnSpLocks/>
          </p:cNvCxnSpPr>
          <p:nvPr/>
        </p:nvCxnSpPr>
        <p:spPr>
          <a:xfrm>
            <a:off x="9090897" y="6424481"/>
            <a:ext cx="0" cy="183462"/>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4227A2B-BDF0-423C-4F55-3F2E4A07650B}"/>
              </a:ext>
            </a:extLst>
          </p:cNvPr>
          <p:cNvSpPr/>
          <p:nvPr/>
        </p:nvSpPr>
        <p:spPr>
          <a:xfrm>
            <a:off x="8037096" y="6515909"/>
            <a:ext cx="2406316" cy="335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Vers la </a:t>
            </a:r>
            <a:r>
              <a:rPr lang="fr-FR" b="1" dirty="0">
                <a:solidFill>
                  <a:srgbClr val="FF0000"/>
                </a:solidFill>
              </a:rPr>
              <a:t>GÉOGRAPHIE</a:t>
            </a:r>
          </a:p>
        </p:txBody>
      </p:sp>
    </p:spTree>
    <p:extLst>
      <p:ext uri="{BB962C8B-B14F-4D97-AF65-F5344CB8AC3E}">
        <p14:creationId xmlns:p14="http://schemas.microsoft.com/office/powerpoint/2010/main" val="169200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checkerboard(across)">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80">
                                          <p:stCondLst>
                                            <p:cond delay="0"/>
                                          </p:stCondLst>
                                        </p:cTn>
                                        <p:tgtEl>
                                          <p:spTgt spid="10"/>
                                        </p:tgtEl>
                                      </p:cBhvr>
                                    </p:animEffect>
                                    <p:anim calcmode="lin" valueType="num">
                                      <p:cBhvr>
                                        <p:cTn id="2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2" dur="26">
                                          <p:stCondLst>
                                            <p:cond delay="650"/>
                                          </p:stCondLst>
                                        </p:cTn>
                                        <p:tgtEl>
                                          <p:spTgt spid="10"/>
                                        </p:tgtEl>
                                      </p:cBhvr>
                                      <p:to x="100000" y="60000"/>
                                    </p:animScale>
                                    <p:animScale>
                                      <p:cBhvr>
                                        <p:cTn id="33" dur="166" decel="50000">
                                          <p:stCondLst>
                                            <p:cond delay="676"/>
                                          </p:stCondLst>
                                        </p:cTn>
                                        <p:tgtEl>
                                          <p:spTgt spid="10"/>
                                        </p:tgtEl>
                                      </p:cBhvr>
                                      <p:to x="100000" y="100000"/>
                                    </p:animScale>
                                    <p:animScale>
                                      <p:cBhvr>
                                        <p:cTn id="34" dur="26">
                                          <p:stCondLst>
                                            <p:cond delay="1312"/>
                                          </p:stCondLst>
                                        </p:cTn>
                                        <p:tgtEl>
                                          <p:spTgt spid="10"/>
                                        </p:tgtEl>
                                      </p:cBhvr>
                                      <p:to x="100000" y="80000"/>
                                    </p:animScale>
                                    <p:animScale>
                                      <p:cBhvr>
                                        <p:cTn id="35" dur="166" decel="50000">
                                          <p:stCondLst>
                                            <p:cond delay="1338"/>
                                          </p:stCondLst>
                                        </p:cTn>
                                        <p:tgtEl>
                                          <p:spTgt spid="10"/>
                                        </p:tgtEl>
                                      </p:cBhvr>
                                      <p:to x="100000" y="100000"/>
                                    </p:animScale>
                                    <p:animScale>
                                      <p:cBhvr>
                                        <p:cTn id="36" dur="26">
                                          <p:stCondLst>
                                            <p:cond delay="1642"/>
                                          </p:stCondLst>
                                        </p:cTn>
                                        <p:tgtEl>
                                          <p:spTgt spid="10"/>
                                        </p:tgtEl>
                                      </p:cBhvr>
                                      <p:to x="100000" y="90000"/>
                                    </p:animScale>
                                    <p:animScale>
                                      <p:cBhvr>
                                        <p:cTn id="37" dur="166" decel="50000">
                                          <p:stCondLst>
                                            <p:cond delay="1668"/>
                                          </p:stCondLst>
                                        </p:cTn>
                                        <p:tgtEl>
                                          <p:spTgt spid="10"/>
                                        </p:tgtEl>
                                      </p:cBhvr>
                                      <p:to x="100000" y="100000"/>
                                    </p:animScale>
                                    <p:animScale>
                                      <p:cBhvr>
                                        <p:cTn id="38" dur="26">
                                          <p:stCondLst>
                                            <p:cond delay="1808"/>
                                          </p:stCondLst>
                                        </p:cTn>
                                        <p:tgtEl>
                                          <p:spTgt spid="10"/>
                                        </p:tgtEl>
                                      </p:cBhvr>
                                      <p:to x="100000" y="95000"/>
                                    </p:animScale>
                                    <p:animScale>
                                      <p:cBhvr>
                                        <p:cTn id="39" dur="166" decel="50000">
                                          <p:stCondLst>
                                            <p:cond delay="1834"/>
                                          </p:stCondLst>
                                        </p:cTn>
                                        <p:tgtEl>
                                          <p:spTgt spid="10"/>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017766D-4947-4D68-875A-76484649E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4574"/>
            <a:ext cx="12192000" cy="3868852"/>
          </a:xfrm>
          <a:prstGeom prst="rect">
            <a:avLst/>
          </a:prstGeom>
        </p:spPr>
      </p:pic>
      <p:sp>
        <p:nvSpPr>
          <p:cNvPr id="11" name="ZoneTexte 10">
            <a:extLst>
              <a:ext uri="{FF2B5EF4-FFF2-40B4-BE49-F238E27FC236}">
                <a16:creationId xmlns:a16="http://schemas.microsoft.com/office/drawing/2014/main" id="{87B1F703-2822-48EB-8797-1042965D43E0}"/>
              </a:ext>
            </a:extLst>
          </p:cNvPr>
          <p:cNvSpPr txBox="1"/>
          <p:nvPr/>
        </p:nvSpPr>
        <p:spPr>
          <a:xfrm>
            <a:off x="198409" y="422978"/>
            <a:ext cx="743833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32 : </a:t>
            </a:r>
            <a:r>
              <a:rPr lang="fr-FR" b="1" dirty="0">
                <a:solidFill>
                  <a:srgbClr val="0070C0"/>
                </a:solidFill>
                <a:latin typeface="Calibri" panose="020F0502020204030204" pitchFamily="34" charset="0"/>
                <a:cs typeface="Calibri" panose="020F0502020204030204" pitchFamily="34" charset="0"/>
              </a:rPr>
              <a:t>Frise chronologique de la Révolution française à nos jours</a:t>
            </a:r>
          </a:p>
        </p:txBody>
      </p:sp>
      <p:pic>
        <p:nvPicPr>
          <p:cNvPr id="2" name="Image 1">
            <a:hlinkClick r:id="rId3" action="ppaction://hlinksldjump"/>
            <a:extLst>
              <a:ext uri="{FF2B5EF4-FFF2-40B4-BE49-F238E27FC236}">
                <a16:creationId xmlns:a16="http://schemas.microsoft.com/office/drawing/2014/main" id="{300BD218-89E6-F144-785A-A680451F6D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7" name="ZoneTexte 6">
            <a:extLst>
              <a:ext uri="{FF2B5EF4-FFF2-40B4-BE49-F238E27FC236}">
                <a16:creationId xmlns:a16="http://schemas.microsoft.com/office/drawing/2014/main" id="{26E9943F-6BB8-4C8C-B58A-C4F607BD4F00}"/>
              </a:ext>
            </a:extLst>
          </p:cNvPr>
          <p:cNvSpPr txBox="1"/>
          <p:nvPr/>
        </p:nvSpPr>
        <p:spPr>
          <a:xfrm>
            <a:off x="219282" y="98862"/>
            <a:ext cx="1043948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Objet d’étude 1 </a:t>
            </a:r>
            <a:r>
              <a:rPr lang="fr-FR" b="1" dirty="0">
                <a:latin typeface="Calibri" panose="020F0502020204030204" pitchFamily="34" charset="0"/>
                <a:cs typeface="Calibri" panose="020F0502020204030204" pitchFamily="34" charset="0"/>
              </a:rPr>
              <a:t>- Hommes et femmes au travail en métropole et dans les colonies françaises (1800-1950)</a:t>
            </a:r>
          </a:p>
        </p:txBody>
      </p:sp>
    </p:spTree>
    <p:extLst>
      <p:ext uri="{BB962C8B-B14F-4D97-AF65-F5344CB8AC3E}">
        <p14:creationId xmlns:p14="http://schemas.microsoft.com/office/powerpoint/2010/main" val="112873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10921</TotalTime>
  <Words>8042</Words>
  <Application>Microsoft Office PowerPoint</Application>
  <PresentationFormat>Grand écran</PresentationFormat>
  <Paragraphs>601</Paragraphs>
  <Slides>35</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35</vt:i4>
      </vt:variant>
    </vt:vector>
  </HeadingPairs>
  <TitlesOfParts>
    <vt:vector size="42" baseType="lpstr">
      <vt:lpstr>Aptos</vt:lpstr>
      <vt:lpstr>Arial</vt:lpstr>
      <vt:lpstr>Arial-ItalicMT</vt:lpstr>
      <vt:lpstr>ArialMT</vt:lpstr>
      <vt:lpstr>Calibri</vt:lpstr>
      <vt:lpstr>Wingdings</vt:lpstr>
      <vt:lpstr>Organique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Jean-Baptiste DUMAINE</cp:lastModifiedBy>
  <cp:revision>361</cp:revision>
  <dcterms:created xsi:type="dcterms:W3CDTF">2020-08-27T10:08:01Z</dcterms:created>
  <dcterms:modified xsi:type="dcterms:W3CDTF">2025-12-07T15:39:07Z</dcterms:modified>
</cp:coreProperties>
</file>