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6"/>
  </p:notesMasterIdLst>
  <p:handoutMasterIdLst>
    <p:handoutMasterId r:id="rId37"/>
  </p:handoutMasterIdLst>
  <p:sldIdLst>
    <p:sldId id="256" r:id="rId2"/>
    <p:sldId id="290" r:id="rId3"/>
    <p:sldId id="257" r:id="rId4"/>
    <p:sldId id="291" r:id="rId5"/>
    <p:sldId id="258" r:id="rId6"/>
    <p:sldId id="282" r:id="rId7"/>
    <p:sldId id="259" r:id="rId8"/>
    <p:sldId id="283" r:id="rId9"/>
    <p:sldId id="260" r:id="rId10"/>
    <p:sldId id="284" r:id="rId11"/>
    <p:sldId id="261" r:id="rId12"/>
    <p:sldId id="262" r:id="rId13"/>
    <p:sldId id="267" r:id="rId14"/>
    <p:sldId id="265" r:id="rId15"/>
    <p:sldId id="264" r:id="rId16"/>
    <p:sldId id="266" r:id="rId17"/>
    <p:sldId id="268" r:id="rId18"/>
    <p:sldId id="269" r:id="rId19"/>
    <p:sldId id="271" r:id="rId20"/>
    <p:sldId id="270" r:id="rId21"/>
    <p:sldId id="273" r:id="rId22"/>
    <p:sldId id="274" r:id="rId23"/>
    <p:sldId id="275" r:id="rId24"/>
    <p:sldId id="285" r:id="rId25"/>
    <p:sldId id="276" r:id="rId26"/>
    <p:sldId id="277" r:id="rId27"/>
    <p:sldId id="272" r:id="rId28"/>
    <p:sldId id="279" r:id="rId29"/>
    <p:sldId id="278" r:id="rId30"/>
    <p:sldId id="286" r:id="rId31"/>
    <p:sldId id="287" r:id="rId32"/>
    <p:sldId id="288" r:id="rId33"/>
    <p:sldId id="280" r:id="rId34"/>
    <p:sldId id="28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8232"/>
    <a:srgbClr val="5D98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60" autoAdjust="0"/>
    <p:restoredTop sz="96374" autoAdjust="0"/>
  </p:normalViewPr>
  <p:slideViewPr>
    <p:cSldViewPr snapToGrid="0">
      <p:cViewPr varScale="1">
        <p:scale>
          <a:sx n="110" d="100"/>
          <a:sy n="110" d="100"/>
        </p:scale>
        <p:origin x="276" y="78"/>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C4DAF-D17F-4B44-B37B-C91EE7227F8D}" type="datetimeFigureOut">
              <a:rPr lang="fr-FR" smtClean="0"/>
              <a:pPr/>
              <a:t>04/09/2025</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A15C0F-2C7A-4DC2-8AF4-42A6E5510106}" type="datetimeFigureOut">
              <a:rPr lang="fr-FR" smtClean="0"/>
              <a:t>04/09/2025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5AD31-85BE-470D-A4C2-5746FA97A9E3}" type="slidenum">
              <a:rPr lang="fr-FR" smtClean="0"/>
              <a:t>‹N°›</a:t>
            </a:fld>
            <a:endParaRPr lang="fr-FR"/>
          </a:p>
        </p:txBody>
      </p:sp>
    </p:spTree>
    <p:extLst>
      <p:ext uri="{BB962C8B-B14F-4D97-AF65-F5344CB8AC3E}">
        <p14:creationId xmlns:p14="http://schemas.microsoft.com/office/powerpoint/2010/main" val="213375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D5AD31-85BE-470D-A4C2-5746FA97A9E3}" type="slidenum">
              <a:rPr lang="fr-FR" smtClean="0"/>
              <a:t>2</a:t>
            </a:fld>
            <a:endParaRPr lang="fr-FR"/>
          </a:p>
        </p:txBody>
      </p:sp>
    </p:spTree>
    <p:extLst>
      <p:ext uri="{BB962C8B-B14F-4D97-AF65-F5344CB8AC3E}">
        <p14:creationId xmlns:p14="http://schemas.microsoft.com/office/powerpoint/2010/main" val="1049764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649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735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a:prstGeom prst="rect">
            <a:avLst/>
          </a:prstGeom>
        </p:spPr>
        <p:txBody>
          <a:bodyPr anchor="b">
            <a:normAutofit/>
          </a:bodyPr>
          <a:lstStyle>
            <a:lvl1pPr algn="ctr">
              <a:defRPr sz="4400" b="0" cap="none"/>
            </a:lvl1pPr>
          </a:lstStyle>
          <a:p>
            <a:r>
              <a:rPr lang="fr-FR" dirty="0"/>
              <a:t>Modifiez le style du titre</a:t>
            </a:r>
            <a:endParaRPr lang="en-US" dirty="0"/>
          </a:p>
        </p:txBody>
      </p:sp>
      <p:sp>
        <p:nvSpPr>
          <p:cNvPr id="3" name="Text Placeholder 2"/>
          <p:cNvSpPr>
            <a:spLocks noGrp="1"/>
          </p:cNvSpPr>
          <p:nvPr>
            <p:ph type="body" idx="1"/>
          </p:nvPr>
        </p:nvSpPr>
        <p:spPr>
          <a:xfrm>
            <a:off x="2015067" y="3846051"/>
            <a:ext cx="8158690" cy="954547"/>
          </a:xfrm>
          <a:prstGeom prst="rect">
            <a:avLst/>
          </a:prstGeo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dirty="0"/>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dirty="0"/>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67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a:prstGeom prst="rect">
            <a:avLst/>
          </a:prstGeo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7367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a:prstGeom prst="rect">
            <a:avLst/>
          </a:prstGeo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a:prstGeom prst="rect">
            <a:avLst/>
          </a:prstGeo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8" name="Footer Placeholder 7"/>
          <p:cNvSpPr>
            <a:spLocks noGrp="1"/>
          </p:cNvSpPr>
          <p:nvPr>
            <p:ph type="ftr" sz="quarter" idx="11"/>
          </p:nvPr>
        </p:nvSpPr>
        <p:spPr>
          <a:xfrm>
            <a:off x="1295401" y="5969000"/>
            <a:ext cx="7305900" cy="279400"/>
          </a:xfrm>
          <a:prstGeom prst="rect">
            <a:avLst/>
          </a:prstGeom>
        </p:spPr>
        <p:txBody>
          <a:bodyPr/>
          <a:lstStyle/>
          <a:p>
            <a:endParaRPr lang="fr-FR"/>
          </a:p>
        </p:txBody>
      </p:sp>
      <p:sp>
        <p:nvSpPr>
          <p:cNvPr id="9" name="Slide Number Placeholder 8"/>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168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p>
            <a:r>
              <a:rPr lang="fr-FR"/>
              <a:t>Modifiez le style du titre</a:t>
            </a:r>
            <a:endParaRPr lang="en-US" dirty="0"/>
          </a:p>
        </p:txBody>
      </p:sp>
      <p:sp>
        <p:nvSpPr>
          <p:cNvPr id="3" name="Date Placeholder 2"/>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4" name="Footer Placeholder 3"/>
          <p:cNvSpPr>
            <a:spLocks noGrp="1"/>
          </p:cNvSpPr>
          <p:nvPr>
            <p:ph type="ftr" sz="quarter" idx="11"/>
          </p:nvPr>
        </p:nvSpPr>
        <p:spPr>
          <a:xfrm>
            <a:off x="1295401" y="5969000"/>
            <a:ext cx="7305900" cy="279400"/>
          </a:xfrm>
          <a:prstGeom prst="rect">
            <a:avLst/>
          </a:prstGeom>
        </p:spPr>
        <p:txBody>
          <a:bodyPr/>
          <a:lstStyle/>
          <a:p>
            <a:endParaRPr lang="fr-FR"/>
          </a:p>
        </p:txBody>
      </p:sp>
      <p:sp>
        <p:nvSpPr>
          <p:cNvPr id="5" name="Slide Number Placeholder 4"/>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05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3" name="Footer Placeholder 2"/>
          <p:cNvSpPr>
            <a:spLocks noGrp="1"/>
          </p:cNvSpPr>
          <p:nvPr>
            <p:ph type="ftr" sz="quarter" idx="11"/>
          </p:nvPr>
        </p:nvSpPr>
        <p:spPr>
          <a:xfrm>
            <a:off x="1295401" y="5969000"/>
            <a:ext cx="7305900" cy="279400"/>
          </a:xfrm>
          <a:prstGeom prst="rect">
            <a:avLst/>
          </a:prstGeom>
        </p:spPr>
        <p:txBody>
          <a:bodyPr/>
          <a:lstStyle/>
          <a:p>
            <a:endParaRPr lang="fr-FR"/>
          </a:p>
        </p:txBody>
      </p:sp>
      <p:sp>
        <p:nvSpPr>
          <p:cNvPr id="4" name="Slide Number Placeholder 3"/>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62827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a:prstGeom prst="rect">
            <a:avLst/>
          </a:prstGeo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889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a:prstGeom prst="rect">
            <a:avLst/>
          </a:prstGeo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a:prstGeom prst="rect">
            <a:avLst/>
          </a:prstGeo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71044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a:prstGeom prst="rect">
            <a:avLst/>
          </a:prstGeo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a:prstGeom prst="rect">
            <a:avLst/>
          </a:prstGeo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6" name="Footer Placeholder 5"/>
          <p:cNvSpPr>
            <a:spLocks noGrp="1"/>
          </p:cNvSpPr>
          <p:nvPr>
            <p:ph type="ftr" sz="quarter" idx="11"/>
          </p:nvPr>
        </p:nvSpPr>
        <p:spPr>
          <a:xfrm>
            <a:off x="1295401" y="5969000"/>
            <a:ext cx="7305900" cy="279400"/>
          </a:xfrm>
          <a:prstGeom prst="rect">
            <a:avLst/>
          </a:prstGeom>
        </p:spPr>
        <p:txBody>
          <a:bodyPr/>
          <a:lstStyle/>
          <a:p>
            <a:endParaRPr lang="fr-FR"/>
          </a:p>
        </p:txBody>
      </p:sp>
      <p:sp>
        <p:nvSpPr>
          <p:cNvPr id="7" name="Slide Number Placeholder 6"/>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879112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a:prstGeom prst="rect">
            <a:avLst/>
          </a:prstGeo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618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a:prstGeom prst="rect">
            <a:avLst/>
          </a:prstGeo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6869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a:prstGeom prst="rect">
            <a:avLst/>
          </a:prstGeo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a:prstGeom prst="rect">
            <a:avLst/>
          </a:prstGeo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4187888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a:prstGeom prst="rect">
            <a:avLst/>
          </a:prstGeo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a:prstGeom prst="rect">
            <a:avLst/>
          </a:prstGeo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9865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a:prstGeom prst="rect">
            <a:avLst/>
          </a:prstGeo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a:prstGeom prst="rect">
            <a:avLst/>
          </a:prstGeo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73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a:prstGeom prst="rect">
            <a:avLst/>
          </a:prstGeom>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295401" y="2556932"/>
            <a:ext cx="9601196" cy="3318936"/>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238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a:prstGeom prst="rect">
            <a:avLst/>
          </a:prstGeo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a:prstGeom prst="rect">
            <a:avLst/>
          </a:prstGeo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677501" y="5969000"/>
            <a:ext cx="1600200" cy="279400"/>
          </a:xfrm>
          <a:prstGeom prst="rect">
            <a:avLst/>
          </a:prstGeom>
        </p:spPr>
        <p:txBody>
          <a:bodyPr/>
          <a:lstStyle/>
          <a:p>
            <a:fld id="{BC3DFB96-4801-458F-8546-69030DA4B135}" type="datetimeFigureOut">
              <a:rPr lang="fr-FR" smtClean="0"/>
              <a:pPr/>
              <a:t>04/09/2025</a:t>
            </a:fld>
            <a:endParaRPr lang="fr-FR"/>
          </a:p>
        </p:txBody>
      </p:sp>
      <p:sp>
        <p:nvSpPr>
          <p:cNvPr id="5" name="Footer Placeholder 4"/>
          <p:cNvSpPr>
            <a:spLocks noGrp="1"/>
          </p:cNvSpPr>
          <p:nvPr>
            <p:ph type="ftr" sz="quarter" idx="11"/>
          </p:nvPr>
        </p:nvSpPr>
        <p:spPr>
          <a:xfrm>
            <a:off x="1295401" y="5969000"/>
            <a:ext cx="7305900" cy="279400"/>
          </a:xfrm>
          <a:prstGeom prst="rect">
            <a:avLst/>
          </a:prstGeom>
        </p:spPr>
        <p:txBody>
          <a:bodyPr/>
          <a:lstStyle/>
          <a:p>
            <a:endParaRPr lang="fr-FR"/>
          </a:p>
        </p:txBody>
      </p:sp>
      <p:sp>
        <p:nvSpPr>
          <p:cNvPr id="6" name="Slide Number Placeholder 5"/>
          <p:cNvSpPr>
            <a:spLocks noGrp="1"/>
          </p:cNvSpPr>
          <p:nvPr>
            <p:ph type="sldNum" sz="quarter" idx="12"/>
          </p:nvPr>
        </p:nvSpPr>
        <p:spPr>
          <a:xfrm>
            <a:off x="10353901" y="5969000"/>
            <a:ext cx="542697" cy="279400"/>
          </a:xfrm>
          <a:prstGeom prst="rect">
            <a:avLst/>
          </a:prstGeom>
        </p:spPr>
        <p:txBody>
          <a:bodyPr/>
          <a:lstStyle/>
          <a:p>
            <a:fld id="{7763A8B3-5EAD-49C7-B169-54CA4C88B738}" type="slidenum">
              <a:rPr lang="fr-FR" smtClean="0"/>
              <a:pPr/>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70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97562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hyperlink" Target="https://www.vie-publique.fr/fiches/269995-les-grands-secteurs-de-production-primaire-secondaire-et-tertiaire" TargetMode="External"/><Relationship Id="rId3" Type="http://schemas.openxmlformats.org/officeDocument/2006/relationships/slide" Target="slide1.xml"/><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5.png"/><Relationship Id="rId2" Type="http://schemas.openxmlformats.org/officeDocument/2006/relationships/image" Target="../media/image7.jpg"/><Relationship Id="rId16"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hyperlink" Target="https://www.lanouvellerepublique.fr/thouars/souvenirs-de-metiers-anciens-ces-demoiselles-du-telephone" TargetMode="External"/><Relationship Id="rId9" Type="http://schemas.openxmlformats.org/officeDocument/2006/relationships/image" Target="../media/image1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hyperlink" Target="https://www.youtube.com/watch?v=X_DSr9GkyyE" TargetMode="External"/><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1.xml"/><Relationship Id="rId11" Type="http://schemas.openxmlformats.org/officeDocument/2006/relationships/hyperlink" Target="https://www.youtube.com/watch?v=xrKQWV5JdGc" TargetMode="External"/><Relationship Id="rId5" Type="http://schemas.openxmlformats.org/officeDocument/2006/relationships/image" Target="../media/image26.png"/><Relationship Id="rId10" Type="http://schemas.openxmlformats.org/officeDocument/2006/relationships/hyperlink" Target="https://www.youtube.com/watch?v=0VREXF79K7U" TargetMode="External"/><Relationship Id="rId4" Type="http://schemas.openxmlformats.org/officeDocument/2006/relationships/image" Target="../media/image25.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hyperlink" Target="https://www.youtube.com/watch?v=7F4KL7u2e9o" TargetMode="External"/><Relationship Id="rId3" Type="http://schemas.openxmlformats.org/officeDocument/2006/relationships/image" Target="../media/image29.png"/><Relationship Id="rId7"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31.png"/><Relationship Id="rId10" Type="http://schemas.openxmlformats.org/officeDocument/2006/relationships/hyperlink" Target="https://www.youtube.com/watch?v=PvmaBEBMSEM" TargetMode="External"/><Relationship Id="rId4" Type="http://schemas.openxmlformats.org/officeDocument/2006/relationships/image" Target="../media/image30.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png"/><Relationship Id="rId4" Type="http://schemas.openxmlformats.org/officeDocument/2006/relationships/slide" Target="slide1.xm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sI9KJtyf6Hc" TargetMode="External"/><Relationship Id="rId3" Type="http://schemas.openxmlformats.org/officeDocument/2006/relationships/image" Target="../media/image31.png"/><Relationship Id="rId7"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1.xml"/><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FbYKQUKasY0" TargetMode="External"/><Relationship Id="rId3" Type="http://schemas.openxmlformats.org/officeDocument/2006/relationships/image" Target="../media/image36.png"/><Relationship Id="rId7"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38.png"/><Relationship Id="rId10" Type="http://schemas.openxmlformats.org/officeDocument/2006/relationships/hyperlink" Target="https://www.youtube.com/watch?v=ipLhnCBTva0" TargetMode="External"/><Relationship Id="rId4" Type="http://schemas.openxmlformats.org/officeDocument/2006/relationships/image" Target="../media/image37.jpe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png"/><Relationship Id="rId4" Type="http://schemas.openxmlformats.org/officeDocument/2006/relationships/slide" Target="slide1.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www.youtube.com/watch?v=67RDEzRlR3Y" TargetMode="Externa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5.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1.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03TOceNx9Is" TargetMode="External"/><Relationship Id="rId3" Type="http://schemas.openxmlformats.org/officeDocument/2006/relationships/image" Target="../media/image27.png"/><Relationship Id="rId7" Type="http://schemas.openxmlformats.org/officeDocument/2006/relationships/image" Target="../media/image57.png"/><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hyperlink" Target="https://www.youtube.com/watch?v=6n9ESFJTnHs" TargetMode="External"/><Relationship Id="rId11" Type="http://schemas.openxmlformats.org/officeDocument/2006/relationships/image" Target="../media/image5.png"/><Relationship Id="rId5" Type="http://schemas.openxmlformats.org/officeDocument/2006/relationships/image" Target="../media/image56.png"/><Relationship Id="rId10" Type="http://schemas.openxmlformats.org/officeDocument/2006/relationships/slide" Target="slide1.xml"/><Relationship Id="rId4" Type="http://schemas.openxmlformats.org/officeDocument/2006/relationships/hyperlink" Target="https://www.youtube.com/watch?v=0eOOLEqXL2w" TargetMode="External"/><Relationship Id="rId9" Type="http://schemas.openxmlformats.org/officeDocument/2006/relationships/image" Target="../media/image58.png"/></Relationships>
</file>

<file path=ppt/slides/_rels/slide24.xml.rels><?xml version="1.0" encoding="UTF-8" standalone="yes"?>
<Relationships xmlns="http://schemas.openxmlformats.org/package/2006/relationships"><Relationship Id="rId8" Type="http://schemas.openxmlformats.org/officeDocument/2006/relationships/hyperlink" Target="https://www.paroles.net/pierre-bachelet/paroles-les-corons" TargetMode="External"/><Relationship Id="rId3" Type="http://schemas.openxmlformats.org/officeDocument/2006/relationships/image" Target="../media/image60.jpg"/><Relationship Id="rId7" Type="http://schemas.openxmlformats.org/officeDocument/2006/relationships/image" Target="../media/image61.png"/><Relationship Id="rId2" Type="http://schemas.openxmlformats.org/officeDocument/2006/relationships/image" Target="../media/image59.jpg"/><Relationship Id="rId1" Type="http://schemas.openxmlformats.org/officeDocument/2006/relationships/slideLayout" Target="../slideLayouts/slideLayout2.xml"/><Relationship Id="rId6" Type="http://schemas.openxmlformats.org/officeDocument/2006/relationships/hyperlink" Target="https://www.youtube.com/watch?v=rygifBeBKUU" TargetMode="External"/><Relationship Id="rId5" Type="http://schemas.openxmlformats.org/officeDocument/2006/relationships/image" Target="../media/image27.png"/><Relationship Id="rId4" Type="http://schemas.openxmlformats.org/officeDocument/2006/relationships/hyperlink" Target="https://www.youtube.com/watch?v=DBiuD5wINGY" TargetMode="External"/><Relationship Id="rId9"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64.png"/><Relationship Id="rId4" Type="http://schemas.openxmlformats.org/officeDocument/2006/relationships/hyperlink" Target="https://www.youtube.com/watch?v=_6X5fFhkAbs" TargetMode="Externa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xml"/></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7.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hyperlink" Target="https://www.youtube.com/watch?v=EOm9pkQ5CcE" TargetMode="Externa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L2K3d9RFbD8" TargetMode="External"/><Relationship Id="rId3" Type="http://schemas.openxmlformats.org/officeDocument/2006/relationships/image" Target="../media/image70.png"/><Relationship Id="rId7" Type="http://schemas.openxmlformats.org/officeDocument/2006/relationships/image" Target="../media/image71.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hyperlink" Target="https://www.youtube.com/watch?v=8RBSifVrdRs" TargetMode="External"/><Relationship Id="rId5" Type="http://schemas.openxmlformats.org/officeDocument/2006/relationships/image" Target="../media/image5.png"/><Relationship Id="rId4" Type="http://schemas.openxmlformats.org/officeDocument/2006/relationships/slide" Target="slide1.xml"/><Relationship Id="rId9"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4.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1 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2508020" y="326079"/>
            <a:ext cx="7577309" cy="1261884"/>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Objet d’Étude (séquence) I</a:t>
            </a:r>
          </a:p>
          <a:p>
            <a:pPr algn="ctr"/>
            <a:r>
              <a:rPr lang="fr-FR" sz="2400" b="1" dirty="0">
                <a:solidFill>
                  <a:srgbClr val="0070C0"/>
                </a:solidFill>
                <a:latin typeface="Calibri" panose="020F0502020204030204" pitchFamily="34" charset="0"/>
                <a:cs typeface="Calibri" panose="020F0502020204030204" pitchFamily="34" charset="0"/>
              </a:rPr>
              <a:t>Hommes et femmes au travail en métropole </a:t>
            </a:r>
          </a:p>
          <a:p>
            <a:pPr algn="ctr"/>
            <a:r>
              <a:rPr lang="fr-FR" sz="2400" b="1" dirty="0">
                <a:solidFill>
                  <a:srgbClr val="0070C0"/>
                </a:solidFill>
                <a:latin typeface="Calibri" panose="020F0502020204030204" pitchFamily="34" charset="0"/>
                <a:cs typeface="Calibri" panose="020F0502020204030204" pitchFamily="34" charset="0"/>
              </a:rPr>
              <a:t>et dans les colonies françaises (1800-1950)</a:t>
            </a:r>
          </a:p>
        </p:txBody>
      </p:sp>
      <p:sp>
        <p:nvSpPr>
          <p:cNvPr id="13" name="ZoneTexte 12">
            <a:extLst>
              <a:ext uri="{FF2B5EF4-FFF2-40B4-BE49-F238E27FC236}">
                <a16:creationId xmlns:a16="http://schemas.microsoft.com/office/drawing/2014/main" id="{B03B6C40-0E26-4369-9AA2-4001917624AE}"/>
              </a:ext>
            </a:extLst>
          </p:cNvPr>
          <p:cNvSpPr txBox="1"/>
          <p:nvPr/>
        </p:nvSpPr>
        <p:spPr>
          <a:xfrm>
            <a:off x="282643" y="763376"/>
            <a:ext cx="2924226" cy="3170099"/>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Agriculture,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Artisanat,</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Droits sociaux,</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Empire colonial,</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Esclavage,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Exode rural,</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Industrialisation, </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Instruction publique,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Manufacture,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Plantations,</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Question sociale,</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Syndicat,</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Travail féminin,</a:t>
            </a:r>
          </a:p>
          <a:p>
            <a:pPr marL="285750" indent="-285750">
              <a:buFont typeface="Wingdings" panose="05000000000000000000" pitchFamily="2" charset="2"/>
              <a:buChar char="q"/>
            </a:pPr>
            <a:r>
              <a:rPr lang="fr-FR" sz="1300" dirty="0">
                <a:latin typeface="Calibri" panose="020F0502020204030204" pitchFamily="34" charset="0"/>
                <a:cs typeface="Calibri" panose="020F0502020204030204" pitchFamily="34" charset="0"/>
              </a:rPr>
              <a:t>Usine.</a:t>
            </a:r>
          </a:p>
        </p:txBody>
      </p:sp>
      <p:sp>
        <p:nvSpPr>
          <p:cNvPr id="2" name="ZoneTexte 1">
            <a:extLst>
              <a:ext uri="{FF2B5EF4-FFF2-40B4-BE49-F238E27FC236}">
                <a16:creationId xmlns:a16="http://schemas.microsoft.com/office/drawing/2014/main" id="{4AD3C9AE-5B53-4878-B786-733451F4FADF}"/>
              </a:ext>
            </a:extLst>
          </p:cNvPr>
          <p:cNvSpPr txBox="1"/>
          <p:nvPr/>
        </p:nvSpPr>
        <p:spPr>
          <a:xfrm>
            <a:off x="3109711" y="2460802"/>
            <a:ext cx="8719740" cy="707886"/>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Séance 1</a:t>
            </a:r>
          </a:p>
          <a:p>
            <a:pPr algn="ctr"/>
            <a:r>
              <a:rPr lang="fr-FR" sz="2000" b="1" dirty="0">
                <a:latin typeface="Calibri" panose="020F0502020204030204" pitchFamily="34" charset="0"/>
                <a:cs typeface="Calibri" panose="020F0502020204030204" pitchFamily="34" charset="0"/>
              </a:rPr>
              <a:t>Le cadre des révolutions industrielles aux XIX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et XX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s.</a:t>
            </a:r>
          </a:p>
        </p:txBody>
      </p:sp>
      <p:sp>
        <p:nvSpPr>
          <p:cNvPr id="10" name="ZoneTexte 9">
            <a:extLst>
              <a:ext uri="{FF2B5EF4-FFF2-40B4-BE49-F238E27FC236}">
                <a16:creationId xmlns:a16="http://schemas.microsoft.com/office/drawing/2014/main" id="{EF976F7B-7EA3-4778-90FF-B34BD0F3631E}"/>
              </a:ext>
            </a:extLst>
          </p:cNvPr>
          <p:cNvSpPr txBox="1"/>
          <p:nvPr/>
        </p:nvSpPr>
        <p:spPr>
          <a:xfrm>
            <a:off x="282546" y="3843948"/>
            <a:ext cx="6663887" cy="2954655"/>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DATES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1831 :</a:t>
            </a:r>
            <a:r>
              <a:rPr lang="fr-FR" sz="1400" dirty="0">
                <a:latin typeface="Calibri" panose="020F0502020204030204" pitchFamily="34" charset="0"/>
                <a:cs typeface="Calibri" panose="020F0502020204030204" pitchFamily="34" charset="0"/>
              </a:rPr>
              <a:t> Révolte des canuts lyonnais.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1848 :</a:t>
            </a:r>
            <a:r>
              <a:rPr lang="fr-FR" sz="1400" dirty="0">
                <a:latin typeface="Calibri" panose="020F0502020204030204" pitchFamily="34" charset="0"/>
                <a:cs typeface="Calibri" panose="020F0502020204030204" pitchFamily="34" charset="0"/>
              </a:rPr>
              <a:t> Ateliers nationaux et seconde abolition de l’esclavage en France.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1864 :</a:t>
            </a:r>
            <a:r>
              <a:rPr lang="fr-FR" sz="1400" dirty="0">
                <a:latin typeface="Calibri" panose="020F0502020204030204" pitchFamily="34" charset="0"/>
                <a:cs typeface="Calibri" panose="020F0502020204030204" pitchFamily="34" charset="0"/>
              </a:rPr>
              <a:t> Reconnaissance du droit de grève.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1881 :</a:t>
            </a:r>
            <a:r>
              <a:rPr lang="fr-FR" sz="1400" dirty="0">
                <a:latin typeface="Calibri" panose="020F0502020204030204" pitchFamily="34" charset="0"/>
                <a:cs typeface="Calibri" panose="020F0502020204030204" pitchFamily="34" charset="0"/>
              </a:rPr>
              <a:t> Décret de création des premières ENP (Ecoles Nationales Professionnelles).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1881-82 :</a:t>
            </a:r>
            <a:r>
              <a:rPr lang="fr-FR" sz="1400" dirty="0">
                <a:latin typeface="Calibri" panose="020F0502020204030204" pitchFamily="34" charset="0"/>
                <a:cs typeface="Calibri" panose="020F0502020204030204" pitchFamily="34" charset="0"/>
              </a:rPr>
              <a:t> Lois Ferry : Jules Ferry et l’école gratuite, laïque, et obligatoire.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1884 :</a:t>
            </a:r>
            <a:r>
              <a:rPr lang="fr-FR" sz="1400" dirty="0">
                <a:latin typeface="Calibri" panose="020F0502020204030204" pitchFamily="34" charset="0"/>
                <a:cs typeface="Calibri" panose="020F0502020204030204" pitchFamily="34" charset="0"/>
              </a:rPr>
              <a:t> Loi Waldeck-Rousseau sur le droit de se réunir en syndicat.</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1898 :</a:t>
            </a:r>
            <a:r>
              <a:rPr lang="fr-FR" sz="1400" dirty="0">
                <a:latin typeface="Calibri" panose="020F0502020204030204" pitchFamily="34" charset="0"/>
                <a:cs typeface="Calibri" panose="020F0502020204030204" pitchFamily="34" charset="0"/>
              </a:rPr>
              <a:t> Loi sur l’indemnisation des accidents du travail.</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1901 :</a:t>
            </a:r>
            <a:r>
              <a:rPr lang="fr-FR" sz="1400" dirty="0">
                <a:latin typeface="Calibri" panose="020F0502020204030204" pitchFamily="34" charset="0"/>
                <a:cs typeface="Calibri" panose="020F0502020204030204" pitchFamily="34" charset="0"/>
              </a:rPr>
              <a:t> Loi sur le droit d’association.</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1919 :</a:t>
            </a:r>
            <a:r>
              <a:rPr lang="fr-FR" sz="1400" dirty="0">
                <a:latin typeface="Calibri" panose="020F0502020204030204" pitchFamily="34" charset="0"/>
                <a:cs typeface="Calibri" panose="020F0502020204030204" pitchFamily="34" charset="0"/>
              </a:rPr>
              <a:t> Loi Astier sur l’enseignement technique.</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1928 :</a:t>
            </a:r>
            <a:r>
              <a:rPr lang="fr-FR" sz="1400" dirty="0">
                <a:latin typeface="Calibri" panose="020F0502020204030204" pitchFamily="34" charset="0"/>
                <a:cs typeface="Calibri" panose="020F0502020204030204" pitchFamily="34" charset="0"/>
              </a:rPr>
              <a:t> Loi sur les assurances sociales.</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1936 :</a:t>
            </a:r>
            <a:r>
              <a:rPr lang="fr-FR" sz="1400" dirty="0">
                <a:latin typeface="Calibri" panose="020F0502020204030204" pitchFamily="34" charset="0"/>
                <a:cs typeface="Calibri" panose="020F0502020204030204" pitchFamily="34" charset="0"/>
              </a:rPr>
              <a:t> Front populaire, lois sociales, accords de Matignon et réformes de Jean Zay.</a:t>
            </a:r>
          </a:p>
          <a:p>
            <a:r>
              <a:rPr lang="fr-FR" sz="1400" dirty="0">
                <a:latin typeface="Calibri" panose="020F0502020204030204" pitchFamily="34" charset="0"/>
                <a:cs typeface="Calibri" panose="020F0502020204030204" pitchFamily="34" charset="0"/>
              </a:rPr>
              <a:t>- </a:t>
            </a:r>
            <a:r>
              <a:rPr lang="fr-FR" sz="1400" b="1" dirty="0">
                <a:solidFill>
                  <a:srgbClr val="FF0000"/>
                </a:solidFill>
                <a:latin typeface="Calibri" panose="020F0502020204030204" pitchFamily="34" charset="0"/>
                <a:cs typeface="Calibri" panose="020F0502020204030204" pitchFamily="34" charset="0"/>
              </a:rPr>
              <a:t>1946 :</a:t>
            </a:r>
            <a:r>
              <a:rPr lang="fr-FR" sz="1400" dirty="0">
                <a:latin typeface="Calibri" panose="020F0502020204030204" pitchFamily="34" charset="0"/>
                <a:cs typeface="Calibri" panose="020F0502020204030204" pitchFamily="34" charset="0"/>
              </a:rPr>
              <a:t> Loi Houphouët-Boigny, abrogation du travail forcé dans les colonies.</a:t>
            </a:r>
          </a:p>
        </p:txBody>
      </p:sp>
      <p:sp>
        <p:nvSpPr>
          <p:cNvPr id="3" name="ZoneTexte 2">
            <a:extLst>
              <a:ext uri="{FF2B5EF4-FFF2-40B4-BE49-F238E27FC236}">
                <a16:creationId xmlns:a16="http://schemas.microsoft.com/office/drawing/2014/main" id="{9DD9AB30-2EFE-45CA-990B-A7F05E8E0D59}"/>
              </a:ext>
            </a:extLst>
          </p:cNvPr>
          <p:cNvSpPr txBox="1"/>
          <p:nvPr/>
        </p:nvSpPr>
        <p:spPr>
          <a:xfrm>
            <a:off x="3158290" y="3221610"/>
            <a:ext cx="8719740" cy="707886"/>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Séance 2</a:t>
            </a:r>
          </a:p>
          <a:p>
            <a:pPr algn="ctr"/>
            <a:r>
              <a:rPr lang="fr-FR" sz="2000" b="1" dirty="0">
                <a:latin typeface="Calibri" panose="020F0502020204030204" pitchFamily="34" charset="0"/>
                <a:cs typeface="Calibri" panose="020F0502020204030204" pitchFamily="34" charset="0"/>
              </a:rPr>
              <a:t>Révolutions industrielles et impacts sociétaux aux XIX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et XX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s. </a:t>
            </a:r>
          </a:p>
        </p:txBody>
      </p:sp>
      <p:pic>
        <p:nvPicPr>
          <p:cNvPr id="4" name="Image 3">
            <a:extLst>
              <a:ext uri="{FF2B5EF4-FFF2-40B4-BE49-F238E27FC236}">
                <a16:creationId xmlns:a16="http://schemas.microsoft.com/office/drawing/2014/main" id="{12AB90A7-F930-AC11-BB01-B33E616B02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31279" y="354968"/>
            <a:ext cx="837890" cy="837890"/>
          </a:xfrm>
          <a:prstGeom prst="rect">
            <a:avLst/>
          </a:prstGeom>
        </p:spPr>
      </p:pic>
      <p:pic>
        <p:nvPicPr>
          <p:cNvPr id="6" name="Image 5">
            <a:hlinkClick r:id="rId3" action="ppaction://hlinksldjump"/>
            <a:extLst>
              <a:ext uri="{FF2B5EF4-FFF2-40B4-BE49-F238E27FC236}">
                <a16:creationId xmlns:a16="http://schemas.microsoft.com/office/drawing/2014/main" id="{2C3EC34C-9F0B-F319-6B27-9433825894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62893" y="4242281"/>
            <a:ext cx="2148844" cy="1078994"/>
          </a:xfrm>
          <a:prstGeom prst="rect">
            <a:avLst/>
          </a:prstGeom>
        </p:spPr>
      </p:pic>
      <p:sp>
        <p:nvSpPr>
          <p:cNvPr id="9" name="ZoneTexte 8">
            <a:extLst>
              <a:ext uri="{FF2B5EF4-FFF2-40B4-BE49-F238E27FC236}">
                <a16:creationId xmlns:a16="http://schemas.microsoft.com/office/drawing/2014/main" id="{05B98528-7857-33CF-136E-AA10DE1547A4}"/>
              </a:ext>
            </a:extLst>
          </p:cNvPr>
          <p:cNvSpPr txBox="1"/>
          <p:nvPr/>
        </p:nvSpPr>
        <p:spPr>
          <a:xfrm>
            <a:off x="3109711" y="1654126"/>
            <a:ext cx="8719740" cy="707886"/>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Entrée dans le thème</a:t>
            </a:r>
          </a:p>
          <a:p>
            <a:pPr algn="ctr"/>
            <a:r>
              <a:rPr lang="fr-FR" sz="2000" b="1" dirty="0">
                <a:latin typeface="Calibri" panose="020F0502020204030204" pitchFamily="34" charset="0"/>
                <a:cs typeface="Calibri" panose="020F0502020204030204" pitchFamily="34" charset="0"/>
              </a:rPr>
              <a:t>D’un monde du travail à un autre au XX</a:t>
            </a:r>
            <a:r>
              <a:rPr lang="fr-FR" sz="2000" b="1" baseline="30000" dirty="0">
                <a:latin typeface="Calibri" panose="020F0502020204030204" pitchFamily="34" charset="0"/>
                <a:cs typeface="Calibri" panose="020F0502020204030204" pitchFamily="34" charset="0"/>
              </a:rPr>
              <a:t>e</a:t>
            </a:r>
            <a:r>
              <a:rPr lang="fr-FR" sz="2000" b="1" dirty="0">
                <a:latin typeface="Calibri" panose="020F0502020204030204" pitchFamily="34" charset="0"/>
                <a:cs typeface="Calibri" panose="020F0502020204030204" pitchFamily="34" charset="0"/>
              </a:rPr>
              <a:t> s.</a:t>
            </a:r>
          </a:p>
        </p:txBody>
      </p:sp>
    </p:spTree>
    <p:extLst>
      <p:ext uri="{BB962C8B-B14F-4D97-AF65-F5344CB8AC3E}">
        <p14:creationId xmlns:p14="http://schemas.microsoft.com/office/powerpoint/2010/main" val="2766532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63C2F1A-6448-4161-BAB7-A851D303279E}"/>
              </a:ext>
            </a:extLst>
          </p:cNvPr>
          <p:cNvSpPr txBox="1"/>
          <p:nvPr/>
        </p:nvSpPr>
        <p:spPr>
          <a:xfrm>
            <a:off x="198409" y="97695"/>
            <a:ext cx="6423772"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a:t>
            </a:r>
            <a:r>
              <a:rPr lang="fr-FR" sz="1800" b="1" dirty="0">
                <a:latin typeface="Calibri" panose="020F0502020204030204" pitchFamily="34" charset="0"/>
                <a:cs typeface="Calibri" panose="020F0502020204030204" pitchFamily="34" charset="0"/>
              </a:rPr>
              <a:t>- d’un monde du travail à un autre au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p>
        </p:txBody>
      </p:sp>
      <p:sp>
        <p:nvSpPr>
          <p:cNvPr id="5" name="ZoneTexte 4">
            <a:extLst>
              <a:ext uri="{FF2B5EF4-FFF2-40B4-BE49-F238E27FC236}">
                <a16:creationId xmlns:a16="http://schemas.microsoft.com/office/drawing/2014/main" id="{BBA7101C-C492-4C9E-ADF9-DCB4052B0430}"/>
              </a:ext>
            </a:extLst>
          </p:cNvPr>
          <p:cNvSpPr txBox="1"/>
          <p:nvPr/>
        </p:nvSpPr>
        <p:spPr>
          <a:xfrm>
            <a:off x="198408" y="383048"/>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01 : </a:t>
            </a:r>
            <a:r>
              <a:rPr lang="fr-FR" b="1" dirty="0">
                <a:solidFill>
                  <a:srgbClr val="0070C0"/>
                </a:solidFill>
                <a:latin typeface="Calibri" panose="020F0502020204030204" pitchFamily="34" charset="0"/>
                <a:cs typeface="Calibri" panose="020F0502020204030204" pitchFamily="34" charset="0"/>
              </a:rPr>
              <a:t>La moisson au début du XX</a:t>
            </a:r>
            <a:r>
              <a:rPr lang="fr-FR" b="1" baseline="30000" dirty="0">
                <a:solidFill>
                  <a:srgbClr val="0070C0"/>
                </a:solidFill>
                <a:latin typeface="Calibri" panose="020F0502020204030204" pitchFamily="34" charset="0"/>
                <a:cs typeface="Calibri" panose="020F0502020204030204" pitchFamily="34" charset="0"/>
              </a:rPr>
              <a:t>e</a:t>
            </a:r>
            <a:r>
              <a:rPr lang="fr-FR" b="1" dirty="0">
                <a:solidFill>
                  <a:srgbClr val="0070C0"/>
                </a:solidFill>
                <a:latin typeface="Calibri" panose="020F0502020204030204" pitchFamily="34" charset="0"/>
                <a:cs typeface="Calibri" panose="020F0502020204030204" pitchFamily="34" charset="0"/>
              </a:rPr>
              <a:t> s.</a:t>
            </a:r>
          </a:p>
        </p:txBody>
      </p:sp>
      <p:sp>
        <p:nvSpPr>
          <p:cNvPr id="9" name="ZoneTexte 8">
            <a:extLst>
              <a:ext uri="{FF2B5EF4-FFF2-40B4-BE49-F238E27FC236}">
                <a16:creationId xmlns:a16="http://schemas.microsoft.com/office/drawing/2014/main" id="{0CF04D4E-2FF6-426F-8AA9-CF6AFA19DFFA}"/>
              </a:ext>
            </a:extLst>
          </p:cNvPr>
          <p:cNvSpPr txBox="1"/>
          <p:nvPr/>
        </p:nvSpPr>
        <p:spPr>
          <a:xfrm>
            <a:off x="5503404" y="383048"/>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02 : </a:t>
            </a:r>
            <a:r>
              <a:rPr lang="fr-FR" b="1" dirty="0">
                <a:solidFill>
                  <a:srgbClr val="0070C0"/>
                </a:solidFill>
                <a:latin typeface="Calibri" panose="020F0502020204030204" pitchFamily="34" charset="0"/>
                <a:cs typeface="Calibri" panose="020F0502020204030204" pitchFamily="34" charset="0"/>
              </a:rPr>
              <a:t>Les demoiselles du téléphone, vers 1950</a:t>
            </a:r>
          </a:p>
        </p:txBody>
      </p:sp>
      <p:sp>
        <p:nvSpPr>
          <p:cNvPr id="13" name="ZoneTexte 12">
            <a:extLst>
              <a:ext uri="{FF2B5EF4-FFF2-40B4-BE49-F238E27FC236}">
                <a16:creationId xmlns:a16="http://schemas.microsoft.com/office/drawing/2014/main" id="{05991D80-AAAF-42FC-B20F-E5DE31FE3CD6}"/>
              </a:ext>
            </a:extLst>
          </p:cNvPr>
          <p:cNvSpPr txBox="1"/>
          <p:nvPr/>
        </p:nvSpPr>
        <p:spPr>
          <a:xfrm>
            <a:off x="188355" y="5730237"/>
            <a:ext cx="5068720"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&amp; 2 </a:t>
            </a:r>
            <a:r>
              <a:rPr lang="fr-FR" sz="1600" b="0" i="0" u="none" strike="noStrike" baseline="0" dirty="0">
                <a:solidFill>
                  <a:srgbClr val="0070C0"/>
                </a:solidFill>
                <a:latin typeface="Calibri" panose="020F0502020204030204" pitchFamily="34" charset="0"/>
                <a:cs typeface="Calibri" panose="020F0502020204030204" pitchFamily="34" charset="0"/>
              </a:rPr>
              <a:t>Quels </a:t>
            </a:r>
            <a:r>
              <a:rPr lang="fr-FR" sz="1600" b="1" i="0" u="none" strike="noStrike" baseline="0" dirty="0">
                <a:solidFill>
                  <a:srgbClr val="0070C0"/>
                </a:solidFill>
                <a:latin typeface="Calibri" panose="020F0502020204030204" pitchFamily="34" charset="0"/>
                <a:cs typeface="Calibri" panose="020F0502020204030204" pitchFamily="34" charset="0"/>
              </a:rPr>
              <a:t>secteurs économiques</a:t>
            </a:r>
            <a:r>
              <a:rPr lang="fr-FR" sz="1600" b="0" i="0" u="none" strike="noStrike" baseline="0" dirty="0">
                <a:solidFill>
                  <a:srgbClr val="0070C0"/>
                </a:solidFill>
                <a:latin typeface="Calibri" panose="020F0502020204030204" pitchFamily="34" charset="0"/>
                <a:cs typeface="Calibri" panose="020F0502020204030204" pitchFamily="34" charset="0"/>
              </a:rPr>
              <a:t> représentent chacune des images ?</a:t>
            </a:r>
          </a:p>
        </p:txBody>
      </p:sp>
      <p:pic>
        <p:nvPicPr>
          <p:cNvPr id="2" name="Image 1">
            <a:hlinkClick r:id="rId3" action="ppaction://hlinksldjump"/>
            <a:extLst>
              <a:ext uri="{FF2B5EF4-FFF2-40B4-BE49-F238E27FC236}">
                <a16:creationId xmlns:a16="http://schemas.microsoft.com/office/drawing/2014/main" id="{D37ADCDD-BAA0-E54D-42FF-A5851C87BB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6" name="Image 5" descr="Une image contenant habits, plein air, herbe, peinture&#10;&#10;Le contenu généré par l’IA peut être incorrect.">
            <a:extLst>
              <a:ext uri="{FF2B5EF4-FFF2-40B4-BE49-F238E27FC236}">
                <a16:creationId xmlns:a16="http://schemas.microsoft.com/office/drawing/2014/main" id="{588AE59F-5862-E31F-3019-CBFF112059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162" y="733835"/>
            <a:ext cx="4777522" cy="4777522"/>
          </a:xfrm>
          <a:prstGeom prst="rect">
            <a:avLst/>
          </a:prstGeom>
        </p:spPr>
      </p:pic>
      <p:sp>
        <p:nvSpPr>
          <p:cNvPr id="10" name="ZoneTexte 9">
            <a:extLst>
              <a:ext uri="{FF2B5EF4-FFF2-40B4-BE49-F238E27FC236}">
                <a16:creationId xmlns:a16="http://schemas.microsoft.com/office/drawing/2014/main" id="{9CA4B7A7-7EF9-7815-588E-4CE76C29D9E6}"/>
              </a:ext>
            </a:extLst>
          </p:cNvPr>
          <p:cNvSpPr txBox="1"/>
          <p:nvPr/>
        </p:nvSpPr>
        <p:spPr>
          <a:xfrm>
            <a:off x="276513" y="5520688"/>
            <a:ext cx="4777523" cy="307777"/>
          </a:xfrm>
          <a:prstGeom prst="rect">
            <a:avLst/>
          </a:prstGeom>
          <a:noFill/>
        </p:spPr>
        <p:txBody>
          <a:bodyPr wrap="square" rtlCol="0">
            <a:spAutoFit/>
          </a:bodyPr>
          <a:lstStyle/>
          <a:p>
            <a:pPr algn="r"/>
            <a:r>
              <a:rPr lang="fr-FR" sz="1300" b="1" dirty="0"/>
              <a:t>Julien DUPRÉ, </a:t>
            </a:r>
            <a:r>
              <a:rPr lang="fr-FR" sz="1300" b="1" i="1" dirty="0"/>
              <a:t>Moisson</a:t>
            </a:r>
            <a:r>
              <a:rPr lang="fr-FR" sz="1300" b="1" dirty="0"/>
              <a:t>, 1910.</a:t>
            </a:r>
            <a:r>
              <a:rPr lang="fr-FR" sz="1400" b="1" dirty="0"/>
              <a:t> </a:t>
            </a:r>
            <a:r>
              <a:rPr lang="fr-FR" sz="1200" dirty="0"/>
              <a:t>Collection particulière.</a:t>
            </a:r>
          </a:p>
        </p:txBody>
      </p:sp>
      <p:pic>
        <p:nvPicPr>
          <p:cNvPr id="14" name="Image 13" descr="Une image contenant habits, personne, noir et blanc, bâtiment&#10;&#10;Le contenu généré par l’IA peut être incorrect.">
            <a:extLst>
              <a:ext uri="{FF2B5EF4-FFF2-40B4-BE49-F238E27FC236}">
                <a16:creationId xmlns:a16="http://schemas.microsoft.com/office/drawing/2014/main" id="{ECD6341C-C76C-AF3F-8988-1BB97FC7AF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6400" y="705829"/>
            <a:ext cx="5600519" cy="3146174"/>
          </a:xfrm>
          <a:prstGeom prst="rect">
            <a:avLst/>
          </a:prstGeom>
        </p:spPr>
      </p:pic>
      <p:sp>
        <p:nvSpPr>
          <p:cNvPr id="15" name="ZoneTexte 14">
            <a:extLst>
              <a:ext uri="{FF2B5EF4-FFF2-40B4-BE49-F238E27FC236}">
                <a16:creationId xmlns:a16="http://schemas.microsoft.com/office/drawing/2014/main" id="{67E71B12-465F-425F-F6CE-1D67FA1FE9CF}"/>
              </a:ext>
            </a:extLst>
          </p:cNvPr>
          <p:cNvSpPr txBox="1"/>
          <p:nvPr/>
        </p:nvSpPr>
        <p:spPr>
          <a:xfrm>
            <a:off x="5420597" y="3816216"/>
            <a:ext cx="6447800" cy="292388"/>
          </a:xfrm>
          <a:prstGeom prst="rect">
            <a:avLst/>
          </a:prstGeom>
          <a:noFill/>
        </p:spPr>
        <p:txBody>
          <a:bodyPr wrap="square" rtlCol="0">
            <a:spAutoFit/>
          </a:bodyPr>
          <a:lstStyle/>
          <a:p>
            <a:pPr algn="r"/>
            <a:r>
              <a:rPr lang="fr-FR" sz="1300" b="1" dirty="0"/>
              <a:t>Robert LANGEREUX, </a:t>
            </a:r>
            <a:r>
              <a:rPr lang="fr-FR" sz="1300" b="1" i="1" dirty="0"/>
              <a:t>Central téléphonique de Tours</a:t>
            </a:r>
            <a:r>
              <a:rPr lang="fr-FR" sz="1300" b="1" dirty="0"/>
              <a:t>, vers 1950. </a:t>
            </a:r>
            <a:r>
              <a:rPr lang="fr-FR" sz="1200" dirty="0"/>
              <a:t>Archives Nouvelle République.</a:t>
            </a:r>
          </a:p>
        </p:txBody>
      </p:sp>
      <p:pic>
        <p:nvPicPr>
          <p:cNvPr id="19" name="Image 18" descr="Une image contenant capture d’écran&#10;&#10;Le contenu généré par l’IA peut être incorrect.">
            <a:extLst>
              <a:ext uri="{FF2B5EF4-FFF2-40B4-BE49-F238E27FC236}">
                <a16:creationId xmlns:a16="http://schemas.microsoft.com/office/drawing/2014/main" id="{F7C47C18-B2DC-9380-B058-FC93231358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51163" y="4662391"/>
            <a:ext cx="6925005" cy="2167616"/>
          </a:xfrm>
          <a:prstGeom prst="rect">
            <a:avLst/>
          </a:prstGeom>
        </p:spPr>
      </p:pic>
      <p:sp>
        <p:nvSpPr>
          <p:cNvPr id="4" name="Rectangle 3">
            <a:extLst>
              <a:ext uri="{FF2B5EF4-FFF2-40B4-BE49-F238E27FC236}">
                <a16:creationId xmlns:a16="http://schemas.microsoft.com/office/drawing/2014/main" id="{E2A38377-15EB-0CA9-3D9F-AF89DA41E9B0}"/>
              </a:ext>
            </a:extLst>
          </p:cNvPr>
          <p:cNvSpPr/>
          <p:nvPr/>
        </p:nvSpPr>
        <p:spPr>
          <a:xfrm>
            <a:off x="5235794" y="4192708"/>
            <a:ext cx="1037463" cy="584775"/>
          </a:xfrm>
          <a:prstGeom prst="rect">
            <a:avLst/>
          </a:prstGeom>
          <a:noFill/>
        </p:spPr>
        <p:txBody>
          <a:bodyPr wrap="none" lIns="91440" tIns="45720" rIns="91440" bIns="45720">
            <a:spAutoFit/>
          </a:bodyPr>
          <a:lstStyle/>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Secteur </a:t>
            </a:r>
          </a:p>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PRIMAIRE</a:t>
            </a:r>
          </a:p>
        </p:txBody>
      </p:sp>
      <p:sp>
        <p:nvSpPr>
          <p:cNvPr id="7" name="Rectangle 6">
            <a:extLst>
              <a:ext uri="{FF2B5EF4-FFF2-40B4-BE49-F238E27FC236}">
                <a16:creationId xmlns:a16="http://schemas.microsoft.com/office/drawing/2014/main" id="{E6BC4700-CC86-9164-98A5-1A9AB9C9B2BB}"/>
              </a:ext>
            </a:extLst>
          </p:cNvPr>
          <p:cNvSpPr/>
          <p:nvPr/>
        </p:nvSpPr>
        <p:spPr>
          <a:xfrm>
            <a:off x="5267128" y="4266216"/>
            <a:ext cx="6924872" cy="25917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B229A98B-8C21-3299-FC41-40A310E8173C}"/>
              </a:ext>
            </a:extLst>
          </p:cNvPr>
          <p:cNvSpPr/>
          <p:nvPr/>
        </p:nvSpPr>
        <p:spPr>
          <a:xfrm>
            <a:off x="6220614" y="4426478"/>
            <a:ext cx="167951" cy="1172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9A67FB0A-AB76-7DE2-4E62-4622D3A7D4A1}"/>
              </a:ext>
            </a:extLst>
          </p:cNvPr>
          <p:cNvSpPr txBox="1"/>
          <p:nvPr/>
        </p:nvSpPr>
        <p:spPr>
          <a:xfrm>
            <a:off x="6419899" y="4233921"/>
            <a:ext cx="922152" cy="492443"/>
          </a:xfrm>
          <a:prstGeom prst="rect">
            <a:avLst/>
          </a:prstGeom>
          <a:noFill/>
        </p:spPr>
        <p:txBody>
          <a:bodyPr wrap="square" rtlCol="0">
            <a:spAutoFit/>
          </a:bodyPr>
          <a:lstStyle/>
          <a:p>
            <a:r>
              <a:rPr lang="fr-FR" sz="1300" b="1" i="1" dirty="0"/>
              <a:t>Matières premières</a:t>
            </a:r>
          </a:p>
        </p:txBody>
      </p:sp>
      <p:sp>
        <p:nvSpPr>
          <p:cNvPr id="20" name="Rectangle 19">
            <a:extLst>
              <a:ext uri="{FF2B5EF4-FFF2-40B4-BE49-F238E27FC236}">
                <a16:creationId xmlns:a16="http://schemas.microsoft.com/office/drawing/2014/main" id="{5ED9CE75-FCF9-3186-05D3-7620C78E0B43}"/>
              </a:ext>
            </a:extLst>
          </p:cNvPr>
          <p:cNvSpPr/>
          <p:nvPr/>
        </p:nvSpPr>
        <p:spPr>
          <a:xfrm>
            <a:off x="7311864" y="4212705"/>
            <a:ext cx="1279838" cy="584775"/>
          </a:xfrm>
          <a:prstGeom prst="rect">
            <a:avLst/>
          </a:prstGeom>
          <a:noFill/>
        </p:spPr>
        <p:txBody>
          <a:bodyPr wrap="none" lIns="91440" tIns="45720" rIns="91440" bIns="45720">
            <a:spAutoFit/>
          </a:bodyPr>
          <a:lstStyle/>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Secteur </a:t>
            </a:r>
          </a:p>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SECONDAIRE</a:t>
            </a:r>
          </a:p>
        </p:txBody>
      </p:sp>
      <p:sp>
        <p:nvSpPr>
          <p:cNvPr id="21" name="Flèche : droite 20">
            <a:extLst>
              <a:ext uri="{FF2B5EF4-FFF2-40B4-BE49-F238E27FC236}">
                <a16:creationId xmlns:a16="http://schemas.microsoft.com/office/drawing/2014/main" id="{C363D29A-FD6A-D226-162B-3ECEF40B1E54}"/>
              </a:ext>
            </a:extLst>
          </p:cNvPr>
          <p:cNvSpPr/>
          <p:nvPr/>
        </p:nvSpPr>
        <p:spPr>
          <a:xfrm>
            <a:off x="8533574" y="4427813"/>
            <a:ext cx="167951" cy="1172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AD49AA4E-F6FE-A892-486E-AC49E43C3001}"/>
              </a:ext>
            </a:extLst>
          </p:cNvPr>
          <p:cNvSpPr txBox="1"/>
          <p:nvPr/>
        </p:nvSpPr>
        <p:spPr>
          <a:xfrm>
            <a:off x="8732858" y="4253918"/>
            <a:ext cx="1534875" cy="492443"/>
          </a:xfrm>
          <a:prstGeom prst="rect">
            <a:avLst/>
          </a:prstGeom>
          <a:noFill/>
        </p:spPr>
        <p:txBody>
          <a:bodyPr wrap="square" rtlCol="0">
            <a:spAutoFit/>
          </a:bodyPr>
          <a:lstStyle/>
          <a:p>
            <a:r>
              <a:rPr lang="fr-FR" sz="1300" b="1" i="1" dirty="0">
                <a:solidFill>
                  <a:srgbClr val="D78232"/>
                </a:solidFill>
              </a:rPr>
              <a:t>Transformation des matières premières</a:t>
            </a:r>
          </a:p>
        </p:txBody>
      </p:sp>
      <p:sp>
        <p:nvSpPr>
          <p:cNvPr id="23" name="Rectangle 22">
            <a:extLst>
              <a:ext uri="{FF2B5EF4-FFF2-40B4-BE49-F238E27FC236}">
                <a16:creationId xmlns:a16="http://schemas.microsoft.com/office/drawing/2014/main" id="{DFDA14B0-0D00-148A-2814-8855587789D8}"/>
              </a:ext>
            </a:extLst>
          </p:cNvPr>
          <p:cNvSpPr/>
          <p:nvPr/>
        </p:nvSpPr>
        <p:spPr>
          <a:xfrm>
            <a:off x="10273614" y="4202243"/>
            <a:ext cx="1048300" cy="584775"/>
          </a:xfrm>
          <a:prstGeom prst="rect">
            <a:avLst/>
          </a:prstGeom>
          <a:noFill/>
        </p:spPr>
        <p:txBody>
          <a:bodyPr wrap="none" lIns="91440" tIns="45720" rIns="91440" bIns="45720">
            <a:spAutoFit/>
          </a:bodyPr>
          <a:lstStyle/>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Secteur </a:t>
            </a:r>
          </a:p>
          <a:p>
            <a:pPr algn="ctr"/>
            <a:r>
              <a:rPr lang="fr-FR" sz="16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TERTIAIRE</a:t>
            </a:r>
          </a:p>
        </p:txBody>
      </p:sp>
      <p:sp>
        <p:nvSpPr>
          <p:cNvPr id="24" name="Flèche : droite 23">
            <a:extLst>
              <a:ext uri="{FF2B5EF4-FFF2-40B4-BE49-F238E27FC236}">
                <a16:creationId xmlns:a16="http://schemas.microsoft.com/office/drawing/2014/main" id="{35B574B9-FD14-77D0-4342-6499DEDCF272}"/>
              </a:ext>
            </a:extLst>
          </p:cNvPr>
          <p:cNvSpPr/>
          <p:nvPr/>
        </p:nvSpPr>
        <p:spPr>
          <a:xfrm>
            <a:off x="11263852" y="4436013"/>
            <a:ext cx="167951" cy="1172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48F4EF58-D4C4-8B3D-2547-ABE20C7E5104}"/>
              </a:ext>
            </a:extLst>
          </p:cNvPr>
          <p:cNvSpPr txBox="1"/>
          <p:nvPr/>
        </p:nvSpPr>
        <p:spPr>
          <a:xfrm>
            <a:off x="11463070" y="4310663"/>
            <a:ext cx="849082" cy="307777"/>
          </a:xfrm>
          <a:prstGeom prst="rect">
            <a:avLst/>
          </a:prstGeom>
          <a:noFill/>
        </p:spPr>
        <p:txBody>
          <a:bodyPr wrap="square" rtlCol="0">
            <a:spAutoFit/>
          </a:bodyPr>
          <a:lstStyle/>
          <a:p>
            <a:r>
              <a:rPr lang="fr-FR" sz="1400" b="1" i="1" dirty="0">
                <a:solidFill>
                  <a:srgbClr val="5D98A1"/>
                </a:solidFill>
              </a:rPr>
              <a:t>services</a:t>
            </a:r>
          </a:p>
        </p:txBody>
      </p:sp>
      <p:pic>
        <p:nvPicPr>
          <p:cNvPr id="31" name="Image 30" descr="Une image contenant texte, Police, Graphique, capture d’écran&#10;&#10;Le contenu généré par l’IA peut être incorrect.">
            <a:hlinkClick r:id="rId8"/>
            <a:extLst>
              <a:ext uri="{FF2B5EF4-FFF2-40B4-BE49-F238E27FC236}">
                <a16:creationId xmlns:a16="http://schemas.microsoft.com/office/drawing/2014/main" id="{CB40C8A8-5F0F-1176-BE3C-A2BC429F85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88617" y="6623129"/>
            <a:ext cx="653403" cy="180989"/>
          </a:xfrm>
          <a:prstGeom prst="rect">
            <a:avLst/>
          </a:prstGeom>
        </p:spPr>
      </p:pic>
      <p:sp>
        <p:nvSpPr>
          <p:cNvPr id="33" name="ZoneTexte 32">
            <a:extLst>
              <a:ext uri="{FF2B5EF4-FFF2-40B4-BE49-F238E27FC236}">
                <a16:creationId xmlns:a16="http://schemas.microsoft.com/office/drawing/2014/main" id="{B4145977-90E9-084F-0446-9631D818CF44}"/>
              </a:ext>
            </a:extLst>
          </p:cNvPr>
          <p:cNvSpPr txBox="1"/>
          <p:nvPr/>
        </p:nvSpPr>
        <p:spPr>
          <a:xfrm>
            <a:off x="5257075" y="3950879"/>
            <a:ext cx="6934925" cy="369332"/>
          </a:xfrm>
          <a:prstGeom prst="rect">
            <a:avLst/>
          </a:prstGeom>
          <a:noFill/>
        </p:spPr>
        <p:txBody>
          <a:bodyPr wrap="square" rtlCol="0">
            <a:spAutoFit/>
          </a:bodyPr>
          <a:lstStyle/>
          <a:p>
            <a:pPr algn="ctr"/>
            <a:r>
              <a:rPr lang="fr-FR" b="1" dirty="0">
                <a:solidFill>
                  <a:srgbClr val="FF0000"/>
                </a:solidFill>
                <a:latin typeface="Calibri" panose="020F0502020204030204" pitchFamily="34" charset="0"/>
                <a:cs typeface="Calibri" panose="020F0502020204030204" pitchFamily="34" charset="0"/>
              </a:rPr>
              <a:t>Les secteurs d’activités économiques</a:t>
            </a:r>
            <a:endParaRPr lang="fr-FR"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545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0" grpId="0"/>
      <p:bldP spid="15" grpId="0"/>
      <p:bldP spid="4" grpId="0"/>
      <p:bldP spid="7" grpId="0" animBg="1"/>
      <p:bldP spid="8" grpId="0" animBg="1"/>
      <p:bldP spid="18" grpId="0"/>
      <p:bldP spid="20" grpId="0"/>
      <p:bldP spid="21" grpId="0" animBg="1"/>
      <p:bldP spid="22" grpId="0"/>
      <p:bldP spid="23" grpId="0"/>
      <p:bldP spid="24" grpId="0" animBg="1"/>
      <p:bldP spid="25"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BA7101C-C492-4C9E-ADF9-DCB4052B0430}"/>
              </a:ext>
            </a:extLst>
          </p:cNvPr>
          <p:cNvSpPr txBox="1"/>
          <p:nvPr/>
        </p:nvSpPr>
        <p:spPr>
          <a:xfrm>
            <a:off x="198408" y="467027"/>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01 : </a:t>
            </a:r>
            <a:r>
              <a:rPr lang="fr-FR" b="1" dirty="0">
                <a:solidFill>
                  <a:srgbClr val="0070C0"/>
                </a:solidFill>
                <a:latin typeface="Calibri" panose="020F0502020204030204" pitchFamily="34" charset="0"/>
                <a:cs typeface="Calibri" panose="020F0502020204030204" pitchFamily="34" charset="0"/>
              </a:rPr>
              <a:t>La moisson au début du XX</a:t>
            </a:r>
            <a:r>
              <a:rPr lang="fr-FR" b="1" baseline="30000" dirty="0">
                <a:solidFill>
                  <a:srgbClr val="0070C0"/>
                </a:solidFill>
                <a:latin typeface="Calibri" panose="020F0502020204030204" pitchFamily="34" charset="0"/>
                <a:cs typeface="Calibri" panose="020F0502020204030204" pitchFamily="34" charset="0"/>
              </a:rPr>
              <a:t>e</a:t>
            </a:r>
            <a:r>
              <a:rPr lang="fr-FR" b="1" dirty="0">
                <a:solidFill>
                  <a:srgbClr val="0070C0"/>
                </a:solidFill>
                <a:latin typeface="Calibri" panose="020F0502020204030204" pitchFamily="34" charset="0"/>
                <a:cs typeface="Calibri" panose="020F0502020204030204" pitchFamily="34" charset="0"/>
              </a:rPr>
              <a:t> s.</a:t>
            </a:r>
          </a:p>
        </p:txBody>
      </p:sp>
      <p:pic>
        <p:nvPicPr>
          <p:cNvPr id="2" name="Image 1">
            <a:hlinkClick r:id="rId2" action="ppaction://hlinksldjump"/>
            <a:extLst>
              <a:ext uri="{FF2B5EF4-FFF2-40B4-BE49-F238E27FC236}">
                <a16:creationId xmlns:a16="http://schemas.microsoft.com/office/drawing/2014/main" id="{D37ADCDD-BAA0-E54D-42FF-A5851C87BB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6" name="Image 5" descr="Une image contenant habits, plein air, herbe, peinture&#10;&#10;Le contenu généré par l’IA peut être incorrect.">
            <a:extLst>
              <a:ext uri="{FF2B5EF4-FFF2-40B4-BE49-F238E27FC236}">
                <a16:creationId xmlns:a16="http://schemas.microsoft.com/office/drawing/2014/main" id="{588AE59F-5862-E31F-3019-CBFF112059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162" y="817814"/>
            <a:ext cx="4975966" cy="4975966"/>
          </a:xfrm>
          <a:prstGeom prst="rect">
            <a:avLst/>
          </a:prstGeom>
        </p:spPr>
      </p:pic>
      <p:sp>
        <p:nvSpPr>
          <p:cNvPr id="10" name="ZoneTexte 9">
            <a:extLst>
              <a:ext uri="{FF2B5EF4-FFF2-40B4-BE49-F238E27FC236}">
                <a16:creationId xmlns:a16="http://schemas.microsoft.com/office/drawing/2014/main" id="{9CA4B7A7-7EF9-7815-588E-4CE76C29D9E6}"/>
              </a:ext>
            </a:extLst>
          </p:cNvPr>
          <p:cNvSpPr txBox="1"/>
          <p:nvPr/>
        </p:nvSpPr>
        <p:spPr>
          <a:xfrm>
            <a:off x="291162" y="5778700"/>
            <a:ext cx="4975966" cy="307777"/>
          </a:xfrm>
          <a:prstGeom prst="rect">
            <a:avLst/>
          </a:prstGeom>
          <a:noFill/>
        </p:spPr>
        <p:txBody>
          <a:bodyPr wrap="square" rtlCol="0">
            <a:spAutoFit/>
          </a:bodyPr>
          <a:lstStyle/>
          <a:p>
            <a:pPr algn="r"/>
            <a:r>
              <a:rPr lang="fr-FR" sz="1300" b="1" dirty="0"/>
              <a:t>Julien DUPRÉ, </a:t>
            </a:r>
            <a:r>
              <a:rPr lang="fr-FR" sz="1300" b="1" i="1" dirty="0"/>
              <a:t>Moisson</a:t>
            </a:r>
            <a:r>
              <a:rPr lang="fr-FR" sz="1300" b="1" dirty="0"/>
              <a:t>, 1910.</a:t>
            </a:r>
            <a:r>
              <a:rPr lang="fr-FR" sz="1400" b="1" dirty="0"/>
              <a:t> </a:t>
            </a:r>
            <a:r>
              <a:rPr lang="fr-FR" sz="1200" dirty="0"/>
              <a:t>Collection particulière.</a:t>
            </a:r>
          </a:p>
        </p:txBody>
      </p:sp>
      <p:pic>
        <p:nvPicPr>
          <p:cNvPr id="21" name="Image 20" descr="Une image contenant texte, carte&#10;&#10;Le contenu généré par l’IA peut être incorrect.">
            <a:extLst>
              <a:ext uri="{FF2B5EF4-FFF2-40B4-BE49-F238E27FC236}">
                <a16:creationId xmlns:a16="http://schemas.microsoft.com/office/drawing/2014/main" id="{577BBA9C-8ED2-1024-4F9E-02E6166D4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0278" y="503613"/>
            <a:ext cx="1410779" cy="1694010"/>
          </a:xfrm>
          <a:prstGeom prst="rect">
            <a:avLst/>
          </a:prstGeom>
        </p:spPr>
      </p:pic>
      <p:sp>
        <p:nvSpPr>
          <p:cNvPr id="22" name="ZoneTexte 21">
            <a:extLst>
              <a:ext uri="{FF2B5EF4-FFF2-40B4-BE49-F238E27FC236}">
                <a16:creationId xmlns:a16="http://schemas.microsoft.com/office/drawing/2014/main" id="{744EDAE3-B9EB-97D6-BCEE-3094912EA3BB}"/>
              </a:ext>
            </a:extLst>
          </p:cNvPr>
          <p:cNvSpPr txBox="1"/>
          <p:nvPr/>
        </p:nvSpPr>
        <p:spPr>
          <a:xfrm>
            <a:off x="6651057" y="765843"/>
            <a:ext cx="5068720"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 </a:t>
            </a:r>
            <a:r>
              <a:rPr lang="fr-FR" sz="1600" b="0" i="0" u="none" strike="noStrike" baseline="0" dirty="0">
                <a:solidFill>
                  <a:srgbClr val="0070C0"/>
                </a:solidFill>
                <a:latin typeface="Calibri" panose="020F0502020204030204" pitchFamily="34" charset="0"/>
                <a:cs typeface="Calibri" panose="020F0502020204030204" pitchFamily="34" charset="0"/>
              </a:rPr>
              <a:t>Quelle est cette activité</a:t>
            </a:r>
            <a:r>
              <a:rPr lang="fr-FR" sz="1600" b="0" i="0" u="none" strike="noStrike" dirty="0">
                <a:solidFill>
                  <a:srgbClr val="0070C0"/>
                </a:solidFill>
                <a:latin typeface="Calibri" panose="020F0502020204030204" pitchFamily="34" charset="0"/>
                <a:cs typeface="Calibri" panose="020F0502020204030204" pitchFamily="34" charset="0"/>
              </a:rPr>
              <a:t> agricole ?</a:t>
            </a:r>
            <a:br>
              <a:rPr lang="fr-FR" sz="1600" b="0" i="0" u="none" strike="noStrike" dirty="0">
                <a:solidFill>
                  <a:srgbClr val="0070C0"/>
                </a:solidFill>
                <a:latin typeface="Calibri" panose="020F0502020204030204" pitchFamily="34" charset="0"/>
                <a:cs typeface="Calibri" panose="020F0502020204030204" pitchFamily="34" charset="0"/>
              </a:rPr>
            </a:br>
            <a:r>
              <a:rPr lang="fr-FR" sz="1600" b="0" i="0" u="none" strike="noStrike" dirty="0">
                <a:solidFill>
                  <a:srgbClr val="0070C0"/>
                </a:solidFill>
                <a:latin typeface="Calibri" panose="020F0502020204030204" pitchFamily="34" charset="0"/>
                <a:cs typeface="Calibri" panose="020F0502020204030204" pitchFamily="34" charset="0"/>
              </a:rPr>
              <a:t>Comment s’organise-t-elle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1F8A6EC6-0A93-CDF2-3AB6-6DFC92FA252A}"/>
              </a:ext>
            </a:extLst>
          </p:cNvPr>
          <p:cNvSpPr txBox="1"/>
          <p:nvPr/>
        </p:nvSpPr>
        <p:spPr>
          <a:xfrm>
            <a:off x="198409" y="97695"/>
            <a:ext cx="6423772"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a:t>
            </a:r>
            <a:r>
              <a:rPr lang="fr-FR" sz="1800" b="1" dirty="0">
                <a:latin typeface="Calibri" panose="020F0502020204030204" pitchFamily="34" charset="0"/>
                <a:cs typeface="Calibri" panose="020F0502020204030204" pitchFamily="34" charset="0"/>
              </a:rPr>
              <a:t>- d’un monde du travail à un autre au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p>
        </p:txBody>
      </p:sp>
      <p:sp>
        <p:nvSpPr>
          <p:cNvPr id="25" name="ZoneTexte 24">
            <a:extLst>
              <a:ext uri="{FF2B5EF4-FFF2-40B4-BE49-F238E27FC236}">
                <a16:creationId xmlns:a16="http://schemas.microsoft.com/office/drawing/2014/main" id="{9FEDB01D-1601-077C-F2A3-896FD0E53042}"/>
              </a:ext>
            </a:extLst>
          </p:cNvPr>
          <p:cNvSpPr txBox="1"/>
          <p:nvPr/>
        </p:nvSpPr>
        <p:spPr>
          <a:xfrm>
            <a:off x="198408" y="6077388"/>
            <a:ext cx="5161698" cy="692497"/>
          </a:xfrm>
          <a:prstGeom prst="rect">
            <a:avLst/>
          </a:prstGeom>
          <a:noFill/>
        </p:spPr>
        <p:txBody>
          <a:bodyPr wrap="square">
            <a:spAutoFit/>
          </a:bodyPr>
          <a:lstStyle/>
          <a:p>
            <a:r>
              <a:rPr lang="fr-FR" sz="1300" i="1" dirty="0">
                <a:solidFill>
                  <a:schemeClr val="accent4">
                    <a:lumMod val="50000"/>
                  </a:schemeClr>
                </a:solidFill>
                <a:latin typeface="Calibri" panose="020F0502020204030204" pitchFamily="34" charset="0"/>
                <a:cs typeface="Calibri" panose="020F0502020204030204" pitchFamily="34" charset="0"/>
              </a:rPr>
              <a:t>On remarque sur l’image l’utilisation de faux javeleuses, faux montées d’une armature en bois permettant de sectionner et de déposer en douceur les céréales sur le champ. </a:t>
            </a:r>
          </a:p>
        </p:txBody>
      </p:sp>
    </p:spTree>
    <p:extLst>
      <p:ext uri="{BB962C8B-B14F-4D97-AF65-F5344CB8AC3E}">
        <p14:creationId xmlns:p14="http://schemas.microsoft.com/office/powerpoint/2010/main" val="241613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ppt_x"/>
                                          </p:val>
                                        </p:tav>
                                        <p:tav tm="100000">
                                          <p:val>
                                            <p:strVal val="#ppt_x"/>
                                          </p:val>
                                        </p:tav>
                                      </p:tavLst>
                                    </p:anim>
                                    <p:anim calcmode="lin" valueType="num">
                                      <p:cBhvr additive="base">
                                        <p:cTn id="1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0CF04D4E-2FF6-426F-8AA9-CF6AFA19DFFA}"/>
              </a:ext>
            </a:extLst>
          </p:cNvPr>
          <p:cNvSpPr txBox="1"/>
          <p:nvPr/>
        </p:nvSpPr>
        <p:spPr>
          <a:xfrm>
            <a:off x="198409" y="467027"/>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02 : </a:t>
            </a:r>
            <a:r>
              <a:rPr lang="fr-FR" b="1" dirty="0">
                <a:solidFill>
                  <a:srgbClr val="0070C0"/>
                </a:solidFill>
                <a:latin typeface="Calibri" panose="020F0502020204030204" pitchFamily="34" charset="0"/>
                <a:cs typeface="Calibri" panose="020F0502020204030204" pitchFamily="34" charset="0"/>
              </a:rPr>
              <a:t>Les demoiselles du téléphone, vers 1950</a:t>
            </a:r>
          </a:p>
        </p:txBody>
      </p:sp>
      <p:sp>
        <p:nvSpPr>
          <p:cNvPr id="13" name="ZoneTexte 12">
            <a:extLst>
              <a:ext uri="{FF2B5EF4-FFF2-40B4-BE49-F238E27FC236}">
                <a16:creationId xmlns:a16="http://schemas.microsoft.com/office/drawing/2014/main" id="{05991D80-AAAF-42FC-B20F-E5DE31FE3CD6}"/>
              </a:ext>
            </a:extLst>
          </p:cNvPr>
          <p:cNvSpPr txBox="1"/>
          <p:nvPr/>
        </p:nvSpPr>
        <p:spPr>
          <a:xfrm>
            <a:off x="6868590" y="3255104"/>
            <a:ext cx="3799044"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 </a:t>
            </a:r>
            <a:r>
              <a:rPr lang="fr-FR" sz="1600" b="0" i="0" u="none" strike="noStrike" baseline="0" dirty="0">
                <a:solidFill>
                  <a:srgbClr val="0070C0"/>
                </a:solidFill>
                <a:latin typeface="Calibri" panose="020F0502020204030204" pitchFamily="34" charset="0"/>
                <a:cs typeface="Calibri" panose="020F0502020204030204" pitchFamily="34" charset="0"/>
              </a:rPr>
              <a:t>Que nous montre cette image ?</a:t>
            </a:r>
          </a:p>
        </p:txBody>
      </p:sp>
      <p:pic>
        <p:nvPicPr>
          <p:cNvPr id="14" name="Image 13" descr="Une image contenant habits, personne, noir et blanc, bâtiment&#10;&#10;Le contenu généré par l’IA peut être incorrect.">
            <a:extLst>
              <a:ext uri="{FF2B5EF4-FFF2-40B4-BE49-F238E27FC236}">
                <a16:creationId xmlns:a16="http://schemas.microsoft.com/office/drawing/2014/main" id="{ECD6341C-C76C-AF3F-8988-1BB97FC7A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404" y="799702"/>
            <a:ext cx="6509478" cy="3656795"/>
          </a:xfrm>
          <a:prstGeom prst="rect">
            <a:avLst/>
          </a:prstGeom>
        </p:spPr>
      </p:pic>
      <p:sp>
        <p:nvSpPr>
          <p:cNvPr id="15" name="ZoneTexte 14">
            <a:extLst>
              <a:ext uri="{FF2B5EF4-FFF2-40B4-BE49-F238E27FC236}">
                <a16:creationId xmlns:a16="http://schemas.microsoft.com/office/drawing/2014/main" id="{67E71B12-465F-425F-F6CE-1D67FA1FE9CF}"/>
              </a:ext>
            </a:extLst>
          </p:cNvPr>
          <p:cNvSpPr txBox="1"/>
          <p:nvPr/>
        </p:nvSpPr>
        <p:spPr>
          <a:xfrm>
            <a:off x="271404" y="4456497"/>
            <a:ext cx="6509478" cy="292388"/>
          </a:xfrm>
          <a:prstGeom prst="rect">
            <a:avLst/>
          </a:prstGeom>
          <a:noFill/>
        </p:spPr>
        <p:txBody>
          <a:bodyPr wrap="square" rtlCol="0">
            <a:spAutoFit/>
          </a:bodyPr>
          <a:lstStyle/>
          <a:p>
            <a:pPr algn="r"/>
            <a:r>
              <a:rPr lang="fr-FR" sz="1300" b="1" dirty="0"/>
              <a:t>Robert LANGEREUX, </a:t>
            </a:r>
            <a:r>
              <a:rPr lang="fr-FR" sz="1300" b="1" i="1" dirty="0"/>
              <a:t>Central téléphonique de Tours</a:t>
            </a:r>
            <a:r>
              <a:rPr lang="fr-FR" sz="1300" b="1" dirty="0"/>
              <a:t>, vers 1950. </a:t>
            </a:r>
            <a:r>
              <a:rPr lang="fr-FR" sz="1200" dirty="0"/>
              <a:t>Archives Nouvelle République.</a:t>
            </a:r>
          </a:p>
        </p:txBody>
      </p:sp>
      <p:pic>
        <p:nvPicPr>
          <p:cNvPr id="4" name="Image 3">
            <a:extLst>
              <a:ext uri="{FF2B5EF4-FFF2-40B4-BE49-F238E27FC236}">
                <a16:creationId xmlns:a16="http://schemas.microsoft.com/office/drawing/2014/main" id="{8BB6053B-0B72-7C05-5F09-6890B11D20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66164" y="503613"/>
            <a:ext cx="1244325" cy="1494139"/>
          </a:xfrm>
          <a:prstGeom prst="rect">
            <a:avLst/>
          </a:prstGeom>
        </p:spPr>
      </p:pic>
      <p:pic>
        <p:nvPicPr>
          <p:cNvPr id="8" name="Image 7" descr="Une image contenant Police, texte, Graphique, typographie&#10;&#10;Le contenu généré par l’IA peut être incorrect.">
            <a:hlinkClick r:id="rId4"/>
            <a:extLst>
              <a:ext uri="{FF2B5EF4-FFF2-40B4-BE49-F238E27FC236}">
                <a16:creationId xmlns:a16="http://schemas.microsoft.com/office/drawing/2014/main" id="{1005467B-9D05-2379-089A-7872823A0C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9751" y="884670"/>
            <a:ext cx="1224234" cy="321021"/>
          </a:xfrm>
          <a:prstGeom prst="rect">
            <a:avLst/>
          </a:prstGeom>
        </p:spPr>
      </p:pic>
      <p:pic>
        <p:nvPicPr>
          <p:cNvPr id="34" name="Image 33" descr="Une image contenant capture d’écran, Logiciel multimédia, Jeu PC, Logiciel de jeu vidéo&#10;&#10;Le contenu généré par l’IA peut être incorrect.">
            <a:extLst>
              <a:ext uri="{FF2B5EF4-FFF2-40B4-BE49-F238E27FC236}">
                <a16:creationId xmlns:a16="http://schemas.microsoft.com/office/drawing/2014/main" id="{8324ED5D-E115-C8CE-1E0E-20DBBC541F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924" y="4763496"/>
            <a:ext cx="10226080" cy="1996810"/>
          </a:xfrm>
          <a:prstGeom prst="rect">
            <a:avLst/>
          </a:prstGeom>
        </p:spPr>
      </p:pic>
      <p:grpSp>
        <p:nvGrpSpPr>
          <p:cNvPr id="46" name="Groupe 45">
            <a:extLst>
              <a:ext uri="{FF2B5EF4-FFF2-40B4-BE49-F238E27FC236}">
                <a16:creationId xmlns:a16="http://schemas.microsoft.com/office/drawing/2014/main" id="{B771A49F-FF91-9445-9E2E-F47CD132175F}"/>
              </a:ext>
            </a:extLst>
          </p:cNvPr>
          <p:cNvGrpSpPr/>
          <p:nvPr/>
        </p:nvGrpSpPr>
        <p:grpSpPr>
          <a:xfrm>
            <a:off x="8023355" y="413304"/>
            <a:ext cx="4144718" cy="2793178"/>
            <a:chOff x="8047282" y="406169"/>
            <a:chExt cx="4144718" cy="2793178"/>
          </a:xfrm>
        </p:grpSpPr>
        <p:pic>
          <p:nvPicPr>
            <p:cNvPr id="12" name="Image 11">
              <a:extLst>
                <a:ext uri="{FF2B5EF4-FFF2-40B4-BE49-F238E27FC236}">
                  <a16:creationId xmlns:a16="http://schemas.microsoft.com/office/drawing/2014/main" id="{AF75DABC-5897-46E3-5408-AC216F39248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61553" y="768982"/>
              <a:ext cx="763767" cy="763767"/>
            </a:xfrm>
            <a:prstGeom prst="rect">
              <a:avLst/>
            </a:prstGeom>
          </p:spPr>
        </p:pic>
        <p:sp>
          <p:nvSpPr>
            <p:cNvPr id="16" name="ZoneTexte 15">
              <a:extLst>
                <a:ext uri="{FF2B5EF4-FFF2-40B4-BE49-F238E27FC236}">
                  <a16:creationId xmlns:a16="http://schemas.microsoft.com/office/drawing/2014/main" id="{CF96E8C8-2A78-1621-DA18-291E2E4A7F73}"/>
                </a:ext>
              </a:extLst>
            </p:cNvPr>
            <p:cNvSpPr txBox="1"/>
            <p:nvPr/>
          </p:nvSpPr>
          <p:spPr>
            <a:xfrm>
              <a:off x="9953458" y="1461109"/>
              <a:ext cx="1476206" cy="461665"/>
            </a:xfrm>
            <a:prstGeom prst="rect">
              <a:avLst/>
            </a:prstGeom>
            <a:noFill/>
          </p:spPr>
          <p:txBody>
            <a:bodyPr wrap="square">
              <a:spAutoFit/>
            </a:bodyPr>
            <a:lstStyle/>
            <a:p>
              <a:pPr algn="ctr"/>
              <a:r>
                <a:rPr lang="fr-FR" sz="1200" b="1" dirty="0" err="1">
                  <a:solidFill>
                    <a:srgbClr val="FF0000"/>
                  </a:solidFill>
                  <a:latin typeface="Calibri" panose="020F0502020204030204" pitchFamily="34" charset="0"/>
                  <a:cs typeface="Calibri" panose="020F0502020204030204" pitchFamily="34" charset="0"/>
                </a:rPr>
                <a:t>Philipp</a:t>
              </a:r>
              <a:r>
                <a:rPr lang="fr-FR" sz="1200" b="1" dirty="0">
                  <a:solidFill>
                    <a:srgbClr val="FF0000"/>
                  </a:solidFill>
                  <a:latin typeface="Calibri" panose="020F0502020204030204" pitchFamily="34" charset="0"/>
                  <a:cs typeface="Calibri" panose="020F0502020204030204" pitchFamily="34" charset="0"/>
                </a:rPr>
                <a:t> REIS</a:t>
              </a:r>
            </a:p>
            <a:p>
              <a:pPr algn="ctr"/>
              <a:r>
                <a:rPr lang="fr-FR" sz="1200" b="1" dirty="0">
                  <a:solidFill>
                    <a:srgbClr val="FFFF00"/>
                  </a:solidFill>
                  <a:latin typeface="Calibri" panose="020F0502020204030204" pitchFamily="34" charset="0"/>
                  <a:cs typeface="Calibri" panose="020F0502020204030204" pitchFamily="34" charset="0"/>
                </a:rPr>
                <a:t>(1834-1874)</a:t>
              </a:r>
              <a:endParaRPr lang="fr-FR" sz="1200" dirty="0">
                <a:solidFill>
                  <a:srgbClr val="FFFF00"/>
                </a:solidFill>
              </a:endParaRPr>
            </a:p>
          </p:txBody>
        </p:sp>
        <p:pic>
          <p:nvPicPr>
            <p:cNvPr id="17" name="Image 16" descr="Une image contenant homme, Visage humain, portrait, croquis&#10;&#10;Le contenu généré par l’IA peut être incorrect.">
              <a:extLst>
                <a:ext uri="{FF2B5EF4-FFF2-40B4-BE49-F238E27FC236}">
                  <a16:creationId xmlns:a16="http://schemas.microsoft.com/office/drawing/2014/main" id="{ED32C330-9E87-370E-0ABB-CFF9AAF91C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55283" y="768982"/>
              <a:ext cx="763767" cy="763767"/>
            </a:xfrm>
            <a:prstGeom prst="rect">
              <a:avLst/>
            </a:prstGeom>
          </p:spPr>
        </p:pic>
        <p:sp>
          <p:nvSpPr>
            <p:cNvPr id="18" name="ZoneTexte 17">
              <a:extLst>
                <a:ext uri="{FF2B5EF4-FFF2-40B4-BE49-F238E27FC236}">
                  <a16:creationId xmlns:a16="http://schemas.microsoft.com/office/drawing/2014/main" id="{F61A4C7E-FA8F-0D54-A5D6-2565967D405B}"/>
                </a:ext>
              </a:extLst>
            </p:cNvPr>
            <p:cNvSpPr txBox="1"/>
            <p:nvPr/>
          </p:nvSpPr>
          <p:spPr>
            <a:xfrm>
              <a:off x="8699063" y="1461109"/>
              <a:ext cx="1476206" cy="461665"/>
            </a:xfrm>
            <a:prstGeom prst="rect">
              <a:avLst/>
            </a:prstGeom>
            <a:noFill/>
          </p:spPr>
          <p:txBody>
            <a:bodyPr wrap="square">
              <a:spAutoFit/>
            </a:bodyPr>
            <a:lstStyle/>
            <a:p>
              <a:pPr algn="ctr"/>
              <a:r>
                <a:rPr lang="fr-FR" sz="1200" b="1" dirty="0">
                  <a:solidFill>
                    <a:srgbClr val="FF0000"/>
                  </a:solidFill>
                  <a:latin typeface="Calibri" panose="020F0502020204030204" pitchFamily="34" charset="0"/>
                  <a:cs typeface="Calibri" panose="020F0502020204030204" pitchFamily="34" charset="0"/>
                </a:rPr>
                <a:t>Charles BOURSEUL</a:t>
              </a:r>
            </a:p>
            <a:p>
              <a:pPr algn="ctr"/>
              <a:r>
                <a:rPr lang="fr-FR" sz="1200" b="1" dirty="0">
                  <a:solidFill>
                    <a:srgbClr val="FFFF00"/>
                  </a:solidFill>
                  <a:latin typeface="Calibri" panose="020F0502020204030204" pitchFamily="34" charset="0"/>
                  <a:cs typeface="Calibri" panose="020F0502020204030204" pitchFamily="34" charset="0"/>
                </a:rPr>
                <a:t>(1829-1912)</a:t>
              </a:r>
              <a:endParaRPr lang="fr-FR" sz="1200" dirty="0">
                <a:solidFill>
                  <a:srgbClr val="FFFF00"/>
                </a:solidFill>
              </a:endParaRPr>
            </a:p>
          </p:txBody>
        </p:sp>
        <p:pic>
          <p:nvPicPr>
            <p:cNvPr id="19" name="Image 18">
              <a:extLst>
                <a:ext uri="{FF2B5EF4-FFF2-40B4-BE49-F238E27FC236}">
                  <a16:creationId xmlns:a16="http://schemas.microsoft.com/office/drawing/2014/main" id="{023FF459-1BA0-35CD-D63C-DC8881D0FFC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403502" y="1980798"/>
              <a:ext cx="763767" cy="763767"/>
            </a:xfrm>
            <a:prstGeom prst="rect">
              <a:avLst/>
            </a:prstGeom>
          </p:spPr>
        </p:pic>
        <p:sp>
          <p:nvSpPr>
            <p:cNvPr id="20" name="ZoneTexte 19">
              <a:extLst>
                <a:ext uri="{FF2B5EF4-FFF2-40B4-BE49-F238E27FC236}">
                  <a16:creationId xmlns:a16="http://schemas.microsoft.com/office/drawing/2014/main" id="{108E72A1-D71D-CBAE-E50A-83AA07193CC4}"/>
                </a:ext>
              </a:extLst>
            </p:cNvPr>
            <p:cNvSpPr txBox="1"/>
            <p:nvPr/>
          </p:nvSpPr>
          <p:spPr>
            <a:xfrm>
              <a:off x="8047282" y="2718566"/>
              <a:ext cx="1476206" cy="461665"/>
            </a:xfrm>
            <a:prstGeom prst="rect">
              <a:avLst/>
            </a:prstGeom>
            <a:noFill/>
          </p:spPr>
          <p:txBody>
            <a:bodyPr wrap="square">
              <a:spAutoFit/>
            </a:bodyPr>
            <a:lstStyle/>
            <a:p>
              <a:pPr algn="ctr"/>
              <a:r>
                <a:rPr lang="fr-FR" sz="1200" b="1" dirty="0">
                  <a:solidFill>
                    <a:srgbClr val="FF0000"/>
                  </a:solidFill>
                  <a:latin typeface="Calibri" panose="020F0502020204030204" pitchFamily="34" charset="0"/>
                  <a:cs typeface="Calibri" panose="020F0502020204030204" pitchFamily="34" charset="0"/>
                </a:rPr>
                <a:t>Antonio MEUCCI</a:t>
              </a:r>
            </a:p>
            <a:p>
              <a:pPr algn="ctr"/>
              <a:r>
                <a:rPr lang="fr-FR" sz="1200" b="1" dirty="0">
                  <a:solidFill>
                    <a:srgbClr val="FFFF00"/>
                  </a:solidFill>
                  <a:latin typeface="Calibri" panose="020F0502020204030204" pitchFamily="34" charset="0"/>
                  <a:cs typeface="Calibri" panose="020F0502020204030204" pitchFamily="34" charset="0"/>
                </a:rPr>
                <a:t>(1808-1889)</a:t>
              </a:r>
              <a:endParaRPr lang="fr-FR" sz="1200" dirty="0">
                <a:solidFill>
                  <a:srgbClr val="FFFF00"/>
                </a:solidFill>
              </a:endParaRPr>
            </a:p>
          </p:txBody>
        </p:sp>
        <p:pic>
          <p:nvPicPr>
            <p:cNvPr id="21" name="Image 20">
              <a:extLst>
                <a:ext uri="{FF2B5EF4-FFF2-40B4-BE49-F238E27FC236}">
                  <a16:creationId xmlns:a16="http://schemas.microsoft.com/office/drawing/2014/main" id="{DF78D9B8-6042-D4AD-1876-FBB828D72FB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555643" y="1997994"/>
              <a:ext cx="763767" cy="763767"/>
            </a:xfrm>
            <a:prstGeom prst="rect">
              <a:avLst/>
            </a:prstGeom>
          </p:spPr>
        </p:pic>
        <p:sp>
          <p:nvSpPr>
            <p:cNvPr id="22" name="ZoneTexte 21">
              <a:extLst>
                <a:ext uri="{FF2B5EF4-FFF2-40B4-BE49-F238E27FC236}">
                  <a16:creationId xmlns:a16="http://schemas.microsoft.com/office/drawing/2014/main" id="{F58619B4-5DFB-7932-D9A8-928789728732}"/>
                </a:ext>
              </a:extLst>
            </p:cNvPr>
            <p:cNvSpPr txBox="1"/>
            <p:nvPr/>
          </p:nvSpPr>
          <p:spPr>
            <a:xfrm>
              <a:off x="9267028" y="2718566"/>
              <a:ext cx="1476206" cy="461665"/>
            </a:xfrm>
            <a:prstGeom prst="rect">
              <a:avLst/>
            </a:prstGeom>
            <a:noFill/>
          </p:spPr>
          <p:txBody>
            <a:bodyPr wrap="square">
              <a:spAutoFit/>
            </a:bodyPr>
            <a:lstStyle/>
            <a:p>
              <a:pPr algn="ctr"/>
              <a:r>
                <a:rPr lang="fr-FR" sz="1200" b="1" dirty="0" err="1">
                  <a:solidFill>
                    <a:srgbClr val="FF0000"/>
                  </a:solidFill>
                  <a:latin typeface="Calibri" panose="020F0502020204030204" pitchFamily="34" charset="0"/>
                  <a:cs typeface="Calibri" panose="020F0502020204030204" pitchFamily="34" charset="0"/>
                </a:rPr>
                <a:t>Elisha</a:t>
              </a:r>
              <a:r>
                <a:rPr lang="fr-FR" sz="1200" b="1" dirty="0">
                  <a:solidFill>
                    <a:srgbClr val="FF0000"/>
                  </a:solidFill>
                  <a:latin typeface="Calibri" panose="020F0502020204030204" pitchFamily="34" charset="0"/>
                  <a:cs typeface="Calibri" panose="020F0502020204030204" pitchFamily="34" charset="0"/>
                </a:rPr>
                <a:t> GRAY</a:t>
              </a:r>
            </a:p>
            <a:p>
              <a:pPr algn="ctr"/>
              <a:r>
                <a:rPr lang="fr-FR" sz="1200" b="1" dirty="0">
                  <a:solidFill>
                    <a:srgbClr val="FFFF00"/>
                  </a:solidFill>
                  <a:latin typeface="Calibri" panose="020F0502020204030204" pitchFamily="34" charset="0"/>
                  <a:cs typeface="Calibri" panose="020F0502020204030204" pitchFamily="34" charset="0"/>
                </a:rPr>
                <a:t>(1835-1901)</a:t>
              </a:r>
              <a:endParaRPr lang="fr-FR" sz="1200" dirty="0">
                <a:solidFill>
                  <a:srgbClr val="FFFF00"/>
                </a:solidFill>
              </a:endParaRPr>
            </a:p>
          </p:txBody>
        </p:sp>
        <p:pic>
          <p:nvPicPr>
            <p:cNvPr id="23" name="Image 22">
              <a:extLst>
                <a:ext uri="{FF2B5EF4-FFF2-40B4-BE49-F238E27FC236}">
                  <a16:creationId xmlns:a16="http://schemas.microsoft.com/office/drawing/2014/main" id="{17B7C557-77A1-C460-8924-11728F7381E7}"/>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1039860" y="2030922"/>
              <a:ext cx="763767" cy="763767"/>
            </a:xfrm>
            <a:prstGeom prst="rect">
              <a:avLst/>
            </a:prstGeom>
          </p:spPr>
        </p:pic>
        <p:sp>
          <p:nvSpPr>
            <p:cNvPr id="24" name="ZoneTexte 23">
              <a:extLst>
                <a:ext uri="{FF2B5EF4-FFF2-40B4-BE49-F238E27FC236}">
                  <a16:creationId xmlns:a16="http://schemas.microsoft.com/office/drawing/2014/main" id="{9D8F4461-6B19-F81A-BDE6-DB880DB5874C}"/>
                </a:ext>
              </a:extLst>
            </p:cNvPr>
            <p:cNvSpPr txBox="1"/>
            <p:nvPr/>
          </p:nvSpPr>
          <p:spPr>
            <a:xfrm>
              <a:off x="10448238" y="2723049"/>
              <a:ext cx="1711608" cy="461665"/>
            </a:xfrm>
            <a:prstGeom prst="rect">
              <a:avLst/>
            </a:prstGeom>
            <a:noFill/>
          </p:spPr>
          <p:txBody>
            <a:bodyPr wrap="square">
              <a:spAutoFit/>
            </a:bodyPr>
            <a:lstStyle/>
            <a:p>
              <a:pPr algn="ctr"/>
              <a:r>
                <a:rPr lang="fr-FR" sz="1200" b="1" dirty="0">
                  <a:solidFill>
                    <a:srgbClr val="FF0000"/>
                  </a:solidFill>
                  <a:latin typeface="Calibri" panose="020F0502020204030204" pitchFamily="34" charset="0"/>
                  <a:cs typeface="Calibri" panose="020F0502020204030204" pitchFamily="34" charset="0"/>
                </a:rPr>
                <a:t>Alexander Graham BELL</a:t>
              </a:r>
            </a:p>
            <a:p>
              <a:pPr algn="ctr"/>
              <a:r>
                <a:rPr lang="fr-FR" sz="1200" b="1" dirty="0">
                  <a:solidFill>
                    <a:srgbClr val="FFFF00"/>
                  </a:solidFill>
                  <a:latin typeface="Calibri" panose="020F0502020204030204" pitchFamily="34" charset="0"/>
                  <a:cs typeface="Calibri" panose="020F0502020204030204" pitchFamily="34" charset="0"/>
                </a:rPr>
                <a:t>(1847-1922)</a:t>
              </a:r>
              <a:endParaRPr lang="fr-FR" sz="1200" dirty="0">
                <a:solidFill>
                  <a:srgbClr val="FFFF00"/>
                </a:solidFill>
              </a:endParaRPr>
            </a:p>
          </p:txBody>
        </p:sp>
        <p:sp>
          <p:nvSpPr>
            <p:cNvPr id="25" name="ZoneTexte 24">
              <a:extLst>
                <a:ext uri="{FF2B5EF4-FFF2-40B4-BE49-F238E27FC236}">
                  <a16:creationId xmlns:a16="http://schemas.microsoft.com/office/drawing/2014/main" id="{57F74F88-A28A-2979-4C5E-DC0EBA8289CF}"/>
                </a:ext>
              </a:extLst>
            </p:cNvPr>
            <p:cNvSpPr txBox="1"/>
            <p:nvPr/>
          </p:nvSpPr>
          <p:spPr>
            <a:xfrm>
              <a:off x="8605021" y="406169"/>
              <a:ext cx="2800219" cy="338554"/>
            </a:xfrm>
            <a:prstGeom prst="rect">
              <a:avLst/>
            </a:prstGeom>
            <a:noFill/>
          </p:spPr>
          <p:txBody>
            <a:bodyPr wrap="square" rtlCol="0">
              <a:spAutoFit/>
            </a:bodyPr>
            <a:lstStyle/>
            <a:p>
              <a:pPr algn="ctr"/>
              <a:r>
                <a:rPr lang="fr-FR" sz="1600" b="1" dirty="0">
                  <a:solidFill>
                    <a:srgbClr val="00B0F0"/>
                  </a:solidFill>
                  <a:latin typeface="Calibri" panose="020F0502020204030204" pitchFamily="34" charset="0"/>
                  <a:cs typeface="Calibri" panose="020F0502020204030204" pitchFamily="34" charset="0"/>
                </a:rPr>
                <a:t>Inventeurs du Téléphone</a:t>
              </a:r>
            </a:p>
          </p:txBody>
        </p:sp>
        <p:pic>
          <p:nvPicPr>
            <p:cNvPr id="27" name="Image 26" descr="Une image contenant Rectangle, drapeau, conception&#10;&#10;Le contenu généré par l’IA peut être incorrect.">
              <a:extLst>
                <a:ext uri="{FF2B5EF4-FFF2-40B4-BE49-F238E27FC236}">
                  <a16:creationId xmlns:a16="http://schemas.microsoft.com/office/drawing/2014/main" id="{5977546A-F939-EA19-4305-0361A143FDF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93006" y="786636"/>
              <a:ext cx="360345" cy="239721"/>
            </a:xfrm>
            <a:prstGeom prst="rect">
              <a:avLst/>
            </a:prstGeom>
          </p:spPr>
        </p:pic>
        <p:pic>
          <p:nvPicPr>
            <p:cNvPr id="28" name="Image 27">
              <a:extLst>
                <a:ext uri="{FF2B5EF4-FFF2-40B4-BE49-F238E27FC236}">
                  <a16:creationId xmlns:a16="http://schemas.microsoft.com/office/drawing/2014/main" id="{16EC0A60-E309-2D6F-BF32-C48B90EB8827}"/>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10929844" y="788163"/>
              <a:ext cx="360345" cy="238194"/>
            </a:xfrm>
            <a:prstGeom prst="rect">
              <a:avLst/>
            </a:prstGeom>
          </p:spPr>
        </p:pic>
        <p:pic>
          <p:nvPicPr>
            <p:cNvPr id="29" name="Image 28">
              <a:extLst>
                <a:ext uri="{FF2B5EF4-FFF2-40B4-BE49-F238E27FC236}">
                  <a16:creationId xmlns:a16="http://schemas.microsoft.com/office/drawing/2014/main" id="{9B0BC285-43D3-2B41-C16D-A1915D8B22AE}"/>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9005173" y="1940286"/>
              <a:ext cx="360344" cy="239721"/>
            </a:xfrm>
            <a:prstGeom prst="rect">
              <a:avLst/>
            </a:prstGeom>
          </p:spPr>
        </p:pic>
        <p:pic>
          <p:nvPicPr>
            <p:cNvPr id="30" name="Image 29">
              <a:extLst>
                <a:ext uri="{FF2B5EF4-FFF2-40B4-BE49-F238E27FC236}">
                  <a16:creationId xmlns:a16="http://schemas.microsoft.com/office/drawing/2014/main" id="{3D922F85-A574-4827-1AC1-2946F6BC1B47}"/>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10080596" y="1932689"/>
              <a:ext cx="477628" cy="238055"/>
            </a:xfrm>
            <a:prstGeom prst="rect">
              <a:avLst/>
            </a:prstGeom>
          </p:spPr>
        </p:pic>
        <p:pic>
          <p:nvPicPr>
            <p:cNvPr id="32" name="Image 31">
              <a:extLst>
                <a:ext uri="{FF2B5EF4-FFF2-40B4-BE49-F238E27FC236}">
                  <a16:creationId xmlns:a16="http://schemas.microsoft.com/office/drawing/2014/main" id="{6F9BD5A9-F567-C69B-C1C8-AC1B7CFA5120}"/>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11564813" y="1946180"/>
              <a:ext cx="477628" cy="238055"/>
            </a:xfrm>
            <a:prstGeom prst="rect">
              <a:avLst/>
            </a:prstGeom>
          </p:spPr>
        </p:pic>
        <p:cxnSp>
          <p:nvCxnSpPr>
            <p:cNvPr id="36" name="Connecteur droit 35">
              <a:extLst>
                <a:ext uri="{FF2B5EF4-FFF2-40B4-BE49-F238E27FC236}">
                  <a16:creationId xmlns:a16="http://schemas.microsoft.com/office/drawing/2014/main" id="{033AD0C4-CAD9-586E-2A7C-7AFF6E511CEE}"/>
                </a:ext>
              </a:extLst>
            </p:cNvPr>
            <p:cNvCxnSpPr/>
            <p:nvPr/>
          </p:nvCxnSpPr>
          <p:spPr>
            <a:xfrm>
              <a:off x="12179166" y="603965"/>
              <a:ext cx="0" cy="25953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B126CB15-9708-C69C-CC86-50C6EAB88A21}"/>
                </a:ext>
              </a:extLst>
            </p:cNvPr>
            <p:cNvCxnSpPr/>
            <p:nvPr/>
          </p:nvCxnSpPr>
          <p:spPr>
            <a:xfrm>
              <a:off x="8125887" y="572631"/>
              <a:ext cx="0" cy="25953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7D014A2A-D340-69D2-6603-4A31A768DFA7}"/>
                </a:ext>
              </a:extLst>
            </p:cNvPr>
            <p:cNvCxnSpPr>
              <a:cxnSpLocks/>
            </p:cNvCxnSpPr>
            <p:nvPr/>
          </p:nvCxnSpPr>
          <p:spPr>
            <a:xfrm flipH="1">
              <a:off x="8106637" y="3189553"/>
              <a:ext cx="40853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96FA95EF-BA3D-0C48-1A79-BF3D62BADC63}"/>
                </a:ext>
              </a:extLst>
            </p:cNvPr>
            <p:cNvCxnSpPr>
              <a:cxnSpLocks/>
            </p:cNvCxnSpPr>
            <p:nvPr/>
          </p:nvCxnSpPr>
          <p:spPr>
            <a:xfrm flipH="1">
              <a:off x="8106637" y="572631"/>
              <a:ext cx="75823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0CEC6E97-8B3A-2EAD-31E6-8FD8D8BE1D8D}"/>
                </a:ext>
              </a:extLst>
            </p:cNvPr>
            <p:cNvCxnSpPr>
              <a:cxnSpLocks/>
            </p:cNvCxnSpPr>
            <p:nvPr/>
          </p:nvCxnSpPr>
          <p:spPr>
            <a:xfrm flipH="1">
              <a:off x="11110016" y="626352"/>
              <a:ext cx="1069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Image 1">
            <a:hlinkClick r:id="rId16" action="ppaction://hlinksldjump"/>
            <a:extLst>
              <a:ext uri="{FF2B5EF4-FFF2-40B4-BE49-F238E27FC236}">
                <a16:creationId xmlns:a16="http://schemas.microsoft.com/office/drawing/2014/main" id="{D37ADCDD-BAA0-E54D-42FF-A5851C87BBD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7" name="ZoneTexte 46">
            <a:extLst>
              <a:ext uri="{FF2B5EF4-FFF2-40B4-BE49-F238E27FC236}">
                <a16:creationId xmlns:a16="http://schemas.microsoft.com/office/drawing/2014/main" id="{C5CD4C50-3C95-EAC4-068E-38CFC2026D82}"/>
              </a:ext>
            </a:extLst>
          </p:cNvPr>
          <p:cNvSpPr txBox="1"/>
          <p:nvPr/>
        </p:nvSpPr>
        <p:spPr>
          <a:xfrm>
            <a:off x="198409" y="97695"/>
            <a:ext cx="6423772"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a:t>
            </a:r>
            <a:r>
              <a:rPr lang="fr-FR" sz="1800" b="1" dirty="0">
                <a:latin typeface="Calibri" panose="020F0502020204030204" pitchFamily="34" charset="0"/>
                <a:cs typeface="Calibri" panose="020F0502020204030204" pitchFamily="34" charset="0"/>
              </a:rPr>
              <a:t>- d’un monde du travail à un autre au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p>
        </p:txBody>
      </p:sp>
    </p:spTree>
    <p:extLst>
      <p:ext uri="{BB962C8B-B14F-4D97-AF65-F5344CB8AC3E}">
        <p14:creationId xmlns:p14="http://schemas.microsoft.com/office/powerpoint/2010/main" val="77178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CD9AFBD-F56F-4AA2-854D-30F46417FF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3" name="ZoneTexte 2">
            <a:extLst>
              <a:ext uri="{FF2B5EF4-FFF2-40B4-BE49-F238E27FC236}">
                <a16:creationId xmlns:a16="http://schemas.microsoft.com/office/drawing/2014/main" id="{5562899D-5DE7-46AA-9DE3-5DDB07919E8B}"/>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D9FE3E68-DA38-4B07-9A15-DCFC5E796F00}"/>
              </a:ext>
            </a:extLst>
          </p:cNvPr>
          <p:cNvSpPr/>
          <p:nvPr/>
        </p:nvSpPr>
        <p:spPr>
          <a:xfrm>
            <a:off x="3049437" y="1551708"/>
            <a:ext cx="828134" cy="628073"/>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2F4AAF7-E744-4328-81A0-A649F0CEA687}"/>
              </a:ext>
            </a:extLst>
          </p:cNvPr>
          <p:cNvSpPr/>
          <p:nvPr/>
        </p:nvSpPr>
        <p:spPr>
          <a:xfrm>
            <a:off x="4242756" y="1838329"/>
            <a:ext cx="624808" cy="429793"/>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343F0662-DAC1-4FC5-AFAB-6161486D55C1}"/>
              </a:ext>
            </a:extLst>
          </p:cNvPr>
          <p:cNvSpPr/>
          <p:nvPr/>
        </p:nvSpPr>
        <p:spPr>
          <a:xfrm>
            <a:off x="5186568" y="1342520"/>
            <a:ext cx="512269" cy="90713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pic>
        <p:nvPicPr>
          <p:cNvPr id="34" name="Image 33">
            <a:extLst>
              <a:ext uri="{FF2B5EF4-FFF2-40B4-BE49-F238E27FC236}">
                <a16:creationId xmlns:a16="http://schemas.microsoft.com/office/drawing/2014/main" id="{E6E26BDD-8725-4A48-A586-3CE88E4F7B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11" y="3421322"/>
            <a:ext cx="1869282" cy="1122520"/>
          </a:xfrm>
          <a:prstGeom prst="rect">
            <a:avLst/>
          </a:prstGeom>
        </p:spPr>
      </p:pic>
      <p:sp>
        <p:nvSpPr>
          <p:cNvPr id="35" name="Rectangle 34">
            <a:extLst>
              <a:ext uri="{FF2B5EF4-FFF2-40B4-BE49-F238E27FC236}">
                <a16:creationId xmlns:a16="http://schemas.microsoft.com/office/drawing/2014/main" id="{7011F5AD-B850-468B-8614-C2D14149510E}"/>
              </a:ext>
            </a:extLst>
          </p:cNvPr>
          <p:cNvSpPr/>
          <p:nvPr/>
        </p:nvSpPr>
        <p:spPr>
          <a:xfrm>
            <a:off x="181151" y="3436678"/>
            <a:ext cx="11635874" cy="111218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2157075" y="3421322"/>
            <a:ext cx="9421270" cy="1169551"/>
          </a:xfrm>
          <a:prstGeom prst="rect">
            <a:avLst/>
          </a:prstGeom>
          <a:noFill/>
        </p:spPr>
        <p:txBody>
          <a:bodyPr wrap="square" rtlCol="0">
            <a:spAutoFit/>
          </a:bodyPr>
          <a:lstStyle/>
          <a:p>
            <a:r>
              <a:rPr lang="fr-FR" sz="1400" b="1" dirty="0">
                <a:solidFill>
                  <a:srgbClr val="FF0000"/>
                </a:solidFill>
                <a:highlight>
                  <a:srgbClr val="FFFF00"/>
                </a:highlight>
              </a:rPr>
              <a:t>1831</a:t>
            </a:r>
          </a:p>
          <a:p>
            <a:r>
              <a:rPr lang="fr-FR" sz="1400" dirty="0"/>
              <a:t>La </a:t>
            </a:r>
            <a:r>
              <a:rPr lang="fr-FR" sz="1400" b="1" dirty="0"/>
              <a:t>révolte des canuts</a:t>
            </a:r>
            <a:r>
              <a:rPr lang="fr-FR" sz="1400" dirty="0"/>
              <a:t> désigne plusieurs soulèvements ouvriers ayant lieu à Lyon, en 1831 puis 1834 et 1848.</a:t>
            </a:r>
          </a:p>
          <a:p>
            <a:r>
              <a:rPr lang="fr-FR" sz="1400" dirty="0"/>
              <a:t>Dans les années 1830, Lyon est alors peuplée d'ouvriers et d'artisans, fabriquant notamment de la soie, surnommés les canuts. </a:t>
            </a:r>
          </a:p>
          <a:p>
            <a:r>
              <a:rPr lang="fr-FR" sz="1400" dirty="0"/>
              <a:t>Les ouvriers du textile brisent les nouvelles machines à tisser, à vapeur, à l'image de celle inventée par Jacquard, car ils considèrent qu’elles les concurrencent et les privent de leur gagne-pain. </a:t>
            </a:r>
            <a:endParaRPr lang="fr-FR" dirty="0"/>
          </a:p>
        </p:txBody>
      </p:sp>
      <p:sp>
        <p:nvSpPr>
          <p:cNvPr id="39" name="Rectangle 38">
            <a:extLst>
              <a:ext uri="{FF2B5EF4-FFF2-40B4-BE49-F238E27FC236}">
                <a16:creationId xmlns:a16="http://schemas.microsoft.com/office/drawing/2014/main" id="{C0AC5659-E9DB-46C6-B14C-C30BFCD08C13}"/>
              </a:ext>
            </a:extLst>
          </p:cNvPr>
          <p:cNvSpPr/>
          <p:nvPr/>
        </p:nvSpPr>
        <p:spPr>
          <a:xfrm>
            <a:off x="189780" y="4550581"/>
            <a:ext cx="11635874" cy="112431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2151564" y="4649457"/>
            <a:ext cx="9421270" cy="954107"/>
          </a:xfrm>
          <a:prstGeom prst="rect">
            <a:avLst/>
          </a:prstGeom>
          <a:noFill/>
        </p:spPr>
        <p:txBody>
          <a:bodyPr wrap="square" rtlCol="0">
            <a:spAutoFit/>
          </a:bodyPr>
          <a:lstStyle/>
          <a:p>
            <a:r>
              <a:rPr lang="fr-FR" sz="1400" b="1" dirty="0">
                <a:solidFill>
                  <a:srgbClr val="FF0000"/>
                </a:solidFill>
                <a:highlight>
                  <a:srgbClr val="FFFF00"/>
                </a:highlight>
              </a:rPr>
              <a:t>1848</a:t>
            </a:r>
          </a:p>
          <a:p>
            <a:r>
              <a:rPr lang="fr-FR" sz="1400" dirty="0"/>
              <a:t>Les </a:t>
            </a:r>
            <a:r>
              <a:rPr lang="fr-FR" sz="1400" b="1" dirty="0"/>
              <a:t>ateliers nationaux</a:t>
            </a:r>
            <a:r>
              <a:rPr lang="fr-FR" sz="1400" dirty="0"/>
              <a:t> étaient une organisation destinée à fournir du travail aux chômeurs parisiens après la révolution de février 1848 qui a installé la IIe République. L'État intervenait directement en fournissant, en organisant et en payant le travail. </a:t>
            </a:r>
          </a:p>
          <a:p>
            <a:r>
              <a:rPr lang="fr-FR" sz="1400" dirty="0"/>
              <a:t>Cette « expérience » sociale a duré à peine trois mois (mars-juin 1848) et s’est terminée dans le sang. </a:t>
            </a:r>
            <a:endParaRPr lang="fr-FR" dirty="0"/>
          </a:p>
        </p:txBody>
      </p:sp>
      <p:sp>
        <p:nvSpPr>
          <p:cNvPr id="42" name="Rectangle 41">
            <a:extLst>
              <a:ext uri="{FF2B5EF4-FFF2-40B4-BE49-F238E27FC236}">
                <a16:creationId xmlns:a16="http://schemas.microsoft.com/office/drawing/2014/main" id="{2722EBD2-2136-4D0C-8423-058C3A4D6F2A}"/>
              </a:ext>
            </a:extLst>
          </p:cNvPr>
          <p:cNvSpPr/>
          <p:nvPr/>
        </p:nvSpPr>
        <p:spPr>
          <a:xfrm>
            <a:off x="189780" y="5702058"/>
            <a:ext cx="11635874" cy="111129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8ADA6EBD-F9F8-4246-BD5C-7508FBCC770B}"/>
              </a:ext>
            </a:extLst>
          </p:cNvPr>
          <p:cNvSpPr txBox="1"/>
          <p:nvPr/>
        </p:nvSpPr>
        <p:spPr>
          <a:xfrm>
            <a:off x="2151564" y="5770018"/>
            <a:ext cx="9008405" cy="954107"/>
          </a:xfrm>
          <a:prstGeom prst="rect">
            <a:avLst/>
          </a:prstGeom>
          <a:noFill/>
        </p:spPr>
        <p:txBody>
          <a:bodyPr wrap="square" rtlCol="0">
            <a:spAutoFit/>
          </a:bodyPr>
          <a:lstStyle/>
          <a:p>
            <a:r>
              <a:rPr lang="fr-FR" sz="1400" b="1" dirty="0">
                <a:solidFill>
                  <a:srgbClr val="FF0000"/>
                </a:solidFill>
                <a:highlight>
                  <a:srgbClr val="FFFF00"/>
                </a:highlight>
              </a:rPr>
              <a:t>1864</a:t>
            </a:r>
          </a:p>
          <a:p>
            <a:r>
              <a:rPr lang="fr-FR" sz="1400" dirty="0"/>
              <a:t>La </a:t>
            </a:r>
            <a:r>
              <a:rPr lang="fr-FR" sz="1400" b="1" dirty="0"/>
              <a:t>loi OLLIVIER</a:t>
            </a:r>
            <a:r>
              <a:rPr lang="fr-FR" sz="1400" dirty="0"/>
              <a:t> abolit (supprime) le délit de coalition (groupement de patrons ou d'ouvriers qui exerce une pression dans le sens de la baisse ou de la hausse des salaires) et l’interdiction les rassemblements ouvriers et paysans.</a:t>
            </a:r>
          </a:p>
          <a:p>
            <a:r>
              <a:rPr lang="fr-FR" sz="1400" dirty="0"/>
              <a:t>Mais le </a:t>
            </a:r>
            <a:r>
              <a:rPr lang="fr-FR" sz="1400" b="1" dirty="0"/>
              <a:t>droit de grève</a:t>
            </a:r>
            <a:r>
              <a:rPr lang="fr-FR" sz="1400" dirty="0"/>
              <a:t> reste limité.</a:t>
            </a:r>
            <a:endParaRPr lang="fr-FR" dirty="0"/>
          </a:p>
        </p:txBody>
      </p:sp>
      <p:pic>
        <p:nvPicPr>
          <p:cNvPr id="45" name="Image 44">
            <a:extLst>
              <a:ext uri="{FF2B5EF4-FFF2-40B4-BE49-F238E27FC236}">
                <a16:creationId xmlns:a16="http://schemas.microsoft.com/office/drawing/2014/main" id="{C6A50E95-2FDF-47EE-A967-454961B710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82" y="4588208"/>
            <a:ext cx="1803819" cy="1053729"/>
          </a:xfrm>
          <a:prstGeom prst="rect">
            <a:avLst/>
          </a:prstGeom>
        </p:spPr>
      </p:pic>
      <p:pic>
        <p:nvPicPr>
          <p:cNvPr id="47" name="Image 46">
            <a:extLst>
              <a:ext uri="{FF2B5EF4-FFF2-40B4-BE49-F238E27FC236}">
                <a16:creationId xmlns:a16="http://schemas.microsoft.com/office/drawing/2014/main" id="{63536CAC-4703-42D3-BA90-1D0951BA61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411" y="5727712"/>
            <a:ext cx="1817590" cy="1058471"/>
          </a:xfrm>
          <a:prstGeom prst="rect">
            <a:avLst/>
          </a:prstGeom>
        </p:spPr>
      </p:pic>
      <p:pic>
        <p:nvPicPr>
          <p:cNvPr id="2" name="Image 1">
            <a:hlinkClick r:id="rId6" action="ppaction://hlinksldjump"/>
            <a:extLst>
              <a:ext uri="{FF2B5EF4-FFF2-40B4-BE49-F238E27FC236}">
                <a16:creationId xmlns:a16="http://schemas.microsoft.com/office/drawing/2014/main" id="{A03F5EFB-C5CE-75B1-CAF7-1D8DE1E8FE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7" name="Image 6" descr="Une image contenant Rectangle, capture d’écran, texte&#10;&#10;Le contenu généré par l’IA peut être incorrect.">
            <a:hlinkClick r:id="rId8"/>
            <a:extLst>
              <a:ext uri="{FF2B5EF4-FFF2-40B4-BE49-F238E27FC236}">
                <a16:creationId xmlns:a16="http://schemas.microsoft.com/office/drawing/2014/main" id="{847B8368-D450-9A57-62D9-DCA591CC4C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3496569"/>
            <a:ext cx="581950" cy="382241"/>
          </a:xfrm>
          <a:prstGeom prst="rect">
            <a:avLst/>
          </a:prstGeom>
        </p:spPr>
      </p:pic>
      <p:pic>
        <p:nvPicPr>
          <p:cNvPr id="9" name="Image 8" descr="Une image contenant Rectangle, capture d’écran, texte&#10;&#10;Le contenu généré par l’IA peut être incorrect.">
            <a:hlinkClick r:id="rId10"/>
            <a:extLst>
              <a:ext uri="{FF2B5EF4-FFF2-40B4-BE49-F238E27FC236}">
                <a16:creationId xmlns:a16="http://schemas.microsoft.com/office/drawing/2014/main" id="{447474D4-2918-E0BA-8BBB-7B68DECDBF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4616819"/>
            <a:ext cx="581950" cy="382241"/>
          </a:xfrm>
          <a:prstGeom prst="rect">
            <a:avLst/>
          </a:prstGeom>
        </p:spPr>
      </p:pic>
      <p:pic>
        <p:nvPicPr>
          <p:cNvPr id="11" name="Image 10" descr="Une image contenant Rectangle, capture d’écran, texte&#10;&#10;Le contenu généré par l’IA peut être incorrect.">
            <a:hlinkClick r:id="rId11"/>
            <a:extLst>
              <a:ext uri="{FF2B5EF4-FFF2-40B4-BE49-F238E27FC236}">
                <a16:creationId xmlns:a16="http://schemas.microsoft.com/office/drawing/2014/main" id="{703AFA9F-9457-830D-869C-25D87008C2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5763388"/>
            <a:ext cx="581950" cy="382241"/>
          </a:xfrm>
          <a:prstGeom prst="rect">
            <a:avLst/>
          </a:prstGeom>
        </p:spPr>
      </p:pic>
    </p:spTree>
    <p:extLst>
      <p:ext uri="{BB962C8B-B14F-4D97-AF65-F5344CB8AC3E}">
        <p14:creationId xmlns:p14="http://schemas.microsoft.com/office/powerpoint/2010/main" val="403859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35" grpId="0" animBg="1"/>
      <p:bldP spid="39" grpId="0" animBg="1"/>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440D6B7-B07A-0D93-61AF-B7BA8A952E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18" y="535710"/>
            <a:ext cx="6459977" cy="3879272"/>
          </a:xfrm>
          <a:prstGeom prst="rect">
            <a:avLst/>
          </a:prstGeom>
        </p:spPr>
      </p:pic>
      <p:sp>
        <p:nvSpPr>
          <p:cNvPr id="6" name="ZoneTexte 5">
            <a:extLst>
              <a:ext uri="{FF2B5EF4-FFF2-40B4-BE49-F238E27FC236}">
                <a16:creationId xmlns:a16="http://schemas.microsoft.com/office/drawing/2014/main" id="{7004490B-B0EB-CEDB-BB59-F611B7E8323F}"/>
              </a:ext>
            </a:extLst>
          </p:cNvPr>
          <p:cNvSpPr txBox="1"/>
          <p:nvPr/>
        </p:nvSpPr>
        <p:spPr>
          <a:xfrm>
            <a:off x="83440" y="4406352"/>
            <a:ext cx="6901132" cy="369332"/>
          </a:xfrm>
          <a:prstGeom prst="rect">
            <a:avLst/>
          </a:prstGeom>
          <a:noFill/>
        </p:spPr>
        <p:txBody>
          <a:bodyPr wrap="square">
            <a:spAutoFit/>
          </a:bodyPr>
          <a:lstStyle/>
          <a:p>
            <a:pPr algn="ctr"/>
            <a:r>
              <a:rPr lang="fr-FR" sz="1800" dirty="0"/>
              <a:t>Révoltes des Canuts (artisans de la soie) en 1831, 1834 et 1848 à LYON</a:t>
            </a:r>
            <a:endParaRPr lang="fr-FR" b="1" dirty="0">
              <a:solidFill>
                <a:srgbClr val="0070C0"/>
              </a:solidFill>
            </a:endParaRPr>
          </a:p>
        </p:txBody>
      </p:sp>
      <p:sp>
        <p:nvSpPr>
          <p:cNvPr id="7" name="ZoneTexte 6">
            <a:extLst>
              <a:ext uri="{FF2B5EF4-FFF2-40B4-BE49-F238E27FC236}">
                <a16:creationId xmlns:a16="http://schemas.microsoft.com/office/drawing/2014/main" id="{C355F327-26A4-4A24-AB71-F1CABA3544A0}"/>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DDC2A40E-A3E4-B215-4B49-B1D2ABFC7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descr="Une image contenant fournitures de bureau, texte, outil d’écriture, stylos et plumes&#10;&#10;Le contenu généré par l’IA peut être incorrect.">
            <a:extLst>
              <a:ext uri="{FF2B5EF4-FFF2-40B4-BE49-F238E27FC236}">
                <a16:creationId xmlns:a16="http://schemas.microsoft.com/office/drawing/2014/main" id="{DD22CF76-45C7-9D9F-677F-564B958EA8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2071" y="4880212"/>
            <a:ext cx="1043877" cy="962324"/>
          </a:xfrm>
          <a:prstGeom prst="rect">
            <a:avLst/>
          </a:prstGeom>
        </p:spPr>
      </p:pic>
      <p:sp>
        <p:nvSpPr>
          <p:cNvPr id="9" name="ZoneTexte 8">
            <a:extLst>
              <a:ext uri="{FF2B5EF4-FFF2-40B4-BE49-F238E27FC236}">
                <a16:creationId xmlns:a16="http://schemas.microsoft.com/office/drawing/2014/main" id="{931ED657-DD9A-6AE0-8171-801413E4E5DB}"/>
              </a:ext>
            </a:extLst>
          </p:cNvPr>
          <p:cNvSpPr txBox="1"/>
          <p:nvPr/>
        </p:nvSpPr>
        <p:spPr>
          <a:xfrm>
            <a:off x="6763995" y="3945775"/>
            <a:ext cx="5428005"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1</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232536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C0CB4E6A-7D6E-0EBC-CD42-2F1D50907BBE}"/>
              </a:ext>
            </a:extLst>
          </p:cNvPr>
          <p:cNvSpPr txBox="1"/>
          <p:nvPr/>
        </p:nvSpPr>
        <p:spPr>
          <a:xfrm>
            <a:off x="11172697" y="5792263"/>
            <a:ext cx="550151" cy="307777"/>
          </a:xfrm>
          <a:prstGeom prst="rect">
            <a:avLst/>
          </a:prstGeom>
          <a:noFill/>
        </p:spPr>
        <p:txBody>
          <a:bodyPr wrap="none" rtlCol="0">
            <a:spAutoFit/>
          </a:bodyPr>
          <a:lstStyle/>
          <a:p>
            <a:r>
              <a:rPr lang="fr-FR" sz="1400" b="1" dirty="0">
                <a:solidFill>
                  <a:srgbClr val="FFFF00"/>
                </a:solidFill>
              </a:rPr>
              <a:t>1895</a:t>
            </a:r>
          </a:p>
        </p:txBody>
      </p:sp>
      <p:pic>
        <p:nvPicPr>
          <p:cNvPr id="6" name="Image 5">
            <a:extLst>
              <a:ext uri="{FF2B5EF4-FFF2-40B4-BE49-F238E27FC236}">
                <a16:creationId xmlns:a16="http://schemas.microsoft.com/office/drawing/2014/main" id="{1FD7A06D-A0BE-E65C-AD3C-288BA501E7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16" name="Rectangle 15">
            <a:extLst>
              <a:ext uri="{FF2B5EF4-FFF2-40B4-BE49-F238E27FC236}">
                <a16:creationId xmlns:a16="http://schemas.microsoft.com/office/drawing/2014/main" id="{6D851104-D793-4F10-97E5-4D5CC0B8603A}"/>
              </a:ext>
            </a:extLst>
          </p:cNvPr>
          <p:cNvSpPr/>
          <p:nvPr/>
        </p:nvSpPr>
        <p:spPr>
          <a:xfrm>
            <a:off x="5640404" y="2551485"/>
            <a:ext cx="602489" cy="69203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C7E9FBE1-A5E7-4521-90DF-D90862C910A3}"/>
              </a:ext>
            </a:extLst>
          </p:cNvPr>
          <p:cNvSpPr/>
          <p:nvPr/>
        </p:nvSpPr>
        <p:spPr>
          <a:xfrm>
            <a:off x="6343049" y="2315546"/>
            <a:ext cx="717992" cy="1020506"/>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F1DF236A-C55C-4D2B-881D-B70B3FC34F3B}"/>
              </a:ext>
            </a:extLst>
          </p:cNvPr>
          <p:cNvSpPr/>
          <p:nvPr/>
        </p:nvSpPr>
        <p:spPr>
          <a:xfrm>
            <a:off x="6189044" y="1264859"/>
            <a:ext cx="452413" cy="56394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sp>
        <p:nvSpPr>
          <p:cNvPr id="35" name="Rectangle 34">
            <a:extLst>
              <a:ext uri="{FF2B5EF4-FFF2-40B4-BE49-F238E27FC236}">
                <a16:creationId xmlns:a16="http://schemas.microsoft.com/office/drawing/2014/main" id="{7011F5AD-B850-468B-8614-C2D14149510E}"/>
              </a:ext>
            </a:extLst>
          </p:cNvPr>
          <p:cNvSpPr/>
          <p:nvPr/>
        </p:nvSpPr>
        <p:spPr>
          <a:xfrm>
            <a:off x="189780" y="3429839"/>
            <a:ext cx="11635874" cy="1119303"/>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2396606" y="3464548"/>
            <a:ext cx="9421270" cy="738664"/>
          </a:xfrm>
          <a:prstGeom prst="rect">
            <a:avLst/>
          </a:prstGeom>
          <a:noFill/>
        </p:spPr>
        <p:txBody>
          <a:bodyPr wrap="square" rtlCol="0">
            <a:spAutoFit/>
          </a:bodyPr>
          <a:lstStyle/>
          <a:p>
            <a:r>
              <a:rPr lang="fr-FR" sz="1400" b="1" dirty="0">
                <a:solidFill>
                  <a:srgbClr val="FF0000"/>
                </a:solidFill>
                <a:highlight>
                  <a:srgbClr val="FFFF00"/>
                </a:highlight>
              </a:rPr>
              <a:t>1881</a:t>
            </a:r>
          </a:p>
          <a:p>
            <a:r>
              <a:rPr lang="fr-FR" sz="1400" dirty="0"/>
              <a:t>Création à Vierzon (Cher) de l’École nationale de l’enseignement primaire supérieur et d’enseignement professionnel préparatoire à l’apprentissage qui servira de modèle aux futures </a:t>
            </a:r>
            <a:r>
              <a:rPr lang="fr-FR" sz="1400" b="1" dirty="0"/>
              <a:t>ENP</a:t>
            </a:r>
            <a:r>
              <a:rPr lang="fr-FR" sz="1400" dirty="0"/>
              <a:t> (Écoles Nationales Professionnelles).</a:t>
            </a:r>
            <a:endParaRPr lang="fr-FR" dirty="0"/>
          </a:p>
        </p:txBody>
      </p:sp>
      <p:sp>
        <p:nvSpPr>
          <p:cNvPr id="39" name="Rectangle 38">
            <a:extLst>
              <a:ext uri="{FF2B5EF4-FFF2-40B4-BE49-F238E27FC236}">
                <a16:creationId xmlns:a16="http://schemas.microsoft.com/office/drawing/2014/main" id="{C0AC5659-E9DB-46C6-B14C-C30BFCD08C13}"/>
              </a:ext>
            </a:extLst>
          </p:cNvPr>
          <p:cNvSpPr/>
          <p:nvPr/>
        </p:nvSpPr>
        <p:spPr>
          <a:xfrm>
            <a:off x="189780" y="4565549"/>
            <a:ext cx="11635874" cy="111129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2387125" y="4751862"/>
            <a:ext cx="9421270" cy="738664"/>
          </a:xfrm>
          <a:prstGeom prst="rect">
            <a:avLst/>
          </a:prstGeom>
          <a:noFill/>
        </p:spPr>
        <p:txBody>
          <a:bodyPr wrap="square" rtlCol="0">
            <a:spAutoFit/>
          </a:bodyPr>
          <a:lstStyle/>
          <a:p>
            <a:r>
              <a:rPr lang="fr-FR" sz="1400" b="1" dirty="0">
                <a:solidFill>
                  <a:srgbClr val="FF0000"/>
                </a:solidFill>
                <a:highlight>
                  <a:srgbClr val="FFFF00"/>
                </a:highlight>
              </a:rPr>
              <a:t>1881-1882</a:t>
            </a:r>
          </a:p>
          <a:p>
            <a:r>
              <a:rPr lang="fr-FR" sz="1400" dirty="0"/>
              <a:t>Les </a:t>
            </a:r>
            <a:r>
              <a:rPr lang="fr-FR" sz="1400" b="1" dirty="0"/>
              <a:t>lois Jules FERRY</a:t>
            </a:r>
            <a:r>
              <a:rPr lang="fr-FR" sz="1400" dirty="0"/>
              <a:t> sont une paire de lois rendant l'école gratuite (loi du 16 juin 1881), </a:t>
            </a:r>
            <a:br>
              <a:rPr lang="fr-FR" sz="1400" dirty="0"/>
            </a:br>
            <a:r>
              <a:rPr lang="fr-FR" sz="1400" dirty="0"/>
              <a:t>l'instruction primaire obligatoire (de 6 à 13 ans) et laïque (loi du 28 mars 1882).</a:t>
            </a:r>
          </a:p>
        </p:txBody>
      </p:sp>
      <p:sp>
        <p:nvSpPr>
          <p:cNvPr id="43" name="ZoneTexte 42">
            <a:extLst>
              <a:ext uri="{FF2B5EF4-FFF2-40B4-BE49-F238E27FC236}">
                <a16:creationId xmlns:a16="http://schemas.microsoft.com/office/drawing/2014/main" id="{8ADA6EBD-F9F8-4246-BD5C-7508FBCC770B}"/>
              </a:ext>
            </a:extLst>
          </p:cNvPr>
          <p:cNvSpPr txBox="1"/>
          <p:nvPr/>
        </p:nvSpPr>
        <p:spPr>
          <a:xfrm>
            <a:off x="2387125" y="5792374"/>
            <a:ext cx="8499048" cy="954107"/>
          </a:xfrm>
          <a:prstGeom prst="rect">
            <a:avLst/>
          </a:prstGeom>
          <a:noFill/>
        </p:spPr>
        <p:txBody>
          <a:bodyPr wrap="square" rtlCol="0">
            <a:spAutoFit/>
          </a:bodyPr>
          <a:lstStyle/>
          <a:p>
            <a:r>
              <a:rPr lang="fr-FR" sz="1400" b="1" dirty="0">
                <a:solidFill>
                  <a:srgbClr val="FF0000"/>
                </a:solidFill>
                <a:highlight>
                  <a:srgbClr val="FFFF00"/>
                </a:highlight>
              </a:rPr>
              <a:t>1884</a:t>
            </a:r>
          </a:p>
          <a:p>
            <a:r>
              <a:rPr lang="fr-FR" sz="1400" dirty="0"/>
              <a:t>La loi dite </a:t>
            </a:r>
            <a:r>
              <a:rPr lang="fr-FR" sz="1400" b="1" dirty="0"/>
              <a:t>loi </a:t>
            </a:r>
            <a:r>
              <a:rPr lang="fr-FR" sz="1400" b="1" cap="all" dirty="0"/>
              <a:t>Waldeck-Rousseau</a:t>
            </a:r>
            <a:r>
              <a:rPr lang="fr-FR" sz="1400" cap="all" dirty="0"/>
              <a:t>, </a:t>
            </a:r>
            <a:r>
              <a:rPr lang="fr-FR" sz="1400" dirty="0"/>
              <a:t>votée le 21 mars 1884, autorise la </a:t>
            </a:r>
            <a:r>
              <a:rPr lang="fr-FR" sz="1400" b="1" dirty="0"/>
              <a:t>mise en place de syndicats en France</a:t>
            </a:r>
            <a:r>
              <a:rPr lang="fr-FR" sz="1400" dirty="0"/>
              <a:t>, visant tous les groupements professionnels, les syndicats de salariés, les syndicats patronaux. Elle est désormais intégrée au Code du travail et fait suite à la loi Ollivier de 1864 supprimant le délit de coalition. </a:t>
            </a:r>
            <a:endParaRPr lang="fr-FR" dirty="0"/>
          </a:p>
        </p:txBody>
      </p:sp>
      <p:pic>
        <p:nvPicPr>
          <p:cNvPr id="4" name="Image 3">
            <a:extLst>
              <a:ext uri="{FF2B5EF4-FFF2-40B4-BE49-F238E27FC236}">
                <a16:creationId xmlns:a16="http://schemas.microsoft.com/office/drawing/2014/main" id="{A307AFB7-5532-46D7-B74F-26FC68D9E2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02" y="3446926"/>
            <a:ext cx="1899070" cy="1085809"/>
          </a:xfrm>
          <a:prstGeom prst="rect">
            <a:avLst/>
          </a:prstGeom>
        </p:spPr>
      </p:pic>
      <p:pic>
        <p:nvPicPr>
          <p:cNvPr id="9" name="Image 8">
            <a:extLst>
              <a:ext uri="{FF2B5EF4-FFF2-40B4-BE49-F238E27FC236}">
                <a16:creationId xmlns:a16="http://schemas.microsoft.com/office/drawing/2014/main" id="{23851BA4-C043-4289-9640-E44817F71E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389" y="4598362"/>
            <a:ext cx="1741297" cy="1045664"/>
          </a:xfrm>
          <a:prstGeom prst="rect">
            <a:avLst/>
          </a:prstGeom>
        </p:spPr>
      </p:pic>
      <p:pic>
        <p:nvPicPr>
          <p:cNvPr id="13" name="Image 12">
            <a:extLst>
              <a:ext uri="{FF2B5EF4-FFF2-40B4-BE49-F238E27FC236}">
                <a16:creationId xmlns:a16="http://schemas.microsoft.com/office/drawing/2014/main" id="{922AA00F-93ED-4DB7-9D4C-7CF89ADB87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389" y="5705671"/>
            <a:ext cx="1857736" cy="1087614"/>
          </a:xfrm>
          <a:prstGeom prst="rect">
            <a:avLst/>
          </a:prstGeom>
        </p:spPr>
      </p:pic>
      <p:sp>
        <p:nvSpPr>
          <p:cNvPr id="7" name="Rectangle 6">
            <a:extLst>
              <a:ext uri="{FF2B5EF4-FFF2-40B4-BE49-F238E27FC236}">
                <a16:creationId xmlns:a16="http://schemas.microsoft.com/office/drawing/2014/main" id="{DC49FF4C-00C5-1350-800F-C4548E350FB6}"/>
              </a:ext>
            </a:extLst>
          </p:cNvPr>
          <p:cNvSpPr/>
          <p:nvPr/>
        </p:nvSpPr>
        <p:spPr>
          <a:xfrm>
            <a:off x="189780" y="5702058"/>
            <a:ext cx="11635874" cy="111129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3347FD32-22B4-15E8-5306-034886702620}"/>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8" name="Image 7">
            <a:hlinkClick r:id="rId6" action="ppaction://hlinksldjump"/>
            <a:extLst>
              <a:ext uri="{FF2B5EF4-FFF2-40B4-BE49-F238E27FC236}">
                <a16:creationId xmlns:a16="http://schemas.microsoft.com/office/drawing/2014/main" id="{95015390-E033-D447-B355-4E9D022CEA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3" name="Image 2" descr="Une image contenant Rectangle, capture d’écran, texte&#10;&#10;Le contenu généré par l’IA peut être incorrect.">
            <a:hlinkClick r:id="rId8"/>
            <a:extLst>
              <a:ext uri="{FF2B5EF4-FFF2-40B4-BE49-F238E27FC236}">
                <a16:creationId xmlns:a16="http://schemas.microsoft.com/office/drawing/2014/main" id="{7BDC99C9-7FEE-8023-3F59-A64CBED368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4616819"/>
            <a:ext cx="581950" cy="382241"/>
          </a:xfrm>
          <a:prstGeom prst="rect">
            <a:avLst/>
          </a:prstGeom>
        </p:spPr>
      </p:pic>
      <p:pic>
        <p:nvPicPr>
          <p:cNvPr id="11" name="Image 10" descr="Une image contenant Rectangle, capture d’écran, texte&#10;&#10;Le contenu généré par l’IA peut être incorrect.">
            <a:hlinkClick r:id="rId10"/>
            <a:extLst>
              <a:ext uri="{FF2B5EF4-FFF2-40B4-BE49-F238E27FC236}">
                <a16:creationId xmlns:a16="http://schemas.microsoft.com/office/drawing/2014/main" id="{2B3BAD38-60FA-B486-81B2-8A8527EFC6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5763388"/>
            <a:ext cx="581950" cy="382241"/>
          </a:xfrm>
          <a:prstGeom prst="rect">
            <a:avLst/>
          </a:prstGeom>
        </p:spPr>
      </p:pic>
    </p:spTree>
    <p:extLst>
      <p:ext uri="{BB962C8B-B14F-4D97-AF65-F5344CB8AC3E}">
        <p14:creationId xmlns:p14="http://schemas.microsoft.com/office/powerpoint/2010/main" val="45442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500" fill="hold"/>
                                        <p:tgtEl>
                                          <p:spTgt spid="39"/>
                                        </p:tgtEl>
                                        <p:attrNameLst>
                                          <p:attrName>ppt_x</p:attrName>
                                        </p:attrNameLst>
                                      </p:cBhvr>
                                      <p:tavLst>
                                        <p:tav tm="0">
                                          <p:val>
                                            <p:strVal val="#ppt_x"/>
                                          </p:val>
                                        </p:tav>
                                        <p:tav tm="100000">
                                          <p:val>
                                            <p:strVal val="#ppt_x"/>
                                          </p:val>
                                        </p:tav>
                                      </p:tavLst>
                                    </p:anim>
                                    <p:anim calcmode="lin" valueType="num">
                                      <p:cBhvr additive="base">
                                        <p:cTn id="2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35" grpId="0" animBg="1"/>
      <p:bldP spid="39"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8CE057A-2FD2-E228-433B-BCE0DC4FC9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409" y="600365"/>
            <a:ext cx="5223336" cy="2986486"/>
          </a:xfrm>
          <a:prstGeom prst="rect">
            <a:avLst/>
          </a:prstGeom>
        </p:spPr>
      </p:pic>
      <p:sp>
        <p:nvSpPr>
          <p:cNvPr id="5" name="ZoneTexte 4">
            <a:extLst>
              <a:ext uri="{FF2B5EF4-FFF2-40B4-BE49-F238E27FC236}">
                <a16:creationId xmlns:a16="http://schemas.microsoft.com/office/drawing/2014/main" id="{3F5D9E4B-66E0-6B25-D1B7-6B4BA60EDEFD}"/>
              </a:ext>
            </a:extLst>
          </p:cNvPr>
          <p:cNvSpPr txBox="1"/>
          <p:nvPr/>
        </p:nvSpPr>
        <p:spPr>
          <a:xfrm>
            <a:off x="304799" y="3586851"/>
            <a:ext cx="4950691" cy="646331"/>
          </a:xfrm>
          <a:prstGeom prst="rect">
            <a:avLst/>
          </a:prstGeom>
          <a:noFill/>
        </p:spPr>
        <p:txBody>
          <a:bodyPr wrap="square">
            <a:spAutoFit/>
          </a:bodyPr>
          <a:lstStyle/>
          <a:p>
            <a:pPr algn="ctr"/>
            <a:r>
              <a:rPr lang="fr-FR" sz="1800" dirty="0"/>
              <a:t>Dortoir de l’ENP de CHALON-SUR-SAÔNE </a:t>
            </a:r>
            <a:r>
              <a:rPr lang="fr-FR" sz="1800" b="1" dirty="0">
                <a:solidFill>
                  <a:srgbClr val="0070C0"/>
                </a:solidFill>
              </a:rPr>
              <a:t>(BOURGOGNE)</a:t>
            </a:r>
            <a:endParaRPr lang="fr-FR" b="1" dirty="0">
              <a:solidFill>
                <a:srgbClr val="0070C0"/>
              </a:solidFill>
            </a:endParaRPr>
          </a:p>
        </p:txBody>
      </p:sp>
      <p:pic>
        <p:nvPicPr>
          <p:cNvPr id="6" name="Image 5">
            <a:extLst>
              <a:ext uri="{FF2B5EF4-FFF2-40B4-BE49-F238E27FC236}">
                <a16:creationId xmlns:a16="http://schemas.microsoft.com/office/drawing/2014/main" id="{EC7D9C8A-59A2-FBAF-2B3A-7261085690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97800" y="600365"/>
            <a:ext cx="1639342" cy="2204440"/>
          </a:xfrm>
          <a:prstGeom prst="rect">
            <a:avLst/>
          </a:prstGeom>
        </p:spPr>
      </p:pic>
      <p:sp>
        <p:nvSpPr>
          <p:cNvPr id="7" name="ZoneTexte 6">
            <a:extLst>
              <a:ext uri="{FF2B5EF4-FFF2-40B4-BE49-F238E27FC236}">
                <a16:creationId xmlns:a16="http://schemas.microsoft.com/office/drawing/2014/main" id="{CC875AD6-95CF-F5DB-96A0-27050E06B3AF}"/>
              </a:ext>
            </a:extLst>
          </p:cNvPr>
          <p:cNvSpPr txBox="1"/>
          <p:nvPr/>
        </p:nvSpPr>
        <p:spPr>
          <a:xfrm>
            <a:off x="7245930" y="2753477"/>
            <a:ext cx="3960868" cy="369332"/>
          </a:xfrm>
          <a:prstGeom prst="rect">
            <a:avLst/>
          </a:prstGeom>
          <a:noFill/>
        </p:spPr>
        <p:txBody>
          <a:bodyPr wrap="square">
            <a:spAutoFit/>
          </a:bodyPr>
          <a:lstStyle/>
          <a:p>
            <a:pPr algn="ctr"/>
            <a:r>
              <a:rPr lang="fr-FR" sz="1800" dirty="0"/>
              <a:t>Jules FERRY </a:t>
            </a:r>
            <a:r>
              <a:rPr lang="fr-FR" sz="1800" b="1" dirty="0">
                <a:solidFill>
                  <a:srgbClr val="FF0000"/>
                </a:solidFill>
              </a:rPr>
              <a:t>(1832-1893)</a:t>
            </a:r>
            <a:endParaRPr lang="fr-FR" b="1" dirty="0">
              <a:solidFill>
                <a:srgbClr val="FF0000"/>
              </a:solidFill>
            </a:endParaRPr>
          </a:p>
        </p:txBody>
      </p:sp>
      <p:sp>
        <p:nvSpPr>
          <p:cNvPr id="8" name="ZoneTexte 7">
            <a:extLst>
              <a:ext uri="{FF2B5EF4-FFF2-40B4-BE49-F238E27FC236}">
                <a16:creationId xmlns:a16="http://schemas.microsoft.com/office/drawing/2014/main" id="{1474F3F2-E359-DE79-B09C-3D50746D0F37}"/>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9" name="Image 8">
            <a:hlinkClick r:id="rId4" action="ppaction://hlinksldjump"/>
            <a:extLst>
              <a:ext uri="{FF2B5EF4-FFF2-40B4-BE49-F238E27FC236}">
                <a16:creationId xmlns:a16="http://schemas.microsoft.com/office/drawing/2014/main" id="{8ACE9293-12A7-9958-EFAD-96BD4D73F5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descr="Une image contenant fournitures de bureau, texte, outil d’écriture, stylos et plumes&#10;&#10;Le contenu généré par l’IA peut être incorrect.">
            <a:extLst>
              <a:ext uri="{FF2B5EF4-FFF2-40B4-BE49-F238E27FC236}">
                <a16:creationId xmlns:a16="http://schemas.microsoft.com/office/drawing/2014/main" id="{2E7475D7-073C-79C1-1781-30F11B4606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2071" y="4880212"/>
            <a:ext cx="1043877" cy="962324"/>
          </a:xfrm>
          <a:prstGeom prst="rect">
            <a:avLst/>
          </a:prstGeom>
        </p:spPr>
      </p:pic>
      <p:sp>
        <p:nvSpPr>
          <p:cNvPr id="10" name="ZoneTexte 9">
            <a:extLst>
              <a:ext uri="{FF2B5EF4-FFF2-40B4-BE49-F238E27FC236}">
                <a16:creationId xmlns:a16="http://schemas.microsoft.com/office/drawing/2014/main" id="{E0626CDC-62F9-3C19-9D1E-80EFD93671BB}"/>
              </a:ext>
            </a:extLst>
          </p:cNvPr>
          <p:cNvSpPr txBox="1"/>
          <p:nvPr/>
        </p:nvSpPr>
        <p:spPr>
          <a:xfrm>
            <a:off x="6763995" y="3179148"/>
            <a:ext cx="5428005"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2</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1228305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7C53B2D-01C2-93E8-F6EB-04E0FBAAE6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12" name="Rectangle 11">
            <a:extLst>
              <a:ext uri="{FF2B5EF4-FFF2-40B4-BE49-F238E27FC236}">
                <a16:creationId xmlns:a16="http://schemas.microsoft.com/office/drawing/2014/main" id="{90641BDD-EE80-4189-AFB3-F51D3057BA17}"/>
              </a:ext>
            </a:extLst>
          </p:cNvPr>
          <p:cNvSpPr/>
          <p:nvPr/>
        </p:nvSpPr>
        <p:spPr>
          <a:xfrm>
            <a:off x="7562488" y="2723097"/>
            <a:ext cx="647861" cy="58109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EC06F29C-ABEA-446A-A5BB-E37882728E5A}"/>
              </a:ext>
            </a:extLst>
          </p:cNvPr>
          <p:cNvSpPr/>
          <p:nvPr/>
        </p:nvSpPr>
        <p:spPr>
          <a:xfrm>
            <a:off x="7195865" y="1311611"/>
            <a:ext cx="716102" cy="581099"/>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D61EFA4D-2994-4B5D-9FE8-AF708DB74352}"/>
              </a:ext>
            </a:extLst>
          </p:cNvPr>
          <p:cNvSpPr/>
          <p:nvPr/>
        </p:nvSpPr>
        <p:spPr>
          <a:xfrm>
            <a:off x="8281932" y="2637999"/>
            <a:ext cx="804317" cy="714484"/>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sp>
        <p:nvSpPr>
          <p:cNvPr id="35" name="Rectangle 34">
            <a:extLst>
              <a:ext uri="{FF2B5EF4-FFF2-40B4-BE49-F238E27FC236}">
                <a16:creationId xmlns:a16="http://schemas.microsoft.com/office/drawing/2014/main" id="{7011F5AD-B850-468B-8614-C2D14149510E}"/>
              </a:ext>
            </a:extLst>
          </p:cNvPr>
          <p:cNvSpPr/>
          <p:nvPr/>
        </p:nvSpPr>
        <p:spPr>
          <a:xfrm>
            <a:off x="189780" y="3343586"/>
            <a:ext cx="11635874" cy="1146092"/>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2280447" y="3342696"/>
            <a:ext cx="9421270" cy="1169551"/>
          </a:xfrm>
          <a:prstGeom prst="rect">
            <a:avLst/>
          </a:prstGeom>
          <a:noFill/>
        </p:spPr>
        <p:txBody>
          <a:bodyPr wrap="square" rtlCol="0">
            <a:spAutoFit/>
          </a:bodyPr>
          <a:lstStyle/>
          <a:p>
            <a:r>
              <a:rPr lang="fr-FR" sz="1400" b="1" dirty="0">
                <a:solidFill>
                  <a:srgbClr val="FF0000"/>
                </a:solidFill>
                <a:highlight>
                  <a:srgbClr val="FFFF00"/>
                </a:highlight>
              </a:rPr>
              <a:t>1898</a:t>
            </a:r>
          </a:p>
          <a:p>
            <a:r>
              <a:rPr lang="fr-FR" sz="1400" dirty="0"/>
              <a:t>La </a:t>
            </a:r>
            <a:r>
              <a:rPr lang="fr-FR" sz="1400" b="1" dirty="0"/>
              <a:t>loi du 9 avril 1898</a:t>
            </a:r>
            <a:r>
              <a:rPr lang="fr-FR" sz="1400" dirty="0"/>
              <a:t> est un texte juridique français qui crée un régime spécial d'indemnisation des victimes d'accidents du travail. Le salarié victime d'un accident du travail peut alors demander une réparation, sans avoir à prouver la faute de son employeur. Abrogée par une ordonnance du 19 octobre 1945, la loi du 30 octobre 1946 l'a intégré dans l'organisation de la sécurité sociale.</a:t>
            </a:r>
            <a:endParaRPr lang="fr-FR" dirty="0"/>
          </a:p>
        </p:txBody>
      </p:sp>
      <p:sp>
        <p:nvSpPr>
          <p:cNvPr id="39" name="Rectangle 38">
            <a:extLst>
              <a:ext uri="{FF2B5EF4-FFF2-40B4-BE49-F238E27FC236}">
                <a16:creationId xmlns:a16="http://schemas.microsoft.com/office/drawing/2014/main" id="{C0AC5659-E9DB-46C6-B14C-C30BFCD08C13}"/>
              </a:ext>
            </a:extLst>
          </p:cNvPr>
          <p:cNvSpPr/>
          <p:nvPr/>
        </p:nvSpPr>
        <p:spPr>
          <a:xfrm>
            <a:off x="189780" y="4492997"/>
            <a:ext cx="11635874" cy="116955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2364451" y="4592281"/>
            <a:ext cx="8531347" cy="954107"/>
          </a:xfrm>
          <a:prstGeom prst="rect">
            <a:avLst/>
          </a:prstGeom>
          <a:noFill/>
        </p:spPr>
        <p:txBody>
          <a:bodyPr wrap="square" rtlCol="0">
            <a:spAutoFit/>
          </a:bodyPr>
          <a:lstStyle/>
          <a:p>
            <a:r>
              <a:rPr lang="fr-FR" sz="1400" b="1" dirty="0">
                <a:solidFill>
                  <a:srgbClr val="FF0000"/>
                </a:solidFill>
                <a:highlight>
                  <a:srgbClr val="FFFF00"/>
                </a:highlight>
              </a:rPr>
              <a:t>1901</a:t>
            </a:r>
          </a:p>
          <a:p>
            <a:r>
              <a:rPr lang="fr-FR" sz="1400" b="1" dirty="0"/>
              <a:t>loi du 1er juillet 1901</a:t>
            </a:r>
            <a:r>
              <a:rPr lang="fr-FR" sz="1400" dirty="0"/>
              <a:t> , initiée par Pierre WALDECK-ROUSSEAU, relative au contrat d'association, première étape vers la séparation de l'Église et de l’État. Une association loi de 1901 est une association à but non lucratif (qui ne peut pas partager de bénéfices) ce qui l’oppose aux entreprises, notamment les entreprises commerciales.</a:t>
            </a:r>
          </a:p>
        </p:txBody>
      </p:sp>
      <p:sp>
        <p:nvSpPr>
          <p:cNvPr id="42" name="Rectangle 41">
            <a:extLst>
              <a:ext uri="{FF2B5EF4-FFF2-40B4-BE49-F238E27FC236}">
                <a16:creationId xmlns:a16="http://schemas.microsoft.com/office/drawing/2014/main" id="{2722EBD2-2136-4D0C-8423-058C3A4D6F2A}"/>
              </a:ext>
            </a:extLst>
          </p:cNvPr>
          <p:cNvSpPr/>
          <p:nvPr/>
        </p:nvSpPr>
        <p:spPr>
          <a:xfrm>
            <a:off x="189780" y="5665867"/>
            <a:ext cx="11635874" cy="1147482"/>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8ADA6EBD-F9F8-4246-BD5C-7508FBCC770B}"/>
              </a:ext>
            </a:extLst>
          </p:cNvPr>
          <p:cNvSpPr txBox="1"/>
          <p:nvPr/>
        </p:nvSpPr>
        <p:spPr>
          <a:xfrm>
            <a:off x="2364451" y="5682298"/>
            <a:ext cx="9156989" cy="1169551"/>
          </a:xfrm>
          <a:prstGeom prst="rect">
            <a:avLst/>
          </a:prstGeom>
          <a:noFill/>
        </p:spPr>
        <p:txBody>
          <a:bodyPr wrap="square" rtlCol="0">
            <a:spAutoFit/>
          </a:bodyPr>
          <a:lstStyle/>
          <a:p>
            <a:r>
              <a:rPr lang="fr-FR" sz="1400" b="1" dirty="0">
                <a:solidFill>
                  <a:srgbClr val="FF0000"/>
                </a:solidFill>
                <a:highlight>
                  <a:srgbClr val="FFFF00"/>
                </a:highlight>
              </a:rPr>
              <a:t>1919</a:t>
            </a:r>
          </a:p>
          <a:p>
            <a:r>
              <a:rPr lang="fr-FR" sz="1400" dirty="0"/>
              <a:t>La </a:t>
            </a:r>
            <a:r>
              <a:rPr lang="fr-FR" sz="1400" b="1" dirty="0"/>
              <a:t>loi ASTIER</a:t>
            </a:r>
            <a:r>
              <a:rPr lang="fr-FR" sz="1400" dirty="0"/>
              <a:t> permet un financement des établissements techniques privés. Il instaure les cours professionnels obligatoires : tous les apprentis doivent suivre, gratuitement, 150 heures de cours d’enseignement théorique et général par an.</a:t>
            </a:r>
          </a:p>
          <a:p>
            <a:r>
              <a:rPr lang="fr-FR" sz="1400" dirty="0"/>
              <a:t>Le certificat de capacité professionnelle devient Certificat d’aptitude professionnelle (CAP).</a:t>
            </a:r>
          </a:p>
          <a:p>
            <a:r>
              <a:rPr lang="fr-FR" sz="1400" dirty="0"/>
              <a:t>Le BAC PRO est beaucoup plus jeune puisqu’il date de 1985.</a:t>
            </a:r>
            <a:endParaRPr lang="fr-FR" dirty="0"/>
          </a:p>
        </p:txBody>
      </p:sp>
      <p:pic>
        <p:nvPicPr>
          <p:cNvPr id="2" name="Image 1">
            <a:extLst>
              <a:ext uri="{FF2B5EF4-FFF2-40B4-BE49-F238E27FC236}">
                <a16:creationId xmlns:a16="http://schemas.microsoft.com/office/drawing/2014/main" id="{1163C41F-CE95-4419-92F0-83AE0225DD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798" y="4525457"/>
            <a:ext cx="1864652" cy="1091662"/>
          </a:xfrm>
          <a:prstGeom prst="rect">
            <a:avLst/>
          </a:prstGeom>
        </p:spPr>
      </p:pic>
      <p:pic>
        <p:nvPicPr>
          <p:cNvPr id="6" name="Image 5">
            <a:extLst>
              <a:ext uri="{FF2B5EF4-FFF2-40B4-BE49-F238E27FC236}">
                <a16:creationId xmlns:a16="http://schemas.microsoft.com/office/drawing/2014/main" id="{1093470C-BB57-47F9-B790-C9377F17B9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637" y="5687111"/>
            <a:ext cx="1824004" cy="1099559"/>
          </a:xfrm>
          <a:prstGeom prst="rect">
            <a:avLst/>
          </a:prstGeom>
        </p:spPr>
      </p:pic>
      <p:pic>
        <p:nvPicPr>
          <p:cNvPr id="8" name="Image 7">
            <a:extLst>
              <a:ext uri="{FF2B5EF4-FFF2-40B4-BE49-F238E27FC236}">
                <a16:creationId xmlns:a16="http://schemas.microsoft.com/office/drawing/2014/main" id="{4E12CAFD-5B49-474B-ACC1-8CC51DFF1D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283" y="3379365"/>
            <a:ext cx="1790164" cy="1070454"/>
          </a:xfrm>
          <a:prstGeom prst="rect">
            <a:avLst/>
          </a:prstGeom>
        </p:spPr>
      </p:pic>
      <p:sp>
        <p:nvSpPr>
          <p:cNvPr id="5" name="ZoneTexte 4">
            <a:extLst>
              <a:ext uri="{FF2B5EF4-FFF2-40B4-BE49-F238E27FC236}">
                <a16:creationId xmlns:a16="http://schemas.microsoft.com/office/drawing/2014/main" id="{5EF9C47C-6A59-91F4-AD4F-72E85744113D}"/>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9" name="Image 8">
            <a:hlinkClick r:id="rId6" action="ppaction://hlinksldjump"/>
            <a:extLst>
              <a:ext uri="{FF2B5EF4-FFF2-40B4-BE49-F238E27FC236}">
                <a16:creationId xmlns:a16="http://schemas.microsoft.com/office/drawing/2014/main" id="{966D0453-5562-D34F-99D3-4A222B1D3A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3" name="Image 2" descr="Une image contenant Rectangle, capture d’écran, texte&#10;&#10;Le contenu généré par l’IA peut être incorrect.">
            <a:hlinkClick r:id="rId8"/>
            <a:extLst>
              <a:ext uri="{FF2B5EF4-FFF2-40B4-BE49-F238E27FC236}">
                <a16:creationId xmlns:a16="http://schemas.microsoft.com/office/drawing/2014/main" id="{67422634-9F83-9ECA-2DC7-A24366853B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4616819"/>
            <a:ext cx="581950" cy="382241"/>
          </a:xfrm>
          <a:prstGeom prst="rect">
            <a:avLst/>
          </a:prstGeom>
        </p:spPr>
      </p:pic>
    </p:spTree>
    <p:extLst>
      <p:ext uri="{BB962C8B-B14F-4D97-AF65-F5344CB8AC3E}">
        <p14:creationId xmlns:p14="http://schemas.microsoft.com/office/powerpoint/2010/main" val="336505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24" grpId="0" animBg="1"/>
      <p:bldP spid="35" grpId="0" animBg="1"/>
      <p:bldP spid="39"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28A80F1-CABB-252F-A584-830FF1ED6A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49" y="467027"/>
            <a:ext cx="3765372" cy="2204440"/>
          </a:xfrm>
          <a:prstGeom prst="rect">
            <a:avLst/>
          </a:prstGeom>
        </p:spPr>
      </p:pic>
      <p:sp>
        <p:nvSpPr>
          <p:cNvPr id="6" name="ZoneTexte 5">
            <a:extLst>
              <a:ext uri="{FF2B5EF4-FFF2-40B4-BE49-F238E27FC236}">
                <a16:creationId xmlns:a16="http://schemas.microsoft.com/office/drawing/2014/main" id="{73347E0A-B0B4-73A9-94D1-2A23AA44E982}"/>
              </a:ext>
            </a:extLst>
          </p:cNvPr>
          <p:cNvSpPr txBox="1"/>
          <p:nvPr/>
        </p:nvSpPr>
        <p:spPr>
          <a:xfrm>
            <a:off x="293094" y="2620139"/>
            <a:ext cx="4064000" cy="369332"/>
          </a:xfrm>
          <a:prstGeom prst="rect">
            <a:avLst/>
          </a:prstGeom>
          <a:noFill/>
        </p:spPr>
        <p:txBody>
          <a:bodyPr wrap="square">
            <a:spAutoFit/>
          </a:bodyPr>
          <a:lstStyle/>
          <a:p>
            <a:r>
              <a:rPr lang="fr-FR" sz="1800" dirty="0"/>
              <a:t>Pierre WALDECK-ROUSSEAU </a:t>
            </a:r>
            <a:r>
              <a:rPr lang="fr-FR" sz="1800" b="1" dirty="0">
                <a:solidFill>
                  <a:srgbClr val="FF0000"/>
                </a:solidFill>
              </a:rPr>
              <a:t>(1846-1904)</a:t>
            </a:r>
            <a:endParaRPr lang="fr-FR" b="1" dirty="0">
              <a:solidFill>
                <a:srgbClr val="FF0000"/>
              </a:solidFill>
            </a:endParaRPr>
          </a:p>
        </p:txBody>
      </p:sp>
      <p:pic>
        <p:nvPicPr>
          <p:cNvPr id="7" name="Image 6">
            <a:extLst>
              <a:ext uri="{FF2B5EF4-FFF2-40B4-BE49-F238E27FC236}">
                <a16:creationId xmlns:a16="http://schemas.microsoft.com/office/drawing/2014/main" id="{F6C3C70C-1822-0721-2FFA-1D480A5EDF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59" y="3098678"/>
            <a:ext cx="3765372" cy="2269868"/>
          </a:xfrm>
          <a:prstGeom prst="rect">
            <a:avLst/>
          </a:prstGeom>
        </p:spPr>
      </p:pic>
      <p:sp>
        <p:nvSpPr>
          <p:cNvPr id="8" name="ZoneTexte 7">
            <a:extLst>
              <a:ext uri="{FF2B5EF4-FFF2-40B4-BE49-F238E27FC236}">
                <a16:creationId xmlns:a16="http://schemas.microsoft.com/office/drawing/2014/main" id="{9A63D206-3651-0C47-C417-4242123EB2CC}"/>
              </a:ext>
            </a:extLst>
          </p:cNvPr>
          <p:cNvSpPr txBox="1"/>
          <p:nvPr/>
        </p:nvSpPr>
        <p:spPr>
          <a:xfrm>
            <a:off x="147784" y="5368546"/>
            <a:ext cx="3960868" cy="369332"/>
          </a:xfrm>
          <a:prstGeom prst="rect">
            <a:avLst/>
          </a:prstGeom>
          <a:noFill/>
        </p:spPr>
        <p:txBody>
          <a:bodyPr wrap="square">
            <a:spAutoFit/>
          </a:bodyPr>
          <a:lstStyle/>
          <a:p>
            <a:pPr algn="ctr"/>
            <a:r>
              <a:rPr lang="fr-FR" sz="1800" dirty="0"/>
              <a:t>Placide ASTIER </a:t>
            </a:r>
            <a:r>
              <a:rPr lang="fr-FR" sz="1800" b="1" dirty="0">
                <a:solidFill>
                  <a:srgbClr val="FF0000"/>
                </a:solidFill>
              </a:rPr>
              <a:t>(1856-1918)</a:t>
            </a:r>
            <a:endParaRPr lang="fr-FR" b="1" dirty="0">
              <a:solidFill>
                <a:srgbClr val="FF0000"/>
              </a:solidFill>
            </a:endParaRPr>
          </a:p>
        </p:txBody>
      </p:sp>
      <p:pic>
        <p:nvPicPr>
          <p:cNvPr id="11" name="Image 10">
            <a:extLst>
              <a:ext uri="{FF2B5EF4-FFF2-40B4-BE49-F238E27FC236}">
                <a16:creationId xmlns:a16="http://schemas.microsoft.com/office/drawing/2014/main" id="{B0DC730A-46EE-589B-35AB-73691C414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322" y="467027"/>
            <a:ext cx="1751243" cy="2204440"/>
          </a:xfrm>
          <a:prstGeom prst="rect">
            <a:avLst/>
          </a:prstGeom>
        </p:spPr>
      </p:pic>
      <p:sp>
        <p:nvSpPr>
          <p:cNvPr id="12" name="ZoneTexte 11">
            <a:extLst>
              <a:ext uri="{FF2B5EF4-FFF2-40B4-BE49-F238E27FC236}">
                <a16:creationId xmlns:a16="http://schemas.microsoft.com/office/drawing/2014/main" id="{00001CC6-26BA-3C9C-1A64-6A1125EC64F1}"/>
              </a:ext>
            </a:extLst>
          </p:cNvPr>
          <p:cNvSpPr txBox="1"/>
          <p:nvPr/>
        </p:nvSpPr>
        <p:spPr>
          <a:xfrm>
            <a:off x="7264402" y="2620139"/>
            <a:ext cx="3960868" cy="369332"/>
          </a:xfrm>
          <a:prstGeom prst="rect">
            <a:avLst/>
          </a:prstGeom>
          <a:noFill/>
        </p:spPr>
        <p:txBody>
          <a:bodyPr wrap="square">
            <a:spAutoFit/>
          </a:bodyPr>
          <a:lstStyle/>
          <a:p>
            <a:pPr algn="ctr"/>
            <a:r>
              <a:rPr lang="fr-FR" sz="1800" dirty="0"/>
              <a:t>Jean-Pierre CHEVÈNEMENT </a:t>
            </a:r>
            <a:r>
              <a:rPr lang="fr-FR" sz="1800" b="1" dirty="0">
                <a:solidFill>
                  <a:srgbClr val="FF0000"/>
                </a:solidFill>
              </a:rPr>
              <a:t>(1939-?)</a:t>
            </a:r>
            <a:endParaRPr lang="fr-FR" b="1" dirty="0">
              <a:solidFill>
                <a:srgbClr val="FF0000"/>
              </a:solidFill>
            </a:endParaRPr>
          </a:p>
        </p:txBody>
      </p:sp>
      <p:sp>
        <p:nvSpPr>
          <p:cNvPr id="5" name="ZoneTexte 4">
            <a:extLst>
              <a:ext uri="{FF2B5EF4-FFF2-40B4-BE49-F238E27FC236}">
                <a16:creationId xmlns:a16="http://schemas.microsoft.com/office/drawing/2014/main" id="{1E27DF10-2B97-F553-5348-8E79B2042D13}"/>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9" name="Image 8">
            <a:hlinkClick r:id="rId5" action="ppaction://hlinksldjump"/>
            <a:extLst>
              <a:ext uri="{FF2B5EF4-FFF2-40B4-BE49-F238E27FC236}">
                <a16:creationId xmlns:a16="http://schemas.microsoft.com/office/drawing/2014/main" id="{34BCF309-B50B-CB37-7A94-337F488DFF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descr="Une image contenant fournitures de bureau, texte, outil d’écriture, stylos et plumes&#10;&#10;Le contenu généré par l’IA peut être incorrect.">
            <a:extLst>
              <a:ext uri="{FF2B5EF4-FFF2-40B4-BE49-F238E27FC236}">
                <a16:creationId xmlns:a16="http://schemas.microsoft.com/office/drawing/2014/main" id="{00DDE45C-DFD9-3304-ACC2-4D5CD5C5B1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3186" y="3216684"/>
            <a:ext cx="1043877" cy="962324"/>
          </a:xfrm>
          <a:prstGeom prst="rect">
            <a:avLst/>
          </a:prstGeom>
        </p:spPr>
      </p:pic>
      <p:sp>
        <p:nvSpPr>
          <p:cNvPr id="10" name="ZoneTexte 9">
            <a:extLst>
              <a:ext uri="{FF2B5EF4-FFF2-40B4-BE49-F238E27FC236}">
                <a16:creationId xmlns:a16="http://schemas.microsoft.com/office/drawing/2014/main" id="{5FC6D971-01DF-5441-34C4-C17ECC147186}"/>
              </a:ext>
            </a:extLst>
          </p:cNvPr>
          <p:cNvSpPr txBox="1"/>
          <p:nvPr/>
        </p:nvSpPr>
        <p:spPr>
          <a:xfrm>
            <a:off x="6763995" y="2989471"/>
            <a:ext cx="5428005"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3</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1895089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F54E1F3-6474-6628-6337-9FC83585357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125" y="801856"/>
            <a:ext cx="11904466" cy="2534196"/>
          </a:xfrm>
          <a:prstGeom prst="rect">
            <a:avLst/>
          </a:prstGeom>
        </p:spPr>
      </p:pic>
      <p:sp>
        <p:nvSpPr>
          <p:cNvPr id="26" name="Rectangle 25">
            <a:extLst>
              <a:ext uri="{FF2B5EF4-FFF2-40B4-BE49-F238E27FC236}">
                <a16:creationId xmlns:a16="http://schemas.microsoft.com/office/drawing/2014/main" id="{90D6CEC4-BEE6-40F6-BFFE-4EDF984E4C17}"/>
              </a:ext>
            </a:extLst>
          </p:cNvPr>
          <p:cNvSpPr/>
          <p:nvPr/>
        </p:nvSpPr>
        <p:spPr>
          <a:xfrm>
            <a:off x="8745747" y="2351290"/>
            <a:ext cx="638886" cy="57479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9C4E5166-7488-4725-ADD9-736E752F461B}"/>
              </a:ext>
            </a:extLst>
          </p:cNvPr>
          <p:cNvSpPr/>
          <p:nvPr/>
        </p:nvSpPr>
        <p:spPr>
          <a:xfrm>
            <a:off x="9390233" y="1567163"/>
            <a:ext cx="638886" cy="447947"/>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DDE684CD-FA2D-4F71-A05D-158992C6F4A4}"/>
              </a:ext>
            </a:extLst>
          </p:cNvPr>
          <p:cNvSpPr/>
          <p:nvPr/>
        </p:nvSpPr>
        <p:spPr>
          <a:xfrm>
            <a:off x="10306501" y="2766645"/>
            <a:ext cx="1311191" cy="574790"/>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3B02F35-869A-40A7-B607-C0383E560890}"/>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03 : </a:t>
            </a:r>
            <a:r>
              <a:rPr lang="fr-FR" b="1" dirty="0">
                <a:solidFill>
                  <a:srgbClr val="0070C0"/>
                </a:solidFill>
                <a:latin typeface="Calibri" panose="020F0502020204030204" pitchFamily="34" charset="0"/>
                <a:cs typeface="Calibri" panose="020F0502020204030204" pitchFamily="34" charset="0"/>
              </a:rPr>
              <a:t>Frise chronologique : 1830 - 1955</a:t>
            </a:r>
          </a:p>
        </p:txBody>
      </p:sp>
      <p:sp>
        <p:nvSpPr>
          <p:cNvPr id="35" name="Rectangle 34">
            <a:extLst>
              <a:ext uri="{FF2B5EF4-FFF2-40B4-BE49-F238E27FC236}">
                <a16:creationId xmlns:a16="http://schemas.microsoft.com/office/drawing/2014/main" id="{7011F5AD-B850-468B-8614-C2D14149510E}"/>
              </a:ext>
            </a:extLst>
          </p:cNvPr>
          <p:cNvSpPr/>
          <p:nvPr/>
        </p:nvSpPr>
        <p:spPr>
          <a:xfrm>
            <a:off x="189780" y="3346818"/>
            <a:ext cx="11635874" cy="920995"/>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4EB10E27-AB75-40AF-AE3B-7E3C85C773B3}"/>
              </a:ext>
            </a:extLst>
          </p:cNvPr>
          <p:cNvSpPr txBox="1"/>
          <p:nvPr/>
        </p:nvSpPr>
        <p:spPr>
          <a:xfrm>
            <a:off x="2443022" y="3362342"/>
            <a:ext cx="9394357" cy="954107"/>
          </a:xfrm>
          <a:prstGeom prst="rect">
            <a:avLst/>
          </a:prstGeom>
          <a:noFill/>
        </p:spPr>
        <p:txBody>
          <a:bodyPr wrap="square" rtlCol="0">
            <a:spAutoFit/>
          </a:bodyPr>
          <a:lstStyle/>
          <a:p>
            <a:r>
              <a:rPr lang="fr-FR" sz="1400" b="1" dirty="0">
                <a:solidFill>
                  <a:srgbClr val="FF0000"/>
                </a:solidFill>
                <a:highlight>
                  <a:srgbClr val="FFFF00"/>
                </a:highlight>
              </a:rPr>
              <a:t>1928</a:t>
            </a:r>
          </a:p>
          <a:p>
            <a:r>
              <a:rPr lang="fr-FR" sz="1400" b="1" dirty="0"/>
              <a:t>La Loi du 5 avril 1928</a:t>
            </a:r>
            <a:r>
              <a:rPr lang="fr-FR" sz="1400" dirty="0"/>
              <a:t> crée pour tous les salariés une Assurance Vieillesse fondée sur le principe de la capitalisation ainsi qu'une Assurance Maladie. Celle-ci fut complétée par la Loi du 30 avril 1930. Ainsi, l'ensemble des salariés était désormais couvert contre les risques Maladie, Invalidité, Vieillesse.</a:t>
            </a:r>
            <a:endParaRPr lang="fr-FR" dirty="0"/>
          </a:p>
        </p:txBody>
      </p:sp>
      <p:sp>
        <p:nvSpPr>
          <p:cNvPr id="39" name="Rectangle 38">
            <a:extLst>
              <a:ext uri="{FF2B5EF4-FFF2-40B4-BE49-F238E27FC236}">
                <a16:creationId xmlns:a16="http://schemas.microsoft.com/office/drawing/2014/main" id="{C0AC5659-E9DB-46C6-B14C-C30BFCD08C13}"/>
              </a:ext>
            </a:extLst>
          </p:cNvPr>
          <p:cNvSpPr/>
          <p:nvPr/>
        </p:nvSpPr>
        <p:spPr>
          <a:xfrm>
            <a:off x="189780" y="4273929"/>
            <a:ext cx="11635874" cy="1374228"/>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6D7D024B-D9DE-45A3-8FDA-E752A930997D}"/>
              </a:ext>
            </a:extLst>
          </p:cNvPr>
          <p:cNvSpPr txBox="1"/>
          <p:nvPr/>
        </p:nvSpPr>
        <p:spPr>
          <a:xfrm>
            <a:off x="2388906" y="4289901"/>
            <a:ext cx="8732563" cy="1384995"/>
          </a:xfrm>
          <a:prstGeom prst="rect">
            <a:avLst/>
          </a:prstGeom>
          <a:noFill/>
        </p:spPr>
        <p:txBody>
          <a:bodyPr wrap="square" rtlCol="0">
            <a:spAutoFit/>
          </a:bodyPr>
          <a:lstStyle/>
          <a:p>
            <a:r>
              <a:rPr lang="fr-FR" sz="1400" b="1" dirty="0">
                <a:solidFill>
                  <a:srgbClr val="FF0000"/>
                </a:solidFill>
                <a:highlight>
                  <a:srgbClr val="FFFF00"/>
                </a:highlight>
              </a:rPr>
              <a:t>1936</a:t>
            </a:r>
          </a:p>
          <a:p>
            <a:r>
              <a:rPr lang="fr-FR" sz="1400" dirty="0"/>
              <a:t>Le </a:t>
            </a:r>
            <a:r>
              <a:rPr lang="fr-FR" sz="1400" b="1" dirty="0"/>
              <a:t>Front populaire</a:t>
            </a:r>
            <a:r>
              <a:rPr lang="fr-FR" sz="1400" dirty="0"/>
              <a:t> est une coalition (réunion) de partis de gauche qui gouverna la France entre1936 et 1938 : </a:t>
            </a:r>
            <a:br>
              <a:rPr lang="fr-FR" sz="1400" dirty="0"/>
            </a:br>
            <a:r>
              <a:rPr lang="fr-FR" sz="1400" dirty="0"/>
              <a:t>SFIO, Parti radical et le Parti communiste (qui soutenait sans participer). Le Front populaire, dirigé par </a:t>
            </a:r>
            <a:r>
              <a:rPr lang="fr-FR" sz="1400" b="1" dirty="0"/>
              <a:t>Léon BLUM</a:t>
            </a:r>
            <a:r>
              <a:rPr lang="fr-FR" sz="1400" dirty="0"/>
              <a:t> est à l’origine des congés payés (15 jours), de la semaine de quarante heures, notamment.</a:t>
            </a:r>
          </a:p>
          <a:p>
            <a:r>
              <a:rPr lang="fr-FR" sz="1400" b="1" dirty="0"/>
              <a:t>Jean ZAY</a:t>
            </a:r>
            <a:r>
              <a:rPr lang="fr-FR" sz="1400" dirty="0"/>
              <a:t>, son ministre de l’éducation nationale est à l’origine des trois degrés d’enseignement, et de la prolongation de l’obligation scolaire à 14 ans (qui passera à 16 ans en 1959).</a:t>
            </a:r>
            <a:endParaRPr lang="fr-FR" dirty="0"/>
          </a:p>
        </p:txBody>
      </p:sp>
      <p:sp>
        <p:nvSpPr>
          <p:cNvPr id="42" name="Rectangle 41">
            <a:extLst>
              <a:ext uri="{FF2B5EF4-FFF2-40B4-BE49-F238E27FC236}">
                <a16:creationId xmlns:a16="http://schemas.microsoft.com/office/drawing/2014/main" id="{2722EBD2-2136-4D0C-8423-058C3A4D6F2A}"/>
              </a:ext>
            </a:extLst>
          </p:cNvPr>
          <p:cNvSpPr/>
          <p:nvPr/>
        </p:nvSpPr>
        <p:spPr>
          <a:xfrm>
            <a:off x="189780" y="5658923"/>
            <a:ext cx="11635874" cy="1154426"/>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8ADA6EBD-F9F8-4246-BD5C-7508FBCC770B}"/>
              </a:ext>
            </a:extLst>
          </p:cNvPr>
          <p:cNvSpPr txBox="1"/>
          <p:nvPr/>
        </p:nvSpPr>
        <p:spPr>
          <a:xfrm>
            <a:off x="2386795" y="5685607"/>
            <a:ext cx="8547504" cy="1169551"/>
          </a:xfrm>
          <a:prstGeom prst="rect">
            <a:avLst/>
          </a:prstGeom>
          <a:noFill/>
        </p:spPr>
        <p:txBody>
          <a:bodyPr wrap="square" rtlCol="0">
            <a:spAutoFit/>
          </a:bodyPr>
          <a:lstStyle/>
          <a:p>
            <a:r>
              <a:rPr lang="fr-FR" sz="1400" b="1" dirty="0">
                <a:solidFill>
                  <a:srgbClr val="FF0000"/>
                </a:solidFill>
                <a:highlight>
                  <a:srgbClr val="FFFF00"/>
                </a:highlight>
              </a:rPr>
              <a:t>1946</a:t>
            </a:r>
          </a:p>
          <a:p>
            <a:r>
              <a:rPr lang="fr-FR" sz="1400" b="1" dirty="0"/>
              <a:t>Loi HOUPHOUET-BOIGNY</a:t>
            </a:r>
            <a:r>
              <a:rPr lang="fr-FR" sz="1400" dirty="0"/>
              <a:t> visant à unifier la réglementation du travail dans les territoires d'Afrique, à supprimer le </a:t>
            </a:r>
            <a:r>
              <a:rPr lang="fr-FR" sz="1400" b="1" dirty="0">
                <a:solidFill>
                  <a:srgbClr val="FF0000"/>
                </a:solidFill>
              </a:rPr>
              <a:t>travail forcé</a:t>
            </a:r>
            <a:r>
              <a:rPr lang="fr-FR" sz="1400" dirty="0"/>
              <a:t>, ce qui ce sera chose faite en 1952.</a:t>
            </a:r>
          </a:p>
          <a:p>
            <a:r>
              <a:rPr lang="fr-FR" sz="1400" dirty="0"/>
              <a:t>Félix HOUPHOUET-BOIGNY sera ensuite le premier président de la Côte-d’Ivoire, après l’indépendance de son pays en 1960.</a:t>
            </a:r>
          </a:p>
        </p:txBody>
      </p:sp>
      <p:pic>
        <p:nvPicPr>
          <p:cNvPr id="9" name="Image 8">
            <a:extLst>
              <a:ext uri="{FF2B5EF4-FFF2-40B4-BE49-F238E27FC236}">
                <a16:creationId xmlns:a16="http://schemas.microsoft.com/office/drawing/2014/main" id="{93D640BA-43A3-4CCA-8AE0-C1CADC4D25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63" y="5686665"/>
            <a:ext cx="1867816" cy="1104774"/>
          </a:xfrm>
          <a:prstGeom prst="rect">
            <a:avLst/>
          </a:prstGeom>
        </p:spPr>
      </p:pic>
      <p:pic>
        <p:nvPicPr>
          <p:cNvPr id="11" name="Image 10">
            <a:extLst>
              <a:ext uri="{FF2B5EF4-FFF2-40B4-BE49-F238E27FC236}">
                <a16:creationId xmlns:a16="http://schemas.microsoft.com/office/drawing/2014/main" id="{6CE30D96-AF5F-44E8-9B42-C5A568C0E6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694" y="4309380"/>
            <a:ext cx="2199415" cy="1317627"/>
          </a:xfrm>
          <a:prstGeom prst="rect">
            <a:avLst/>
          </a:prstGeom>
        </p:spPr>
      </p:pic>
      <p:pic>
        <p:nvPicPr>
          <p:cNvPr id="14" name="Image 13">
            <a:extLst>
              <a:ext uri="{FF2B5EF4-FFF2-40B4-BE49-F238E27FC236}">
                <a16:creationId xmlns:a16="http://schemas.microsoft.com/office/drawing/2014/main" id="{6F490930-3EFC-4479-9BAF-2D9C9C8C1B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161" y="3369027"/>
            <a:ext cx="882992" cy="882992"/>
          </a:xfrm>
          <a:prstGeom prst="rect">
            <a:avLst/>
          </a:prstGeom>
        </p:spPr>
      </p:pic>
      <p:sp>
        <p:nvSpPr>
          <p:cNvPr id="2" name="ZoneTexte 1">
            <a:extLst>
              <a:ext uri="{FF2B5EF4-FFF2-40B4-BE49-F238E27FC236}">
                <a16:creationId xmlns:a16="http://schemas.microsoft.com/office/drawing/2014/main" id="{393EAD16-FC7E-AC14-7B48-CED84276466C}"/>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5" name="Image 4">
            <a:hlinkClick r:id="rId6" action="ppaction://hlinksldjump"/>
            <a:extLst>
              <a:ext uri="{FF2B5EF4-FFF2-40B4-BE49-F238E27FC236}">
                <a16:creationId xmlns:a16="http://schemas.microsoft.com/office/drawing/2014/main" id="{4AA37937-6375-1747-81DC-43287F9475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3" name="Image 2" descr="Une image contenant Rectangle, capture d’écran, texte&#10;&#10;Le contenu généré par l’IA peut être incorrect.">
            <a:hlinkClick r:id="rId8"/>
            <a:extLst>
              <a:ext uri="{FF2B5EF4-FFF2-40B4-BE49-F238E27FC236}">
                <a16:creationId xmlns:a16="http://schemas.microsoft.com/office/drawing/2014/main" id="{553EB653-2998-B51F-F2E5-FDF6E8F93B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4742546"/>
            <a:ext cx="581950" cy="382241"/>
          </a:xfrm>
          <a:prstGeom prst="rect">
            <a:avLst/>
          </a:prstGeom>
        </p:spPr>
      </p:pic>
      <p:pic>
        <p:nvPicPr>
          <p:cNvPr id="7" name="Image 6" descr="Une image contenant Rectangle, capture d’écran, texte&#10;&#10;Le contenu généré par l’IA peut être incorrect.">
            <a:hlinkClick r:id="rId10"/>
            <a:extLst>
              <a:ext uri="{FF2B5EF4-FFF2-40B4-BE49-F238E27FC236}">
                <a16:creationId xmlns:a16="http://schemas.microsoft.com/office/drawing/2014/main" id="{A28E425C-FDE1-EFCD-0D65-CD419F9ACD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59969" y="5763388"/>
            <a:ext cx="581950" cy="382241"/>
          </a:xfrm>
          <a:prstGeom prst="rect">
            <a:avLst/>
          </a:prstGeom>
        </p:spPr>
      </p:pic>
    </p:spTree>
    <p:extLst>
      <p:ext uri="{BB962C8B-B14F-4D97-AF65-F5344CB8AC3E}">
        <p14:creationId xmlns:p14="http://schemas.microsoft.com/office/powerpoint/2010/main" val="96944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0" grpId="0" animBg="1"/>
      <p:bldP spid="35" grpId="0" animBg="1"/>
      <p:bldP spid="39"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0AA2D58-C9DF-5019-7541-B7007EF1C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407" y="3574070"/>
            <a:ext cx="5263173" cy="3113057"/>
          </a:xfrm>
          <a:prstGeom prst="rect">
            <a:avLst/>
          </a:prstGeom>
        </p:spPr>
      </p:pic>
      <p:pic>
        <p:nvPicPr>
          <p:cNvPr id="7" name="Image 6">
            <a:extLst>
              <a:ext uri="{FF2B5EF4-FFF2-40B4-BE49-F238E27FC236}">
                <a16:creationId xmlns:a16="http://schemas.microsoft.com/office/drawing/2014/main" id="{6FA144E1-0EEB-84CA-06B5-F0AD174051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407" y="653685"/>
            <a:ext cx="4390469" cy="2630245"/>
          </a:xfrm>
          <a:prstGeom prst="rect">
            <a:avLst/>
          </a:prstGeom>
        </p:spPr>
      </p:pic>
      <p:sp>
        <p:nvSpPr>
          <p:cNvPr id="4" name="ZoneTexte 3">
            <a:extLst>
              <a:ext uri="{FF2B5EF4-FFF2-40B4-BE49-F238E27FC236}">
                <a16:creationId xmlns:a16="http://schemas.microsoft.com/office/drawing/2014/main" id="{007529FC-DB24-CC97-66A9-03EED8EF50A6}"/>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a:t>
            </a:r>
            <a:r>
              <a:rPr lang="fr-FR" sz="1800" b="1" dirty="0">
                <a:latin typeface="Calibri" panose="020F0502020204030204" pitchFamily="34" charset="0"/>
                <a:cs typeface="Calibri" panose="020F0502020204030204" pitchFamily="34" charset="0"/>
              </a:rPr>
              <a:t>- le cadre des révolutions industrielles aux XIX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et XX</a:t>
            </a:r>
            <a:r>
              <a:rPr lang="fr-FR" sz="1800" b="1" baseline="30000" dirty="0">
                <a:latin typeface="Calibri" panose="020F0502020204030204" pitchFamily="34" charset="0"/>
                <a:cs typeface="Calibri" panose="020F0502020204030204" pitchFamily="34" charset="0"/>
              </a:rPr>
              <a:t>e</a:t>
            </a:r>
            <a:r>
              <a:rPr lang="fr-FR" sz="1800" b="1" dirty="0">
                <a:latin typeface="Calibri" panose="020F0502020204030204" pitchFamily="34" charset="0"/>
                <a:cs typeface="Calibri" panose="020F0502020204030204" pitchFamily="34" charset="0"/>
              </a:rPr>
              <a:t> s.</a:t>
            </a:r>
            <a:endParaRPr lang="fr-FR" b="1" dirty="0">
              <a:latin typeface="Calibri" panose="020F0502020204030204" pitchFamily="34" charset="0"/>
              <a:cs typeface="Calibri" panose="020F0502020204030204" pitchFamily="34" charset="0"/>
            </a:endParaRPr>
          </a:p>
        </p:txBody>
      </p:sp>
      <p:pic>
        <p:nvPicPr>
          <p:cNvPr id="8" name="Image 7">
            <a:hlinkClick r:id="rId4" action="ppaction://hlinksldjump"/>
            <a:extLst>
              <a:ext uri="{FF2B5EF4-FFF2-40B4-BE49-F238E27FC236}">
                <a16:creationId xmlns:a16="http://schemas.microsoft.com/office/drawing/2014/main" id="{5872B24E-7FC0-D7CD-ED80-99E849A90C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2" name="Image 1" descr="Une image contenant fournitures de bureau, texte, outil d’écriture, stylos et plumes&#10;&#10;Le contenu généré par l’IA peut être incorrect.">
            <a:extLst>
              <a:ext uri="{FF2B5EF4-FFF2-40B4-BE49-F238E27FC236}">
                <a16:creationId xmlns:a16="http://schemas.microsoft.com/office/drawing/2014/main" id="{B91F879B-D4B3-943C-E8E9-5BDB523D9C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1710" y="1676642"/>
            <a:ext cx="1043877" cy="962324"/>
          </a:xfrm>
          <a:prstGeom prst="rect">
            <a:avLst/>
          </a:prstGeom>
        </p:spPr>
      </p:pic>
      <p:sp>
        <p:nvSpPr>
          <p:cNvPr id="3" name="ZoneTexte 2">
            <a:extLst>
              <a:ext uri="{FF2B5EF4-FFF2-40B4-BE49-F238E27FC236}">
                <a16:creationId xmlns:a16="http://schemas.microsoft.com/office/drawing/2014/main" id="{2C0CB547-E98E-BD90-7615-15FFA4403370}"/>
              </a:ext>
            </a:extLst>
          </p:cNvPr>
          <p:cNvSpPr txBox="1"/>
          <p:nvPr/>
        </p:nvSpPr>
        <p:spPr>
          <a:xfrm>
            <a:off x="6763995" y="2232847"/>
            <a:ext cx="5428005" cy="338554"/>
          </a:xfrm>
          <a:prstGeom prst="rect">
            <a:avLst/>
          </a:prstGeom>
          <a:noFill/>
        </p:spPr>
        <p:txBody>
          <a:bodyPr wrap="square" rtlCol="0">
            <a:spAutoFit/>
          </a:bodyPr>
          <a:lstStyle/>
          <a:p>
            <a:pPr>
              <a:tabLst>
                <a:tab pos="5024438" algn="r"/>
              </a:tabLst>
            </a:pPr>
            <a:r>
              <a:rPr lang="fr-FR" sz="1600" b="1" dirty="0">
                <a:solidFill>
                  <a:srgbClr val="FF0000"/>
                </a:solidFill>
                <a:latin typeface="Calibri" panose="020F0502020204030204" pitchFamily="34" charset="0"/>
                <a:cs typeface="Calibri" panose="020F0502020204030204" pitchFamily="34" charset="0"/>
              </a:rPr>
              <a:t>Présentation des repères chronologiques	</a:t>
            </a:r>
            <a:r>
              <a:rPr lang="fr-FR" sz="1600" b="1" u="sng" dirty="0">
                <a:solidFill>
                  <a:srgbClr val="0070C0"/>
                </a:solidFill>
                <a:latin typeface="Calibri" panose="020F0502020204030204" pitchFamily="34" charset="0"/>
                <a:cs typeface="Calibri" panose="020F0502020204030204" pitchFamily="34" charset="0"/>
              </a:rPr>
              <a:t>4</a:t>
            </a:r>
            <a:r>
              <a:rPr lang="fr-FR" sz="1600" b="1" dirty="0">
                <a:solidFill>
                  <a:srgbClr val="0070C0"/>
                </a:solidFill>
                <a:latin typeface="Calibri" panose="020F0502020204030204" pitchFamily="34" charset="0"/>
                <a:cs typeface="Calibri" panose="020F0502020204030204" pitchFamily="34" charset="0"/>
              </a:rPr>
              <a:t> / </a:t>
            </a:r>
            <a:r>
              <a:rPr lang="fr-FR" sz="1600" b="1" dirty="0">
                <a:solidFill>
                  <a:srgbClr val="FF0000"/>
                </a:solidFill>
                <a:latin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2267865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7AE417-336E-D2FF-E6D4-B14C9829970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5" name="ZoneTexte 4">
            <a:extLst>
              <a:ext uri="{FF2B5EF4-FFF2-40B4-BE49-F238E27FC236}">
                <a16:creationId xmlns:a16="http://schemas.microsoft.com/office/drawing/2014/main" id="{D539632A-8115-4B40-9992-DA56BB73563B}"/>
              </a:ext>
            </a:extLst>
          </p:cNvPr>
          <p:cNvSpPr txBox="1"/>
          <p:nvPr/>
        </p:nvSpPr>
        <p:spPr>
          <a:xfrm>
            <a:off x="198408" y="432523"/>
            <a:ext cx="570205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04 : </a:t>
            </a:r>
            <a:r>
              <a:rPr lang="fr-FR" b="1" dirty="0">
                <a:solidFill>
                  <a:srgbClr val="0070C0"/>
                </a:solidFill>
                <a:latin typeface="Calibri" panose="020F0502020204030204" pitchFamily="34" charset="0"/>
                <a:cs typeface="Calibri" panose="020F0502020204030204" pitchFamily="34" charset="0"/>
              </a:rPr>
              <a:t>Le point sur les révolutions industrielles</a:t>
            </a:r>
          </a:p>
        </p:txBody>
      </p:sp>
      <p:sp>
        <p:nvSpPr>
          <p:cNvPr id="11" name="ZoneTexte 10">
            <a:extLst>
              <a:ext uri="{FF2B5EF4-FFF2-40B4-BE49-F238E27FC236}">
                <a16:creationId xmlns:a16="http://schemas.microsoft.com/office/drawing/2014/main" id="{7EAEBBE3-E496-40AF-8D76-CA523BDC67B4}"/>
              </a:ext>
            </a:extLst>
          </p:cNvPr>
          <p:cNvSpPr txBox="1"/>
          <p:nvPr/>
        </p:nvSpPr>
        <p:spPr>
          <a:xfrm>
            <a:off x="6254150" y="1640324"/>
            <a:ext cx="5597882"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4 </a:t>
            </a:r>
            <a:r>
              <a:rPr lang="fr-FR" sz="1600" b="0" i="0" u="none" strike="noStrike" baseline="0" dirty="0">
                <a:solidFill>
                  <a:srgbClr val="0070C0"/>
                </a:solidFill>
                <a:latin typeface="Calibri" panose="020F0502020204030204" pitchFamily="34" charset="0"/>
                <a:cs typeface="Calibri" panose="020F0502020204030204" pitchFamily="34" charset="0"/>
              </a:rPr>
              <a:t>Quelles sont les révolutions industrielles qui couvrent la période 1800 1950 ? Dîtes ce qui les caractérise en remplissant le tableau ci-dessous.</a:t>
            </a:r>
          </a:p>
        </p:txBody>
      </p:sp>
      <p:pic>
        <p:nvPicPr>
          <p:cNvPr id="12" name="Image 11">
            <a:extLst>
              <a:ext uri="{FF2B5EF4-FFF2-40B4-BE49-F238E27FC236}">
                <a16:creationId xmlns:a16="http://schemas.microsoft.com/office/drawing/2014/main" id="{0B27DA3B-9559-4F1D-B379-FDC5E3F4A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695" y="926980"/>
            <a:ext cx="5855306" cy="5315915"/>
          </a:xfrm>
          <a:prstGeom prst="rect">
            <a:avLst/>
          </a:prstGeom>
        </p:spPr>
      </p:pic>
      <p:graphicFrame>
        <p:nvGraphicFramePr>
          <p:cNvPr id="15" name="Tableau 15">
            <a:extLst>
              <a:ext uri="{FF2B5EF4-FFF2-40B4-BE49-F238E27FC236}">
                <a16:creationId xmlns:a16="http://schemas.microsoft.com/office/drawing/2014/main" id="{72ECD2DE-A937-46DC-BD0E-C8665C13AE4F}"/>
              </a:ext>
            </a:extLst>
          </p:cNvPr>
          <p:cNvGraphicFramePr>
            <a:graphicFrameLocks noGrp="1"/>
          </p:cNvGraphicFramePr>
          <p:nvPr>
            <p:extLst>
              <p:ext uri="{D42A27DB-BD31-4B8C-83A1-F6EECF244321}">
                <p14:modId xmlns:p14="http://schemas.microsoft.com/office/powerpoint/2010/main" val="3625444317"/>
              </p:ext>
            </p:extLst>
          </p:nvPr>
        </p:nvGraphicFramePr>
        <p:xfrm>
          <a:off x="6254150" y="3489535"/>
          <a:ext cx="5800671" cy="2753360"/>
        </p:xfrm>
        <a:graphic>
          <a:graphicData uri="http://schemas.openxmlformats.org/drawingml/2006/table">
            <a:tbl>
              <a:tblPr firstRow="1" bandRow="1">
                <a:tableStyleId>{5C22544A-7EE6-4342-B048-85BDC9FD1C3A}</a:tableStyleId>
              </a:tblPr>
              <a:tblGrid>
                <a:gridCol w="1009291">
                  <a:extLst>
                    <a:ext uri="{9D8B030D-6E8A-4147-A177-3AD203B41FA5}">
                      <a16:colId xmlns:a16="http://schemas.microsoft.com/office/drawing/2014/main" val="1461584074"/>
                    </a:ext>
                  </a:extLst>
                </a:gridCol>
                <a:gridCol w="2342969">
                  <a:extLst>
                    <a:ext uri="{9D8B030D-6E8A-4147-A177-3AD203B41FA5}">
                      <a16:colId xmlns:a16="http://schemas.microsoft.com/office/drawing/2014/main" val="1925455148"/>
                    </a:ext>
                  </a:extLst>
                </a:gridCol>
                <a:gridCol w="2448411">
                  <a:extLst>
                    <a:ext uri="{9D8B030D-6E8A-4147-A177-3AD203B41FA5}">
                      <a16:colId xmlns:a16="http://schemas.microsoft.com/office/drawing/2014/main" val="2614191489"/>
                    </a:ext>
                  </a:extLst>
                </a:gridCol>
              </a:tblGrid>
              <a:tr h="370840">
                <a:tc>
                  <a:txBody>
                    <a:bodyPr/>
                    <a:lstStyle/>
                    <a:p>
                      <a:endParaRPr lang="fr-FR" dirty="0"/>
                    </a:p>
                  </a:txBody>
                  <a:tcPr anchor="ctr"/>
                </a:tc>
                <a:tc>
                  <a:txBody>
                    <a:bodyPr/>
                    <a:lstStyle/>
                    <a:p>
                      <a:r>
                        <a:rPr lang="fr-FR" dirty="0"/>
                        <a:t>1</a:t>
                      </a:r>
                      <a:r>
                        <a:rPr lang="fr-FR" baseline="30000" dirty="0"/>
                        <a:t>ère</a:t>
                      </a:r>
                      <a:r>
                        <a:rPr lang="fr-FR" dirty="0"/>
                        <a:t> Révolution</a:t>
                      </a:r>
                    </a:p>
                  </a:txBody>
                  <a:tcPr anchor="ctr"/>
                </a:tc>
                <a:tc>
                  <a:txBody>
                    <a:bodyPr/>
                    <a:lstStyle/>
                    <a:p>
                      <a:r>
                        <a:rPr lang="fr-FR" dirty="0"/>
                        <a:t>2</a:t>
                      </a:r>
                      <a:r>
                        <a:rPr lang="fr-FR" baseline="30000" dirty="0"/>
                        <a:t>ème</a:t>
                      </a:r>
                      <a:r>
                        <a:rPr lang="fr-FR" dirty="0"/>
                        <a:t> Révolution</a:t>
                      </a:r>
                    </a:p>
                  </a:txBody>
                  <a:tcPr anchor="ctr"/>
                </a:tc>
                <a:extLst>
                  <a:ext uri="{0D108BD9-81ED-4DB2-BD59-A6C34878D82A}">
                    <a16:rowId xmlns:a16="http://schemas.microsoft.com/office/drawing/2014/main" val="1312686434"/>
                  </a:ext>
                </a:extLst>
              </a:tr>
              <a:tr h="370840">
                <a:tc>
                  <a:txBody>
                    <a:bodyPr/>
                    <a:lstStyle/>
                    <a:p>
                      <a:r>
                        <a:rPr lang="fr-FR" sz="1200" b="1" dirty="0">
                          <a:solidFill>
                            <a:schemeClr val="accent4">
                              <a:lumMod val="50000"/>
                            </a:schemeClr>
                          </a:solidFill>
                        </a:rPr>
                        <a:t>Energie principale</a:t>
                      </a:r>
                    </a:p>
                  </a:txBody>
                  <a:tcPr anchor="ctr"/>
                </a:tc>
                <a:tc>
                  <a:txBody>
                    <a:bodyPr/>
                    <a:lstStyle/>
                    <a:p>
                      <a:endParaRPr lang="fr-FR" sz="1400" dirty="0">
                        <a:solidFill>
                          <a:schemeClr val="accent4">
                            <a:lumMod val="50000"/>
                          </a:schemeClr>
                        </a:solidFill>
                      </a:endParaRPr>
                    </a:p>
                  </a:txBody>
                  <a:tcPr anchor="ctr"/>
                </a:tc>
                <a:tc>
                  <a:txBody>
                    <a:bodyPr/>
                    <a:lstStyle/>
                    <a:p>
                      <a:endParaRPr lang="fr-FR" sz="1400" dirty="0">
                        <a:solidFill>
                          <a:schemeClr val="accent4">
                            <a:lumMod val="50000"/>
                          </a:schemeClr>
                        </a:solidFill>
                      </a:endParaRPr>
                    </a:p>
                  </a:txBody>
                  <a:tcPr anchor="ctr"/>
                </a:tc>
                <a:extLst>
                  <a:ext uri="{0D108BD9-81ED-4DB2-BD59-A6C34878D82A}">
                    <a16:rowId xmlns:a16="http://schemas.microsoft.com/office/drawing/2014/main" val="2757044159"/>
                  </a:ext>
                </a:extLst>
              </a:tr>
              <a:tr h="370840">
                <a:tc>
                  <a:txBody>
                    <a:bodyPr/>
                    <a:lstStyle/>
                    <a:p>
                      <a:r>
                        <a:rPr lang="fr-FR" sz="1200" b="1" dirty="0">
                          <a:solidFill>
                            <a:schemeClr val="accent4">
                              <a:lumMod val="50000"/>
                            </a:schemeClr>
                          </a:solidFill>
                        </a:rPr>
                        <a:t>Combustible</a:t>
                      </a:r>
                    </a:p>
                  </a:txBody>
                  <a:tcPr anchor="ctr"/>
                </a:tc>
                <a:tc>
                  <a:txBody>
                    <a:bodyPr/>
                    <a:lstStyle/>
                    <a:p>
                      <a:endParaRPr lang="fr-FR" sz="1400" dirty="0">
                        <a:solidFill>
                          <a:schemeClr val="accent4">
                            <a:lumMod val="50000"/>
                          </a:schemeClr>
                        </a:solidFill>
                      </a:endParaRPr>
                    </a:p>
                  </a:txBody>
                  <a:tcPr anchor="ctr"/>
                </a:tc>
                <a:tc>
                  <a:txBody>
                    <a:bodyPr/>
                    <a:lstStyle/>
                    <a:p>
                      <a:endParaRPr lang="fr-FR" sz="1400" dirty="0">
                        <a:solidFill>
                          <a:schemeClr val="accent4">
                            <a:lumMod val="50000"/>
                          </a:schemeClr>
                        </a:solidFill>
                      </a:endParaRPr>
                    </a:p>
                  </a:txBody>
                  <a:tcPr anchor="ctr"/>
                </a:tc>
                <a:extLst>
                  <a:ext uri="{0D108BD9-81ED-4DB2-BD59-A6C34878D82A}">
                    <a16:rowId xmlns:a16="http://schemas.microsoft.com/office/drawing/2014/main" val="2341160562"/>
                  </a:ext>
                </a:extLst>
              </a:tr>
              <a:tr h="370840">
                <a:tc>
                  <a:txBody>
                    <a:bodyPr/>
                    <a:lstStyle/>
                    <a:p>
                      <a:r>
                        <a:rPr lang="fr-FR" sz="1200" b="1" dirty="0">
                          <a:solidFill>
                            <a:schemeClr val="accent4">
                              <a:lumMod val="50000"/>
                            </a:schemeClr>
                          </a:solidFill>
                        </a:rPr>
                        <a:t>Inventions</a:t>
                      </a:r>
                    </a:p>
                  </a:txBody>
                  <a:tcPr anchor="ctr"/>
                </a:tc>
                <a:tc>
                  <a:txBody>
                    <a:bodyPr/>
                    <a:lstStyle/>
                    <a:p>
                      <a:endParaRPr lang="fr-FR" sz="1100" dirty="0">
                        <a:solidFill>
                          <a:schemeClr val="accent4">
                            <a:lumMod val="50000"/>
                          </a:schemeClr>
                        </a:solidFill>
                      </a:endParaRPr>
                    </a:p>
                  </a:txBody>
                  <a:tcPr anchor="ctr"/>
                </a:tc>
                <a:tc>
                  <a:txBody>
                    <a:bodyPr/>
                    <a:lstStyle/>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p>
                      <a:endParaRPr lang="fr-FR" sz="1100" dirty="0">
                        <a:solidFill>
                          <a:schemeClr val="accent4">
                            <a:lumMod val="50000"/>
                          </a:schemeClr>
                        </a:solidFill>
                      </a:endParaRPr>
                    </a:p>
                  </a:txBody>
                  <a:tcPr anchor="ctr"/>
                </a:tc>
                <a:extLst>
                  <a:ext uri="{0D108BD9-81ED-4DB2-BD59-A6C34878D82A}">
                    <a16:rowId xmlns:a16="http://schemas.microsoft.com/office/drawing/2014/main" val="2215819303"/>
                  </a:ext>
                </a:extLst>
              </a:tr>
              <a:tr h="370840">
                <a:tc>
                  <a:txBody>
                    <a:bodyPr/>
                    <a:lstStyle/>
                    <a:p>
                      <a:r>
                        <a:rPr lang="fr-FR" sz="1200" b="1" dirty="0">
                          <a:solidFill>
                            <a:schemeClr val="accent4">
                              <a:lumMod val="50000"/>
                            </a:schemeClr>
                          </a:solidFill>
                        </a:rPr>
                        <a:t>Travail</a:t>
                      </a:r>
                    </a:p>
                  </a:txBody>
                  <a:tcPr anchor="ctr"/>
                </a:tc>
                <a:tc>
                  <a:txBody>
                    <a:bodyPr/>
                    <a:lstStyle/>
                    <a:p>
                      <a:endParaRPr lang="fr-FR" sz="1200" dirty="0">
                        <a:solidFill>
                          <a:schemeClr val="accent4">
                            <a:lumMod val="50000"/>
                          </a:schemeClr>
                        </a:solidFill>
                      </a:endParaRPr>
                    </a:p>
                  </a:txBody>
                  <a:tcPr anchor="ctr"/>
                </a:tc>
                <a:tc>
                  <a:txBody>
                    <a:bodyPr/>
                    <a:lstStyle/>
                    <a:p>
                      <a:endParaRPr lang="fr-FR" sz="1200" dirty="0">
                        <a:solidFill>
                          <a:schemeClr val="accent4">
                            <a:lumMod val="50000"/>
                          </a:schemeClr>
                        </a:solidFill>
                      </a:endParaRPr>
                    </a:p>
                    <a:p>
                      <a:endParaRPr lang="fr-FR" sz="1200" dirty="0">
                        <a:solidFill>
                          <a:schemeClr val="accent4">
                            <a:lumMod val="50000"/>
                          </a:schemeClr>
                        </a:solidFill>
                      </a:endParaRPr>
                    </a:p>
                  </a:txBody>
                  <a:tcPr anchor="ctr"/>
                </a:tc>
                <a:extLst>
                  <a:ext uri="{0D108BD9-81ED-4DB2-BD59-A6C34878D82A}">
                    <a16:rowId xmlns:a16="http://schemas.microsoft.com/office/drawing/2014/main" val="63229866"/>
                  </a:ext>
                </a:extLst>
              </a:tr>
            </a:tbl>
          </a:graphicData>
        </a:graphic>
      </p:graphicFrame>
      <p:sp>
        <p:nvSpPr>
          <p:cNvPr id="4" name="ZoneTexte 3">
            <a:extLst>
              <a:ext uri="{FF2B5EF4-FFF2-40B4-BE49-F238E27FC236}">
                <a16:creationId xmlns:a16="http://schemas.microsoft.com/office/drawing/2014/main" id="{CAD36D6B-538F-9C59-6CC0-9DCC9E841137}"/>
              </a:ext>
            </a:extLst>
          </p:cNvPr>
          <p:cNvSpPr txBox="1"/>
          <p:nvPr/>
        </p:nvSpPr>
        <p:spPr>
          <a:xfrm>
            <a:off x="7659831" y="3884099"/>
            <a:ext cx="1562704" cy="369332"/>
          </a:xfrm>
          <a:prstGeom prst="rect">
            <a:avLst/>
          </a:prstGeom>
          <a:noFill/>
        </p:spPr>
        <p:txBody>
          <a:bodyPr wrap="square">
            <a:spAutoFit/>
          </a:bodyPr>
          <a:lstStyle/>
          <a:p>
            <a:r>
              <a:rPr lang="fr-FR" sz="1800" dirty="0">
                <a:solidFill>
                  <a:schemeClr val="accent4">
                    <a:lumMod val="50000"/>
                  </a:schemeClr>
                </a:solidFill>
              </a:rPr>
              <a:t>Vapeur d’eau</a:t>
            </a:r>
          </a:p>
        </p:txBody>
      </p:sp>
      <p:sp>
        <p:nvSpPr>
          <p:cNvPr id="8" name="ZoneTexte 7">
            <a:extLst>
              <a:ext uri="{FF2B5EF4-FFF2-40B4-BE49-F238E27FC236}">
                <a16:creationId xmlns:a16="http://schemas.microsoft.com/office/drawing/2014/main" id="{F27BB779-C837-A50C-8C62-B6DFD610D127}"/>
              </a:ext>
            </a:extLst>
          </p:cNvPr>
          <p:cNvSpPr txBox="1"/>
          <p:nvPr/>
        </p:nvSpPr>
        <p:spPr>
          <a:xfrm>
            <a:off x="10036743" y="3887469"/>
            <a:ext cx="1359569" cy="369332"/>
          </a:xfrm>
          <a:prstGeom prst="rect">
            <a:avLst/>
          </a:prstGeom>
          <a:noFill/>
        </p:spPr>
        <p:txBody>
          <a:bodyPr wrap="square">
            <a:spAutoFit/>
          </a:bodyPr>
          <a:lstStyle/>
          <a:p>
            <a:r>
              <a:rPr lang="fr-FR" sz="1800" dirty="0">
                <a:solidFill>
                  <a:schemeClr val="accent4">
                    <a:lumMod val="50000"/>
                  </a:schemeClr>
                </a:solidFill>
              </a:rPr>
              <a:t>Électricité</a:t>
            </a:r>
          </a:p>
        </p:txBody>
      </p:sp>
      <p:sp>
        <p:nvSpPr>
          <p:cNvPr id="10" name="ZoneTexte 9">
            <a:extLst>
              <a:ext uri="{FF2B5EF4-FFF2-40B4-BE49-F238E27FC236}">
                <a16:creationId xmlns:a16="http://schemas.microsoft.com/office/drawing/2014/main" id="{C8AE3ED6-B893-552F-8AE6-2620D7742FA2}"/>
              </a:ext>
            </a:extLst>
          </p:cNvPr>
          <p:cNvSpPr txBox="1"/>
          <p:nvPr/>
        </p:nvSpPr>
        <p:spPr>
          <a:xfrm>
            <a:off x="7659832" y="4323903"/>
            <a:ext cx="1416792" cy="369332"/>
          </a:xfrm>
          <a:prstGeom prst="rect">
            <a:avLst/>
          </a:prstGeom>
          <a:noFill/>
        </p:spPr>
        <p:txBody>
          <a:bodyPr wrap="square">
            <a:spAutoFit/>
          </a:bodyPr>
          <a:lstStyle/>
          <a:p>
            <a:r>
              <a:rPr lang="fr-FR" sz="1800" dirty="0">
                <a:solidFill>
                  <a:schemeClr val="accent4">
                    <a:lumMod val="50000"/>
                  </a:schemeClr>
                </a:solidFill>
              </a:rPr>
              <a:t>Charbon</a:t>
            </a:r>
          </a:p>
        </p:txBody>
      </p:sp>
      <p:sp>
        <p:nvSpPr>
          <p:cNvPr id="16" name="ZoneTexte 15">
            <a:extLst>
              <a:ext uri="{FF2B5EF4-FFF2-40B4-BE49-F238E27FC236}">
                <a16:creationId xmlns:a16="http://schemas.microsoft.com/office/drawing/2014/main" id="{9BD0F78C-93C0-6E9F-7A19-16A3D25905CA}"/>
              </a:ext>
            </a:extLst>
          </p:cNvPr>
          <p:cNvSpPr txBox="1"/>
          <p:nvPr/>
        </p:nvSpPr>
        <p:spPr>
          <a:xfrm>
            <a:off x="10036743" y="4323903"/>
            <a:ext cx="1195939" cy="369332"/>
          </a:xfrm>
          <a:prstGeom prst="rect">
            <a:avLst/>
          </a:prstGeom>
          <a:noFill/>
        </p:spPr>
        <p:txBody>
          <a:bodyPr wrap="square">
            <a:spAutoFit/>
          </a:bodyPr>
          <a:lstStyle/>
          <a:p>
            <a:r>
              <a:rPr lang="fr-FR" sz="1800" dirty="0">
                <a:solidFill>
                  <a:schemeClr val="accent4">
                    <a:lumMod val="50000"/>
                  </a:schemeClr>
                </a:solidFill>
              </a:rPr>
              <a:t>Pétrole</a:t>
            </a:r>
          </a:p>
        </p:txBody>
      </p:sp>
      <p:sp>
        <p:nvSpPr>
          <p:cNvPr id="18" name="ZoneTexte 17">
            <a:extLst>
              <a:ext uri="{FF2B5EF4-FFF2-40B4-BE49-F238E27FC236}">
                <a16:creationId xmlns:a16="http://schemas.microsoft.com/office/drawing/2014/main" id="{3F906E34-0EE8-9368-E2EE-A271E44DD995}"/>
              </a:ext>
            </a:extLst>
          </p:cNvPr>
          <p:cNvSpPr txBox="1"/>
          <p:nvPr/>
        </p:nvSpPr>
        <p:spPr>
          <a:xfrm>
            <a:off x="7266203" y="4692480"/>
            <a:ext cx="2349436" cy="1107996"/>
          </a:xfrm>
          <a:prstGeom prst="rect">
            <a:avLst/>
          </a:prstGeom>
          <a:noFill/>
        </p:spPr>
        <p:txBody>
          <a:bodyPr wrap="square">
            <a:spAutoFit/>
          </a:bodyPr>
          <a:lstStyle/>
          <a:p>
            <a:r>
              <a:rPr lang="fr-FR" sz="1100" b="1" dirty="0">
                <a:solidFill>
                  <a:schemeClr val="accent4">
                    <a:lumMod val="50000"/>
                  </a:schemeClr>
                </a:solidFill>
              </a:rPr>
              <a:t>1673 :</a:t>
            </a:r>
            <a:r>
              <a:rPr lang="fr-FR" sz="1100" dirty="0">
                <a:solidFill>
                  <a:schemeClr val="accent4">
                    <a:lumMod val="50000"/>
                  </a:schemeClr>
                </a:solidFill>
              </a:rPr>
              <a:t> Principe du moteur à explosion</a:t>
            </a:r>
          </a:p>
          <a:p>
            <a:r>
              <a:rPr lang="fr-FR" sz="1100" b="1" dirty="0">
                <a:solidFill>
                  <a:schemeClr val="accent4">
                    <a:lumMod val="50000"/>
                  </a:schemeClr>
                </a:solidFill>
              </a:rPr>
              <a:t>1801 :</a:t>
            </a:r>
            <a:r>
              <a:rPr lang="fr-FR" sz="1100" dirty="0">
                <a:solidFill>
                  <a:schemeClr val="accent4">
                    <a:lumMod val="50000"/>
                  </a:schemeClr>
                </a:solidFill>
              </a:rPr>
              <a:t> Métier à tisser mécanique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100" b="1" dirty="0">
                <a:solidFill>
                  <a:schemeClr val="accent4">
                    <a:lumMod val="50000"/>
                  </a:schemeClr>
                </a:solidFill>
              </a:rPr>
              <a:t>1814 :</a:t>
            </a:r>
            <a:r>
              <a:rPr lang="fr-FR" sz="1100" dirty="0">
                <a:solidFill>
                  <a:schemeClr val="accent4">
                    <a:lumMod val="50000"/>
                  </a:schemeClr>
                </a:solidFill>
              </a:rPr>
              <a:t> Locomotive à vapeur</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100" b="1" dirty="0">
                <a:solidFill>
                  <a:schemeClr val="accent4">
                    <a:lumMod val="50000"/>
                  </a:schemeClr>
                </a:solidFill>
              </a:rPr>
              <a:t>1821 :</a:t>
            </a:r>
            <a:r>
              <a:rPr lang="fr-FR" sz="1100" dirty="0">
                <a:solidFill>
                  <a:schemeClr val="accent4">
                    <a:lumMod val="50000"/>
                  </a:schemeClr>
                </a:solidFill>
              </a:rPr>
              <a:t> Moteur électrique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100" b="1" dirty="0">
                <a:solidFill>
                  <a:schemeClr val="accent4">
                    <a:lumMod val="50000"/>
                  </a:schemeClr>
                </a:solidFill>
              </a:rPr>
              <a:t>1854 :</a:t>
            </a:r>
            <a:r>
              <a:rPr lang="fr-FR" sz="1100" dirty="0">
                <a:solidFill>
                  <a:schemeClr val="accent4">
                    <a:lumMod val="50000"/>
                  </a:schemeClr>
                </a:solidFill>
              </a:rPr>
              <a:t> Moissonneuse-batteuse</a:t>
            </a:r>
          </a:p>
          <a:p>
            <a:r>
              <a:rPr lang="fr-FR" sz="1100" b="1" dirty="0">
                <a:solidFill>
                  <a:schemeClr val="accent4">
                    <a:lumMod val="50000"/>
                  </a:schemeClr>
                </a:solidFill>
              </a:rPr>
              <a:t>1863 :</a:t>
            </a:r>
            <a:r>
              <a:rPr lang="fr-FR" sz="1100" dirty="0">
                <a:solidFill>
                  <a:schemeClr val="accent4">
                    <a:lumMod val="50000"/>
                  </a:schemeClr>
                </a:solidFill>
              </a:rPr>
              <a:t> 1</a:t>
            </a:r>
            <a:r>
              <a:rPr lang="fr-FR" sz="1100" baseline="30000" dirty="0">
                <a:solidFill>
                  <a:schemeClr val="accent4">
                    <a:lumMod val="50000"/>
                  </a:schemeClr>
                </a:solidFill>
              </a:rPr>
              <a:t>er</a:t>
            </a:r>
            <a:r>
              <a:rPr lang="fr-FR" sz="1100" dirty="0">
                <a:solidFill>
                  <a:schemeClr val="accent4">
                    <a:lumMod val="50000"/>
                  </a:schemeClr>
                </a:solidFill>
              </a:rPr>
              <a:t> métro à Londres</a:t>
            </a:r>
            <a:endParaRPr lang="fr-FR" sz="1100" dirty="0"/>
          </a:p>
        </p:txBody>
      </p:sp>
      <p:sp>
        <p:nvSpPr>
          <p:cNvPr id="20" name="ZoneTexte 19">
            <a:extLst>
              <a:ext uri="{FF2B5EF4-FFF2-40B4-BE49-F238E27FC236}">
                <a16:creationId xmlns:a16="http://schemas.microsoft.com/office/drawing/2014/main" id="{40334893-8C6B-6813-3097-FE3CDDE0F63A}"/>
              </a:ext>
            </a:extLst>
          </p:cNvPr>
          <p:cNvSpPr txBox="1"/>
          <p:nvPr/>
        </p:nvSpPr>
        <p:spPr>
          <a:xfrm>
            <a:off x="9594537" y="4689682"/>
            <a:ext cx="2460284" cy="1107996"/>
          </a:xfrm>
          <a:prstGeom prst="rect">
            <a:avLst/>
          </a:prstGeom>
          <a:noFill/>
        </p:spPr>
        <p:txBody>
          <a:bodyPr wrap="square">
            <a:spAutoFit/>
          </a:bodyPr>
          <a:lstStyle/>
          <a:p>
            <a:r>
              <a:rPr lang="fr-FR" sz="1100" b="1" dirty="0">
                <a:solidFill>
                  <a:schemeClr val="accent4">
                    <a:lumMod val="50000"/>
                  </a:schemeClr>
                </a:solidFill>
              </a:rPr>
              <a:t>1876 :</a:t>
            </a:r>
            <a:r>
              <a:rPr lang="fr-FR" sz="1100" dirty="0">
                <a:solidFill>
                  <a:schemeClr val="accent4">
                    <a:lumMod val="50000"/>
                  </a:schemeClr>
                </a:solidFill>
              </a:rPr>
              <a:t> Téléphone (G. BELL)</a:t>
            </a:r>
          </a:p>
          <a:p>
            <a:r>
              <a:rPr lang="fr-FR" sz="1100" b="1" dirty="0">
                <a:solidFill>
                  <a:schemeClr val="accent4">
                    <a:lumMod val="50000"/>
                  </a:schemeClr>
                </a:solidFill>
              </a:rPr>
              <a:t>1879 :</a:t>
            </a:r>
            <a:r>
              <a:rPr lang="fr-FR" sz="1100" dirty="0">
                <a:solidFill>
                  <a:schemeClr val="accent4">
                    <a:lumMod val="50000"/>
                  </a:schemeClr>
                </a:solidFill>
              </a:rPr>
              <a:t> Ampoule électrique (EDISON)</a:t>
            </a:r>
          </a:p>
          <a:p>
            <a:r>
              <a:rPr lang="fr-FR" sz="1100" b="1" dirty="0">
                <a:solidFill>
                  <a:schemeClr val="accent4">
                    <a:lumMod val="50000"/>
                  </a:schemeClr>
                </a:solidFill>
              </a:rPr>
              <a:t>1886 :</a:t>
            </a:r>
            <a:r>
              <a:rPr lang="fr-FR" sz="1100" dirty="0">
                <a:solidFill>
                  <a:schemeClr val="accent4">
                    <a:lumMod val="50000"/>
                  </a:schemeClr>
                </a:solidFill>
              </a:rPr>
              <a:t> Voiture à essence (BENZ)</a:t>
            </a:r>
          </a:p>
          <a:p>
            <a:r>
              <a:rPr lang="fr-FR" sz="1100" b="1" dirty="0">
                <a:solidFill>
                  <a:schemeClr val="accent4">
                    <a:lumMod val="50000"/>
                  </a:schemeClr>
                </a:solidFill>
              </a:rPr>
              <a:t>1895 :</a:t>
            </a:r>
            <a:r>
              <a:rPr lang="fr-FR" sz="1100" dirty="0">
                <a:solidFill>
                  <a:schemeClr val="accent4">
                    <a:lumMod val="50000"/>
                  </a:schemeClr>
                </a:solidFill>
              </a:rPr>
              <a:t> Cinéma (Frères LUMIÈRE)</a:t>
            </a:r>
          </a:p>
          <a:p>
            <a:r>
              <a:rPr lang="fr-FR" sz="1100" b="1" dirty="0">
                <a:solidFill>
                  <a:schemeClr val="accent4">
                    <a:lumMod val="50000"/>
                  </a:schemeClr>
                </a:solidFill>
              </a:rPr>
              <a:t>1900 :</a:t>
            </a:r>
            <a:r>
              <a:rPr lang="fr-FR" sz="1100" dirty="0">
                <a:solidFill>
                  <a:schemeClr val="accent4">
                    <a:lumMod val="50000"/>
                  </a:schemeClr>
                </a:solidFill>
              </a:rPr>
              <a:t> Métro à Paris</a:t>
            </a:r>
          </a:p>
          <a:p>
            <a:r>
              <a:rPr lang="fr-FR" sz="1100" b="1" dirty="0">
                <a:solidFill>
                  <a:schemeClr val="accent4">
                    <a:lumMod val="50000"/>
                  </a:schemeClr>
                </a:solidFill>
              </a:rPr>
              <a:t>1903 :</a:t>
            </a:r>
            <a:r>
              <a:rPr lang="fr-FR" sz="1100" dirty="0">
                <a:solidFill>
                  <a:schemeClr val="accent4">
                    <a:lumMod val="50000"/>
                  </a:schemeClr>
                </a:solidFill>
              </a:rPr>
              <a:t> Avion à hélice (frères WRIGHT)</a:t>
            </a:r>
            <a:endParaRPr lang="fr-FR" sz="1100" dirty="0"/>
          </a:p>
        </p:txBody>
      </p:sp>
      <p:sp>
        <p:nvSpPr>
          <p:cNvPr id="22" name="ZoneTexte 21">
            <a:extLst>
              <a:ext uri="{FF2B5EF4-FFF2-40B4-BE49-F238E27FC236}">
                <a16:creationId xmlns:a16="http://schemas.microsoft.com/office/drawing/2014/main" id="{3D7E770A-9660-8DC2-CA1F-A70B3FDAA6BC}"/>
              </a:ext>
            </a:extLst>
          </p:cNvPr>
          <p:cNvSpPr txBox="1"/>
          <p:nvPr/>
        </p:nvSpPr>
        <p:spPr>
          <a:xfrm>
            <a:off x="7266203" y="5862633"/>
            <a:ext cx="2328335" cy="276999"/>
          </a:xfrm>
          <a:prstGeom prst="rect">
            <a:avLst/>
          </a:prstGeom>
          <a:noFill/>
        </p:spPr>
        <p:txBody>
          <a:bodyPr wrap="square">
            <a:spAutoFit/>
          </a:bodyPr>
          <a:lstStyle/>
          <a:p>
            <a:r>
              <a:rPr lang="fr-FR" sz="1200" dirty="0">
                <a:solidFill>
                  <a:schemeClr val="accent4">
                    <a:lumMod val="50000"/>
                  </a:schemeClr>
                </a:solidFill>
              </a:rPr>
              <a:t>Révoltes ouvrières</a:t>
            </a:r>
          </a:p>
        </p:txBody>
      </p:sp>
      <p:sp>
        <p:nvSpPr>
          <p:cNvPr id="24" name="ZoneTexte 23">
            <a:extLst>
              <a:ext uri="{FF2B5EF4-FFF2-40B4-BE49-F238E27FC236}">
                <a16:creationId xmlns:a16="http://schemas.microsoft.com/office/drawing/2014/main" id="{262C0087-A39A-48DF-BD46-FDAB369EC635}"/>
              </a:ext>
            </a:extLst>
          </p:cNvPr>
          <p:cNvSpPr txBox="1"/>
          <p:nvPr/>
        </p:nvSpPr>
        <p:spPr>
          <a:xfrm>
            <a:off x="9618839" y="5766838"/>
            <a:ext cx="2399097" cy="461665"/>
          </a:xfrm>
          <a:prstGeom prst="rect">
            <a:avLst/>
          </a:prstGeom>
          <a:noFill/>
        </p:spPr>
        <p:txBody>
          <a:bodyPr wrap="square">
            <a:spAutoFit/>
          </a:bodyPr>
          <a:lstStyle/>
          <a:p>
            <a:r>
              <a:rPr lang="fr-FR" sz="1200" dirty="0">
                <a:solidFill>
                  <a:schemeClr val="accent4">
                    <a:lumMod val="50000"/>
                  </a:schemeClr>
                </a:solidFill>
              </a:rPr>
              <a:t>Exode rural</a:t>
            </a:r>
          </a:p>
          <a:p>
            <a:r>
              <a:rPr lang="fr-FR" sz="1200" dirty="0">
                <a:solidFill>
                  <a:schemeClr val="accent4">
                    <a:lumMod val="50000"/>
                  </a:schemeClr>
                </a:solidFill>
              </a:rPr>
              <a:t>Taylorisme</a:t>
            </a:r>
          </a:p>
        </p:txBody>
      </p:sp>
      <p:pic>
        <p:nvPicPr>
          <p:cNvPr id="25" name="Image 24">
            <a:hlinkClick r:id="rId3" action="ppaction://hlinksldjump"/>
            <a:extLst>
              <a:ext uri="{FF2B5EF4-FFF2-40B4-BE49-F238E27FC236}">
                <a16:creationId xmlns:a16="http://schemas.microsoft.com/office/drawing/2014/main" id="{E978D05F-6040-AAD9-C9CC-6A89B3FAF0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27" name="Groupe 26">
            <a:extLst>
              <a:ext uri="{FF2B5EF4-FFF2-40B4-BE49-F238E27FC236}">
                <a16:creationId xmlns:a16="http://schemas.microsoft.com/office/drawing/2014/main" id="{5DEA4494-EFFA-95F2-3393-178D458BB66B}"/>
              </a:ext>
            </a:extLst>
          </p:cNvPr>
          <p:cNvGrpSpPr/>
          <p:nvPr/>
        </p:nvGrpSpPr>
        <p:grpSpPr>
          <a:xfrm>
            <a:off x="6439302" y="468735"/>
            <a:ext cx="3349592" cy="1168791"/>
            <a:chOff x="6439302" y="343610"/>
            <a:chExt cx="3349592" cy="1168791"/>
          </a:xfrm>
        </p:grpSpPr>
        <p:pic>
          <p:nvPicPr>
            <p:cNvPr id="26" name="Image 25">
              <a:hlinkClick r:id="rId5"/>
              <a:extLst>
                <a:ext uri="{FF2B5EF4-FFF2-40B4-BE49-F238E27FC236}">
                  <a16:creationId xmlns:a16="http://schemas.microsoft.com/office/drawing/2014/main" id="{EDA7C0C3-EA55-1F3C-C500-F9984F45CC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9302" y="343610"/>
              <a:ext cx="3349592" cy="1168791"/>
            </a:xfrm>
            <a:prstGeom prst="rect">
              <a:avLst/>
            </a:prstGeom>
          </p:spPr>
        </p:pic>
        <p:pic>
          <p:nvPicPr>
            <p:cNvPr id="6" name="Image 5">
              <a:hlinkClick r:id="rId5"/>
              <a:extLst>
                <a:ext uri="{FF2B5EF4-FFF2-40B4-BE49-F238E27FC236}">
                  <a16:creationId xmlns:a16="http://schemas.microsoft.com/office/drawing/2014/main" id="{DD6DD259-825A-4599-9D81-8EE59DB9A6F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3274" y="405014"/>
              <a:ext cx="2209261" cy="972075"/>
            </a:xfrm>
            <a:prstGeom prst="rect">
              <a:avLst/>
            </a:prstGeom>
          </p:spPr>
        </p:pic>
      </p:grpSp>
    </p:spTree>
    <p:extLst>
      <p:ext uri="{BB962C8B-B14F-4D97-AF65-F5344CB8AC3E}">
        <p14:creationId xmlns:p14="http://schemas.microsoft.com/office/powerpoint/2010/main" val="315130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80">
                                          <p:stCondLst>
                                            <p:cond delay="0"/>
                                          </p:stCondLst>
                                        </p:cTn>
                                        <p:tgtEl>
                                          <p:spTgt spid="15"/>
                                        </p:tgtEl>
                                      </p:cBhvr>
                                    </p:animEffect>
                                    <p:anim calcmode="lin" valueType="num">
                                      <p:cBhvr>
                                        <p:cTn id="2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3" dur="26">
                                          <p:stCondLst>
                                            <p:cond delay="650"/>
                                          </p:stCondLst>
                                        </p:cTn>
                                        <p:tgtEl>
                                          <p:spTgt spid="15"/>
                                        </p:tgtEl>
                                      </p:cBhvr>
                                      <p:to x="100000" y="60000"/>
                                    </p:animScale>
                                    <p:animScale>
                                      <p:cBhvr>
                                        <p:cTn id="34" dur="166" decel="50000">
                                          <p:stCondLst>
                                            <p:cond delay="676"/>
                                          </p:stCondLst>
                                        </p:cTn>
                                        <p:tgtEl>
                                          <p:spTgt spid="15"/>
                                        </p:tgtEl>
                                      </p:cBhvr>
                                      <p:to x="100000" y="100000"/>
                                    </p:animScale>
                                    <p:animScale>
                                      <p:cBhvr>
                                        <p:cTn id="35" dur="26">
                                          <p:stCondLst>
                                            <p:cond delay="1312"/>
                                          </p:stCondLst>
                                        </p:cTn>
                                        <p:tgtEl>
                                          <p:spTgt spid="15"/>
                                        </p:tgtEl>
                                      </p:cBhvr>
                                      <p:to x="100000" y="80000"/>
                                    </p:animScale>
                                    <p:animScale>
                                      <p:cBhvr>
                                        <p:cTn id="36" dur="166" decel="50000">
                                          <p:stCondLst>
                                            <p:cond delay="1338"/>
                                          </p:stCondLst>
                                        </p:cTn>
                                        <p:tgtEl>
                                          <p:spTgt spid="15"/>
                                        </p:tgtEl>
                                      </p:cBhvr>
                                      <p:to x="100000" y="100000"/>
                                    </p:animScale>
                                    <p:animScale>
                                      <p:cBhvr>
                                        <p:cTn id="37" dur="26">
                                          <p:stCondLst>
                                            <p:cond delay="1642"/>
                                          </p:stCondLst>
                                        </p:cTn>
                                        <p:tgtEl>
                                          <p:spTgt spid="15"/>
                                        </p:tgtEl>
                                      </p:cBhvr>
                                      <p:to x="100000" y="90000"/>
                                    </p:animScale>
                                    <p:animScale>
                                      <p:cBhvr>
                                        <p:cTn id="38" dur="166" decel="50000">
                                          <p:stCondLst>
                                            <p:cond delay="1668"/>
                                          </p:stCondLst>
                                        </p:cTn>
                                        <p:tgtEl>
                                          <p:spTgt spid="15"/>
                                        </p:tgtEl>
                                      </p:cBhvr>
                                      <p:to x="100000" y="100000"/>
                                    </p:animScale>
                                    <p:animScale>
                                      <p:cBhvr>
                                        <p:cTn id="39" dur="26">
                                          <p:stCondLst>
                                            <p:cond delay="1808"/>
                                          </p:stCondLst>
                                        </p:cTn>
                                        <p:tgtEl>
                                          <p:spTgt spid="15"/>
                                        </p:tgtEl>
                                      </p:cBhvr>
                                      <p:to x="100000" y="95000"/>
                                    </p:animScale>
                                    <p:animScale>
                                      <p:cBhvr>
                                        <p:cTn id="40" dur="166" decel="50000">
                                          <p:stCondLst>
                                            <p:cond delay="1834"/>
                                          </p:stCondLst>
                                        </p:cTn>
                                        <p:tgtEl>
                                          <p:spTgt spid="15"/>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ppt_x"/>
                                          </p:val>
                                        </p:tav>
                                        <p:tav tm="100000">
                                          <p:val>
                                            <p:strVal val="#ppt_x"/>
                                          </p:val>
                                        </p:tav>
                                      </p:tavLst>
                                    </p:anim>
                                    <p:anim calcmode="lin" valueType="num">
                                      <p:cBhvr additive="base">
                                        <p:cTn id="7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ppt_x"/>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additive="base">
                                        <p:cTn id="87" dur="500" fill="hold"/>
                                        <p:tgtEl>
                                          <p:spTgt spid="24"/>
                                        </p:tgtEl>
                                        <p:attrNameLst>
                                          <p:attrName>ppt_x</p:attrName>
                                        </p:attrNameLst>
                                      </p:cBhvr>
                                      <p:tavLst>
                                        <p:tav tm="0">
                                          <p:val>
                                            <p:strVal val="#ppt_x"/>
                                          </p:val>
                                        </p:tav>
                                        <p:tav tm="100000">
                                          <p:val>
                                            <p:strVal val="#ppt_x"/>
                                          </p:val>
                                        </p:tav>
                                      </p:tavLst>
                                    </p:anim>
                                    <p:anim calcmode="lin" valueType="num">
                                      <p:cBhvr additive="base">
                                        <p:cTn id="8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8" grpId="0"/>
      <p:bldP spid="10" grpId="0"/>
      <p:bldP spid="16" grpId="0"/>
      <p:bldP spid="18" grpId="0"/>
      <p:bldP spid="20" grpId="0"/>
      <p:bldP spid="22"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539632A-8115-4B40-9992-DA56BB73563B}"/>
              </a:ext>
            </a:extLst>
          </p:cNvPr>
          <p:cNvSpPr txBox="1"/>
          <p:nvPr/>
        </p:nvSpPr>
        <p:spPr>
          <a:xfrm>
            <a:off x="198408" y="432523"/>
            <a:ext cx="7177752"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05a : </a:t>
            </a:r>
            <a:r>
              <a:rPr lang="fr-FR" b="1" dirty="0">
                <a:solidFill>
                  <a:srgbClr val="0070C0"/>
                </a:solidFill>
                <a:latin typeface="Calibri" panose="020F0502020204030204" pitchFamily="34" charset="0"/>
                <a:cs typeface="Calibri" panose="020F0502020204030204" pitchFamily="34" charset="0"/>
              </a:rPr>
              <a:t>La France au début du XXe siècle – entre 1901 &amp; 1910</a:t>
            </a:r>
          </a:p>
        </p:txBody>
      </p:sp>
      <p:sp>
        <p:nvSpPr>
          <p:cNvPr id="11" name="ZoneTexte 10">
            <a:extLst>
              <a:ext uri="{FF2B5EF4-FFF2-40B4-BE49-F238E27FC236}">
                <a16:creationId xmlns:a16="http://schemas.microsoft.com/office/drawing/2014/main" id="{7EAEBBE3-E496-40AF-8D76-CA523BDC67B4}"/>
              </a:ext>
            </a:extLst>
          </p:cNvPr>
          <p:cNvSpPr txBox="1"/>
          <p:nvPr/>
        </p:nvSpPr>
        <p:spPr>
          <a:xfrm>
            <a:off x="5633076" y="828000"/>
            <a:ext cx="3895387"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5 </a:t>
            </a:r>
            <a:r>
              <a:rPr lang="fr-FR" sz="1600" b="0" i="0" u="none" strike="noStrike" baseline="0" dirty="0">
                <a:solidFill>
                  <a:srgbClr val="0070C0"/>
                </a:solidFill>
                <a:latin typeface="Calibri" panose="020F0502020204030204" pitchFamily="34" charset="0"/>
                <a:cs typeface="Calibri" panose="020F0502020204030204" pitchFamily="34" charset="0"/>
              </a:rPr>
              <a:t>Quels secteurs émergent avec l’industrialisation ? Pourquoi ?</a:t>
            </a:r>
          </a:p>
        </p:txBody>
      </p:sp>
      <p:pic>
        <p:nvPicPr>
          <p:cNvPr id="4" name="Image 3">
            <a:extLst>
              <a:ext uri="{FF2B5EF4-FFF2-40B4-BE49-F238E27FC236}">
                <a16:creationId xmlns:a16="http://schemas.microsoft.com/office/drawing/2014/main" id="{4593EF5C-1ABB-1FA9-7216-9C327EF4A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0" y="828000"/>
            <a:ext cx="5241200" cy="5760000"/>
          </a:xfrm>
          <a:prstGeom prst="rect">
            <a:avLst/>
          </a:prstGeom>
        </p:spPr>
      </p:pic>
      <p:pic>
        <p:nvPicPr>
          <p:cNvPr id="10" name="Image 9">
            <a:extLst>
              <a:ext uri="{FF2B5EF4-FFF2-40B4-BE49-F238E27FC236}">
                <a16:creationId xmlns:a16="http://schemas.microsoft.com/office/drawing/2014/main" id="{83142796-A720-F351-EB26-3C14DF938B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8000" y="828000"/>
            <a:ext cx="5241201" cy="5760000"/>
          </a:xfrm>
          <a:prstGeom prst="rect">
            <a:avLst/>
          </a:prstGeom>
        </p:spPr>
      </p:pic>
      <p:pic>
        <p:nvPicPr>
          <p:cNvPr id="12" name="Image 11">
            <a:extLst>
              <a:ext uri="{FF2B5EF4-FFF2-40B4-BE49-F238E27FC236}">
                <a16:creationId xmlns:a16="http://schemas.microsoft.com/office/drawing/2014/main" id="{B5573C31-DFDB-1FD0-D857-77D8E16D761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8000" y="828000"/>
            <a:ext cx="5241201" cy="5760000"/>
          </a:xfrm>
          <a:prstGeom prst="rect">
            <a:avLst/>
          </a:prstGeom>
        </p:spPr>
      </p:pic>
      <p:pic>
        <p:nvPicPr>
          <p:cNvPr id="14" name="Image 13">
            <a:extLst>
              <a:ext uri="{FF2B5EF4-FFF2-40B4-BE49-F238E27FC236}">
                <a16:creationId xmlns:a16="http://schemas.microsoft.com/office/drawing/2014/main" id="{785FF3E4-4EF8-0184-7F3A-6BF05BA3B79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7999" y="828000"/>
            <a:ext cx="5241201" cy="5760000"/>
          </a:xfrm>
          <a:prstGeom prst="rect">
            <a:avLst/>
          </a:prstGeom>
        </p:spPr>
      </p:pic>
      <p:pic>
        <p:nvPicPr>
          <p:cNvPr id="15" name="Image 14">
            <a:hlinkClick r:id="rId6" action="ppaction://hlinksldjump"/>
            <a:extLst>
              <a:ext uri="{FF2B5EF4-FFF2-40B4-BE49-F238E27FC236}">
                <a16:creationId xmlns:a16="http://schemas.microsoft.com/office/drawing/2014/main" id="{0C2246E3-D9C8-4066-3F53-04C601F7FD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B3623E37-3187-AECF-A10B-DD42DAD2A733}"/>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291657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EAEBBE3-E496-40AF-8D76-CA523BDC67B4}"/>
              </a:ext>
            </a:extLst>
          </p:cNvPr>
          <p:cNvSpPr txBox="1"/>
          <p:nvPr/>
        </p:nvSpPr>
        <p:spPr>
          <a:xfrm>
            <a:off x="9500391" y="722706"/>
            <a:ext cx="2395909" cy="1323439"/>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5 </a:t>
            </a:r>
            <a:r>
              <a:rPr lang="fr-FR" sz="1600" b="0" i="0" u="none" strike="noStrike" baseline="0" dirty="0">
                <a:solidFill>
                  <a:srgbClr val="0070C0"/>
                </a:solidFill>
                <a:latin typeface="Calibri" panose="020F0502020204030204" pitchFamily="34" charset="0"/>
                <a:cs typeface="Calibri" panose="020F0502020204030204" pitchFamily="34" charset="0"/>
              </a:rPr>
              <a:t>En quoi le réseau des chemins de fer vient illustrer la séparation entre France de l’ouest et France de l’est  ?</a:t>
            </a:r>
          </a:p>
        </p:txBody>
      </p:sp>
      <p:pic>
        <p:nvPicPr>
          <p:cNvPr id="2" name="Image 1">
            <a:extLst>
              <a:ext uri="{FF2B5EF4-FFF2-40B4-BE49-F238E27FC236}">
                <a16:creationId xmlns:a16="http://schemas.microsoft.com/office/drawing/2014/main" id="{A631176D-7910-EC01-FF9F-D8861DC9C63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5700" y="760783"/>
            <a:ext cx="4577909" cy="5031052"/>
          </a:xfrm>
          <a:prstGeom prst="rect">
            <a:avLst/>
          </a:prstGeom>
        </p:spPr>
      </p:pic>
      <p:sp>
        <p:nvSpPr>
          <p:cNvPr id="4" name="ZoneTexte 3">
            <a:extLst>
              <a:ext uri="{FF2B5EF4-FFF2-40B4-BE49-F238E27FC236}">
                <a16:creationId xmlns:a16="http://schemas.microsoft.com/office/drawing/2014/main" id="{62495D98-B92B-DE26-1E17-2D8CFA542021}"/>
              </a:ext>
            </a:extLst>
          </p:cNvPr>
          <p:cNvSpPr txBox="1"/>
          <p:nvPr/>
        </p:nvSpPr>
        <p:spPr>
          <a:xfrm>
            <a:off x="198407" y="432523"/>
            <a:ext cx="723686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05b : </a:t>
            </a:r>
            <a:r>
              <a:rPr lang="fr-FR" b="1" dirty="0">
                <a:solidFill>
                  <a:srgbClr val="0070C0"/>
                </a:solidFill>
                <a:latin typeface="Calibri" panose="020F0502020204030204" pitchFamily="34" charset="0"/>
                <a:cs typeface="Calibri" panose="020F0502020204030204" pitchFamily="34" charset="0"/>
              </a:rPr>
              <a:t>La France au début du XXe siècle – entre 1901 &amp; 1910</a:t>
            </a:r>
          </a:p>
        </p:txBody>
      </p:sp>
      <p:pic>
        <p:nvPicPr>
          <p:cNvPr id="6" name="Image 5">
            <a:extLst>
              <a:ext uri="{FF2B5EF4-FFF2-40B4-BE49-F238E27FC236}">
                <a16:creationId xmlns:a16="http://schemas.microsoft.com/office/drawing/2014/main" id="{CBAE21A5-63DC-7F65-73C3-C852EF80B0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98045" y="763355"/>
            <a:ext cx="4577910" cy="5031053"/>
          </a:xfrm>
          <a:prstGeom prst="rect">
            <a:avLst/>
          </a:prstGeom>
        </p:spPr>
      </p:pic>
      <p:cxnSp>
        <p:nvCxnSpPr>
          <p:cNvPr id="10" name="Connecteur droit 9">
            <a:extLst>
              <a:ext uri="{FF2B5EF4-FFF2-40B4-BE49-F238E27FC236}">
                <a16:creationId xmlns:a16="http://schemas.microsoft.com/office/drawing/2014/main" id="{607EDE47-5F78-0A7C-E690-AC463143FC37}"/>
              </a:ext>
            </a:extLst>
          </p:cNvPr>
          <p:cNvCxnSpPr/>
          <p:nvPr/>
        </p:nvCxnSpPr>
        <p:spPr>
          <a:xfrm>
            <a:off x="1876161" y="1768751"/>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C825A442-8B2C-D503-F23E-8673A93AC090}"/>
              </a:ext>
            </a:extLst>
          </p:cNvPr>
          <p:cNvCxnSpPr/>
          <p:nvPr/>
        </p:nvCxnSpPr>
        <p:spPr>
          <a:xfrm>
            <a:off x="6496652" y="1828373"/>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pic>
        <p:nvPicPr>
          <p:cNvPr id="15" name="Image 14">
            <a:hlinkClick r:id="rId4" action="ppaction://hlinksldjump"/>
            <a:extLst>
              <a:ext uri="{FF2B5EF4-FFF2-40B4-BE49-F238E27FC236}">
                <a16:creationId xmlns:a16="http://schemas.microsoft.com/office/drawing/2014/main" id="{16810619-6287-63DB-3AE2-1A6B155B85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5" name="ZoneTexte 4">
            <a:extLst>
              <a:ext uri="{FF2B5EF4-FFF2-40B4-BE49-F238E27FC236}">
                <a16:creationId xmlns:a16="http://schemas.microsoft.com/office/drawing/2014/main" id="{F4C99093-34A0-D974-D7B9-8CA4F6E43BAF}"/>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46158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EAEBBE3-E496-40AF-8D76-CA523BDC67B4}"/>
              </a:ext>
            </a:extLst>
          </p:cNvPr>
          <p:cNvSpPr txBox="1"/>
          <p:nvPr/>
        </p:nvSpPr>
        <p:spPr>
          <a:xfrm>
            <a:off x="9526385" y="760783"/>
            <a:ext cx="2562946"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7 )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5 </a:t>
            </a:r>
            <a:r>
              <a:rPr lang="fr-FR" sz="1600" b="0" i="0" u="none" strike="noStrike" baseline="0" dirty="0">
                <a:solidFill>
                  <a:srgbClr val="0070C0"/>
                </a:solidFill>
                <a:latin typeface="Calibri" panose="020F0502020204030204" pitchFamily="34" charset="0"/>
                <a:cs typeface="Calibri" panose="020F0502020204030204" pitchFamily="34" charset="0"/>
              </a:rPr>
              <a:t>Qu’est-ce que l’exode rural ? Où est-elle la plus massive ?</a:t>
            </a:r>
          </a:p>
        </p:txBody>
      </p:sp>
      <p:pic>
        <p:nvPicPr>
          <p:cNvPr id="15" name="Image 14">
            <a:extLst>
              <a:ext uri="{FF2B5EF4-FFF2-40B4-BE49-F238E27FC236}">
                <a16:creationId xmlns:a16="http://schemas.microsoft.com/office/drawing/2014/main" id="{3F7C2CEB-B9D4-155E-33C5-06F35151B9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5700" y="760783"/>
            <a:ext cx="4577909" cy="5031052"/>
          </a:xfrm>
          <a:prstGeom prst="rect">
            <a:avLst/>
          </a:prstGeom>
        </p:spPr>
      </p:pic>
      <p:sp>
        <p:nvSpPr>
          <p:cNvPr id="16" name="ZoneTexte 15">
            <a:extLst>
              <a:ext uri="{FF2B5EF4-FFF2-40B4-BE49-F238E27FC236}">
                <a16:creationId xmlns:a16="http://schemas.microsoft.com/office/drawing/2014/main" id="{6B0C329C-1CDE-F57A-A1E0-442BDABCC350}"/>
              </a:ext>
            </a:extLst>
          </p:cNvPr>
          <p:cNvSpPr txBox="1"/>
          <p:nvPr/>
        </p:nvSpPr>
        <p:spPr>
          <a:xfrm>
            <a:off x="198408" y="432523"/>
            <a:ext cx="6959774"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05c : </a:t>
            </a:r>
            <a:r>
              <a:rPr lang="fr-FR" b="1" dirty="0">
                <a:solidFill>
                  <a:srgbClr val="0070C0"/>
                </a:solidFill>
                <a:latin typeface="Calibri" panose="020F0502020204030204" pitchFamily="34" charset="0"/>
                <a:cs typeface="Calibri" panose="020F0502020204030204" pitchFamily="34" charset="0"/>
              </a:rPr>
              <a:t>La France au début du XXe siècle – entre 1901 &amp; 1910</a:t>
            </a:r>
          </a:p>
        </p:txBody>
      </p:sp>
      <p:pic>
        <p:nvPicPr>
          <p:cNvPr id="17" name="Image 16">
            <a:extLst>
              <a:ext uri="{FF2B5EF4-FFF2-40B4-BE49-F238E27FC236}">
                <a16:creationId xmlns:a16="http://schemas.microsoft.com/office/drawing/2014/main" id="{7FE7DAB0-FBF0-4A65-19A1-815B97F692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98045" y="763355"/>
            <a:ext cx="4577910" cy="5031053"/>
          </a:xfrm>
          <a:prstGeom prst="rect">
            <a:avLst/>
          </a:prstGeom>
        </p:spPr>
      </p:pic>
      <p:cxnSp>
        <p:nvCxnSpPr>
          <p:cNvPr id="18" name="Connecteur droit 17">
            <a:extLst>
              <a:ext uri="{FF2B5EF4-FFF2-40B4-BE49-F238E27FC236}">
                <a16:creationId xmlns:a16="http://schemas.microsoft.com/office/drawing/2014/main" id="{42CE8743-E528-2737-7D66-048E1E43A984}"/>
              </a:ext>
            </a:extLst>
          </p:cNvPr>
          <p:cNvCxnSpPr/>
          <p:nvPr/>
        </p:nvCxnSpPr>
        <p:spPr>
          <a:xfrm>
            <a:off x="1876161" y="1768751"/>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DBF17BF5-5F2E-655B-48FB-423942C558C8}"/>
              </a:ext>
            </a:extLst>
          </p:cNvPr>
          <p:cNvCxnSpPr/>
          <p:nvPr/>
        </p:nvCxnSpPr>
        <p:spPr>
          <a:xfrm>
            <a:off x="6496652" y="1828373"/>
            <a:ext cx="1694046" cy="2897204"/>
          </a:xfrm>
          <a:prstGeom prst="line">
            <a:avLst/>
          </a:prstGeom>
          <a:ln w="63500">
            <a:solidFill>
              <a:srgbClr val="00B050"/>
            </a:solidFill>
            <a:prstDash val="sysDash"/>
          </a:ln>
        </p:spPr>
        <p:style>
          <a:lnRef idx="1">
            <a:schemeClr val="accent1"/>
          </a:lnRef>
          <a:fillRef idx="0">
            <a:schemeClr val="accent1"/>
          </a:fillRef>
          <a:effectRef idx="0">
            <a:schemeClr val="accent1"/>
          </a:effectRef>
          <a:fontRef idx="minor">
            <a:schemeClr val="tx1"/>
          </a:fontRef>
        </p:style>
      </p:cxnSp>
      <p:pic>
        <p:nvPicPr>
          <p:cNvPr id="20" name="Image 19">
            <a:hlinkClick r:id="rId4" action="ppaction://hlinksldjump"/>
            <a:extLst>
              <a:ext uri="{FF2B5EF4-FFF2-40B4-BE49-F238E27FC236}">
                <a16:creationId xmlns:a16="http://schemas.microsoft.com/office/drawing/2014/main" id="{6011EDDB-532A-140E-9183-CD3C6F8A52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B9DB3899-06D8-9114-4B97-93BB860E1EFF}"/>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223201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69243DA-4C9D-4F9E-A5F2-3ED4091D60F0}"/>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06 : </a:t>
            </a:r>
            <a:r>
              <a:rPr lang="fr-FR" b="1" dirty="0">
                <a:solidFill>
                  <a:srgbClr val="0070C0"/>
                </a:solidFill>
                <a:latin typeface="Calibri" panose="020F0502020204030204" pitchFamily="34" charset="0"/>
                <a:cs typeface="Calibri" panose="020F0502020204030204" pitchFamily="34" charset="0"/>
              </a:rPr>
              <a:t>Population active (en % de la population totale), 1856-1946</a:t>
            </a:r>
          </a:p>
        </p:txBody>
      </p:sp>
      <p:pic>
        <p:nvPicPr>
          <p:cNvPr id="7" name="Image 6">
            <a:extLst>
              <a:ext uri="{FF2B5EF4-FFF2-40B4-BE49-F238E27FC236}">
                <a16:creationId xmlns:a16="http://schemas.microsoft.com/office/drawing/2014/main" id="{3A923201-5E59-4EB0-BB41-614BDBF864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419" y="801856"/>
            <a:ext cx="4796288" cy="3187356"/>
          </a:xfrm>
          <a:prstGeom prst="rect">
            <a:avLst/>
          </a:prstGeom>
        </p:spPr>
      </p:pic>
      <p:sp>
        <p:nvSpPr>
          <p:cNvPr id="9" name="ZoneTexte 8">
            <a:extLst>
              <a:ext uri="{FF2B5EF4-FFF2-40B4-BE49-F238E27FC236}">
                <a16:creationId xmlns:a16="http://schemas.microsoft.com/office/drawing/2014/main" id="{8D0C6B78-7E3E-42FE-86DF-C2307E484BCC}"/>
              </a:ext>
            </a:extLst>
          </p:cNvPr>
          <p:cNvSpPr txBox="1"/>
          <p:nvPr/>
        </p:nvSpPr>
        <p:spPr>
          <a:xfrm>
            <a:off x="5331123" y="832266"/>
            <a:ext cx="590621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6 </a:t>
            </a:r>
            <a:r>
              <a:rPr lang="fr-FR" sz="1600" dirty="0">
                <a:solidFill>
                  <a:srgbClr val="0070C0"/>
                </a:solidFill>
                <a:latin typeface="Calibri" panose="020F0502020204030204" pitchFamily="34" charset="0"/>
                <a:cs typeface="Calibri" panose="020F0502020204030204" pitchFamily="34" charset="0"/>
              </a:rPr>
              <a:t>Qu’est-ce que la population active ?</a:t>
            </a:r>
          </a:p>
          <a:p>
            <a:r>
              <a:rPr lang="fr-FR" sz="1600" b="0" i="0" u="none" strike="noStrike" baseline="0" dirty="0">
                <a:solidFill>
                  <a:srgbClr val="0070C0"/>
                </a:solidFill>
                <a:latin typeface="Calibri" panose="020F0502020204030204" pitchFamily="34" charset="0"/>
                <a:cs typeface="Calibri" panose="020F0502020204030204" pitchFamily="34" charset="0"/>
              </a:rPr>
              <a:t>Comment évolue-t-elle entre le milieu du XIXe et le milieu du XXe s. ?</a:t>
            </a:r>
          </a:p>
        </p:txBody>
      </p:sp>
      <p:sp>
        <p:nvSpPr>
          <p:cNvPr id="15" name="ZoneTexte 14">
            <a:extLst>
              <a:ext uri="{FF2B5EF4-FFF2-40B4-BE49-F238E27FC236}">
                <a16:creationId xmlns:a16="http://schemas.microsoft.com/office/drawing/2014/main" id="{98F0F225-1F59-4CD1-A0F6-0EAE0ACFF356}"/>
              </a:ext>
            </a:extLst>
          </p:cNvPr>
          <p:cNvSpPr txBox="1"/>
          <p:nvPr/>
        </p:nvSpPr>
        <p:spPr>
          <a:xfrm>
            <a:off x="105791" y="4040906"/>
            <a:ext cx="7841412"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07 : </a:t>
            </a:r>
            <a:r>
              <a:rPr lang="fr-FR" b="1" dirty="0">
                <a:solidFill>
                  <a:srgbClr val="0070C0"/>
                </a:solidFill>
                <a:latin typeface="Calibri" panose="020F0502020204030204" pitchFamily="34" charset="0"/>
                <a:cs typeface="Calibri" panose="020F0502020204030204" pitchFamily="34" charset="0"/>
              </a:rPr>
              <a:t>Secteurs d’activité (en % de la population active), 1866-1946</a:t>
            </a:r>
          </a:p>
        </p:txBody>
      </p:sp>
      <p:pic>
        <p:nvPicPr>
          <p:cNvPr id="17" name="Image 16">
            <a:extLst>
              <a:ext uri="{FF2B5EF4-FFF2-40B4-BE49-F238E27FC236}">
                <a16:creationId xmlns:a16="http://schemas.microsoft.com/office/drawing/2014/main" id="{810A05C9-6B38-4D3A-8D60-23CE378174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636" y="4410238"/>
            <a:ext cx="3434967" cy="2262773"/>
          </a:xfrm>
          <a:prstGeom prst="rect">
            <a:avLst/>
          </a:prstGeom>
        </p:spPr>
      </p:pic>
      <p:sp>
        <p:nvSpPr>
          <p:cNvPr id="4" name="ZoneTexte 3">
            <a:extLst>
              <a:ext uri="{FF2B5EF4-FFF2-40B4-BE49-F238E27FC236}">
                <a16:creationId xmlns:a16="http://schemas.microsoft.com/office/drawing/2014/main" id="{E38FE0A4-81B2-7AE5-5215-885D7E583164}"/>
              </a:ext>
            </a:extLst>
          </p:cNvPr>
          <p:cNvSpPr txBox="1"/>
          <p:nvPr/>
        </p:nvSpPr>
        <p:spPr>
          <a:xfrm>
            <a:off x="5366646" y="4390988"/>
            <a:ext cx="6597556"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7 </a:t>
            </a:r>
            <a:r>
              <a:rPr lang="fr-FR" sz="1600" dirty="0">
                <a:solidFill>
                  <a:srgbClr val="0070C0"/>
                </a:solidFill>
                <a:latin typeface="Calibri" panose="020F0502020204030204" pitchFamily="34" charset="0"/>
                <a:cs typeface="Calibri" panose="020F0502020204030204" pitchFamily="34" charset="0"/>
              </a:rPr>
              <a:t>Que représente l’histogramme ? </a:t>
            </a:r>
            <a:r>
              <a:rPr lang="fr-FR" sz="1600" b="0" i="0" u="none" strike="noStrike" baseline="0" dirty="0">
                <a:solidFill>
                  <a:srgbClr val="0070C0"/>
                </a:solidFill>
                <a:latin typeface="Calibri" panose="020F0502020204030204" pitchFamily="34" charset="0"/>
                <a:cs typeface="Calibri" panose="020F0502020204030204" pitchFamily="34" charset="0"/>
              </a:rPr>
              <a:t>Comment  évolue les 3 secteurs ?</a:t>
            </a:r>
          </a:p>
        </p:txBody>
      </p:sp>
      <p:pic>
        <p:nvPicPr>
          <p:cNvPr id="6" name="Image 5">
            <a:hlinkClick r:id="rId4" action="ppaction://hlinksldjump"/>
            <a:extLst>
              <a:ext uri="{FF2B5EF4-FFF2-40B4-BE49-F238E27FC236}">
                <a16:creationId xmlns:a16="http://schemas.microsoft.com/office/drawing/2014/main" id="{07EE5CEB-A8E7-78D3-F7E3-8BB18A9CC0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 name="ZoneTexte 1">
            <a:extLst>
              <a:ext uri="{FF2B5EF4-FFF2-40B4-BE49-F238E27FC236}">
                <a16:creationId xmlns:a16="http://schemas.microsoft.com/office/drawing/2014/main" id="{3AE60249-01E8-191F-1453-B5BCC4747301}"/>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83006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5"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6CB6854-8580-4330-AAB7-E95CC7D42029}"/>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08 : </a:t>
            </a:r>
            <a:r>
              <a:rPr lang="fr-FR" b="1" dirty="0">
                <a:solidFill>
                  <a:srgbClr val="0070C0"/>
                </a:solidFill>
                <a:latin typeface="Calibri" panose="020F0502020204030204" pitchFamily="34" charset="0"/>
                <a:cs typeface="Calibri" panose="020F0502020204030204" pitchFamily="34" charset="0"/>
              </a:rPr>
              <a:t>La Paie des moissonneurs, vers 1880</a:t>
            </a:r>
          </a:p>
        </p:txBody>
      </p:sp>
      <p:sp>
        <p:nvSpPr>
          <p:cNvPr id="9" name="ZoneTexte 8">
            <a:extLst>
              <a:ext uri="{FF2B5EF4-FFF2-40B4-BE49-F238E27FC236}">
                <a16:creationId xmlns:a16="http://schemas.microsoft.com/office/drawing/2014/main" id="{CF090EF5-41FC-4875-8D9D-18B0D7E72BBE}"/>
              </a:ext>
            </a:extLst>
          </p:cNvPr>
          <p:cNvSpPr txBox="1"/>
          <p:nvPr/>
        </p:nvSpPr>
        <p:spPr>
          <a:xfrm>
            <a:off x="7919049" y="862677"/>
            <a:ext cx="397102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8 </a:t>
            </a:r>
            <a:r>
              <a:rPr lang="fr-FR" sz="1600" dirty="0">
                <a:solidFill>
                  <a:srgbClr val="0070C0"/>
                </a:solidFill>
                <a:latin typeface="Calibri" panose="020F0502020204030204" pitchFamily="34" charset="0"/>
                <a:cs typeface="Calibri" panose="020F0502020204030204" pitchFamily="34" charset="0"/>
              </a:rPr>
              <a:t>Comment s’organise la moisson vers 1880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5" name="Image 14">
            <a:extLst>
              <a:ext uri="{FF2B5EF4-FFF2-40B4-BE49-F238E27FC236}">
                <a16:creationId xmlns:a16="http://schemas.microsoft.com/office/drawing/2014/main" id="{03467B10-221E-4FEB-98A0-5DE45E83BF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4" y="862677"/>
            <a:ext cx="7460923" cy="5296583"/>
          </a:xfrm>
          <a:prstGeom prst="rect">
            <a:avLst/>
          </a:prstGeom>
        </p:spPr>
      </p:pic>
      <p:sp>
        <p:nvSpPr>
          <p:cNvPr id="16" name="ZoneTexte 15">
            <a:extLst>
              <a:ext uri="{FF2B5EF4-FFF2-40B4-BE49-F238E27FC236}">
                <a16:creationId xmlns:a16="http://schemas.microsoft.com/office/drawing/2014/main" id="{F14CA2FB-350C-4A47-975A-4DBD49E3A31F}"/>
              </a:ext>
            </a:extLst>
          </p:cNvPr>
          <p:cNvSpPr txBox="1"/>
          <p:nvPr/>
        </p:nvSpPr>
        <p:spPr>
          <a:xfrm>
            <a:off x="1705002" y="6117700"/>
            <a:ext cx="6257932" cy="307777"/>
          </a:xfrm>
          <a:prstGeom prst="rect">
            <a:avLst/>
          </a:prstGeom>
          <a:noFill/>
        </p:spPr>
        <p:txBody>
          <a:bodyPr wrap="none" rtlCol="0">
            <a:spAutoFit/>
          </a:bodyPr>
          <a:lstStyle/>
          <a:p>
            <a:r>
              <a:rPr lang="fr-FR" sz="1400" b="1" dirty="0"/>
              <a:t>Léon-Augustin LHERMITTE, </a:t>
            </a:r>
            <a:r>
              <a:rPr lang="fr-FR" sz="1400" b="1" i="1" dirty="0"/>
              <a:t>La Paye des moissonneurs</a:t>
            </a:r>
            <a:r>
              <a:rPr lang="fr-FR" sz="1400" b="1" dirty="0"/>
              <a:t>, 1882. </a:t>
            </a:r>
            <a:r>
              <a:rPr lang="fr-FR" sz="1400" dirty="0"/>
              <a:t>Musée d’Orsay, Paris.</a:t>
            </a:r>
          </a:p>
        </p:txBody>
      </p:sp>
      <p:pic>
        <p:nvPicPr>
          <p:cNvPr id="2" name="Image 1">
            <a:hlinkClick r:id="rId3" action="ppaction://hlinksldjump"/>
            <a:extLst>
              <a:ext uri="{FF2B5EF4-FFF2-40B4-BE49-F238E27FC236}">
                <a16:creationId xmlns:a16="http://schemas.microsoft.com/office/drawing/2014/main" id="{2FB36E42-4C1C-5E04-E96A-CF104CB1EF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2A07FECF-FCE8-B1D8-7494-D0894CEA06CD}"/>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1246599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6CB6854-8580-4330-AAB7-E95CC7D42029}"/>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09 : </a:t>
            </a:r>
            <a:r>
              <a:rPr lang="fr-FR" b="1" dirty="0">
                <a:solidFill>
                  <a:srgbClr val="0070C0"/>
                </a:solidFill>
                <a:latin typeface="Calibri" panose="020F0502020204030204" pitchFamily="34" charset="0"/>
                <a:cs typeface="Calibri" panose="020F0502020204030204" pitchFamily="34" charset="0"/>
              </a:rPr>
              <a:t>Jour de battage vers 1920</a:t>
            </a:r>
          </a:p>
        </p:txBody>
      </p:sp>
      <p:sp>
        <p:nvSpPr>
          <p:cNvPr id="9" name="ZoneTexte 8">
            <a:extLst>
              <a:ext uri="{FF2B5EF4-FFF2-40B4-BE49-F238E27FC236}">
                <a16:creationId xmlns:a16="http://schemas.microsoft.com/office/drawing/2014/main" id="{CF090EF5-41FC-4875-8D9D-18B0D7E72BBE}"/>
              </a:ext>
            </a:extLst>
          </p:cNvPr>
          <p:cNvSpPr txBox="1"/>
          <p:nvPr/>
        </p:nvSpPr>
        <p:spPr>
          <a:xfrm>
            <a:off x="7919049" y="832266"/>
            <a:ext cx="397102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9 </a:t>
            </a:r>
            <a:r>
              <a:rPr lang="fr-FR" sz="1600" dirty="0">
                <a:solidFill>
                  <a:srgbClr val="0070C0"/>
                </a:solidFill>
                <a:latin typeface="Calibri" panose="020F0502020204030204" pitchFamily="34" charset="0"/>
                <a:cs typeface="Calibri" panose="020F0502020204030204" pitchFamily="34" charset="0"/>
              </a:rPr>
              <a:t>Comment s’organise le travail agricole au début du XXe 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3" name="Image 12">
            <a:extLst>
              <a:ext uri="{FF2B5EF4-FFF2-40B4-BE49-F238E27FC236}">
                <a16:creationId xmlns:a16="http://schemas.microsoft.com/office/drawing/2014/main" id="{134B76E3-9796-47B4-AF6A-F5929F9CC4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5" y="832266"/>
            <a:ext cx="7496156" cy="5723809"/>
          </a:xfrm>
          <a:prstGeom prst="rect">
            <a:avLst/>
          </a:prstGeom>
        </p:spPr>
      </p:pic>
      <p:pic>
        <p:nvPicPr>
          <p:cNvPr id="2" name="Image 1">
            <a:hlinkClick r:id="rId3" action="ppaction://hlinksldjump"/>
            <a:extLst>
              <a:ext uri="{FF2B5EF4-FFF2-40B4-BE49-F238E27FC236}">
                <a16:creationId xmlns:a16="http://schemas.microsoft.com/office/drawing/2014/main" id="{5AD123C1-5DF1-507C-B33C-955D7598B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A5299A5E-1D59-8EC8-008B-F2DDFE8EF912}"/>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1385283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2195735-1A60-41CC-B092-AC4787043B91}"/>
              </a:ext>
            </a:extLst>
          </p:cNvPr>
          <p:cNvSpPr txBox="1"/>
          <p:nvPr/>
        </p:nvSpPr>
        <p:spPr>
          <a:xfrm>
            <a:off x="198408" y="432523"/>
            <a:ext cx="805707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10 : </a:t>
            </a:r>
            <a:r>
              <a:rPr lang="fr-FR" b="1" dirty="0">
                <a:solidFill>
                  <a:srgbClr val="0070C0"/>
                </a:solidFill>
                <a:latin typeface="Calibri" panose="020F0502020204030204" pitchFamily="34" charset="0"/>
                <a:cs typeface="Calibri" panose="020F0502020204030204" pitchFamily="34" charset="0"/>
              </a:rPr>
              <a:t>Réclame pour le tracteur agricole, vers 1947</a:t>
            </a:r>
          </a:p>
        </p:txBody>
      </p:sp>
      <p:sp>
        <p:nvSpPr>
          <p:cNvPr id="7" name="ZoneTexte 6">
            <a:extLst>
              <a:ext uri="{FF2B5EF4-FFF2-40B4-BE49-F238E27FC236}">
                <a16:creationId xmlns:a16="http://schemas.microsoft.com/office/drawing/2014/main" id="{FDBD1300-852C-4F75-A840-43B8765A5933}"/>
              </a:ext>
            </a:extLst>
          </p:cNvPr>
          <p:cNvSpPr txBox="1"/>
          <p:nvPr/>
        </p:nvSpPr>
        <p:spPr>
          <a:xfrm>
            <a:off x="6096000" y="832266"/>
            <a:ext cx="5794075"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10 </a:t>
            </a:r>
            <a:r>
              <a:rPr lang="fr-FR" sz="1600" dirty="0">
                <a:solidFill>
                  <a:srgbClr val="0070C0"/>
                </a:solidFill>
                <a:latin typeface="Calibri" panose="020F0502020204030204" pitchFamily="34" charset="0"/>
                <a:cs typeface="Calibri" panose="020F0502020204030204" pitchFamily="34" charset="0"/>
              </a:rPr>
              <a:t>Que nous indique cette annonce publicitaire du milieu du XXe 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8DC9B308-AAC0-4C07-B041-0C14CBEAC251}"/>
              </a:ext>
            </a:extLst>
          </p:cNvPr>
          <p:cNvSpPr txBox="1"/>
          <p:nvPr/>
        </p:nvSpPr>
        <p:spPr>
          <a:xfrm>
            <a:off x="6096000" y="1417041"/>
            <a:ext cx="5125876" cy="1477328"/>
          </a:xfrm>
          <a:prstGeom prst="rect">
            <a:avLst/>
          </a:prstGeom>
          <a:noFill/>
        </p:spPr>
        <p:txBody>
          <a:bodyPr wrap="square">
            <a:spAutoFit/>
          </a:bodyPr>
          <a:lstStyle/>
          <a:p>
            <a:r>
              <a:rPr lang="fr-FR" b="1" dirty="0">
                <a:solidFill>
                  <a:schemeClr val="accent4">
                    <a:lumMod val="50000"/>
                  </a:schemeClr>
                </a:solidFill>
                <a:latin typeface="Calibri" panose="020F0502020204030204" pitchFamily="34" charset="0"/>
                <a:cs typeface="Calibri" panose="020F0502020204030204" pitchFamily="34" charset="0"/>
              </a:rPr>
              <a:t>Après la Seconde Guerre mondiale</a:t>
            </a:r>
            <a:r>
              <a:rPr lang="fr-FR" dirty="0">
                <a:solidFill>
                  <a:schemeClr val="accent4">
                    <a:lumMod val="50000"/>
                  </a:schemeClr>
                </a:solidFill>
                <a:latin typeface="Calibri" panose="020F0502020204030204" pitchFamily="34" charset="0"/>
                <a:cs typeface="Calibri" panose="020F0502020204030204" pitchFamily="34" charset="0"/>
              </a:rPr>
              <a:t>, la mécanisation va se développer avec l’</a:t>
            </a:r>
            <a:r>
              <a:rPr lang="fr-FR" b="1" dirty="0">
                <a:solidFill>
                  <a:schemeClr val="accent4">
                    <a:lumMod val="50000"/>
                  </a:schemeClr>
                </a:solidFill>
                <a:latin typeface="Calibri" panose="020F0502020204030204" pitchFamily="34" charset="0"/>
                <a:cs typeface="Calibri" panose="020F0502020204030204" pitchFamily="34" charset="0"/>
              </a:rPr>
              <a:t>utilisation massive du tracteur</a:t>
            </a:r>
            <a:r>
              <a:rPr lang="fr-FR" dirty="0">
                <a:solidFill>
                  <a:schemeClr val="accent4">
                    <a:lumMod val="50000"/>
                  </a:schemeClr>
                </a:solidFill>
                <a:latin typeface="Calibri" panose="020F0502020204030204" pitchFamily="34" charset="0"/>
                <a:cs typeface="Calibri" panose="020F0502020204030204" pitchFamily="34" charset="0"/>
              </a:rPr>
              <a:t>. Il est un </a:t>
            </a:r>
            <a:r>
              <a:rPr lang="fr-FR" b="1" dirty="0">
                <a:solidFill>
                  <a:schemeClr val="accent4">
                    <a:lumMod val="50000"/>
                  </a:schemeClr>
                </a:solidFill>
                <a:latin typeface="Calibri" panose="020F0502020204030204" pitchFamily="34" charset="0"/>
                <a:cs typeface="Calibri" panose="020F0502020204030204" pitchFamily="34" charset="0"/>
              </a:rPr>
              <a:t>symbole du développement des machines-outils</a:t>
            </a:r>
            <a:r>
              <a:rPr lang="fr-FR" dirty="0">
                <a:solidFill>
                  <a:schemeClr val="accent4">
                    <a:lumMod val="50000"/>
                  </a:schemeClr>
                </a:solidFill>
                <a:latin typeface="Calibri" panose="020F0502020204030204" pitchFamily="34" charset="0"/>
                <a:cs typeface="Calibri" panose="020F0502020204030204" pitchFamily="34" charset="0"/>
              </a:rPr>
              <a:t> qui se répandent dans les campagnes aux dépends des ouvriers agricoles.</a:t>
            </a:r>
          </a:p>
        </p:txBody>
      </p:sp>
      <p:pic>
        <p:nvPicPr>
          <p:cNvPr id="11" name="Image 10">
            <a:extLst>
              <a:ext uri="{FF2B5EF4-FFF2-40B4-BE49-F238E27FC236}">
                <a16:creationId xmlns:a16="http://schemas.microsoft.com/office/drawing/2014/main" id="{F5E64E67-5231-4B5D-AB78-9652A5D2AA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5" y="832265"/>
            <a:ext cx="4809090" cy="5901265"/>
          </a:xfrm>
          <a:prstGeom prst="rect">
            <a:avLst/>
          </a:prstGeom>
        </p:spPr>
      </p:pic>
      <p:pic>
        <p:nvPicPr>
          <p:cNvPr id="2" name="Image 1">
            <a:hlinkClick r:id="rId3" action="ppaction://hlinksldjump"/>
            <a:extLst>
              <a:ext uri="{FF2B5EF4-FFF2-40B4-BE49-F238E27FC236}">
                <a16:creationId xmlns:a16="http://schemas.microsoft.com/office/drawing/2014/main" id="{8DDC49A9-46BD-363F-DF1C-0C25B4C9AD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A859C275-A02A-934F-23FF-812999F39A0A}"/>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171816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2195735-1A60-41CC-B092-AC4787043B91}"/>
              </a:ext>
            </a:extLst>
          </p:cNvPr>
          <p:cNvSpPr txBox="1"/>
          <p:nvPr/>
        </p:nvSpPr>
        <p:spPr>
          <a:xfrm>
            <a:off x="198409" y="432523"/>
            <a:ext cx="436496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11 : </a:t>
            </a:r>
            <a:r>
              <a:rPr lang="fr-FR" b="1" dirty="0">
                <a:solidFill>
                  <a:srgbClr val="0070C0"/>
                </a:solidFill>
                <a:latin typeface="Calibri" panose="020F0502020204030204" pitchFamily="34" charset="0"/>
                <a:cs typeface="Calibri" panose="020F0502020204030204" pitchFamily="34" charset="0"/>
              </a:rPr>
              <a:t>l’artisan-paysan à domicile</a:t>
            </a:r>
          </a:p>
        </p:txBody>
      </p:sp>
      <p:sp>
        <p:nvSpPr>
          <p:cNvPr id="7" name="ZoneTexte 6">
            <a:extLst>
              <a:ext uri="{FF2B5EF4-FFF2-40B4-BE49-F238E27FC236}">
                <a16:creationId xmlns:a16="http://schemas.microsoft.com/office/drawing/2014/main" id="{FDBD1300-852C-4F75-A840-43B8765A5933}"/>
              </a:ext>
            </a:extLst>
          </p:cNvPr>
          <p:cNvSpPr txBox="1"/>
          <p:nvPr/>
        </p:nvSpPr>
        <p:spPr>
          <a:xfrm>
            <a:off x="9740767" y="861663"/>
            <a:ext cx="2367814" cy="1569660"/>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11 &amp; 12 </a:t>
            </a:r>
            <a:r>
              <a:rPr lang="fr-FR" sz="1600" dirty="0">
                <a:solidFill>
                  <a:srgbClr val="0070C0"/>
                </a:solidFill>
                <a:latin typeface="Calibri" panose="020F0502020204030204" pitchFamily="34" charset="0"/>
                <a:cs typeface="Calibri" panose="020F0502020204030204" pitchFamily="34" charset="0"/>
              </a:rPr>
              <a:t>Où travaille le tisserand au XIXe s. ? Expliquez en quelques mots comment fonctionne le </a:t>
            </a:r>
            <a:r>
              <a:rPr lang="fr-FR" sz="1600" i="1" dirty="0" err="1">
                <a:solidFill>
                  <a:srgbClr val="0070C0"/>
                </a:solidFill>
                <a:latin typeface="Calibri" panose="020F0502020204030204" pitchFamily="34" charset="0"/>
                <a:cs typeface="Calibri" panose="020F0502020204030204" pitchFamily="34" charset="0"/>
              </a:rPr>
              <a:t>domestic</a:t>
            </a:r>
            <a:r>
              <a:rPr lang="fr-FR" sz="1600" i="1" dirty="0">
                <a:solidFill>
                  <a:srgbClr val="0070C0"/>
                </a:solidFill>
                <a:latin typeface="Calibri" panose="020F0502020204030204" pitchFamily="34" charset="0"/>
                <a:cs typeface="Calibri" panose="020F0502020204030204" pitchFamily="34" charset="0"/>
              </a:rPr>
              <a:t>-system</a:t>
            </a:r>
            <a:r>
              <a:rPr lang="fr-FR" sz="1600" dirty="0">
                <a:solidFill>
                  <a:srgbClr val="0070C0"/>
                </a:solidFill>
                <a:latin typeface="Calibri" panose="020F0502020204030204" pitchFamily="34" charset="0"/>
                <a:cs typeface="Calibri" panose="020F0502020204030204" pitchFamily="34" charset="0"/>
              </a:rPr>
              <a:t>…</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19E03939-2024-41F3-9FD0-5F107994FE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25" y="832265"/>
            <a:ext cx="3567340" cy="4073671"/>
          </a:xfrm>
          <a:prstGeom prst="rect">
            <a:avLst/>
          </a:prstGeom>
        </p:spPr>
      </p:pic>
      <p:sp>
        <p:nvSpPr>
          <p:cNvPr id="6" name="ZoneTexte 5">
            <a:extLst>
              <a:ext uri="{FF2B5EF4-FFF2-40B4-BE49-F238E27FC236}">
                <a16:creationId xmlns:a16="http://schemas.microsoft.com/office/drawing/2014/main" id="{146B1FDC-24E2-47BA-A5B5-C6E01AFA7553}"/>
              </a:ext>
            </a:extLst>
          </p:cNvPr>
          <p:cNvSpPr txBox="1"/>
          <p:nvPr/>
        </p:nvSpPr>
        <p:spPr>
          <a:xfrm>
            <a:off x="1215991" y="4936346"/>
            <a:ext cx="2774286" cy="523220"/>
          </a:xfrm>
          <a:prstGeom prst="rect">
            <a:avLst/>
          </a:prstGeom>
          <a:noFill/>
        </p:spPr>
        <p:txBody>
          <a:bodyPr wrap="none" rtlCol="0">
            <a:spAutoFit/>
          </a:bodyPr>
          <a:lstStyle/>
          <a:p>
            <a:r>
              <a:rPr lang="fr-FR" sz="1400" b="1" dirty="0"/>
              <a:t>Paul SÉRUSIER, </a:t>
            </a:r>
            <a:r>
              <a:rPr lang="fr-FR" sz="1400" b="1" i="1" dirty="0"/>
              <a:t>Le Tisserand</a:t>
            </a:r>
            <a:r>
              <a:rPr lang="fr-FR" sz="1400" b="1" dirty="0"/>
              <a:t>, 1888.</a:t>
            </a:r>
          </a:p>
          <a:p>
            <a:r>
              <a:rPr lang="fr-FR" sz="1400" dirty="0"/>
              <a:t>Musée d’Art e d’Archéologie, Senlis.</a:t>
            </a:r>
          </a:p>
        </p:txBody>
      </p:sp>
      <p:sp>
        <p:nvSpPr>
          <p:cNvPr id="12" name="ZoneTexte 11">
            <a:extLst>
              <a:ext uri="{FF2B5EF4-FFF2-40B4-BE49-F238E27FC236}">
                <a16:creationId xmlns:a16="http://schemas.microsoft.com/office/drawing/2014/main" id="{4F5575BF-B12F-45F9-9B28-F793C7B7DC5A}"/>
              </a:ext>
            </a:extLst>
          </p:cNvPr>
          <p:cNvSpPr txBox="1"/>
          <p:nvPr/>
        </p:nvSpPr>
        <p:spPr>
          <a:xfrm>
            <a:off x="3990277" y="733246"/>
            <a:ext cx="5629478" cy="6124754"/>
          </a:xfrm>
          <a:prstGeom prst="rect">
            <a:avLst/>
          </a:prstGeom>
          <a:noFill/>
        </p:spPr>
        <p:txBody>
          <a:bodyPr wrap="square">
            <a:spAutoFit/>
          </a:bodyPr>
          <a:lstStyle/>
          <a:p>
            <a:pPr algn="just"/>
            <a:r>
              <a:rPr lang="fr-FR" sz="1400" dirty="0"/>
              <a:t>« ...L'industrie cotonnière normande, si elle est la plus puissante, est aussi la plus arriérée. » Ce système proto-industriel se développe en opposition avec les lois du marché ; la vente des étoffes sur le territoire national est quasi uniquement constituée de ce qui est produit sur le territoire. Pour décourager la concurrence étrangère, les pouvoirs publics ont instauré aux frontières des droits de douane prohibitifs, qui ont bien sûr pour conséquence directe de rendre invendables des produits manufacturés, a priori meilleur marché. De ce fait, le fabricant rouennais est éminemment protectionniste, […] ce qui va faire prendre à la France en général et à la région rouennaise en particulier, un retard considérable sur le voisin britannique en matière de révolution industrielle. « Faible rémunération des tisserands de plus en plus ruraux (quelques 65.000, disséminés principalement dans le pays de Caux), absence de concurrents sérieux sur le marché ; tout incite à garder ce </a:t>
            </a:r>
            <a:r>
              <a:rPr lang="fr-FR" sz="1400" i="1" dirty="0" err="1"/>
              <a:t>domestic</a:t>
            </a:r>
            <a:r>
              <a:rPr lang="fr-FR" sz="1400" i="1" dirty="0"/>
              <a:t>-system</a:t>
            </a:r>
            <a:r>
              <a:rPr lang="fr-FR" sz="1400" dirty="0"/>
              <a:t> archaïque mais rentable pour ceux qui le dirigent. » Le tisserand n'est pas directement en rapport avec le "fabricant", qui habite en général Rouen. Un commissionnaire, appelé « porteur » ou encore « facteur », sert d'intermédiaire. Il s'engage vis à vis du fabricant à faire tisser un certain nombre de coupes (« longueurs). Pour cela, le fabricant lui remet des chaînes et des filés pour trame qu'il aura à charge de faire distribuer et qu'il viendra rechercher, une fois tissés. Les transactions se font généralement de marché à marché. Le tisserand se rend au marché hebdomadaire pour y rencontrer le « facteur en rouennerie ». Il lui achète du travail pour une semaine et lui cède les coupes effectuées la semaine écoulée. Puis le commissionnaire passe successivement du marché communal au marché de la halle aux toiles de Rouen, à moins que ce ne soit directement chez le fabricant qui lui remet un droit de commission.</a:t>
            </a:r>
          </a:p>
          <a:p>
            <a:pPr algn="r"/>
            <a:r>
              <a:rPr lang="fr-FR" sz="1400" dirty="0"/>
              <a:t>J.-B. DUMAINE, </a:t>
            </a:r>
            <a:r>
              <a:rPr lang="fr-FR" sz="1400" i="1" dirty="0"/>
              <a:t>De Veules à Veules-les-Roses</a:t>
            </a:r>
            <a:r>
              <a:rPr lang="fr-FR" sz="1400" dirty="0"/>
              <a:t>, 1996.</a:t>
            </a:r>
          </a:p>
        </p:txBody>
      </p:sp>
      <p:sp>
        <p:nvSpPr>
          <p:cNvPr id="14" name="ZoneTexte 13">
            <a:extLst>
              <a:ext uri="{FF2B5EF4-FFF2-40B4-BE49-F238E27FC236}">
                <a16:creationId xmlns:a16="http://schemas.microsoft.com/office/drawing/2014/main" id="{ABAB9BE3-037E-48E3-B46F-AE328079D255}"/>
              </a:ext>
            </a:extLst>
          </p:cNvPr>
          <p:cNvSpPr txBox="1"/>
          <p:nvPr/>
        </p:nvSpPr>
        <p:spPr>
          <a:xfrm>
            <a:off x="4451230" y="429245"/>
            <a:ext cx="436496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12 : </a:t>
            </a:r>
            <a:r>
              <a:rPr lang="fr-FR" b="1" dirty="0">
                <a:solidFill>
                  <a:srgbClr val="0070C0"/>
                </a:solidFill>
                <a:latin typeface="Calibri" panose="020F0502020204030204" pitchFamily="34" charset="0"/>
                <a:cs typeface="Calibri" panose="020F0502020204030204" pitchFamily="34" charset="0"/>
              </a:rPr>
              <a:t>La rouennerie vers 1830</a:t>
            </a:r>
          </a:p>
        </p:txBody>
      </p:sp>
      <p:pic>
        <p:nvPicPr>
          <p:cNvPr id="2" name="Image 1">
            <a:hlinkClick r:id="rId3" action="ppaction://hlinksldjump"/>
            <a:extLst>
              <a:ext uri="{FF2B5EF4-FFF2-40B4-BE49-F238E27FC236}">
                <a16:creationId xmlns:a16="http://schemas.microsoft.com/office/drawing/2014/main" id="{AD06A328-C4E6-9CC2-891C-75300075E4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8" name="ZoneTexte 7">
            <a:extLst>
              <a:ext uri="{FF2B5EF4-FFF2-40B4-BE49-F238E27FC236}">
                <a16:creationId xmlns:a16="http://schemas.microsoft.com/office/drawing/2014/main" id="{DF4BE979-81C0-2140-6267-2E86219DE9F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82528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P spid="12"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F1E0DFE-1D4D-43DE-BE22-83F68174A90F}"/>
              </a:ext>
            </a:extLst>
          </p:cNvPr>
          <p:cNvSpPr txBox="1"/>
          <p:nvPr/>
        </p:nvSpPr>
        <p:spPr>
          <a:xfrm>
            <a:off x="181166" y="429245"/>
            <a:ext cx="436496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13 : </a:t>
            </a:r>
            <a:r>
              <a:rPr lang="fr-FR" b="1" i="1" dirty="0" err="1">
                <a:solidFill>
                  <a:srgbClr val="0070C0"/>
                </a:solidFill>
                <a:latin typeface="Calibri" panose="020F0502020204030204" pitchFamily="34" charset="0"/>
                <a:cs typeface="Calibri" panose="020F0502020204030204" pitchFamily="34" charset="0"/>
              </a:rPr>
              <a:t>Factory</a:t>
            </a:r>
            <a:r>
              <a:rPr lang="fr-FR" b="1" i="1" dirty="0">
                <a:solidFill>
                  <a:srgbClr val="0070C0"/>
                </a:solidFill>
                <a:latin typeface="Calibri" panose="020F0502020204030204" pitchFamily="34" charset="0"/>
                <a:cs typeface="Calibri" panose="020F0502020204030204" pitchFamily="34" charset="0"/>
              </a:rPr>
              <a:t>-system</a:t>
            </a:r>
            <a:r>
              <a:rPr lang="fr-FR" b="1" dirty="0">
                <a:solidFill>
                  <a:srgbClr val="0070C0"/>
                </a:solidFill>
                <a:latin typeface="Calibri" panose="020F0502020204030204" pitchFamily="34" charset="0"/>
                <a:cs typeface="Calibri" panose="020F0502020204030204" pitchFamily="34" charset="0"/>
              </a:rPr>
              <a:t> vers 1920</a:t>
            </a:r>
          </a:p>
        </p:txBody>
      </p:sp>
      <p:pic>
        <p:nvPicPr>
          <p:cNvPr id="7" name="Image 6">
            <a:extLst>
              <a:ext uri="{FF2B5EF4-FFF2-40B4-BE49-F238E27FC236}">
                <a16:creationId xmlns:a16="http://schemas.microsoft.com/office/drawing/2014/main" id="{176FB91E-4233-4C93-8397-9D2D3D52CA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572" y="798577"/>
            <a:ext cx="6398603" cy="4160148"/>
          </a:xfrm>
          <a:prstGeom prst="rect">
            <a:avLst/>
          </a:prstGeom>
        </p:spPr>
      </p:pic>
      <p:pic>
        <p:nvPicPr>
          <p:cNvPr id="11" name="Image 10">
            <a:extLst>
              <a:ext uri="{FF2B5EF4-FFF2-40B4-BE49-F238E27FC236}">
                <a16:creationId xmlns:a16="http://schemas.microsoft.com/office/drawing/2014/main" id="{A88D8CFE-5EBC-4C81-A5D4-AAFE986A97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3881" y="590189"/>
            <a:ext cx="1323521" cy="1323521"/>
          </a:xfrm>
          <a:prstGeom prst="rect">
            <a:avLst/>
          </a:prstGeom>
        </p:spPr>
      </p:pic>
      <p:pic>
        <p:nvPicPr>
          <p:cNvPr id="13" name="Image 12">
            <a:extLst>
              <a:ext uri="{FF2B5EF4-FFF2-40B4-BE49-F238E27FC236}">
                <a16:creationId xmlns:a16="http://schemas.microsoft.com/office/drawing/2014/main" id="{D1E69361-F43B-4C8A-B933-D402553DB4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4272" y="595209"/>
            <a:ext cx="440050" cy="656741"/>
          </a:xfrm>
          <a:prstGeom prst="rect">
            <a:avLst/>
          </a:prstGeom>
        </p:spPr>
      </p:pic>
      <p:sp>
        <p:nvSpPr>
          <p:cNvPr id="14" name="Rectangle 13">
            <a:extLst>
              <a:ext uri="{FF2B5EF4-FFF2-40B4-BE49-F238E27FC236}">
                <a16:creationId xmlns:a16="http://schemas.microsoft.com/office/drawing/2014/main" id="{0CA2E2F7-3D89-4324-A657-197D38580055}"/>
              </a:ext>
            </a:extLst>
          </p:cNvPr>
          <p:cNvSpPr/>
          <p:nvPr/>
        </p:nvSpPr>
        <p:spPr>
          <a:xfrm>
            <a:off x="8606598" y="582131"/>
            <a:ext cx="1762389"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Éclairage</a:t>
            </a:r>
          </a:p>
        </p:txBody>
      </p:sp>
      <p:sp>
        <p:nvSpPr>
          <p:cNvPr id="15" name="ZoneTexte 14">
            <a:extLst>
              <a:ext uri="{FF2B5EF4-FFF2-40B4-BE49-F238E27FC236}">
                <a16:creationId xmlns:a16="http://schemas.microsoft.com/office/drawing/2014/main" id="{EF187E63-4D9F-4BA8-8989-9C2FA5C334E8}"/>
              </a:ext>
            </a:extLst>
          </p:cNvPr>
          <p:cNvSpPr txBox="1"/>
          <p:nvPr/>
        </p:nvSpPr>
        <p:spPr>
          <a:xfrm>
            <a:off x="8254899" y="1267379"/>
            <a:ext cx="2286581" cy="646331"/>
          </a:xfrm>
          <a:prstGeom prst="rect">
            <a:avLst/>
          </a:prstGeom>
          <a:noFill/>
        </p:spPr>
        <p:txBody>
          <a:bodyPr wrap="square" rtlCol="0">
            <a:spAutoFit/>
          </a:bodyPr>
          <a:lstStyle/>
          <a:p>
            <a:r>
              <a:rPr lang="fr-FR" b="1" dirty="0"/>
              <a:t>Louis-René VILLERMÉ</a:t>
            </a:r>
          </a:p>
          <a:p>
            <a:pPr algn="ctr"/>
            <a:r>
              <a:rPr lang="fr-FR" dirty="0"/>
              <a:t>(1782-1863)</a:t>
            </a:r>
          </a:p>
        </p:txBody>
      </p:sp>
      <p:sp>
        <p:nvSpPr>
          <p:cNvPr id="17" name="ZoneTexte 16">
            <a:extLst>
              <a:ext uri="{FF2B5EF4-FFF2-40B4-BE49-F238E27FC236}">
                <a16:creationId xmlns:a16="http://schemas.microsoft.com/office/drawing/2014/main" id="{11D72D74-BC12-430F-882F-B2C431B4B881}"/>
              </a:ext>
            </a:extLst>
          </p:cNvPr>
          <p:cNvSpPr txBox="1"/>
          <p:nvPr/>
        </p:nvSpPr>
        <p:spPr>
          <a:xfrm>
            <a:off x="6806242" y="1930152"/>
            <a:ext cx="5104185" cy="3323987"/>
          </a:xfrm>
          <a:prstGeom prst="rect">
            <a:avLst/>
          </a:prstGeom>
          <a:noFill/>
        </p:spPr>
        <p:txBody>
          <a:bodyPr wrap="square">
            <a:spAutoFit/>
          </a:bodyPr>
          <a:lstStyle/>
          <a:p>
            <a:pPr algn="just"/>
            <a:r>
              <a:rPr lang="fr-FR" sz="1500" dirty="0"/>
              <a:t>Médecin français, précurseur de la sociologie, pionnier de la médecine du travail.</a:t>
            </a:r>
          </a:p>
          <a:p>
            <a:pPr algn="just"/>
            <a:r>
              <a:rPr lang="fr-FR" sz="1500" dirty="0"/>
              <a:t>En 1840,il publie son </a:t>
            </a:r>
            <a:r>
              <a:rPr lang="fr-FR" sz="1500" i="1" dirty="0"/>
              <a:t>Tableau de l’état physique et moral des ouvriers employés dans les manufactures de coton, de laine et de soie</a:t>
            </a:r>
            <a:r>
              <a:rPr lang="fr-FR" sz="1500" dirty="0"/>
              <a:t>, il y étudie les conditions de travail des ouvriers mais également leur logement, leur alimentation, leur salaire, etc.</a:t>
            </a:r>
          </a:p>
          <a:p>
            <a:pPr algn="just"/>
            <a:r>
              <a:rPr lang="fr-FR" sz="1500" dirty="0"/>
              <a:t>Son travail va être à l’origine de 2 lois :</a:t>
            </a:r>
          </a:p>
          <a:p>
            <a:pPr algn="just"/>
            <a:r>
              <a:rPr lang="fr-FR" sz="1500" b="1" dirty="0">
                <a:solidFill>
                  <a:srgbClr val="FF0000"/>
                </a:solidFill>
              </a:rPr>
              <a:t>1841 :</a:t>
            </a:r>
            <a:r>
              <a:rPr lang="fr-FR" sz="1500" dirty="0"/>
              <a:t> travail des enfants à partir de 8 ans, dans les entreprises de plus de 20 salariés ;</a:t>
            </a:r>
          </a:p>
          <a:p>
            <a:pPr algn="just"/>
            <a:r>
              <a:rPr lang="fr-FR" sz="1500" b="1" dirty="0">
                <a:solidFill>
                  <a:srgbClr val="FF0000"/>
                </a:solidFill>
              </a:rPr>
              <a:t>1850 :</a:t>
            </a:r>
            <a:r>
              <a:rPr lang="fr-FR" sz="1500" dirty="0"/>
              <a:t> interdiction de la location de logements insalubres.</a:t>
            </a:r>
          </a:p>
          <a:p>
            <a:pPr algn="just"/>
            <a:r>
              <a:rPr lang="fr-FR" sz="1500" b="1" dirty="0"/>
              <a:t>Ensuite,</a:t>
            </a:r>
          </a:p>
          <a:p>
            <a:pPr algn="just"/>
            <a:r>
              <a:rPr lang="fr-FR" sz="1500" b="1" dirty="0">
                <a:solidFill>
                  <a:srgbClr val="FF0000"/>
                </a:solidFill>
              </a:rPr>
              <a:t>1874 :</a:t>
            </a:r>
            <a:r>
              <a:rPr lang="fr-FR" sz="1500" dirty="0"/>
              <a:t> loi de limitation de l’emploi avant 12 ans ;</a:t>
            </a:r>
          </a:p>
          <a:p>
            <a:pPr algn="just"/>
            <a:r>
              <a:rPr lang="fr-FR" sz="1500" b="1" dirty="0">
                <a:solidFill>
                  <a:srgbClr val="FF0000"/>
                </a:solidFill>
              </a:rPr>
              <a:t>1892 :</a:t>
            </a:r>
            <a:r>
              <a:rPr lang="fr-FR" sz="1500" dirty="0"/>
              <a:t> à 13 ans durée maximale du travail fixée à 10h ;</a:t>
            </a:r>
          </a:p>
          <a:p>
            <a:pPr algn="just"/>
            <a:r>
              <a:rPr lang="fr-FR" sz="1500" b="1" dirty="0">
                <a:solidFill>
                  <a:srgbClr val="FF0000"/>
                </a:solidFill>
              </a:rPr>
              <a:t>1926 :</a:t>
            </a:r>
            <a:r>
              <a:rPr lang="fr-FR" sz="1500" dirty="0"/>
              <a:t> loi interdisant l’accès des enfants aux travaux dangereux.</a:t>
            </a:r>
          </a:p>
        </p:txBody>
      </p:sp>
      <p:sp>
        <p:nvSpPr>
          <p:cNvPr id="19" name="ZoneTexte 18">
            <a:extLst>
              <a:ext uri="{FF2B5EF4-FFF2-40B4-BE49-F238E27FC236}">
                <a16:creationId xmlns:a16="http://schemas.microsoft.com/office/drawing/2014/main" id="{45EEE05B-BBE8-40FD-9C33-737036FB7429}"/>
              </a:ext>
            </a:extLst>
          </p:cNvPr>
          <p:cNvSpPr txBox="1"/>
          <p:nvPr/>
        </p:nvSpPr>
        <p:spPr>
          <a:xfrm>
            <a:off x="198409" y="4958725"/>
            <a:ext cx="6476349"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13 </a:t>
            </a:r>
            <a:r>
              <a:rPr lang="fr-FR" sz="1600" dirty="0">
                <a:solidFill>
                  <a:srgbClr val="0070C0"/>
                </a:solidFill>
                <a:latin typeface="Calibri" panose="020F0502020204030204" pitchFamily="34" charset="0"/>
                <a:cs typeface="Calibri" panose="020F0502020204030204" pitchFamily="34" charset="0"/>
              </a:rPr>
              <a:t>Comment a évolué le travail du coton en un demi-siècle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BD4D2BED-B1D5-42E4-AAF5-3FEFF06A1669}"/>
              </a:ext>
            </a:extLst>
          </p:cNvPr>
          <p:cNvSpPr/>
          <p:nvPr/>
        </p:nvSpPr>
        <p:spPr>
          <a:xfrm>
            <a:off x="6806242" y="516799"/>
            <a:ext cx="5086474" cy="469130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a:extLst>
              <a:ext uri="{FF2B5EF4-FFF2-40B4-BE49-F238E27FC236}">
                <a16:creationId xmlns:a16="http://schemas.microsoft.com/office/drawing/2014/main" id="{62DAA2D4-D844-4344-944D-92276AA8C1D2}"/>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pic>
        <p:nvPicPr>
          <p:cNvPr id="6" name="Image 5">
            <a:hlinkClick r:id="rId5" action="ppaction://hlinksldjump"/>
            <a:extLst>
              <a:ext uri="{FF2B5EF4-FFF2-40B4-BE49-F238E27FC236}">
                <a16:creationId xmlns:a16="http://schemas.microsoft.com/office/drawing/2014/main" id="{79DD654A-3E13-2CEB-BE8B-669963BDC4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Tree>
    <p:extLst>
      <p:ext uri="{BB962C8B-B14F-4D97-AF65-F5344CB8AC3E}">
        <p14:creationId xmlns:p14="http://schemas.microsoft.com/office/powerpoint/2010/main" val="17775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80">
                                          <p:stCondLst>
                                            <p:cond delay="0"/>
                                          </p:stCondLst>
                                        </p:cTn>
                                        <p:tgtEl>
                                          <p:spTgt spid="11"/>
                                        </p:tgtEl>
                                      </p:cBhvr>
                                    </p:animEffect>
                                    <p:anim calcmode="lin" valueType="num">
                                      <p:cBhvr>
                                        <p:cTn id="2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6" dur="26">
                                          <p:stCondLst>
                                            <p:cond delay="650"/>
                                          </p:stCondLst>
                                        </p:cTn>
                                        <p:tgtEl>
                                          <p:spTgt spid="11"/>
                                        </p:tgtEl>
                                      </p:cBhvr>
                                      <p:to x="100000" y="60000"/>
                                    </p:animScale>
                                    <p:animScale>
                                      <p:cBhvr>
                                        <p:cTn id="27" dur="166" decel="50000">
                                          <p:stCondLst>
                                            <p:cond delay="676"/>
                                          </p:stCondLst>
                                        </p:cTn>
                                        <p:tgtEl>
                                          <p:spTgt spid="11"/>
                                        </p:tgtEl>
                                      </p:cBhvr>
                                      <p:to x="100000" y="100000"/>
                                    </p:animScale>
                                    <p:animScale>
                                      <p:cBhvr>
                                        <p:cTn id="28" dur="26">
                                          <p:stCondLst>
                                            <p:cond delay="1312"/>
                                          </p:stCondLst>
                                        </p:cTn>
                                        <p:tgtEl>
                                          <p:spTgt spid="11"/>
                                        </p:tgtEl>
                                      </p:cBhvr>
                                      <p:to x="100000" y="80000"/>
                                    </p:animScale>
                                    <p:animScale>
                                      <p:cBhvr>
                                        <p:cTn id="29" dur="166" decel="50000">
                                          <p:stCondLst>
                                            <p:cond delay="1338"/>
                                          </p:stCondLst>
                                        </p:cTn>
                                        <p:tgtEl>
                                          <p:spTgt spid="11"/>
                                        </p:tgtEl>
                                      </p:cBhvr>
                                      <p:to x="100000" y="100000"/>
                                    </p:animScale>
                                    <p:animScale>
                                      <p:cBhvr>
                                        <p:cTn id="30" dur="26">
                                          <p:stCondLst>
                                            <p:cond delay="1642"/>
                                          </p:stCondLst>
                                        </p:cTn>
                                        <p:tgtEl>
                                          <p:spTgt spid="11"/>
                                        </p:tgtEl>
                                      </p:cBhvr>
                                      <p:to x="100000" y="90000"/>
                                    </p:animScale>
                                    <p:animScale>
                                      <p:cBhvr>
                                        <p:cTn id="31" dur="166" decel="50000">
                                          <p:stCondLst>
                                            <p:cond delay="1668"/>
                                          </p:stCondLst>
                                        </p:cTn>
                                        <p:tgtEl>
                                          <p:spTgt spid="11"/>
                                        </p:tgtEl>
                                      </p:cBhvr>
                                      <p:to x="100000" y="100000"/>
                                    </p:animScale>
                                    <p:animScale>
                                      <p:cBhvr>
                                        <p:cTn id="32" dur="26">
                                          <p:stCondLst>
                                            <p:cond delay="1808"/>
                                          </p:stCondLst>
                                        </p:cTn>
                                        <p:tgtEl>
                                          <p:spTgt spid="11"/>
                                        </p:tgtEl>
                                      </p:cBhvr>
                                      <p:to x="100000" y="95000"/>
                                    </p:animScale>
                                    <p:animScale>
                                      <p:cBhvr>
                                        <p:cTn id="33" dur="166" decel="50000">
                                          <p:stCondLst>
                                            <p:cond delay="1834"/>
                                          </p:stCondLst>
                                        </p:cTn>
                                        <p:tgtEl>
                                          <p:spTgt spid="11"/>
                                        </p:tgtEl>
                                      </p:cBhvr>
                                      <p:to x="100000" y="100000"/>
                                    </p:animScale>
                                  </p:childTnLst>
                                </p:cTn>
                              </p:par>
                              <p:par>
                                <p:cTn id="34" presetID="26"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580">
                                          <p:stCondLst>
                                            <p:cond delay="0"/>
                                          </p:stCondLst>
                                        </p:cTn>
                                        <p:tgtEl>
                                          <p:spTgt spid="13"/>
                                        </p:tgtEl>
                                      </p:cBhvr>
                                    </p:animEffect>
                                    <p:anim calcmode="lin" valueType="num">
                                      <p:cBhvr>
                                        <p:cTn id="3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2" dur="26">
                                          <p:stCondLst>
                                            <p:cond delay="650"/>
                                          </p:stCondLst>
                                        </p:cTn>
                                        <p:tgtEl>
                                          <p:spTgt spid="13"/>
                                        </p:tgtEl>
                                      </p:cBhvr>
                                      <p:to x="100000" y="60000"/>
                                    </p:animScale>
                                    <p:animScale>
                                      <p:cBhvr>
                                        <p:cTn id="43" dur="166" decel="50000">
                                          <p:stCondLst>
                                            <p:cond delay="676"/>
                                          </p:stCondLst>
                                        </p:cTn>
                                        <p:tgtEl>
                                          <p:spTgt spid="13"/>
                                        </p:tgtEl>
                                      </p:cBhvr>
                                      <p:to x="100000" y="100000"/>
                                    </p:animScale>
                                    <p:animScale>
                                      <p:cBhvr>
                                        <p:cTn id="44" dur="26">
                                          <p:stCondLst>
                                            <p:cond delay="1312"/>
                                          </p:stCondLst>
                                        </p:cTn>
                                        <p:tgtEl>
                                          <p:spTgt spid="13"/>
                                        </p:tgtEl>
                                      </p:cBhvr>
                                      <p:to x="100000" y="80000"/>
                                    </p:animScale>
                                    <p:animScale>
                                      <p:cBhvr>
                                        <p:cTn id="45" dur="166" decel="50000">
                                          <p:stCondLst>
                                            <p:cond delay="1338"/>
                                          </p:stCondLst>
                                        </p:cTn>
                                        <p:tgtEl>
                                          <p:spTgt spid="13"/>
                                        </p:tgtEl>
                                      </p:cBhvr>
                                      <p:to x="100000" y="100000"/>
                                    </p:animScale>
                                    <p:animScale>
                                      <p:cBhvr>
                                        <p:cTn id="46" dur="26">
                                          <p:stCondLst>
                                            <p:cond delay="1642"/>
                                          </p:stCondLst>
                                        </p:cTn>
                                        <p:tgtEl>
                                          <p:spTgt spid="13"/>
                                        </p:tgtEl>
                                      </p:cBhvr>
                                      <p:to x="100000" y="90000"/>
                                    </p:animScale>
                                    <p:animScale>
                                      <p:cBhvr>
                                        <p:cTn id="47" dur="166" decel="50000">
                                          <p:stCondLst>
                                            <p:cond delay="1668"/>
                                          </p:stCondLst>
                                        </p:cTn>
                                        <p:tgtEl>
                                          <p:spTgt spid="13"/>
                                        </p:tgtEl>
                                      </p:cBhvr>
                                      <p:to x="100000" y="100000"/>
                                    </p:animScale>
                                    <p:animScale>
                                      <p:cBhvr>
                                        <p:cTn id="48" dur="26">
                                          <p:stCondLst>
                                            <p:cond delay="1808"/>
                                          </p:stCondLst>
                                        </p:cTn>
                                        <p:tgtEl>
                                          <p:spTgt spid="13"/>
                                        </p:tgtEl>
                                      </p:cBhvr>
                                      <p:to x="100000" y="95000"/>
                                    </p:animScale>
                                    <p:animScale>
                                      <p:cBhvr>
                                        <p:cTn id="49" dur="166" decel="50000">
                                          <p:stCondLst>
                                            <p:cond delay="1834"/>
                                          </p:stCondLst>
                                        </p:cTn>
                                        <p:tgtEl>
                                          <p:spTgt spid="13"/>
                                        </p:tgtEl>
                                      </p:cBhvr>
                                      <p:to x="100000" y="100000"/>
                                    </p:animScale>
                                  </p:childTnLst>
                                </p:cTn>
                              </p:par>
                              <p:par>
                                <p:cTn id="50" presetID="26"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80">
                                          <p:stCondLst>
                                            <p:cond delay="0"/>
                                          </p:stCondLst>
                                        </p:cTn>
                                        <p:tgtEl>
                                          <p:spTgt spid="14"/>
                                        </p:tgtEl>
                                      </p:cBhvr>
                                    </p:animEffect>
                                    <p:anim calcmode="lin" valueType="num">
                                      <p:cBhvr>
                                        <p:cTn id="5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8" dur="26">
                                          <p:stCondLst>
                                            <p:cond delay="650"/>
                                          </p:stCondLst>
                                        </p:cTn>
                                        <p:tgtEl>
                                          <p:spTgt spid="14"/>
                                        </p:tgtEl>
                                      </p:cBhvr>
                                      <p:to x="100000" y="60000"/>
                                    </p:animScale>
                                    <p:animScale>
                                      <p:cBhvr>
                                        <p:cTn id="59" dur="166" decel="50000">
                                          <p:stCondLst>
                                            <p:cond delay="676"/>
                                          </p:stCondLst>
                                        </p:cTn>
                                        <p:tgtEl>
                                          <p:spTgt spid="14"/>
                                        </p:tgtEl>
                                      </p:cBhvr>
                                      <p:to x="100000" y="100000"/>
                                    </p:animScale>
                                    <p:animScale>
                                      <p:cBhvr>
                                        <p:cTn id="60" dur="26">
                                          <p:stCondLst>
                                            <p:cond delay="1312"/>
                                          </p:stCondLst>
                                        </p:cTn>
                                        <p:tgtEl>
                                          <p:spTgt spid="14"/>
                                        </p:tgtEl>
                                      </p:cBhvr>
                                      <p:to x="100000" y="80000"/>
                                    </p:animScale>
                                    <p:animScale>
                                      <p:cBhvr>
                                        <p:cTn id="61" dur="166" decel="50000">
                                          <p:stCondLst>
                                            <p:cond delay="1338"/>
                                          </p:stCondLst>
                                        </p:cTn>
                                        <p:tgtEl>
                                          <p:spTgt spid="14"/>
                                        </p:tgtEl>
                                      </p:cBhvr>
                                      <p:to x="100000" y="100000"/>
                                    </p:animScale>
                                    <p:animScale>
                                      <p:cBhvr>
                                        <p:cTn id="62" dur="26">
                                          <p:stCondLst>
                                            <p:cond delay="1642"/>
                                          </p:stCondLst>
                                        </p:cTn>
                                        <p:tgtEl>
                                          <p:spTgt spid="14"/>
                                        </p:tgtEl>
                                      </p:cBhvr>
                                      <p:to x="100000" y="90000"/>
                                    </p:animScale>
                                    <p:animScale>
                                      <p:cBhvr>
                                        <p:cTn id="63" dur="166" decel="50000">
                                          <p:stCondLst>
                                            <p:cond delay="1668"/>
                                          </p:stCondLst>
                                        </p:cTn>
                                        <p:tgtEl>
                                          <p:spTgt spid="14"/>
                                        </p:tgtEl>
                                      </p:cBhvr>
                                      <p:to x="100000" y="100000"/>
                                    </p:animScale>
                                    <p:animScale>
                                      <p:cBhvr>
                                        <p:cTn id="64" dur="26">
                                          <p:stCondLst>
                                            <p:cond delay="1808"/>
                                          </p:stCondLst>
                                        </p:cTn>
                                        <p:tgtEl>
                                          <p:spTgt spid="14"/>
                                        </p:tgtEl>
                                      </p:cBhvr>
                                      <p:to x="100000" y="95000"/>
                                    </p:animScale>
                                    <p:animScale>
                                      <p:cBhvr>
                                        <p:cTn id="65" dur="166" decel="50000">
                                          <p:stCondLst>
                                            <p:cond delay="1834"/>
                                          </p:stCondLst>
                                        </p:cTn>
                                        <p:tgtEl>
                                          <p:spTgt spid="14"/>
                                        </p:tgtEl>
                                      </p:cBhvr>
                                      <p:to x="100000" y="100000"/>
                                    </p:animScale>
                                  </p:childTnLst>
                                </p:cTn>
                              </p:par>
                              <p:par>
                                <p:cTn id="66" presetID="26"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down)">
                                      <p:cBhvr>
                                        <p:cTn id="68" dur="580">
                                          <p:stCondLst>
                                            <p:cond delay="0"/>
                                          </p:stCondLst>
                                        </p:cTn>
                                        <p:tgtEl>
                                          <p:spTgt spid="15"/>
                                        </p:tgtEl>
                                      </p:cBhvr>
                                    </p:animEffect>
                                    <p:anim calcmode="lin" valueType="num">
                                      <p:cBhvr>
                                        <p:cTn id="6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4" dur="26">
                                          <p:stCondLst>
                                            <p:cond delay="650"/>
                                          </p:stCondLst>
                                        </p:cTn>
                                        <p:tgtEl>
                                          <p:spTgt spid="15"/>
                                        </p:tgtEl>
                                      </p:cBhvr>
                                      <p:to x="100000" y="60000"/>
                                    </p:animScale>
                                    <p:animScale>
                                      <p:cBhvr>
                                        <p:cTn id="75" dur="166" decel="50000">
                                          <p:stCondLst>
                                            <p:cond delay="676"/>
                                          </p:stCondLst>
                                        </p:cTn>
                                        <p:tgtEl>
                                          <p:spTgt spid="15"/>
                                        </p:tgtEl>
                                      </p:cBhvr>
                                      <p:to x="100000" y="100000"/>
                                    </p:animScale>
                                    <p:animScale>
                                      <p:cBhvr>
                                        <p:cTn id="76" dur="26">
                                          <p:stCondLst>
                                            <p:cond delay="1312"/>
                                          </p:stCondLst>
                                        </p:cTn>
                                        <p:tgtEl>
                                          <p:spTgt spid="15"/>
                                        </p:tgtEl>
                                      </p:cBhvr>
                                      <p:to x="100000" y="80000"/>
                                    </p:animScale>
                                    <p:animScale>
                                      <p:cBhvr>
                                        <p:cTn id="77" dur="166" decel="50000">
                                          <p:stCondLst>
                                            <p:cond delay="1338"/>
                                          </p:stCondLst>
                                        </p:cTn>
                                        <p:tgtEl>
                                          <p:spTgt spid="15"/>
                                        </p:tgtEl>
                                      </p:cBhvr>
                                      <p:to x="100000" y="100000"/>
                                    </p:animScale>
                                    <p:animScale>
                                      <p:cBhvr>
                                        <p:cTn id="78" dur="26">
                                          <p:stCondLst>
                                            <p:cond delay="1642"/>
                                          </p:stCondLst>
                                        </p:cTn>
                                        <p:tgtEl>
                                          <p:spTgt spid="15"/>
                                        </p:tgtEl>
                                      </p:cBhvr>
                                      <p:to x="100000" y="90000"/>
                                    </p:animScale>
                                    <p:animScale>
                                      <p:cBhvr>
                                        <p:cTn id="79" dur="166" decel="50000">
                                          <p:stCondLst>
                                            <p:cond delay="1668"/>
                                          </p:stCondLst>
                                        </p:cTn>
                                        <p:tgtEl>
                                          <p:spTgt spid="15"/>
                                        </p:tgtEl>
                                      </p:cBhvr>
                                      <p:to x="100000" y="100000"/>
                                    </p:animScale>
                                    <p:animScale>
                                      <p:cBhvr>
                                        <p:cTn id="80" dur="26">
                                          <p:stCondLst>
                                            <p:cond delay="1808"/>
                                          </p:stCondLst>
                                        </p:cTn>
                                        <p:tgtEl>
                                          <p:spTgt spid="15"/>
                                        </p:tgtEl>
                                      </p:cBhvr>
                                      <p:to x="100000" y="95000"/>
                                    </p:animScale>
                                    <p:animScale>
                                      <p:cBhvr>
                                        <p:cTn id="81" dur="166" decel="50000">
                                          <p:stCondLst>
                                            <p:cond delay="1834"/>
                                          </p:stCondLst>
                                        </p:cTn>
                                        <p:tgtEl>
                                          <p:spTgt spid="15"/>
                                        </p:tgtEl>
                                      </p:cBhvr>
                                      <p:to x="100000" y="100000"/>
                                    </p:animScale>
                                  </p:childTnLst>
                                </p:cTn>
                              </p:par>
                              <p:par>
                                <p:cTn id="82" presetID="26" presetClass="entr" presetSubtype="0"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down)">
                                      <p:cBhvr>
                                        <p:cTn id="84" dur="580">
                                          <p:stCondLst>
                                            <p:cond delay="0"/>
                                          </p:stCondLst>
                                        </p:cTn>
                                        <p:tgtEl>
                                          <p:spTgt spid="17"/>
                                        </p:tgtEl>
                                      </p:cBhvr>
                                    </p:animEffect>
                                    <p:anim calcmode="lin" valueType="num">
                                      <p:cBhvr>
                                        <p:cTn id="8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0" dur="26">
                                          <p:stCondLst>
                                            <p:cond delay="650"/>
                                          </p:stCondLst>
                                        </p:cTn>
                                        <p:tgtEl>
                                          <p:spTgt spid="17"/>
                                        </p:tgtEl>
                                      </p:cBhvr>
                                      <p:to x="100000" y="60000"/>
                                    </p:animScale>
                                    <p:animScale>
                                      <p:cBhvr>
                                        <p:cTn id="91" dur="166" decel="50000">
                                          <p:stCondLst>
                                            <p:cond delay="676"/>
                                          </p:stCondLst>
                                        </p:cTn>
                                        <p:tgtEl>
                                          <p:spTgt spid="17"/>
                                        </p:tgtEl>
                                      </p:cBhvr>
                                      <p:to x="100000" y="100000"/>
                                    </p:animScale>
                                    <p:animScale>
                                      <p:cBhvr>
                                        <p:cTn id="92" dur="26">
                                          <p:stCondLst>
                                            <p:cond delay="1312"/>
                                          </p:stCondLst>
                                        </p:cTn>
                                        <p:tgtEl>
                                          <p:spTgt spid="17"/>
                                        </p:tgtEl>
                                      </p:cBhvr>
                                      <p:to x="100000" y="80000"/>
                                    </p:animScale>
                                    <p:animScale>
                                      <p:cBhvr>
                                        <p:cTn id="93" dur="166" decel="50000">
                                          <p:stCondLst>
                                            <p:cond delay="1338"/>
                                          </p:stCondLst>
                                        </p:cTn>
                                        <p:tgtEl>
                                          <p:spTgt spid="17"/>
                                        </p:tgtEl>
                                      </p:cBhvr>
                                      <p:to x="100000" y="100000"/>
                                    </p:animScale>
                                    <p:animScale>
                                      <p:cBhvr>
                                        <p:cTn id="94" dur="26">
                                          <p:stCondLst>
                                            <p:cond delay="1642"/>
                                          </p:stCondLst>
                                        </p:cTn>
                                        <p:tgtEl>
                                          <p:spTgt spid="17"/>
                                        </p:tgtEl>
                                      </p:cBhvr>
                                      <p:to x="100000" y="90000"/>
                                    </p:animScale>
                                    <p:animScale>
                                      <p:cBhvr>
                                        <p:cTn id="95" dur="166" decel="50000">
                                          <p:stCondLst>
                                            <p:cond delay="1668"/>
                                          </p:stCondLst>
                                        </p:cTn>
                                        <p:tgtEl>
                                          <p:spTgt spid="17"/>
                                        </p:tgtEl>
                                      </p:cBhvr>
                                      <p:to x="100000" y="100000"/>
                                    </p:animScale>
                                    <p:animScale>
                                      <p:cBhvr>
                                        <p:cTn id="96" dur="26">
                                          <p:stCondLst>
                                            <p:cond delay="1808"/>
                                          </p:stCondLst>
                                        </p:cTn>
                                        <p:tgtEl>
                                          <p:spTgt spid="17"/>
                                        </p:tgtEl>
                                      </p:cBhvr>
                                      <p:to x="100000" y="95000"/>
                                    </p:animScale>
                                    <p:animScale>
                                      <p:cBhvr>
                                        <p:cTn id="97" dur="166" decel="50000">
                                          <p:stCondLst>
                                            <p:cond delay="1834"/>
                                          </p:stCondLst>
                                        </p:cTn>
                                        <p:tgtEl>
                                          <p:spTgt spid="17"/>
                                        </p:tgtEl>
                                      </p:cBhvr>
                                      <p:to x="100000" y="100000"/>
                                    </p:animScale>
                                  </p:childTnLst>
                                </p:cTn>
                              </p:par>
                              <p:par>
                                <p:cTn id="98" presetID="26" presetClass="entr" presetSubtype="0"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down)">
                                      <p:cBhvr>
                                        <p:cTn id="100" dur="580">
                                          <p:stCondLst>
                                            <p:cond delay="0"/>
                                          </p:stCondLst>
                                        </p:cTn>
                                        <p:tgtEl>
                                          <p:spTgt spid="21"/>
                                        </p:tgtEl>
                                      </p:cBhvr>
                                    </p:animEffect>
                                    <p:anim calcmode="lin" valueType="num">
                                      <p:cBhvr>
                                        <p:cTn id="101"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2"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3"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04"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05"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06" dur="26">
                                          <p:stCondLst>
                                            <p:cond delay="650"/>
                                          </p:stCondLst>
                                        </p:cTn>
                                        <p:tgtEl>
                                          <p:spTgt spid="21"/>
                                        </p:tgtEl>
                                      </p:cBhvr>
                                      <p:to x="100000" y="60000"/>
                                    </p:animScale>
                                    <p:animScale>
                                      <p:cBhvr>
                                        <p:cTn id="107" dur="166" decel="50000">
                                          <p:stCondLst>
                                            <p:cond delay="676"/>
                                          </p:stCondLst>
                                        </p:cTn>
                                        <p:tgtEl>
                                          <p:spTgt spid="21"/>
                                        </p:tgtEl>
                                      </p:cBhvr>
                                      <p:to x="100000" y="100000"/>
                                    </p:animScale>
                                    <p:animScale>
                                      <p:cBhvr>
                                        <p:cTn id="108" dur="26">
                                          <p:stCondLst>
                                            <p:cond delay="1312"/>
                                          </p:stCondLst>
                                        </p:cTn>
                                        <p:tgtEl>
                                          <p:spTgt spid="21"/>
                                        </p:tgtEl>
                                      </p:cBhvr>
                                      <p:to x="100000" y="80000"/>
                                    </p:animScale>
                                    <p:animScale>
                                      <p:cBhvr>
                                        <p:cTn id="109" dur="166" decel="50000">
                                          <p:stCondLst>
                                            <p:cond delay="1338"/>
                                          </p:stCondLst>
                                        </p:cTn>
                                        <p:tgtEl>
                                          <p:spTgt spid="21"/>
                                        </p:tgtEl>
                                      </p:cBhvr>
                                      <p:to x="100000" y="100000"/>
                                    </p:animScale>
                                    <p:animScale>
                                      <p:cBhvr>
                                        <p:cTn id="110" dur="26">
                                          <p:stCondLst>
                                            <p:cond delay="1642"/>
                                          </p:stCondLst>
                                        </p:cTn>
                                        <p:tgtEl>
                                          <p:spTgt spid="21"/>
                                        </p:tgtEl>
                                      </p:cBhvr>
                                      <p:to x="100000" y="90000"/>
                                    </p:animScale>
                                    <p:animScale>
                                      <p:cBhvr>
                                        <p:cTn id="111" dur="166" decel="50000">
                                          <p:stCondLst>
                                            <p:cond delay="1668"/>
                                          </p:stCondLst>
                                        </p:cTn>
                                        <p:tgtEl>
                                          <p:spTgt spid="21"/>
                                        </p:tgtEl>
                                      </p:cBhvr>
                                      <p:to x="100000" y="100000"/>
                                    </p:animScale>
                                    <p:animScale>
                                      <p:cBhvr>
                                        <p:cTn id="112" dur="26">
                                          <p:stCondLst>
                                            <p:cond delay="1808"/>
                                          </p:stCondLst>
                                        </p:cTn>
                                        <p:tgtEl>
                                          <p:spTgt spid="21"/>
                                        </p:tgtEl>
                                      </p:cBhvr>
                                      <p:to x="100000" y="95000"/>
                                    </p:animScale>
                                    <p:animScale>
                                      <p:cBhvr>
                                        <p:cTn id="113" dur="166" decel="50000">
                                          <p:stCondLst>
                                            <p:cond delay="1834"/>
                                          </p:stCondLst>
                                        </p:cTn>
                                        <p:tgtEl>
                                          <p:spTgt spid="21"/>
                                        </p:tgtEl>
                                      </p:cBhvr>
                                      <p:to x="100000" y="100000"/>
                                    </p:animScale>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19"/>
                                        </p:tgtEl>
                                        <p:attrNameLst>
                                          <p:attrName>style.visibility</p:attrName>
                                        </p:attrNameLst>
                                      </p:cBhvr>
                                      <p:to>
                                        <p:strVal val="visible"/>
                                      </p:to>
                                    </p:set>
                                    <p:anim calcmode="lin" valueType="num">
                                      <p:cBhvr additive="base">
                                        <p:cTn id="118" dur="500" fill="hold"/>
                                        <p:tgtEl>
                                          <p:spTgt spid="19"/>
                                        </p:tgtEl>
                                        <p:attrNameLst>
                                          <p:attrName>ppt_x</p:attrName>
                                        </p:attrNameLst>
                                      </p:cBhvr>
                                      <p:tavLst>
                                        <p:tav tm="0">
                                          <p:val>
                                            <p:strVal val="#ppt_x"/>
                                          </p:val>
                                        </p:tav>
                                        <p:tav tm="100000">
                                          <p:val>
                                            <p:strVal val="#ppt_x"/>
                                          </p:val>
                                        </p:tav>
                                      </p:tavLst>
                                    </p:anim>
                                    <p:anim calcmode="lin" valueType="num">
                                      <p:cBhvr additive="base">
                                        <p:cTn id="1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P spid="17" grpId="0"/>
      <p:bldP spid="19"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DD633A7-9BEA-4A6C-B28C-36D5CEF70C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601" y="1126376"/>
            <a:ext cx="6315449" cy="3673652"/>
          </a:xfrm>
          <a:prstGeom prst="rect">
            <a:avLst/>
          </a:prstGeom>
        </p:spPr>
      </p:pic>
      <p:sp>
        <p:nvSpPr>
          <p:cNvPr id="7" name="ZoneTexte 6">
            <a:extLst>
              <a:ext uri="{FF2B5EF4-FFF2-40B4-BE49-F238E27FC236}">
                <a16:creationId xmlns:a16="http://schemas.microsoft.com/office/drawing/2014/main" id="{5A06B7F0-755C-4235-8E47-B80A454FE92A}"/>
              </a:ext>
            </a:extLst>
          </p:cNvPr>
          <p:cNvSpPr txBox="1"/>
          <p:nvPr/>
        </p:nvSpPr>
        <p:spPr>
          <a:xfrm>
            <a:off x="181165" y="429245"/>
            <a:ext cx="541111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14 : </a:t>
            </a:r>
            <a:r>
              <a:rPr lang="fr-FR" b="1" dirty="0">
                <a:solidFill>
                  <a:srgbClr val="0070C0"/>
                </a:solidFill>
                <a:latin typeface="Calibri" panose="020F0502020204030204" pitchFamily="34" charset="0"/>
                <a:cs typeface="Calibri" panose="020F0502020204030204" pitchFamily="34" charset="0"/>
              </a:rPr>
              <a:t>Chaine Renault KZ vers 1920</a:t>
            </a:r>
          </a:p>
        </p:txBody>
      </p:sp>
      <p:grpSp>
        <p:nvGrpSpPr>
          <p:cNvPr id="16" name="Groupe 15">
            <a:extLst>
              <a:ext uri="{FF2B5EF4-FFF2-40B4-BE49-F238E27FC236}">
                <a16:creationId xmlns:a16="http://schemas.microsoft.com/office/drawing/2014/main" id="{70296CCB-3339-C6CF-4E62-FB3D775EBA14}"/>
              </a:ext>
            </a:extLst>
          </p:cNvPr>
          <p:cNvGrpSpPr/>
          <p:nvPr/>
        </p:nvGrpSpPr>
        <p:grpSpPr>
          <a:xfrm>
            <a:off x="7339893" y="226024"/>
            <a:ext cx="1238616" cy="813556"/>
            <a:chOff x="6684115" y="226024"/>
            <a:chExt cx="1238616" cy="813556"/>
          </a:xfrm>
        </p:grpSpPr>
        <p:pic>
          <p:nvPicPr>
            <p:cNvPr id="6" name="Image 5">
              <a:extLst>
                <a:ext uri="{FF2B5EF4-FFF2-40B4-BE49-F238E27FC236}">
                  <a16:creationId xmlns:a16="http://schemas.microsoft.com/office/drawing/2014/main" id="{EE7A9791-66F5-8CD0-D4DF-6DE817A82A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4115" y="226024"/>
              <a:ext cx="1238616" cy="813556"/>
            </a:xfrm>
            <a:prstGeom prst="rect">
              <a:avLst/>
            </a:prstGeom>
          </p:spPr>
        </p:pic>
        <p:pic>
          <p:nvPicPr>
            <p:cNvPr id="9" name="Image 8">
              <a:hlinkClick r:id="rId4"/>
              <a:extLst>
                <a:ext uri="{FF2B5EF4-FFF2-40B4-BE49-F238E27FC236}">
                  <a16:creationId xmlns:a16="http://schemas.microsoft.com/office/drawing/2014/main" id="{B448E965-74F8-44AB-9B0D-0733BE18A2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2775" y="264763"/>
              <a:ext cx="525769" cy="731149"/>
            </a:xfrm>
            <a:prstGeom prst="rect">
              <a:avLst/>
            </a:prstGeom>
          </p:spPr>
        </p:pic>
      </p:grpSp>
      <p:sp>
        <p:nvSpPr>
          <p:cNvPr id="11" name="ZoneTexte 10">
            <a:extLst>
              <a:ext uri="{FF2B5EF4-FFF2-40B4-BE49-F238E27FC236}">
                <a16:creationId xmlns:a16="http://schemas.microsoft.com/office/drawing/2014/main" id="{C9FEB307-6F69-4BA9-B470-F02DD61A40D3}"/>
              </a:ext>
            </a:extLst>
          </p:cNvPr>
          <p:cNvSpPr txBox="1"/>
          <p:nvPr/>
        </p:nvSpPr>
        <p:spPr>
          <a:xfrm>
            <a:off x="6875750" y="1070376"/>
            <a:ext cx="4916559" cy="3785652"/>
          </a:xfrm>
          <a:prstGeom prst="rect">
            <a:avLst/>
          </a:prstGeom>
          <a:noFill/>
        </p:spPr>
        <p:txBody>
          <a:bodyPr wrap="square">
            <a:spAutoFit/>
          </a:bodyPr>
          <a:lstStyle/>
          <a:p>
            <a:pPr algn="just"/>
            <a:r>
              <a:rPr lang="fr-FR" sz="1600" dirty="0"/>
              <a:t>Introduite en 1913 dans les usines FORD, la chaîne automobile est rapidement apparue comme l’emblème de la modernité industrielle.</a:t>
            </a:r>
          </a:p>
          <a:p>
            <a:pPr algn="just"/>
            <a:r>
              <a:rPr lang="fr-FR" sz="1600" dirty="0"/>
              <a:t>Selon Henry FORD, ce mode d’organisation d’une fabrication standardisée est l’instrument d’une réforme sociale. « Il est possible d’accroître le bien-être du travailleur, non en le faisant travailler moins, mais en l’aidant à travailler mieux. » Ce n’est pas cette appréciation qui l’emporte lorsqu’on regarde une image du travail à la chaîne. Charlie CHAPLIN, dans </a:t>
            </a:r>
            <a:r>
              <a:rPr lang="fr-FR" sz="1600" i="1" dirty="0"/>
              <a:t>Les Temps modernes</a:t>
            </a:r>
            <a:r>
              <a:rPr lang="fr-FR" sz="1600" dirty="0"/>
              <a:t>, en offre une autre vision : celle de l’homme asservi, esclave burlesque d’un dispositif inhumain. Ainsi le travail à la chaîne peut-il tour à tour servir d’étendard et de figure infâme de l’</a:t>
            </a:r>
            <a:r>
              <a:rPr lang="fr-FR" sz="1600" b="1" dirty="0"/>
              <a:t>O</a:t>
            </a:r>
            <a:r>
              <a:rPr lang="fr-FR" sz="1600" dirty="0"/>
              <a:t>rganisation </a:t>
            </a:r>
            <a:r>
              <a:rPr lang="fr-FR" sz="1600" b="1" dirty="0"/>
              <a:t>S</a:t>
            </a:r>
            <a:r>
              <a:rPr lang="fr-FR" sz="1600" dirty="0"/>
              <a:t>cientifique du </a:t>
            </a:r>
            <a:r>
              <a:rPr lang="fr-FR" sz="1600" b="1" dirty="0"/>
              <a:t>T</a:t>
            </a:r>
            <a:r>
              <a:rPr lang="fr-FR" sz="1600" dirty="0"/>
              <a:t>ravail (OST).</a:t>
            </a:r>
          </a:p>
        </p:txBody>
      </p:sp>
      <p:sp>
        <p:nvSpPr>
          <p:cNvPr id="13" name="ZoneTexte 12">
            <a:extLst>
              <a:ext uri="{FF2B5EF4-FFF2-40B4-BE49-F238E27FC236}">
                <a16:creationId xmlns:a16="http://schemas.microsoft.com/office/drawing/2014/main" id="{162716B0-F74B-483F-9120-8250290F6ACD}"/>
              </a:ext>
            </a:extLst>
          </p:cNvPr>
          <p:cNvSpPr txBox="1"/>
          <p:nvPr/>
        </p:nvSpPr>
        <p:spPr>
          <a:xfrm>
            <a:off x="5106838" y="4856028"/>
            <a:ext cx="6795458" cy="276999"/>
          </a:xfrm>
          <a:prstGeom prst="rect">
            <a:avLst/>
          </a:prstGeom>
          <a:noFill/>
        </p:spPr>
        <p:txBody>
          <a:bodyPr wrap="square">
            <a:spAutoFit/>
          </a:bodyPr>
          <a:lstStyle/>
          <a:p>
            <a:pPr algn="l"/>
            <a:r>
              <a:rPr lang="fr-FR" sz="1200" b="0" i="0" u="none" strike="noStrike" baseline="0" dirty="0">
                <a:latin typeface="ArialMT"/>
              </a:rPr>
              <a:t>D’après Alain P. MICHEL, </a:t>
            </a:r>
            <a:r>
              <a:rPr lang="fr-FR" sz="1200" b="0" i="1" u="none" strike="noStrike" baseline="0" dirty="0">
                <a:latin typeface="ArialMT"/>
              </a:rPr>
              <a:t>Le travail à la chaîne en images</a:t>
            </a:r>
            <a:r>
              <a:rPr lang="fr-FR" sz="1200" b="0" i="0" u="none" strike="noStrike" baseline="0" dirty="0">
                <a:latin typeface="ArialMT"/>
              </a:rPr>
              <a:t>, U</a:t>
            </a:r>
            <a:r>
              <a:rPr lang="fr-FR" sz="1200" b="0" i="1" u="none" strike="noStrike" baseline="0" dirty="0">
                <a:latin typeface="Arial-ItalicMT"/>
              </a:rPr>
              <a:t>niversité d'Evry-Val d’Essonne, 2006.</a:t>
            </a:r>
            <a:endParaRPr lang="fr-FR" dirty="0"/>
          </a:p>
        </p:txBody>
      </p:sp>
      <p:grpSp>
        <p:nvGrpSpPr>
          <p:cNvPr id="18" name="Groupe 17">
            <a:extLst>
              <a:ext uri="{FF2B5EF4-FFF2-40B4-BE49-F238E27FC236}">
                <a16:creationId xmlns:a16="http://schemas.microsoft.com/office/drawing/2014/main" id="{CB43CC92-9AC2-DE8D-3962-DEEE666154CC}"/>
              </a:ext>
            </a:extLst>
          </p:cNvPr>
          <p:cNvGrpSpPr/>
          <p:nvPr/>
        </p:nvGrpSpPr>
        <p:grpSpPr>
          <a:xfrm>
            <a:off x="8616653" y="224325"/>
            <a:ext cx="1238616" cy="813556"/>
            <a:chOff x="8145603" y="224325"/>
            <a:chExt cx="1238616" cy="813556"/>
          </a:xfrm>
        </p:grpSpPr>
        <p:pic>
          <p:nvPicPr>
            <p:cNvPr id="12" name="Image 11">
              <a:extLst>
                <a:ext uri="{FF2B5EF4-FFF2-40B4-BE49-F238E27FC236}">
                  <a16:creationId xmlns:a16="http://schemas.microsoft.com/office/drawing/2014/main" id="{A972E596-96CC-2342-32B4-3644D8616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5603" y="224325"/>
              <a:ext cx="1238616" cy="813556"/>
            </a:xfrm>
            <a:prstGeom prst="rect">
              <a:avLst/>
            </a:prstGeom>
          </p:spPr>
        </p:pic>
        <p:pic>
          <p:nvPicPr>
            <p:cNvPr id="15" name="Image 14">
              <a:hlinkClick r:id="rId6"/>
              <a:extLst>
                <a:ext uri="{FF2B5EF4-FFF2-40B4-BE49-F238E27FC236}">
                  <a16:creationId xmlns:a16="http://schemas.microsoft.com/office/drawing/2014/main" id="{070FF989-32AA-4748-93A8-9670D4327D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45102" y="264764"/>
              <a:ext cx="818149" cy="731148"/>
            </a:xfrm>
            <a:prstGeom prst="rect">
              <a:avLst/>
            </a:prstGeom>
          </p:spPr>
        </p:pic>
      </p:grpSp>
      <p:grpSp>
        <p:nvGrpSpPr>
          <p:cNvPr id="21" name="Groupe 20">
            <a:extLst>
              <a:ext uri="{FF2B5EF4-FFF2-40B4-BE49-F238E27FC236}">
                <a16:creationId xmlns:a16="http://schemas.microsoft.com/office/drawing/2014/main" id="{1DFD6D3C-E844-8B1C-0EBF-C955B2AEB7DC}"/>
              </a:ext>
            </a:extLst>
          </p:cNvPr>
          <p:cNvGrpSpPr/>
          <p:nvPr/>
        </p:nvGrpSpPr>
        <p:grpSpPr>
          <a:xfrm>
            <a:off x="9896405" y="217394"/>
            <a:ext cx="1238616" cy="813556"/>
            <a:chOff x="9647023" y="217394"/>
            <a:chExt cx="1238616" cy="813556"/>
          </a:xfrm>
        </p:grpSpPr>
        <p:pic>
          <p:nvPicPr>
            <p:cNvPr id="14" name="Image 13">
              <a:extLst>
                <a:ext uri="{FF2B5EF4-FFF2-40B4-BE49-F238E27FC236}">
                  <a16:creationId xmlns:a16="http://schemas.microsoft.com/office/drawing/2014/main" id="{5E2990FF-F255-FA02-5F59-66AB552F0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7023" y="217394"/>
              <a:ext cx="1238616" cy="813556"/>
            </a:xfrm>
            <a:prstGeom prst="rect">
              <a:avLst/>
            </a:prstGeom>
          </p:spPr>
        </p:pic>
        <p:pic>
          <p:nvPicPr>
            <p:cNvPr id="17" name="Image 16">
              <a:hlinkClick r:id="rId8"/>
              <a:extLst>
                <a:ext uri="{FF2B5EF4-FFF2-40B4-BE49-F238E27FC236}">
                  <a16:creationId xmlns:a16="http://schemas.microsoft.com/office/drawing/2014/main" id="{D5064095-082C-4AE4-938F-58D2F641DC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67967" y="264763"/>
              <a:ext cx="796728" cy="731148"/>
            </a:xfrm>
            <a:prstGeom prst="rect">
              <a:avLst/>
            </a:prstGeom>
          </p:spPr>
        </p:pic>
      </p:grpSp>
      <p:sp>
        <p:nvSpPr>
          <p:cNvPr id="19" name="ZoneTexte 18">
            <a:extLst>
              <a:ext uri="{FF2B5EF4-FFF2-40B4-BE49-F238E27FC236}">
                <a16:creationId xmlns:a16="http://schemas.microsoft.com/office/drawing/2014/main" id="{DA9807A2-2D27-4E8D-BEC7-2C25CDFC6AD1}"/>
              </a:ext>
            </a:extLst>
          </p:cNvPr>
          <p:cNvSpPr txBox="1"/>
          <p:nvPr/>
        </p:nvSpPr>
        <p:spPr>
          <a:xfrm>
            <a:off x="181165" y="5146849"/>
            <a:ext cx="4594972"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14 </a:t>
            </a:r>
            <a:r>
              <a:rPr lang="fr-FR" sz="1600" dirty="0">
                <a:solidFill>
                  <a:srgbClr val="0070C0"/>
                </a:solidFill>
                <a:latin typeface="Calibri" panose="020F0502020204030204" pitchFamily="34" charset="0"/>
                <a:cs typeface="Calibri" panose="020F0502020204030204" pitchFamily="34" charset="0"/>
              </a:rPr>
              <a:t>Qu’est-ce que l’OST ? Quels en sont les principaux avantages et inconvénients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2" name="Image 1">
            <a:hlinkClick r:id="rId10" action="ppaction://hlinksldjump"/>
            <a:extLst>
              <a:ext uri="{FF2B5EF4-FFF2-40B4-BE49-F238E27FC236}">
                <a16:creationId xmlns:a16="http://schemas.microsoft.com/office/drawing/2014/main" id="{90959B46-F0E4-A0D0-C5F2-C72D9C5C0CB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778125BA-FF8D-37F4-F659-F32AEF2CC77E}"/>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89814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oneTexte 25">
            <a:extLst>
              <a:ext uri="{FF2B5EF4-FFF2-40B4-BE49-F238E27FC236}">
                <a16:creationId xmlns:a16="http://schemas.microsoft.com/office/drawing/2014/main" id="{3328B07F-3BB0-F4D7-F001-E2AFBB615E1B}"/>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3" name="ZoneTexte 2">
            <a:extLst>
              <a:ext uri="{FF2B5EF4-FFF2-40B4-BE49-F238E27FC236}">
                <a16:creationId xmlns:a16="http://schemas.microsoft.com/office/drawing/2014/main" id="{1D571DCF-E55A-23F8-0154-195B08C9789B}"/>
              </a:ext>
            </a:extLst>
          </p:cNvPr>
          <p:cNvSpPr txBox="1"/>
          <p:nvPr/>
        </p:nvSpPr>
        <p:spPr>
          <a:xfrm>
            <a:off x="220190" y="707135"/>
            <a:ext cx="5746606" cy="5893921"/>
          </a:xfrm>
          <a:prstGeom prst="rect">
            <a:avLst/>
          </a:prstGeom>
          <a:noFill/>
        </p:spPr>
        <p:txBody>
          <a:bodyPr wrap="square">
            <a:spAutoFit/>
          </a:bodyPr>
          <a:lstStyle/>
          <a:p>
            <a:pPr algn="just"/>
            <a:r>
              <a:rPr lang="fr-FR" sz="1300" dirty="0">
                <a:latin typeface="Calibri" panose="020F0502020204030204" pitchFamily="34" charset="0"/>
                <a:cs typeface="Calibri" panose="020F0502020204030204" pitchFamily="34" charset="0"/>
              </a:rPr>
              <a:t>La révolution industrielle a engendré une catégorie sociale nouvelle, le </a:t>
            </a:r>
            <a:r>
              <a:rPr lang="fr-FR" sz="1300" b="1" dirty="0">
                <a:solidFill>
                  <a:srgbClr val="FF0000"/>
                </a:solidFill>
                <a:latin typeface="Calibri" panose="020F0502020204030204" pitchFamily="34" charset="0"/>
                <a:cs typeface="Calibri" panose="020F0502020204030204" pitchFamily="34" charset="0"/>
              </a:rPr>
              <a:t>monde ouvrier</a:t>
            </a:r>
            <a:r>
              <a:rPr lang="fr-FR" sz="1300" dirty="0">
                <a:latin typeface="Calibri" panose="020F0502020204030204" pitchFamily="34" charset="0"/>
                <a:cs typeface="Calibri" panose="020F0502020204030204" pitchFamily="34" charset="0"/>
              </a:rPr>
              <a:t>, dont les conditions d'existence sont souvent déplorables.</a:t>
            </a:r>
          </a:p>
          <a:p>
            <a:pPr algn="just"/>
            <a:r>
              <a:rPr lang="fr-FR" sz="1300" dirty="0">
                <a:latin typeface="Calibri" panose="020F0502020204030204" pitchFamily="34" charset="0"/>
                <a:cs typeface="Calibri" panose="020F0502020204030204" pitchFamily="34" charset="0"/>
              </a:rPr>
              <a:t>Entre 1850 et 1939, le nombre d'ouvriers ne cesse d'augmenter dans les pays industriels. […] Avec la seconde révolution industrielle se développe le </a:t>
            </a:r>
            <a:r>
              <a:rPr lang="fr-FR" sz="1300" b="1" dirty="0">
                <a:latin typeface="Calibri" panose="020F0502020204030204" pitchFamily="34" charset="0"/>
                <a:cs typeface="Calibri" panose="020F0502020204030204" pitchFamily="34" charset="0"/>
              </a:rPr>
              <a:t>prolétariat</a:t>
            </a:r>
            <a:r>
              <a:rPr lang="fr-FR" sz="1300" dirty="0">
                <a:latin typeface="Calibri" panose="020F0502020204030204" pitchFamily="34" charset="0"/>
                <a:cs typeface="Calibri" panose="020F0502020204030204" pitchFamily="34" charset="0"/>
              </a:rPr>
              <a:t> d'ouvriers non qualifiés qui travaillent en usine. Le prolétariat désigne, dans la Rome antique, les travailleurs qui ont pour seule fortune leur force de travail et leurs enfants. […]</a:t>
            </a:r>
          </a:p>
          <a:p>
            <a:pPr algn="just"/>
            <a:r>
              <a:rPr lang="fr-FR" sz="1300" dirty="0">
                <a:latin typeface="Calibri" panose="020F0502020204030204" pitchFamily="34" charset="0"/>
                <a:cs typeface="Calibri" panose="020F0502020204030204" pitchFamily="34" charset="0"/>
              </a:rPr>
              <a:t>L'identité ouvrière n'est pas seulement basée sur le travail. Le point commun de tous ces travailleurs est la </a:t>
            </a:r>
            <a:r>
              <a:rPr lang="fr-FR" sz="1300" b="1" dirty="0">
                <a:latin typeface="Calibri" panose="020F0502020204030204" pitchFamily="34" charset="0"/>
                <a:cs typeface="Calibri" panose="020F0502020204030204" pitchFamily="34" charset="0"/>
              </a:rPr>
              <a:t>misère</a:t>
            </a:r>
            <a:r>
              <a:rPr lang="fr-FR" sz="1300" dirty="0">
                <a:latin typeface="Calibri" panose="020F0502020204030204" pitchFamily="34" charset="0"/>
                <a:cs typeface="Calibri" panose="020F0502020204030204" pitchFamily="34" charset="0"/>
              </a:rPr>
              <a:t>. […] Les journées de travail durent entre 13 et 15 heures. Les seuls jours de repos sont le dimanche et les fêtes religieuses.</a:t>
            </a:r>
          </a:p>
          <a:p>
            <a:pPr algn="just"/>
            <a:r>
              <a:rPr lang="fr-FR" sz="1300" dirty="0">
                <a:latin typeface="Calibri" panose="020F0502020204030204" pitchFamily="34" charset="0"/>
                <a:cs typeface="Calibri" panose="020F0502020204030204" pitchFamily="34" charset="0"/>
              </a:rPr>
              <a:t>Ils gagnent peu et le complément de ressources qu'apportent femme et enfants est indispensable à la survie de leur famille. </a:t>
            </a:r>
          </a:p>
          <a:p>
            <a:pPr algn="just"/>
            <a:r>
              <a:rPr lang="fr-FR" sz="1300" dirty="0">
                <a:latin typeface="Calibri" panose="020F0502020204030204" pitchFamily="34" charset="0"/>
                <a:cs typeface="Calibri" panose="020F0502020204030204" pitchFamily="34" charset="0"/>
              </a:rPr>
              <a:t>A partir de la fin du XIXe siècle, des cités sont construites à leur intention comme les </a:t>
            </a:r>
            <a:r>
              <a:rPr lang="fr-FR" sz="1300" b="1" dirty="0">
                <a:latin typeface="Calibri" panose="020F0502020204030204" pitchFamily="34" charset="0"/>
                <a:cs typeface="Calibri" panose="020F0502020204030204" pitchFamily="34" charset="0"/>
              </a:rPr>
              <a:t>corons</a:t>
            </a:r>
            <a:r>
              <a:rPr lang="fr-FR" sz="1300" dirty="0">
                <a:latin typeface="Calibri" panose="020F0502020204030204" pitchFamily="34" charset="0"/>
                <a:cs typeface="Calibri" panose="020F0502020204030204" pitchFamily="34" charset="0"/>
              </a:rPr>
              <a:t> dans le Nord. </a:t>
            </a:r>
            <a:r>
              <a:rPr lang="fr-FR" sz="1300" i="1" dirty="0">
                <a:latin typeface="Calibri" panose="020F0502020204030204" pitchFamily="34" charset="0"/>
                <a:cs typeface="Calibri" panose="020F0502020204030204" pitchFamily="34" charset="0"/>
              </a:rPr>
              <a:t>Germinal</a:t>
            </a:r>
            <a:r>
              <a:rPr lang="fr-FR" sz="1300" dirty="0">
                <a:latin typeface="Calibri" panose="020F0502020204030204" pitchFamily="34" charset="0"/>
                <a:cs typeface="Calibri" panose="020F0502020204030204" pitchFamily="34" charset="0"/>
              </a:rPr>
              <a:t> d'Émile Zola est une excellente illustration de la condition ouvrière.</a:t>
            </a:r>
          </a:p>
          <a:p>
            <a:pPr algn="just"/>
            <a:r>
              <a:rPr lang="fr-FR" sz="1300" dirty="0">
                <a:latin typeface="Calibri" panose="020F0502020204030204" pitchFamily="34" charset="0"/>
                <a:cs typeface="Calibri" panose="020F0502020204030204" pitchFamily="34" charset="0"/>
              </a:rPr>
              <a:t>Une culture ouvrière se constitue. Des codes vestimentaires, comme le port de la casquette, sont spontanément adoptés. Le « bistrot » devient un lieu de sociabilité. Le football et le cinéma s'imposent comme des loisirs populaires dans l'entre-deux-guerres.</a:t>
            </a:r>
          </a:p>
          <a:p>
            <a:pPr algn="just"/>
            <a:r>
              <a:rPr lang="fr-FR" sz="1300" dirty="0">
                <a:latin typeface="Calibri" panose="020F0502020204030204" pitchFamily="34" charset="0"/>
                <a:cs typeface="Calibri" panose="020F0502020204030204" pitchFamily="34" charset="0"/>
              </a:rPr>
              <a:t>L'augmentation rapide du nombre d'ouvriers et la précarité de leur condition de vie favorisent la </a:t>
            </a:r>
            <a:r>
              <a:rPr lang="fr-FR" sz="1300" b="1" dirty="0">
                <a:latin typeface="Calibri" panose="020F0502020204030204" pitchFamily="34" charset="0"/>
                <a:cs typeface="Calibri" panose="020F0502020204030204" pitchFamily="34" charset="0"/>
              </a:rPr>
              <a:t>conscience de classe</a:t>
            </a:r>
            <a:r>
              <a:rPr lang="fr-FR" sz="1300" dirty="0">
                <a:latin typeface="Calibri" panose="020F0502020204030204" pitchFamily="34" charset="0"/>
                <a:cs typeface="Calibri" panose="020F0502020204030204" pitchFamily="34" charset="0"/>
              </a:rPr>
              <a:t>. […] Le principal moyen de revendication utilisé par les ouvriers est la </a:t>
            </a:r>
            <a:r>
              <a:rPr lang="fr-FR" sz="1300" b="1" dirty="0">
                <a:latin typeface="Calibri" panose="020F0502020204030204" pitchFamily="34" charset="0"/>
                <a:cs typeface="Calibri" panose="020F0502020204030204" pitchFamily="34" charset="0"/>
              </a:rPr>
              <a:t>grève</a:t>
            </a:r>
            <a:r>
              <a:rPr lang="fr-FR" sz="1300" dirty="0">
                <a:latin typeface="Calibri" panose="020F0502020204030204" pitchFamily="34" charset="0"/>
                <a:cs typeface="Calibri" panose="020F0502020204030204" pitchFamily="34" charset="0"/>
              </a:rPr>
              <a:t>, souvent violemment réprimée. En souvenir de la grève du 1er mai 1886 à Chicago réprimée dans le sang, le </a:t>
            </a:r>
            <a:r>
              <a:rPr lang="fr-FR" sz="1300" b="1" dirty="0">
                <a:latin typeface="Calibri" panose="020F0502020204030204" pitchFamily="34" charset="0"/>
                <a:cs typeface="Calibri" panose="020F0502020204030204" pitchFamily="34" charset="0"/>
              </a:rPr>
              <a:t>1er mai</a:t>
            </a:r>
            <a:r>
              <a:rPr lang="fr-FR" sz="1300" dirty="0">
                <a:latin typeface="Calibri" panose="020F0502020204030204" pitchFamily="34" charset="0"/>
                <a:cs typeface="Calibri" panose="020F0502020204030204" pitchFamily="34" charset="0"/>
              </a:rPr>
              <a:t> devient une journée de grève et de revendications aux États-Unis et en France à partir de 1890. […] Les ouvriers s'organisent en syndicats afin de conquérir progressivement des droits. Entre 1850 et 1939, le niveau de vie des ouvriers progresse.</a:t>
            </a:r>
          </a:p>
          <a:p>
            <a:pPr algn="just"/>
            <a:r>
              <a:rPr lang="fr-FR" sz="1300" dirty="0">
                <a:latin typeface="Calibri" panose="020F0502020204030204" pitchFamily="34" charset="0"/>
                <a:cs typeface="Calibri" panose="020F0502020204030204" pitchFamily="34" charset="0"/>
              </a:rPr>
              <a:t>Toutefois, ils constituent, aux yeux des bourgeois, un monde « dangereux ». Certains industriels agissant par charité chrétienne ou par crainte d'une révolution sociale trouvent des solutions : c'est le </a:t>
            </a:r>
            <a:r>
              <a:rPr lang="fr-FR" sz="1300" b="1" dirty="0">
                <a:latin typeface="Calibri" panose="020F0502020204030204" pitchFamily="34" charset="0"/>
                <a:cs typeface="Calibri" panose="020F0502020204030204" pitchFamily="34" charset="0"/>
              </a:rPr>
              <a:t>paternalisme</a:t>
            </a:r>
            <a:r>
              <a:rPr lang="fr-FR" sz="1300" dirty="0">
                <a:latin typeface="Calibri" panose="020F0502020204030204" pitchFamily="34" charset="0"/>
                <a:cs typeface="Calibri" panose="020F0502020204030204" pitchFamily="34" charset="0"/>
              </a:rPr>
              <a:t>.</a:t>
            </a:r>
          </a:p>
        </p:txBody>
      </p:sp>
      <p:sp>
        <p:nvSpPr>
          <p:cNvPr id="4" name="ZoneTexte 3">
            <a:extLst>
              <a:ext uri="{FF2B5EF4-FFF2-40B4-BE49-F238E27FC236}">
                <a16:creationId xmlns:a16="http://schemas.microsoft.com/office/drawing/2014/main" id="{8308A836-C13A-4A33-9DD2-4A942AB696AA}"/>
              </a:ext>
            </a:extLst>
          </p:cNvPr>
          <p:cNvSpPr txBox="1"/>
          <p:nvPr/>
        </p:nvSpPr>
        <p:spPr>
          <a:xfrm>
            <a:off x="274598" y="6531806"/>
            <a:ext cx="5667947" cy="292388"/>
          </a:xfrm>
          <a:prstGeom prst="rect">
            <a:avLst/>
          </a:prstGeom>
          <a:noFill/>
        </p:spPr>
        <p:txBody>
          <a:bodyPr wrap="square">
            <a:spAutoFit/>
          </a:bodyPr>
          <a:lstStyle/>
          <a:p>
            <a:pPr algn="r"/>
            <a:r>
              <a:rPr lang="fr-FR" sz="1300" b="1" dirty="0">
                <a:solidFill>
                  <a:prstClr val="black"/>
                </a:solidFill>
                <a:latin typeface="Calibri"/>
              </a:rPr>
              <a:t>D’après</a:t>
            </a:r>
            <a:r>
              <a:rPr lang="fr-FR" sz="1300" dirty="0">
                <a:solidFill>
                  <a:prstClr val="black"/>
                </a:solidFill>
                <a:latin typeface="Calibri"/>
              </a:rPr>
              <a:t> </a:t>
            </a:r>
            <a:r>
              <a:rPr lang="fr-FR" sz="1300" i="1" dirty="0">
                <a:solidFill>
                  <a:prstClr val="black"/>
                </a:solidFill>
                <a:latin typeface="Calibri"/>
              </a:rPr>
              <a:t>Maxicours.com.</a:t>
            </a:r>
          </a:p>
        </p:txBody>
      </p:sp>
      <p:sp>
        <p:nvSpPr>
          <p:cNvPr id="11" name="ZoneTexte 10">
            <a:extLst>
              <a:ext uri="{FF2B5EF4-FFF2-40B4-BE49-F238E27FC236}">
                <a16:creationId xmlns:a16="http://schemas.microsoft.com/office/drawing/2014/main" id="{A2040391-5E11-1CD4-4BDB-3CB99CB0D68E}"/>
              </a:ext>
            </a:extLst>
          </p:cNvPr>
          <p:cNvSpPr txBox="1"/>
          <p:nvPr/>
        </p:nvSpPr>
        <p:spPr>
          <a:xfrm>
            <a:off x="6624611" y="3939703"/>
            <a:ext cx="5316559" cy="646331"/>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16 )</a:t>
            </a:r>
            <a:r>
              <a:rPr lang="fr-FR" dirty="0">
                <a:solidFill>
                  <a:srgbClr val="0070C0"/>
                </a:solidFill>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15 </a:t>
            </a:r>
            <a:r>
              <a:rPr lang="fr-FR" dirty="0">
                <a:solidFill>
                  <a:srgbClr val="0070C0"/>
                </a:solidFill>
                <a:latin typeface="Calibri" panose="020F0502020204030204" pitchFamily="34" charset="0"/>
                <a:cs typeface="Calibri" panose="020F0502020204030204" pitchFamily="34" charset="0"/>
              </a:rPr>
              <a:t>Qui sont les deux principaux acteurs des rapports sociaux au XIX</a:t>
            </a:r>
            <a:r>
              <a:rPr lang="fr-FR" baseline="30000" dirty="0">
                <a:solidFill>
                  <a:srgbClr val="0070C0"/>
                </a:solidFill>
                <a:latin typeface="Calibri" panose="020F0502020204030204" pitchFamily="34" charset="0"/>
                <a:cs typeface="Calibri" panose="020F0502020204030204" pitchFamily="34" charset="0"/>
              </a:rPr>
              <a:t>e</a:t>
            </a:r>
            <a:r>
              <a:rPr lang="fr-FR" dirty="0">
                <a:solidFill>
                  <a:srgbClr val="0070C0"/>
                </a:solidFill>
                <a:latin typeface="Calibri" panose="020F0502020204030204" pitchFamily="34" charset="0"/>
                <a:cs typeface="Calibri" panose="020F0502020204030204" pitchFamily="34" charset="0"/>
              </a:rPr>
              <a:t> s.?</a:t>
            </a:r>
          </a:p>
        </p:txBody>
      </p:sp>
      <p:grpSp>
        <p:nvGrpSpPr>
          <p:cNvPr id="20" name="Groupe 19">
            <a:extLst>
              <a:ext uri="{FF2B5EF4-FFF2-40B4-BE49-F238E27FC236}">
                <a16:creationId xmlns:a16="http://schemas.microsoft.com/office/drawing/2014/main" id="{F8CBDC14-82DB-8591-48C6-0245701C8021}"/>
              </a:ext>
            </a:extLst>
          </p:cNvPr>
          <p:cNvGrpSpPr/>
          <p:nvPr/>
        </p:nvGrpSpPr>
        <p:grpSpPr>
          <a:xfrm>
            <a:off x="6675404" y="606632"/>
            <a:ext cx="3503370" cy="3198453"/>
            <a:chOff x="6675404" y="606632"/>
            <a:chExt cx="3503370" cy="3198453"/>
          </a:xfrm>
        </p:grpSpPr>
        <p:pic>
          <p:nvPicPr>
            <p:cNvPr id="6" name="Image 5">
              <a:extLst>
                <a:ext uri="{FF2B5EF4-FFF2-40B4-BE49-F238E27FC236}">
                  <a16:creationId xmlns:a16="http://schemas.microsoft.com/office/drawing/2014/main" id="{37911BB2-B491-3A16-007E-E7EF418FF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404" y="606632"/>
              <a:ext cx="2245953" cy="3198453"/>
            </a:xfrm>
            <a:prstGeom prst="rect">
              <a:avLst/>
            </a:prstGeom>
          </p:spPr>
        </p:pic>
        <p:grpSp>
          <p:nvGrpSpPr>
            <p:cNvPr id="15" name="Groupe 14">
              <a:extLst>
                <a:ext uri="{FF2B5EF4-FFF2-40B4-BE49-F238E27FC236}">
                  <a16:creationId xmlns:a16="http://schemas.microsoft.com/office/drawing/2014/main" id="{257DCEFC-2663-7B4A-DB91-64458546822A}"/>
                </a:ext>
              </a:extLst>
            </p:cNvPr>
            <p:cNvGrpSpPr/>
            <p:nvPr/>
          </p:nvGrpSpPr>
          <p:grpSpPr>
            <a:xfrm>
              <a:off x="8364707" y="920843"/>
              <a:ext cx="1814067" cy="1317725"/>
              <a:chOff x="8364707" y="920843"/>
              <a:chExt cx="1814067" cy="1317725"/>
            </a:xfrm>
          </p:grpSpPr>
          <p:pic>
            <p:nvPicPr>
              <p:cNvPr id="16" name="Image 15">
                <a:extLst>
                  <a:ext uri="{FF2B5EF4-FFF2-40B4-BE49-F238E27FC236}">
                    <a16:creationId xmlns:a16="http://schemas.microsoft.com/office/drawing/2014/main" id="{6FDC9D24-46AF-0599-3405-610EF9C8F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6595" y="920843"/>
                <a:ext cx="1273389" cy="1279886"/>
              </a:xfrm>
              <a:prstGeom prst="rect">
                <a:avLst/>
              </a:prstGeom>
            </p:spPr>
          </p:pic>
          <p:pic>
            <p:nvPicPr>
              <p:cNvPr id="17" name="Image 16">
                <a:hlinkClick r:id="rId4"/>
                <a:extLst>
                  <a:ext uri="{FF2B5EF4-FFF2-40B4-BE49-F238E27FC236}">
                    <a16:creationId xmlns:a16="http://schemas.microsoft.com/office/drawing/2014/main" id="{15F1EDD7-DD7F-D571-A392-7427796F02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4707" y="927327"/>
                <a:ext cx="1814067" cy="1311241"/>
              </a:xfrm>
              <a:prstGeom prst="rect">
                <a:avLst/>
              </a:prstGeom>
            </p:spPr>
          </p:pic>
        </p:grpSp>
      </p:grpSp>
      <p:grpSp>
        <p:nvGrpSpPr>
          <p:cNvPr id="21" name="Groupe 20">
            <a:extLst>
              <a:ext uri="{FF2B5EF4-FFF2-40B4-BE49-F238E27FC236}">
                <a16:creationId xmlns:a16="http://schemas.microsoft.com/office/drawing/2014/main" id="{9B84FADD-832F-36F0-276C-755E14C952D0}"/>
              </a:ext>
            </a:extLst>
          </p:cNvPr>
          <p:cNvGrpSpPr/>
          <p:nvPr/>
        </p:nvGrpSpPr>
        <p:grpSpPr>
          <a:xfrm>
            <a:off x="8917736" y="541666"/>
            <a:ext cx="3330460" cy="3560140"/>
            <a:chOff x="8917736" y="541666"/>
            <a:chExt cx="3330460" cy="3560140"/>
          </a:xfrm>
        </p:grpSpPr>
        <p:sp>
          <p:nvSpPr>
            <p:cNvPr id="7" name="ZoneTexte 6">
              <a:extLst>
                <a:ext uri="{FF2B5EF4-FFF2-40B4-BE49-F238E27FC236}">
                  <a16:creationId xmlns:a16="http://schemas.microsoft.com/office/drawing/2014/main" id="{BF82E539-B009-A14D-17EE-1CBB199A373D}"/>
                </a:ext>
              </a:extLst>
            </p:cNvPr>
            <p:cNvSpPr txBox="1"/>
            <p:nvPr/>
          </p:nvSpPr>
          <p:spPr>
            <a:xfrm>
              <a:off x="11122019" y="3163087"/>
              <a:ext cx="1126177" cy="584775"/>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lampe de mineur</a:t>
              </a:r>
              <a:endParaRPr lang="fr-FR" sz="1600" dirty="0"/>
            </a:p>
          </p:txBody>
        </p:sp>
        <p:grpSp>
          <p:nvGrpSpPr>
            <p:cNvPr id="8" name="Groupe 7">
              <a:extLst>
                <a:ext uri="{FF2B5EF4-FFF2-40B4-BE49-F238E27FC236}">
                  <a16:creationId xmlns:a16="http://schemas.microsoft.com/office/drawing/2014/main" id="{F5AA1523-2771-10A5-3E58-31BFB325BAD2}"/>
                </a:ext>
              </a:extLst>
            </p:cNvPr>
            <p:cNvGrpSpPr/>
            <p:nvPr/>
          </p:nvGrpSpPr>
          <p:grpSpPr>
            <a:xfrm>
              <a:off x="8917736" y="2243173"/>
              <a:ext cx="2099826" cy="1858633"/>
              <a:chOff x="8917736" y="2439817"/>
              <a:chExt cx="2099826" cy="1858633"/>
            </a:xfrm>
          </p:grpSpPr>
          <p:pic>
            <p:nvPicPr>
              <p:cNvPr id="9" name="Image 8">
                <a:hlinkClick r:id="rId6"/>
                <a:extLst>
                  <a:ext uri="{FF2B5EF4-FFF2-40B4-BE49-F238E27FC236}">
                    <a16:creationId xmlns:a16="http://schemas.microsoft.com/office/drawing/2014/main" id="{E23DAF13-DCD8-9DA6-C2FD-9F49E89F41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7736" y="2439817"/>
                <a:ext cx="1283492" cy="1283492"/>
              </a:xfrm>
              <a:prstGeom prst="rect">
                <a:avLst/>
              </a:prstGeom>
            </p:spPr>
          </p:pic>
          <p:sp>
            <p:nvSpPr>
              <p:cNvPr id="10" name="ZoneTexte 9">
                <a:extLst>
                  <a:ext uri="{FF2B5EF4-FFF2-40B4-BE49-F238E27FC236}">
                    <a16:creationId xmlns:a16="http://schemas.microsoft.com/office/drawing/2014/main" id="{1B7B1804-6807-4C5A-BD22-432644C7CC2A}"/>
                  </a:ext>
                </a:extLst>
              </p:cNvPr>
              <p:cNvSpPr txBox="1"/>
              <p:nvPr/>
            </p:nvSpPr>
            <p:spPr>
              <a:xfrm>
                <a:off x="8987201" y="3652119"/>
                <a:ext cx="2030361" cy="646331"/>
              </a:xfrm>
              <a:prstGeom prst="rect">
                <a:avLst/>
              </a:prstGeom>
              <a:noFill/>
            </p:spPr>
            <p:txBody>
              <a:bodyPr wrap="square">
                <a:spAutoFit/>
              </a:bodyPr>
              <a:lstStyle/>
              <a:p>
                <a:pPr algn="ctr"/>
                <a:r>
                  <a:rPr lang="fr-FR" sz="1800" b="1" dirty="0">
                    <a:solidFill>
                      <a:srgbClr val="FF0000"/>
                    </a:solidFill>
                    <a:latin typeface="Calibri" panose="020F0502020204030204" pitchFamily="34" charset="0"/>
                    <a:cs typeface="Calibri" panose="020F0502020204030204" pitchFamily="34" charset="0"/>
                  </a:rPr>
                  <a:t>Pierre BACHELET</a:t>
                </a:r>
              </a:p>
              <a:p>
                <a:pPr algn="ctr"/>
                <a:r>
                  <a:rPr lang="fr-FR" b="1" dirty="0">
                    <a:solidFill>
                      <a:srgbClr val="FFFF00"/>
                    </a:solidFill>
                    <a:latin typeface="Calibri" panose="020F0502020204030204" pitchFamily="34" charset="0"/>
                    <a:cs typeface="Calibri" panose="020F0502020204030204" pitchFamily="34" charset="0"/>
                  </a:rPr>
                  <a:t>(1944-2005)</a:t>
                </a:r>
                <a:endParaRPr lang="fr-FR" dirty="0">
                  <a:solidFill>
                    <a:srgbClr val="FFFF00"/>
                  </a:solidFill>
                </a:endParaRPr>
              </a:p>
            </p:txBody>
          </p:sp>
        </p:grpSp>
        <p:sp>
          <p:nvSpPr>
            <p:cNvPr id="13" name="ZoneTexte 12">
              <a:hlinkClick r:id="rId8"/>
              <a:extLst>
                <a:ext uri="{FF2B5EF4-FFF2-40B4-BE49-F238E27FC236}">
                  <a16:creationId xmlns:a16="http://schemas.microsoft.com/office/drawing/2014/main" id="{8728317F-5F07-7219-FD8B-5BEDCE13B45C}"/>
                </a:ext>
              </a:extLst>
            </p:cNvPr>
            <p:cNvSpPr txBox="1"/>
            <p:nvPr/>
          </p:nvSpPr>
          <p:spPr>
            <a:xfrm>
              <a:off x="11084089" y="3703857"/>
              <a:ext cx="1126177" cy="338554"/>
            </a:xfrm>
            <a:prstGeom prst="rect">
              <a:avLst/>
            </a:prstGeom>
            <a:noFill/>
          </p:spPr>
          <p:txBody>
            <a:bodyPr wrap="square">
              <a:spAutoFit/>
            </a:bodyPr>
            <a:lstStyle/>
            <a:p>
              <a:pPr algn="ctr"/>
              <a:r>
                <a:rPr lang="fr-FR" sz="1600" b="1" i="1" dirty="0">
                  <a:latin typeface="Calibri" panose="020F0502020204030204" pitchFamily="34" charset="0"/>
                  <a:cs typeface="Calibri" panose="020F0502020204030204" pitchFamily="34" charset="0"/>
                </a:rPr>
                <a:t>Les Corons</a:t>
              </a:r>
              <a:endParaRPr lang="fr-FR" sz="1600" i="1" dirty="0"/>
            </a:p>
          </p:txBody>
        </p:sp>
        <p:sp>
          <p:nvSpPr>
            <p:cNvPr id="14" name="Flèche : bas 13">
              <a:extLst>
                <a:ext uri="{FF2B5EF4-FFF2-40B4-BE49-F238E27FC236}">
                  <a16:creationId xmlns:a16="http://schemas.microsoft.com/office/drawing/2014/main" id="{F40F2978-A5DF-1158-AC0A-3BEBB1D71E94}"/>
                </a:ext>
              </a:extLst>
            </p:cNvPr>
            <p:cNvSpPr/>
            <p:nvPr/>
          </p:nvSpPr>
          <p:spPr>
            <a:xfrm rot="16200000">
              <a:off x="10864788" y="3692189"/>
              <a:ext cx="101505" cy="412956"/>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4F12626E-687D-4199-7101-ED145D952AF8}"/>
                </a:ext>
              </a:extLst>
            </p:cNvPr>
            <p:cNvSpPr txBox="1"/>
            <p:nvPr/>
          </p:nvSpPr>
          <p:spPr>
            <a:xfrm>
              <a:off x="8918207" y="541666"/>
              <a:ext cx="3273793" cy="369332"/>
            </a:xfrm>
            <a:prstGeom prst="rect">
              <a:avLst/>
            </a:prstGeom>
            <a:noFill/>
          </p:spPr>
          <p:txBody>
            <a:bodyPr wrap="square">
              <a:spAutoFit/>
            </a:bodyPr>
            <a:lstStyle/>
            <a:p>
              <a:r>
                <a:rPr lang="fr-FR" dirty="0"/>
                <a:t>Une Mémoire toujours vivante…</a:t>
              </a:r>
              <a:endParaRPr lang="fr-FR" dirty="0">
                <a:solidFill>
                  <a:srgbClr val="FF0000"/>
                </a:solidFill>
              </a:endParaRPr>
            </a:p>
          </p:txBody>
        </p:sp>
        <p:pic>
          <p:nvPicPr>
            <p:cNvPr id="22" name="Image 21">
              <a:extLst>
                <a:ext uri="{FF2B5EF4-FFF2-40B4-BE49-F238E27FC236}">
                  <a16:creationId xmlns:a16="http://schemas.microsoft.com/office/drawing/2014/main" id="{CF841332-7BAB-10D3-1F06-DF09F13CC6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78774" y="847932"/>
              <a:ext cx="1836841" cy="2504206"/>
            </a:xfrm>
            <a:prstGeom prst="rect">
              <a:avLst/>
            </a:prstGeom>
          </p:spPr>
        </p:pic>
        <p:grpSp>
          <p:nvGrpSpPr>
            <p:cNvPr id="23" name="Groupe 22">
              <a:extLst>
                <a:ext uri="{FF2B5EF4-FFF2-40B4-BE49-F238E27FC236}">
                  <a16:creationId xmlns:a16="http://schemas.microsoft.com/office/drawing/2014/main" id="{E7E326E5-7E74-F85D-FE30-401A32C4B07B}"/>
                </a:ext>
              </a:extLst>
            </p:cNvPr>
            <p:cNvGrpSpPr/>
            <p:nvPr/>
          </p:nvGrpSpPr>
          <p:grpSpPr>
            <a:xfrm>
              <a:off x="11358358" y="1448926"/>
              <a:ext cx="277385" cy="1701746"/>
              <a:chOff x="11206690" y="1468687"/>
              <a:chExt cx="277385" cy="1701746"/>
            </a:xfrm>
          </p:grpSpPr>
          <p:sp>
            <p:nvSpPr>
              <p:cNvPr id="24" name="Rectangle : coins arrondis 23">
                <a:extLst>
                  <a:ext uri="{FF2B5EF4-FFF2-40B4-BE49-F238E27FC236}">
                    <a16:creationId xmlns:a16="http://schemas.microsoft.com/office/drawing/2014/main" id="{B747D625-0560-6B0F-83AA-9BFD8A4AF7E2}"/>
                  </a:ext>
                </a:extLst>
              </p:cNvPr>
              <p:cNvSpPr/>
              <p:nvPr/>
            </p:nvSpPr>
            <p:spPr>
              <a:xfrm rot="5400000">
                <a:off x="10828107" y="1847270"/>
                <a:ext cx="1034551" cy="277385"/>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99E75D41-43F4-A0C4-A4AC-90DE76F87B11}"/>
                  </a:ext>
                </a:extLst>
              </p:cNvPr>
              <p:cNvSpPr/>
              <p:nvPr/>
            </p:nvSpPr>
            <p:spPr>
              <a:xfrm>
                <a:off x="11291304" y="2503238"/>
                <a:ext cx="101799" cy="667195"/>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27" name="ZoneTexte 26">
            <a:extLst>
              <a:ext uri="{FF2B5EF4-FFF2-40B4-BE49-F238E27FC236}">
                <a16:creationId xmlns:a16="http://schemas.microsoft.com/office/drawing/2014/main" id="{C9DA3AFD-BF27-00A4-4D75-32A2DD6AD752}"/>
              </a:ext>
            </a:extLst>
          </p:cNvPr>
          <p:cNvSpPr txBox="1"/>
          <p:nvPr/>
        </p:nvSpPr>
        <p:spPr>
          <a:xfrm>
            <a:off x="181165" y="429245"/>
            <a:ext cx="5411113"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15 : </a:t>
            </a:r>
            <a:r>
              <a:rPr lang="fr-FR" b="1" dirty="0">
                <a:solidFill>
                  <a:srgbClr val="0070C0"/>
                </a:solidFill>
                <a:latin typeface="Calibri" panose="020F0502020204030204" pitchFamily="34" charset="0"/>
                <a:cs typeface="Calibri" panose="020F0502020204030204" pitchFamily="34" charset="0"/>
              </a:rPr>
              <a:t>les rapports sociaux aux XIXe et XXe s.</a:t>
            </a:r>
          </a:p>
        </p:txBody>
      </p:sp>
      <p:sp>
        <p:nvSpPr>
          <p:cNvPr id="29" name="ZoneTexte 28">
            <a:extLst>
              <a:ext uri="{FF2B5EF4-FFF2-40B4-BE49-F238E27FC236}">
                <a16:creationId xmlns:a16="http://schemas.microsoft.com/office/drawing/2014/main" id="{6A05309F-8DEC-1DF7-0C53-94C8A7E4B2BC}"/>
              </a:ext>
            </a:extLst>
          </p:cNvPr>
          <p:cNvSpPr txBox="1"/>
          <p:nvPr/>
        </p:nvSpPr>
        <p:spPr>
          <a:xfrm>
            <a:off x="6618898" y="5472660"/>
            <a:ext cx="5466680" cy="646331"/>
          </a:xfrm>
          <a:prstGeom prst="rect">
            <a:avLst/>
          </a:prstGeom>
          <a:noFill/>
        </p:spPr>
        <p:txBody>
          <a:bodyPr wrap="square">
            <a:spAutoFit/>
          </a:bodyPr>
          <a:lstStyle/>
          <a:p>
            <a:r>
              <a:rPr lang="fr-FR" b="1" dirty="0">
                <a:solidFill>
                  <a:srgbClr val="0070C0"/>
                </a:solidFill>
                <a:latin typeface="Calibri" panose="020F0502020204030204" pitchFamily="34" charset="0"/>
                <a:cs typeface="Calibri" panose="020F0502020204030204" pitchFamily="34" charset="0"/>
              </a:rPr>
              <a:t>17 )</a:t>
            </a:r>
            <a:r>
              <a:rPr lang="fr-FR" dirty="0">
                <a:solidFill>
                  <a:srgbClr val="0070C0"/>
                </a:solidFill>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15 </a:t>
            </a:r>
            <a:r>
              <a:rPr lang="fr-FR" dirty="0">
                <a:solidFill>
                  <a:srgbClr val="0070C0"/>
                </a:solidFill>
                <a:latin typeface="Calibri" panose="020F0502020204030204" pitchFamily="34" charset="0"/>
                <a:cs typeface="Calibri" panose="020F0502020204030204" pitchFamily="34" charset="0"/>
              </a:rPr>
              <a:t>Pourquoi le mineur est symbole de la classe ouvrière ?</a:t>
            </a:r>
          </a:p>
        </p:txBody>
      </p:sp>
    </p:spTree>
    <p:extLst>
      <p:ext uri="{BB962C8B-B14F-4D97-AF65-F5344CB8AC3E}">
        <p14:creationId xmlns:p14="http://schemas.microsoft.com/office/powerpoint/2010/main" val="27091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P spid="27"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0749510-14A4-4F2D-BBD8-ED7A99FD5090}"/>
              </a:ext>
            </a:extLst>
          </p:cNvPr>
          <p:cNvSpPr txBox="1"/>
          <p:nvPr/>
        </p:nvSpPr>
        <p:spPr>
          <a:xfrm>
            <a:off x="181165" y="429245"/>
            <a:ext cx="470614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16 : </a:t>
            </a:r>
            <a:r>
              <a:rPr lang="fr-FR" b="1" dirty="0">
                <a:solidFill>
                  <a:srgbClr val="0070C0"/>
                </a:solidFill>
                <a:latin typeface="Calibri" panose="020F0502020204030204" pitchFamily="34" charset="0"/>
                <a:cs typeface="Calibri" panose="020F0502020204030204" pitchFamily="34" charset="0"/>
              </a:rPr>
              <a:t>Une école à la fin du XIXe s.</a:t>
            </a:r>
          </a:p>
        </p:txBody>
      </p:sp>
      <p:pic>
        <p:nvPicPr>
          <p:cNvPr id="7" name="Image 6">
            <a:extLst>
              <a:ext uri="{FF2B5EF4-FFF2-40B4-BE49-F238E27FC236}">
                <a16:creationId xmlns:a16="http://schemas.microsoft.com/office/drawing/2014/main" id="{836072AF-7222-4989-89AB-853D4F5C2F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883" y="798577"/>
            <a:ext cx="5525215" cy="3561345"/>
          </a:xfrm>
          <a:prstGeom prst="rect">
            <a:avLst/>
          </a:prstGeom>
        </p:spPr>
      </p:pic>
      <p:sp>
        <p:nvSpPr>
          <p:cNvPr id="9" name="ZoneTexte 8">
            <a:extLst>
              <a:ext uri="{FF2B5EF4-FFF2-40B4-BE49-F238E27FC236}">
                <a16:creationId xmlns:a16="http://schemas.microsoft.com/office/drawing/2014/main" id="{CAC905DB-970D-44B2-AD5C-76976EE88052}"/>
              </a:ext>
            </a:extLst>
          </p:cNvPr>
          <p:cNvSpPr txBox="1"/>
          <p:nvPr/>
        </p:nvSpPr>
        <p:spPr>
          <a:xfrm>
            <a:off x="152322" y="4359922"/>
            <a:ext cx="5794279" cy="523220"/>
          </a:xfrm>
          <a:prstGeom prst="rect">
            <a:avLst/>
          </a:prstGeom>
          <a:noFill/>
        </p:spPr>
        <p:txBody>
          <a:bodyPr wrap="square">
            <a:spAutoFit/>
          </a:bodyPr>
          <a:lstStyle/>
          <a:p>
            <a:pPr algn="just"/>
            <a:r>
              <a:rPr lang="fr-FR" sz="1400" dirty="0"/>
              <a:t>Sur le tableau, on peut lire : « Le peuple qui a les meilleures école est le premier peuple, s’il ne l’est pas aujourd’hui, il le sera demain. », </a:t>
            </a:r>
            <a:r>
              <a:rPr lang="fr-FR" sz="1400" b="1" dirty="0"/>
              <a:t>Jules SIMON</a:t>
            </a:r>
            <a:r>
              <a:rPr lang="fr-FR" sz="1400" dirty="0"/>
              <a:t>.</a:t>
            </a:r>
          </a:p>
        </p:txBody>
      </p:sp>
      <p:grpSp>
        <p:nvGrpSpPr>
          <p:cNvPr id="6" name="Groupe 5">
            <a:extLst>
              <a:ext uri="{FF2B5EF4-FFF2-40B4-BE49-F238E27FC236}">
                <a16:creationId xmlns:a16="http://schemas.microsoft.com/office/drawing/2014/main" id="{89EBC69C-7117-89A5-6E3D-522ACC3E3DD1}"/>
              </a:ext>
            </a:extLst>
          </p:cNvPr>
          <p:cNvGrpSpPr/>
          <p:nvPr/>
        </p:nvGrpSpPr>
        <p:grpSpPr>
          <a:xfrm>
            <a:off x="5174771" y="467027"/>
            <a:ext cx="1180737" cy="883566"/>
            <a:chOff x="5802098" y="717232"/>
            <a:chExt cx="1180737" cy="883566"/>
          </a:xfrm>
        </p:grpSpPr>
        <p:pic>
          <p:nvPicPr>
            <p:cNvPr id="4" name="Image 3">
              <a:extLst>
                <a:ext uri="{FF2B5EF4-FFF2-40B4-BE49-F238E27FC236}">
                  <a16:creationId xmlns:a16="http://schemas.microsoft.com/office/drawing/2014/main" id="{10DC1093-E90D-0AAB-39E5-3CFE5A022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2098" y="717232"/>
              <a:ext cx="1180737" cy="883566"/>
            </a:xfrm>
            <a:prstGeom prst="rect">
              <a:avLst/>
            </a:prstGeom>
          </p:spPr>
        </p:pic>
        <p:pic>
          <p:nvPicPr>
            <p:cNvPr id="11" name="Image 10">
              <a:hlinkClick r:id="rId4"/>
              <a:extLst>
                <a:ext uri="{FF2B5EF4-FFF2-40B4-BE49-F238E27FC236}">
                  <a16:creationId xmlns:a16="http://schemas.microsoft.com/office/drawing/2014/main" id="{DE1C76CF-D5A0-4FEE-9512-708FB115B0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7254" y="793204"/>
              <a:ext cx="733490" cy="733490"/>
            </a:xfrm>
            <a:prstGeom prst="rect">
              <a:avLst/>
            </a:prstGeom>
          </p:spPr>
        </p:pic>
      </p:grpSp>
      <p:sp>
        <p:nvSpPr>
          <p:cNvPr id="15" name="ZoneTexte 14">
            <a:extLst>
              <a:ext uri="{FF2B5EF4-FFF2-40B4-BE49-F238E27FC236}">
                <a16:creationId xmlns:a16="http://schemas.microsoft.com/office/drawing/2014/main" id="{0007FB40-FDA8-4F08-B828-1E24396D1065}"/>
              </a:ext>
            </a:extLst>
          </p:cNvPr>
          <p:cNvSpPr txBox="1"/>
          <p:nvPr/>
        </p:nvSpPr>
        <p:spPr>
          <a:xfrm>
            <a:off x="6415324" y="898641"/>
            <a:ext cx="4706145"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17 : </a:t>
            </a:r>
            <a:r>
              <a:rPr lang="fr-FR" b="1" dirty="0">
                <a:solidFill>
                  <a:srgbClr val="0070C0"/>
                </a:solidFill>
                <a:latin typeface="Calibri" panose="020F0502020204030204" pitchFamily="34" charset="0"/>
                <a:cs typeface="Calibri" panose="020F0502020204030204" pitchFamily="34" charset="0"/>
              </a:rPr>
              <a:t>Aux instituteurs et institutrices</a:t>
            </a:r>
          </a:p>
        </p:txBody>
      </p:sp>
      <p:sp>
        <p:nvSpPr>
          <p:cNvPr id="17" name="ZoneTexte 16">
            <a:extLst>
              <a:ext uri="{FF2B5EF4-FFF2-40B4-BE49-F238E27FC236}">
                <a16:creationId xmlns:a16="http://schemas.microsoft.com/office/drawing/2014/main" id="{29D26131-02DE-4742-B06B-8706A366871E}"/>
              </a:ext>
            </a:extLst>
          </p:cNvPr>
          <p:cNvSpPr txBox="1"/>
          <p:nvPr/>
        </p:nvSpPr>
        <p:spPr>
          <a:xfrm>
            <a:off x="5893489" y="1348800"/>
            <a:ext cx="6298511" cy="5509200"/>
          </a:xfrm>
          <a:prstGeom prst="rect">
            <a:avLst/>
          </a:prstGeom>
          <a:noFill/>
        </p:spPr>
        <p:txBody>
          <a:bodyPr wrap="square">
            <a:spAutoFit/>
          </a:bodyPr>
          <a:lstStyle/>
          <a:p>
            <a:pPr algn="just"/>
            <a:r>
              <a:rPr lang="fr-FR" sz="1600" dirty="0"/>
              <a:t>« Vous tenez en vos mains l’</a:t>
            </a:r>
            <a:r>
              <a:rPr lang="fr-FR" sz="1600" b="1" dirty="0"/>
              <a:t>intelligence</a:t>
            </a:r>
            <a:r>
              <a:rPr lang="fr-FR" sz="1600" dirty="0"/>
              <a:t> et l’</a:t>
            </a:r>
            <a:r>
              <a:rPr lang="fr-FR" sz="1600" b="1" dirty="0"/>
              <a:t>âme</a:t>
            </a:r>
            <a:r>
              <a:rPr lang="fr-FR" sz="1600" dirty="0"/>
              <a:t> des enfants ; vous êtes responsables de la patrie. Les enfants qui vous sont confiés n’auront pas seulement à écrire et à déchiffrer une lettre, à lire une enseigne au coin d’une rue, à faire une addition et une multiplication. Ils sont  Français et ils doivent connaître la France, sa géographie et son histoire : son corps et son âme. Ils seront citoyens et ils doivent savoir ce qu’est une démocratie libre, quels </a:t>
            </a:r>
            <a:r>
              <a:rPr lang="fr-FR" sz="1600" b="1" dirty="0"/>
              <a:t>droits</a:t>
            </a:r>
            <a:r>
              <a:rPr lang="fr-FR" sz="1600" dirty="0"/>
              <a:t> leur confère, quels </a:t>
            </a:r>
            <a:r>
              <a:rPr lang="fr-FR" sz="1600" b="1" dirty="0"/>
              <a:t>devoirs</a:t>
            </a:r>
            <a:r>
              <a:rPr lang="fr-FR" sz="1600" dirty="0"/>
              <a:t> leur impose la souveraineté de la nation. […] il faut qu’ils sachent quelle est </a:t>
            </a:r>
            <a:r>
              <a:rPr lang="fr-FR" sz="1600" b="1" dirty="0"/>
              <a:t>la racine de toutes nos misères</a:t>
            </a:r>
            <a:r>
              <a:rPr lang="fr-FR" sz="1600" dirty="0"/>
              <a:t> : l’</a:t>
            </a:r>
            <a:r>
              <a:rPr lang="fr-FR" sz="1600" b="1" dirty="0"/>
              <a:t>égoïsme</a:t>
            </a:r>
            <a:r>
              <a:rPr lang="fr-FR" sz="1600" dirty="0"/>
              <a:t> aux formes multiples; quel est le </a:t>
            </a:r>
            <a:r>
              <a:rPr lang="fr-FR" sz="1600" b="1" dirty="0"/>
              <a:t>principe de notre grandeur</a:t>
            </a:r>
            <a:r>
              <a:rPr lang="fr-FR" sz="1600" dirty="0"/>
              <a:t> : la </a:t>
            </a:r>
            <a:r>
              <a:rPr lang="fr-FR" sz="1600" b="1" dirty="0"/>
              <a:t>fierté unie à la tendresse</a:t>
            </a:r>
            <a:r>
              <a:rPr lang="fr-FR" sz="1600" dirty="0"/>
              <a:t>. […]</a:t>
            </a:r>
          </a:p>
          <a:p>
            <a:pPr algn="just"/>
            <a:r>
              <a:rPr lang="fr-FR" sz="1600" dirty="0"/>
              <a:t>Je sais bien quelles sont les difficultés de la tâche. Vous gardez vos écoliers peu d’années et ils ne sont point toujours assidus, surtout à la campagne. Ils oublient l’été le peu qu’ils ont appris l’hiver. Ils font souvent, au sortir de l’école, des rechutes profondes d’ignorance et de paresse d’esprit. […]</a:t>
            </a:r>
          </a:p>
          <a:p>
            <a:pPr algn="just"/>
            <a:r>
              <a:rPr lang="fr-FR" sz="1600" dirty="0"/>
              <a:t>Je dis donc aux maîtres pour me résumer, lorsque d’une part vous aurez appris aux enfants à </a:t>
            </a:r>
            <a:r>
              <a:rPr lang="fr-FR" sz="1600" b="1" dirty="0"/>
              <a:t>lire à fond</a:t>
            </a:r>
            <a:r>
              <a:rPr lang="fr-FR" sz="1600" dirty="0"/>
              <a:t>, et lorsque d’autre part, en quelques causeries familières et graves, vous leur aurez parlé des </a:t>
            </a:r>
            <a:r>
              <a:rPr lang="fr-FR" sz="1600" b="1" dirty="0"/>
              <a:t>grandes choses qui intéressent la pensée et la conscience humaine</a:t>
            </a:r>
            <a:r>
              <a:rPr lang="fr-FR" sz="1600" dirty="0"/>
              <a:t>, vous aurez fait sans peine en quelques années œuvre complète d’</a:t>
            </a:r>
            <a:r>
              <a:rPr lang="fr-FR" sz="1600" b="1" dirty="0"/>
              <a:t>éducateurs</a:t>
            </a:r>
            <a:r>
              <a:rPr lang="fr-FR" sz="1600" dirty="0"/>
              <a:t>.</a:t>
            </a:r>
          </a:p>
          <a:p>
            <a:pPr algn="just"/>
            <a:endParaRPr lang="fr-FR" sz="1600" dirty="0"/>
          </a:p>
          <a:p>
            <a:pPr algn="r"/>
            <a:r>
              <a:rPr lang="fr-FR" sz="1600" dirty="0"/>
              <a:t>Jean JAURÈS, </a:t>
            </a:r>
            <a:r>
              <a:rPr lang="fr-FR" sz="1600" i="1" dirty="0"/>
              <a:t>Aux instituteurs et institutrices</a:t>
            </a:r>
            <a:r>
              <a:rPr lang="fr-FR" sz="1600" dirty="0"/>
              <a:t>, LA DÉPÊCHE, 15/01/1888.</a:t>
            </a:r>
          </a:p>
        </p:txBody>
      </p:sp>
      <p:sp>
        <p:nvSpPr>
          <p:cNvPr id="19" name="ZoneTexte 18">
            <a:extLst>
              <a:ext uri="{FF2B5EF4-FFF2-40B4-BE49-F238E27FC236}">
                <a16:creationId xmlns:a16="http://schemas.microsoft.com/office/drawing/2014/main" id="{F24CFA07-116C-4F2A-AB7E-56439D1DDEFA}"/>
              </a:ext>
            </a:extLst>
          </p:cNvPr>
          <p:cNvSpPr txBox="1"/>
          <p:nvPr/>
        </p:nvSpPr>
        <p:spPr>
          <a:xfrm>
            <a:off x="181165" y="4883142"/>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16 </a:t>
            </a:r>
            <a:r>
              <a:rPr lang="fr-FR" sz="1600" dirty="0">
                <a:solidFill>
                  <a:srgbClr val="0070C0"/>
                </a:solidFill>
                <a:latin typeface="Calibri" panose="020F0502020204030204" pitchFamily="34" charset="0"/>
                <a:cs typeface="Calibri" panose="020F0502020204030204" pitchFamily="34" charset="0"/>
              </a:rPr>
              <a:t>Avec quels lois peut-on mettre en relation cette photographie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2" name="Image 1">
            <a:hlinkClick r:id="rId6" action="ppaction://hlinksldjump"/>
            <a:extLst>
              <a:ext uri="{FF2B5EF4-FFF2-40B4-BE49-F238E27FC236}">
                <a16:creationId xmlns:a16="http://schemas.microsoft.com/office/drawing/2014/main" id="{703E03A2-F854-F84E-AF20-79DBFC939D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8" name="ZoneTexte 7">
            <a:extLst>
              <a:ext uri="{FF2B5EF4-FFF2-40B4-BE49-F238E27FC236}">
                <a16:creationId xmlns:a16="http://schemas.microsoft.com/office/drawing/2014/main" id="{58DEDDD3-3374-A059-55EA-088E09817C2A}"/>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86405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5" grpId="0"/>
      <p:bldP spid="17"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099E7DE-B325-4EBD-A601-2A3508656EAA}"/>
              </a:ext>
            </a:extLst>
          </p:cNvPr>
          <p:cNvSpPr txBox="1"/>
          <p:nvPr/>
        </p:nvSpPr>
        <p:spPr>
          <a:xfrm>
            <a:off x="6096000" y="448136"/>
            <a:ext cx="582007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19 : </a:t>
            </a:r>
            <a:r>
              <a:rPr lang="fr-FR" b="1" dirty="0">
                <a:solidFill>
                  <a:srgbClr val="0070C0"/>
                </a:solidFill>
                <a:latin typeface="Calibri" panose="020F0502020204030204" pitchFamily="34" charset="0"/>
                <a:cs typeface="Calibri" panose="020F0502020204030204" pitchFamily="34" charset="0"/>
              </a:rPr>
              <a:t>ENP de VOIRON (Isère) vers 1923</a:t>
            </a:r>
          </a:p>
        </p:txBody>
      </p:sp>
      <p:pic>
        <p:nvPicPr>
          <p:cNvPr id="11" name="Image 10">
            <a:extLst>
              <a:ext uri="{FF2B5EF4-FFF2-40B4-BE49-F238E27FC236}">
                <a16:creationId xmlns:a16="http://schemas.microsoft.com/office/drawing/2014/main" id="{5121679E-FE5D-4AEE-94C2-23EC4FF1B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0049" y="835756"/>
            <a:ext cx="3913640" cy="2880366"/>
          </a:xfrm>
          <a:prstGeom prst="rect">
            <a:avLst/>
          </a:prstGeom>
        </p:spPr>
      </p:pic>
      <p:sp>
        <p:nvSpPr>
          <p:cNvPr id="13" name="ZoneTexte 12">
            <a:extLst>
              <a:ext uri="{FF2B5EF4-FFF2-40B4-BE49-F238E27FC236}">
                <a16:creationId xmlns:a16="http://schemas.microsoft.com/office/drawing/2014/main" id="{4F22E9C1-0242-40FA-8AE9-BD3F74061105}"/>
              </a:ext>
            </a:extLst>
          </p:cNvPr>
          <p:cNvSpPr txBox="1"/>
          <p:nvPr/>
        </p:nvSpPr>
        <p:spPr>
          <a:xfrm>
            <a:off x="198409" y="480458"/>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19 )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17 </a:t>
            </a:r>
            <a:r>
              <a:rPr lang="fr-FR" sz="1600" dirty="0">
                <a:solidFill>
                  <a:srgbClr val="0070C0"/>
                </a:solidFill>
                <a:latin typeface="Calibri" panose="020F0502020204030204" pitchFamily="34" charset="0"/>
                <a:cs typeface="Calibri" panose="020F0502020204030204" pitchFamily="34" charset="0"/>
              </a:rPr>
              <a:t>Selon JAURÉS, quelles compétences fondamentales doivent maîtriser les élèves au terme de leur scolarisation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98FE7153-1B08-4747-91E6-5D94E82BFF0D}"/>
              </a:ext>
            </a:extLst>
          </p:cNvPr>
          <p:cNvSpPr txBox="1"/>
          <p:nvPr/>
        </p:nvSpPr>
        <p:spPr>
          <a:xfrm>
            <a:off x="165762" y="5074729"/>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18 </a:t>
            </a:r>
            <a:r>
              <a:rPr lang="fr-FR" sz="1600" dirty="0">
                <a:solidFill>
                  <a:srgbClr val="0070C0"/>
                </a:solidFill>
                <a:latin typeface="Calibri" panose="020F0502020204030204" pitchFamily="34" charset="0"/>
                <a:cs typeface="Calibri" panose="020F0502020204030204" pitchFamily="34" charset="0"/>
              </a:rPr>
              <a:t>Que peut-on dire de l’évolution du nombre d’instituteurs et institutrices entre les débuts XIXe et XXe 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552856CB-2F8B-4B16-91B2-423575245D09}"/>
              </a:ext>
            </a:extLst>
          </p:cNvPr>
          <p:cNvSpPr txBox="1"/>
          <p:nvPr/>
        </p:nvSpPr>
        <p:spPr>
          <a:xfrm>
            <a:off x="6148564" y="4469352"/>
            <a:ext cx="562093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19 </a:t>
            </a:r>
            <a:r>
              <a:rPr lang="fr-FR" sz="1600" dirty="0">
                <a:solidFill>
                  <a:srgbClr val="0070C0"/>
                </a:solidFill>
                <a:latin typeface="Calibri" panose="020F0502020204030204" pitchFamily="34" charset="0"/>
                <a:cs typeface="Calibri" panose="020F0502020204030204" pitchFamily="34" charset="0"/>
              </a:rPr>
              <a:t>Qu’est-ce que les ENP ? Pourquoi ont-elles été instituées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C258B80A-4BED-40D2-847A-DD1AF428474B}"/>
              </a:ext>
            </a:extLst>
          </p:cNvPr>
          <p:cNvSpPr txBox="1"/>
          <p:nvPr/>
        </p:nvSpPr>
        <p:spPr>
          <a:xfrm>
            <a:off x="6096000" y="3716122"/>
            <a:ext cx="5794279" cy="738664"/>
          </a:xfrm>
          <a:prstGeom prst="rect">
            <a:avLst/>
          </a:prstGeom>
          <a:noFill/>
        </p:spPr>
        <p:txBody>
          <a:bodyPr wrap="square">
            <a:spAutoFit/>
          </a:bodyPr>
          <a:lstStyle/>
          <a:p>
            <a:pPr algn="just"/>
            <a:r>
              <a:rPr lang="fr-FR" sz="1400" dirty="0"/>
              <a:t>Les Écoles Nationales Professionnelles sont les ancêtres des lycées pro.</a:t>
            </a:r>
          </a:p>
          <a:p>
            <a:pPr algn="just"/>
            <a:r>
              <a:rPr lang="fr-FR" sz="1400" dirty="0"/>
              <a:t>Élèves de la section fonderie, procédant à une coulée de métal, après 1923.</a:t>
            </a:r>
          </a:p>
          <a:p>
            <a:pPr algn="just"/>
            <a:r>
              <a:rPr lang="fr-FR" sz="1400" dirty="0"/>
              <a:t>Ils deviendront contremaitres ou techniciens dans les grandes usines locales.</a:t>
            </a:r>
          </a:p>
        </p:txBody>
      </p:sp>
      <p:pic>
        <p:nvPicPr>
          <p:cNvPr id="2" name="Image 1">
            <a:hlinkClick r:id="rId3" action="ppaction://hlinksldjump"/>
            <a:extLst>
              <a:ext uri="{FF2B5EF4-FFF2-40B4-BE49-F238E27FC236}">
                <a16:creationId xmlns:a16="http://schemas.microsoft.com/office/drawing/2014/main" id="{639A1E1B-397E-19A1-8199-930186D96B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759E4F2E-0DE2-8235-9445-0053CB97E902}"/>
              </a:ext>
            </a:extLst>
          </p:cNvPr>
          <p:cNvSpPr txBox="1"/>
          <p:nvPr/>
        </p:nvSpPr>
        <p:spPr>
          <a:xfrm>
            <a:off x="165762" y="1671519"/>
            <a:ext cx="582007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18 : </a:t>
            </a:r>
            <a:r>
              <a:rPr lang="fr-FR" b="1" dirty="0">
                <a:solidFill>
                  <a:srgbClr val="0070C0"/>
                </a:solidFill>
                <a:latin typeface="Calibri" panose="020F0502020204030204" pitchFamily="34" charset="0"/>
                <a:cs typeface="Calibri" panose="020F0502020204030204" pitchFamily="34" charset="0"/>
              </a:rPr>
              <a:t>L’augmentation du nombre d’instituteurs</a:t>
            </a:r>
          </a:p>
        </p:txBody>
      </p:sp>
      <p:pic>
        <p:nvPicPr>
          <p:cNvPr id="6" name="Image 5">
            <a:extLst>
              <a:ext uri="{FF2B5EF4-FFF2-40B4-BE49-F238E27FC236}">
                <a16:creationId xmlns:a16="http://schemas.microsoft.com/office/drawing/2014/main" id="{00CD9D65-4C43-1538-A20B-965638E85D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7747" y="2040851"/>
            <a:ext cx="2916942" cy="2916942"/>
          </a:xfrm>
          <a:prstGeom prst="rect">
            <a:avLst/>
          </a:prstGeom>
        </p:spPr>
      </p:pic>
      <p:sp>
        <p:nvSpPr>
          <p:cNvPr id="3" name="ZoneTexte 2">
            <a:extLst>
              <a:ext uri="{FF2B5EF4-FFF2-40B4-BE49-F238E27FC236}">
                <a16:creationId xmlns:a16="http://schemas.microsoft.com/office/drawing/2014/main" id="{77121FA2-6264-441F-02BD-CDDCF67E41D9}"/>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232536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19" grpId="0"/>
      <p:bldP spid="21"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2195735-1A60-41CC-B092-AC4787043B91}"/>
              </a:ext>
            </a:extLst>
          </p:cNvPr>
          <p:cNvSpPr txBox="1"/>
          <p:nvPr/>
        </p:nvSpPr>
        <p:spPr>
          <a:xfrm>
            <a:off x="198409" y="432523"/>
            <a:ext cx="727628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20 : </a:t>
            </a:r>
            <a:r>
              <a:rPr lang="fr-FR" b="1" dirty="0">
                <a:solidFill>
                  <a:srgbClr val="0070C0"/>
                </a:solidFill>
                <a:latin typeface="Calibri" panose="020F0502020204030204" pitchFamily="34" charset="0"/>
                <a:cs typeface="Calibri" panose="020F0502020204030204" pitchFamily="34" charset="0"/>
              </a:rPr>
              <a:t>Une jeune Africaine en Côte d'Ivoire dans les années 1940</a:t>
            </a:r>
          </a:p>
        </p:txBody>
      </p:sp>
      <p:sp>
        <p:nvSpPr>
          <p:cNvPr id="7" name="ZoneTexte 6">
            <a:extLst>
              <a:ext uri="{FF2B5EF4-FFF2-40B4-BE49-F238E27FC236}">
                <a16:creationId xmlns:a16="http://schemas.microsoft.com/office/drawing/2014/main" id="{FDBD1300-852C-4F75-A840-43B8765A5933}"/>
              </a:ext>
            </a:extLst>
          </p:cNvPr>
          <p:cNvSpPr txBox="1"/>
          <p:nvPr/>
        </p:nvSpPr>
        <p:spPr>
          <a:xfrm>
            <a:off x="207035" y="4653744"/>
            <a:ext cx="7161330"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22 )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20 </a:t>
            </a:r>
            <a:r>
              <a:rPr lang="fr-FR" sz="1600" dirty="0">
                <a:solidFill>
                  <a:srgbClr val="0070C0"/>
                </a:solidFill>
                <a:latin typeface="Calibri" panose="020F0502020204030204" pitchFamily="34" charset="0"/>
                <a:cs typeface="Calibri" panose="020F0502020204030204" pitchFamily="34" charset="0"/>
              </a:rPr>
              <a:t>Quelles informations nous rapportent la jeune Africaine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7A728258-2021-44D7-844A-F19A365B8631}"/>
              </a:ext>
            </a:extLst>
          </p:cNvPr>
          <p:cNvSpPr txBox="1"/>
          <p:nvPr/>
        </p:nvSpPr>
        <p:spPr>
          <a:xfrm>
            <a:off x="198408" y="756109"/>
            <a:ext cx="7169956" cy="3985706"/>
          </a:xfrm>
          <a:prstGeom prst="rect">
            <a:avLst/>
          </a:prstGeom>
          <a:noFill/>
        </p:spPr>
        <p:txBody>
          <a:bodyPr wrap="square">
            <a:spAutoFit/>
          </a:bodyPr>
          <a:lstStyle/>
          <a:p>
            <a:pPr algn="just"/>
            <a:r>
              <a:rPr lang="fr-FR" sz="1600" dirty="0"/>
              <a:t>Les conditions de travail et le travail lui-même étaient très durs. Nous demeurâmes un an dans la forêt et y effectuâmes le travail d'une plantation de café à tous les stades : débroussaillage, plantation de jeunes arbres, récolte d'anciens.</a:t>
            </a:r>
          </a:p>
          <a:p>
            <a:pPr algn="just"/>
            <a:r>
              <a:rPr lang="fr-FR" sz="1600" dirty="0"/>
              <a:t>La cueillette m'a paru un des travaux les plus pénibles. Il fallait respecter les cadences, autrement on recevait des coups de fouet. Nous étions constamment surveillés. Le soir, après les travaux des champs, nous, les femmes, devions assurer les travaux de cuisine et les corvées d'eau. Nous mangions mal [...]. Nous [les esclaves] dormions dans de vastes hangars de bois. </a:t>
            </a:r>
          </a:p>
          <a:p>
            <a:pPr algn="just"/>
            <a:r>
              <a:rPr lang="fr-FR" sz="1600" dirty="0"/>
              <a:t>Nous étions fatigués et souvent malades à cause du travail et de l'humidité du pays. Des travailleurs de mon groupe moururent de fatigue et beaucoup d'autres de maladies. Il y eut des tentatives de fuite. [...] Les évadés repris étaient battus si fort, qu'ils ne pouvaient plus se mouvoir pendant plusieurs jours. Pour suivre ces traitements, il fallait être costaud, docile et entretenir au fond de soi le ferme espoir d'un retour au pays. »</a:t>
            </a:r>
          </a:p>
          <a:p>
            <a:pPr algn="r"/>
            <a:endParaRPr lang="fr-FR" sz="1300" b="1" dirty="0"/>
          </a:p>
          <a:p>
            <a:pPr algn="r"/>
            <a:r>
              <a:rPr lang="fr-FR" sz="1300" dirty="0"/>
              <a:t>Anonyme, témoignage recueilli par Jeanne-Marie </a:t>
            </a:r>
            <a:r>
              <a:rPr lang="fr-FR" sz="1300" cap="all" dirty="0" err="1"/>
              <a:t>Kambou</a:t>
            </a:r>
            <a:r>
              <a:rPr lang="fr-FR" sz="1300" cap="all" dirty="0"/>
              <a:t>-Ferrand</a:t>
            </a:r>
            <a:r>
              <a:rPr lang="fr-FR" sz="1300" dirty="0"/>
              <a:t>, </a:t>
            </a:r>
            <a:r>
              <a:rPr lang="fr-FR" sz="1300" i="1" dirty="0"/>
              <a:t>La Haute-Volta coloniale</a:t>
            </a:r>
            <a:r>
              <a:rPr lang="fr-FR" sz="1300" dirty="0"/>
              <a:t>, 1995.</a:t>
            </a:r>
          </a:p>
        </p:txBody>
      </p:sp>
      <p:grpSp>
        <p:nvGrpSpPr>
          <p:cNvPr id="9" name="Groupe 8">
            <a:extLst>
              <a:ext uri="{FF2B5EF4-FFF2-40B4-BE49-F238E27FC236}">
                <a16:creationId xmlns:a16="http://schemas.microsoft.com/office/drawing/2014/main" id="{159F4F80-8781-74C2-91D6-1EA47C27523C}"/>
              </a:ext>
            </a:extLst>
          </p:cNvPr>
          <p:cNvGrpSpPr/>
          <p:nvPr/>
        </p:nvGrpSpPr>
        <p:grpSpPr>
          <a:xfrm>
            <a:off x="7474688" y="267418"/>
            <a:ext cx="4435739" cy="5891503"/>
            <a:chOff x="7474688" y="267418"/>
            <a:chExt cx="4435739" cy="5891503"/>
          </a:xfrm>
        </p:grpSpPr>
        <p:pic>
          <p:nvPicPr>
            <p:cNvPr id="4" name="Image 3">
              <a:extLst>
                <a:ext uri="{FF2B5EF4-FFF2-40B4-BE49-F238E27FC236}">
                  <a16:creationId xmlns:a16="http://schemas.microsoft.com/office/drawing/2014/main" id="{FC1C732D-C60B-4AB9-8F29-F79F120E66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83774" y="345829"/>
              <a:ext cx="440050" cy="656741"/>
            </a:xfrm>
            <a:prstGeom prst="rect">
              <a:avLst/>
            </a:prstGeom>
          </p:spPr>
        </p:pic>
        <p:sp>
          <p:nvSpPr>
            <p:cNvPr id="6" name="Rectangle 5">
              <a:extLst>
                <a:ext uri="{FF2B5EF4-FFF2-40B4-BE49-F238E27FC236}">
                  <a16:creationId xmlns:a16="http://schemas.microsoft.com/office/drawing/2014/main" id="{768E161C-E429-4A06-8BA8-99D0388233F2}"/>
                </a:ext>
              </a:extLst>
            </p:cNvPr>
            <p:cNvSpPr/>
            <p:nvPr/>
          </p:nvSpPr>
          <p:spPr>
            <a:xfrm>
              <a:off x="9426100" y="332751"/>
              <a:ext cx="1762389"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Éclairage</a:t>
              </a:r>
            </a:p>
          </p:txBody>
        </p:sp>
        <p:sp>
          <p:nvSpPr>
            <p:cNvPr id="15" name="ZoneTexte 14">
              <a:extLst>
                <a:ext uri="{FF2B5EF4-FFF2-40B4-BE49-F238E27FC236}">
                  <a16:creationId xmlns:a16="http://schemas.microsoft.com/office/drawing/2014/main" id="{2C6CAA6C-DFF2-4598-8BFE-9A448777A640}"/>
                </a:ext>
              </a:extLst>
            </p:cNvPr>
            <p:cNvSpPr txBox="1"/>
            <p:nvPr/>
          </p:nvSpPr>
          <p:spPr>
            <a:xfrm>
              <a:off x="9034759" y="995936"/>
              <a:ext cx="2348986" cy="646331"/>
            </a:xfrm>
            <a:prstGeom prst="rect">
              <a:avLst/>
            </a:prstGeom>
            <a:noFill/>
          </p:spPr>
          <p:txBody>
            <a:bodyPr wrap="square" rtlCol="0">
              <a:spAutoFit/>
            </a:bodyPr>
            <a:lstStyle/>
            <a:p>
              <a:pPr algn="ctr"/>
              <a:r>
                <a:rPr lang="fr-FR" b="1" dirty="0"/>
                <a:t>Victor SCHŒLCHER</a:t>
              </a:r>
            </a:p>
            <a:p>
              <a:pPr algn="ctr"/>
              <a:r>
                <a:rPr lang="fr-FR" dirty="0"/>
                <a:t>(1804-1893)</a:t>
              </a:r>
            </a:p>
          </p:txBody>
        </p:sp>
        <p:sp>
          <p:nvSpPr>
            <p:cNvPr id="17" name="ZoneTexte 16">
              <a:extLst>
                <a:ext uri="{FF2B5EF4-FFF2-40B4-BE49-F238E27FC236}">
                  <a16:creationId xmlns:a16="http://schemas.microsoft.com/office/drawing/2014/main" id="{E214E88B-3FD2-4E8E-B5D1-F193184B7D66}"/>
                </a:ext>
              </a:extLst>
            </p:cNvPr>
            <p:cNvSpPr txBox="1"/>
            <p:nvPr/>
          </p:nvSpPr>
          <p:spPr>
            <a:xfrm>
              <a:off x="7477017" y="1680772"/>
              <a:ext cx="4433410" cy="4478149"/>
            </a:xfrm>
            <a:prstGeom prst="rect">
              <a:avLst/>
            </a:prstGeom>
            <a:noFill/>
          </p:spPr>
          <p:txBody>
            <a:bodyPr wrap="square">
              <a:spAutoFit/>
            </a:bodyPr>
            <a:lstStyle/>
            <a:p>
              <a:pPr algn="just"/>
              <a:r>
                <a:rPr lang="fr-FR" sz="1500" dirty="0"/>
                <a:t>Journaliste et homme politique français, il a agi en faveur de l'</a:t>
              </a:r>
              <a:r>
                <a:rPr lang="fr-FR" sz="1500" b="1" dirty="0"/>
                <a:t>abolition définitive de </a:t>
              </a:r>
              <a:r>
                <a:rPr lang="fr-FR" sz="1500" b="1" cap="all" dirty="0"/>
                <a:t>l'esclavage privé </a:t>
              </a:r>
              <a:r>
                <a:rPr lang="fr-FR" sz="1500" dirty="0"/>
                <a:t>en France, via le décret, signé par le gouvernement provisoire de la deuxième République, le </a:t>
              </a:r>
              <a:r>
                <a:rPr lang="fr-FR" sz="1500" b="1" dirty="0"/>
                <a:t>27 avril 1848</a:t>
              </a:r>
              <a:r>
                <a:rPr lang="fr-FR" sz="1500" dirty="0"/>
                <a:t>. </a:t>
              </a:r>
            </a:p>
            <a:p>
              <a:pPr algn="just"/>
              <a:r>
                <a:rPr lang="fr-FR" sz="1500" b="1" dirty="0">
                  <a:solidFill>
                    <a:srgbClr val="FF0000"/>
                  </a:solidFill>
                </a:rPr>
                <a:t>1792 :</a:t>
              </a:r>
              <a:r>
                <a:rPr lang="fr-FR" sz="1500" dirty="0"/>
                <a:t> comme la Constitution de la 1</a:t>
              </a:r>
              <a:r>
                <a:rPr lang="fr-FR" sz="1500" baseline="30000" dirty="0"/>
                <a:t>ère</a:t>
              </a:r>
              <a:r>
                <a:rPr lang="fr-FR" sz="1500" dirty="0"/>
                <a:t> République le prévoyait, l’esclavage est aboli par le Roi ;</a:t>
              </a:r>
            </a:p>
            <a:p>
              <a:pPr algn="just"/>
              <a:r>
                <a:rPr lang="fr-FR" sz="1500" b="1" dirty="0">
                  <a:solidFill>
                    <a:srgbClr val="FF0000"/>
                  </a:solidFill>
                </a:rPr>
                <a:t>1802 :</a:t>
              </a:r>
              <a:r>
                <a:rPr lang="fr-FR" sz="1500" dirty="0"/>
                <a:t> Napoléon Ier abroge le décret d’abolition ;</a:t>
              </a:r>
            </a:p>
            <a:p>
              <a:pPr algn="just"/>
              <a:r>
                <a:rPr lang="fr-FR" sz="1500" b="1" dirty="0">
                  <a:solidFill>
                    <a:srgbClr val="FF0000"/>
                  </a:solidFill>
                </a:rPr>
                <a:t>1848 :</a:t>
              </a:r>
              <a:r>
                <a:rPr lang="fr-FR" sz="1500" dirty="0"/>
                <a:t> abolition par V. SCHOELCHER, … mais l’esclavage réapparaîtra sous la forme de travail forcé imposé aux indigènes par l'Etat qui le permettra également aux compagnies dites « concessionnaires. » En pratique, partout dans l’empire français, les méthodes sont les mêmes : réquisitions, rafles.</a:t>
              </a:r>
            </a:p>
            <a:p>
              <a:pPr algn="just"/>
              <a:r>
                <a:rPr lang="fr-FR" sz="1500" b="1" dirty="0">
                  <a:solidFill>
                    <a:srgbClr val="FF0000"/>
                  </a:solidFill>
                </a:rPr>
                <a:t>1946 :</a:t>
              </a:r>
              <a:r>
                <a:rPr lang="fr-FR" sz="1500" dirty="0"/>
                <a:t> </a:t>
              </a:r>
              <a:r>
                <a:rPr lang="fr-FR" sz="1500" b="1" dirty="0"/>
                <a:t>loi HOUPHOUET-BOIGNY</a:t>
              </a:r>
              <a:r>
                <a:rPr lang="fr-FR" sz="1500" dirty="0"/>
                <a:t>, abolition du travail forcé ou obligatoire dans les territoires d’outre-mer.</a:t>
              </a:r>
            </a:p>
            <a:p>
              <a:pPr algn="just"/>
              <a:r>
                <a:rPr lang="fr-FR" sz="1500" b="1" dirty="0">
                  <a:solidFill>
                    <a:srgbClr val="FF0000"/>
                  </a:solidFill>
                </a:rPr>
                <a:t>2016 :</a:t>
              </a:r>
              <a:r>
                <a:rPr lang="fr-FR" sz="1500" dirty="0"/>
                <a:t> Selon la fondation </a:t>
              </a:r>
              <a:r>
                <a:rPr lang="fr-FR" sz="1500" i="1" dirty="0"/>
                <a:t>WALK FREE</a:t>
              </a:r>
              <a:r>
                <a:rPr lang="fr-FR" sz="1500" dirty="0"/>
                <a:t>, environ 46 millions d'humains seraient maintenus en esclavage dans le monde, dont environ 50 % en Inde, en Chine et au Pakistan. </a:t>
              </a:r>
            </a:p>
          </p:txBody>
        </p:sp>
        <p:sp>
          <p:nvSpPr>
            <p:cNvPr id="19" name="Rectangle 18">
              <a:extLst>
                <a:ext uri="{FF2B5EF4-FFF2-40B4-BE49-F238E27FC236}">
                  <a16:creationId xmlns:a16="http://schemas.microsoft.com/office/drawing/2014/main" id="{BCC0677C-9DCB-491B-BB83-C45210DA2450}"/>
                </a:ext>
              </a:extLst>
            </p:cNvPr>
            <p:cNvSpPr/>
            <p:nvPr/>
          </p:nvSpPr>
          <p:spPr>
            <a:xfrm>
              <a:off x="7474688" y="267418"/>
              <a:ext cx="4418027" cy="581440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7F0DE7F2-BB56-42DD-A29D-6E0A8F175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6565" y="316818"/>
              <a:ext cx="1361871" cy="1361871"/>
            </a:xfrm>
            <a:prstGeom prst="rect">
              <a:avLst/>
            </a:prstGeom>
          </p:spPr>
        </p:pic>
      </p:grpSp>
      <p:pic>
        <p:nvPicPr>
          <p:cNvPr id="2" name="Image 1">
            <a:hlinkClick r:id="rId4" action="ppaction://hlinksldjump"/>
            <a:extLst>
              <a:ext uri="{FF2B5EF4-FFF2-40B4-BE49-F238E27FC236}">
                <a16:creationId xmlns:a16="http://schemas.microsoft.com/office/drawing/2014/main" id="{A8435A48-2FE6-DD15-A238-A138A6BB6A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11" name="ZoneTexte 10">
            <a:extLst>
              <a:ext uri="{FF2B5EF4-FFF2-40B4-BE49-F238E27FC236}">
                <a16:creationId xmlns:a16="http://schemas.microsoft.com/office/drawing/2014/main" id="{809BFBFE-8C40-C17E-70DF-D9A86E9D75D3}"/>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34770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065552F-AF48-4BD8-BBD7-AF808A9B2403}"/>
              </a:ext>
            </a:extLst>
          </p:cNvPr>
          <p:cNvSpPr txBox="1"/>
          <p:nvPr/>
        </p:nvSpPr>
        <p:spPr>
          <a:xfrm>
            <a:off x="198409" y="432523"/>
            <a:ext cx="581961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21 : </a:t>
            </a:r>
            <a:r>
              <a:rPr lang="fr-FR" b="1" dirty="0">
                <a:solidFill>
                  <a:srgbClr val="0070C0"/>
                </a:solidFill>
                <a:latin typeface="Calibri" panose="020F0502020204030204" pitchFamily="34" charset="0"/>
                <a:cs typeface="Calibri" panose="020F0502020204030204" pitchFamily="34" charset="0"/>
              </a:rPr>
              <a:t>La ligne de chemin de fer CONGO-OCÉAN</a:t>
            </a:r>
          </a:p>
        </p:txBody>
      </p:sp>
      <p:sp>
        <p:nvSpPr>
          <p:cNvPr id="11" name="ZoneTexte 10">
            <a:extLst>
              <a:ext uri="{FF2B5EF4-FFF2-40B4-BE49-F238E27FC236}">
                <a16:creationId xmlns:a16="http://schemas.microsoft.com/office/drawing/2014/main" id="{6079D990-AFC8-427A-883A-A4BE9E048DFD}"/>
              </a:ext>
            </a:extLst>
          </p:cNvPr>
          <p:cNvSpPr txBox="1"/>
          <p:nvPr/>
        </p:nvSpPr>
        <p:spPr>
          <a:xfrm>
            <a:off x="319178" y="3057545"/>
            <a:ext cx="6387140" cy="3724096"/>
          </a:xfrm>
          <a:prstGeom prst="rect">
            <a:avLst/>
          </a:prstGeom>
          <a:noFill/>
        </p:spPr>
        <p:txBody>
          <a:bodyPr wrap="square">
            <a:spAutoFit/>
          </a:bodyPr>
          <a:lstStyle/>
          <a:p>
            <a:pPr algn="just"/>
            <a:r>
              <a:rPr lang="fr-FR" sz="1500" dirty="0"/>
              <a:t>« À quoi, demandera-t-on, répond la construction de ce chemin de fer ? Réponse : à la nécessité d'ouvrir une issue sur la mer à l’AEF (Afrique Équatoriale Française) et à l'énorme bassin fluvial du Congo.</a:t>
            </a:r>
          </a:p>
          <a:p>
            <a:pPr algn="just"/>
            <a:r>
              <a:rPr lang="fr-FR" sz="1500" dirty="0"/>
              <a:t>Le chemin de fer belge, à voie étroite, ouvrant sur un port fluvial difficilement accessible, avait été notre seule porte de sortie. Elle s'avérait chaque jour plus insuffisante, même pour les Belges, qui durent introduire un contingentement</a:t>
            </a:r>
            <a:r>
              <a:rPr lang="fr-FR" sz="1400" b="1" baseline="30000" dirty="0">
                <a:solidFill>
                  <a:srgbClr val="FF0000"/>
                </a:solidFill>
              </a:rPr>
              <a:t>1</a:t>
            </a:r>
            <a:r>
              <a:rPr lang="fr-FR" sz="1500" dirty="0"/>
              <a:t> des transports, dont nous souffrîmes cruellement, et qui nous empêcha de profiter de la période de prospérité de 1926-1929. [...] Nous avons 300 000 hectares entre </a:t>
            </a:r>
            <a:r>
              <a:rPr lang="fr-FR" sz="1500" cap="all" dirty="0"/>
              <a:t>Brazzaville</a:t>
            </a:r>
            <a:r>
              <a:rPr lang="fr-FR" sz="1500" dirty="0"/>
              <a:t> et </a:t>
            </a:r>
            <a:r>
              <a:rPr lang="fr-FR" sz="1500" cap="all" dirty="0"/>
              <a:t>Pointe-Noire</a:t>
            </a:r>
            <a:r>
              <a:rPr lang="fr-FR" sz="1500" dirty="0"/>
              <a:t>, d'immenses plaines fertiles qui n'ont jamais pu être utilisées faute de sortie sur la mer. Sur le tracé même du chemin de fer, des mines de cuivre, de zinc, et de plomb, qui n'attendent pour être exploitées que l'achèvement du chemin de fer. »</a:t>
            </a:r>
          </a:p>
          <a:p>
            <a:pPr algn="just"/>
            <a:r>
              <a:rPr lang="fr-FR" sz="1600" b="1" baseline="30000" dirty="0">
                <a:solidFill>
                  <a:srgbClr val="FF0000"/>
                </a:solidFill>
              </a:rPr>
              <a:t>1</a:t>
            </a:r>
            <a:r>
              <a:rPr lang="fr-FR" sz="1500" dirty="0"/>
              <a:t> </a:t>
            </a:r>
            <a:r>
              <a:rPr lang="fr-FR" sz="1500" b="1" dirty="0"/>
              <a:t>CONTINGENTEMENT :</a:t>
            </a:r>
            <a:r>
              <a:rPr lang="fr-FR" sz="1500" dirty="0"/>
              <a:t> limitation</a:t>
            </a:r>
          </a:p>
          <a:p>
            <a:pPr algn="just"/>
            <a:endParaRPr lang="fr-FR" sz="1500" dirty="0"/>
          </a:p>
          <a:p>
            <a:pPr algn="r"/>
            <a:r>
              <a:rPr lang="fr-FR" sz="1300" dirty="0"/>
              <a:t>Rapport du Gouverneur général Raphaël </a:t>
            </a:r>
            <a:r>
              <a:rPr lang="fr-FR" sz="1300" cap="all" dirty="0" err="1"/>
              <a:t>Antonetti</a:t>
            </a:r>
            <a:r>
              <a:rPr lang="fr-FR" sz="1300" dirty="0"/>
              <a:t> </a:t>
            </a:r>
          </a:p>
          <a:p>
            <a:pPr algn="r"/>
            <a:r>
              <a:rPr lang="fr-FR" sz="1300" dirty="0"/>
              <a:t>au Ministre français des Colonies, 20 décembre 1932.</a:t>
            </a:r>
          </a:p>
        </p:txBody>
      </p:sp>
      <p:pic>
        <p:nvPicPr>
          <p:cNvPr id="22" name="Image 21">
            <a:extLst>
              <a:ext uri="{FF2B5EF4-FFF2-40B4-BE49-F238E27FC236}">
                <a16:creationId xmlns:a16="http://schemas.microsoft.com/office/drawing/2014/main" id="{4C8FBCC8-0E76-4C88-9C98-9AAE89A81C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3344" y="796232"/>
            <a:ext cx="3172974" cy="2157988"/>
          </a:xfrm>
          <a:prstGeom prst="rect">
            <a:avLst/>
          </a:prstGeom>
        </p:spPr>
      </p:pic>
      <p:sp>
        <p:nvSpPr>
          <p:cNvPr id="23" name="ZoneTexte 22">
            <a:extLst>
              <a:ext uri="{FF2B5EF4-FFF2-40B4-BE49-F238E27FC236}">
                <a16:creationId xmlns:a16="http://schemas.microsoft.com/office/drawing/2014/main" id="{D500B887-601C-4048-847E-B07772DC7912}"/>
              </a:ext>
            </a:extLst>
          </p:cNvPr>
          <p:cNvSpPr txBox="1"/>
          <p:nvPr/>
        </p:nvSpPr>
        <p:spPr>
          <a:xfrm>
            <a:off x="6853796" y="1286905"/>
            <a:ext cx="4660896"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24 )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21 </a:t>
            </a:r>
            <a:r>
              <a:rPr lang="fr-FR" sz="1600" dirty="0">
                <a:solidFill>
                  <a:srgbClr val="0070C0"/>
                </a:solidFill>
                <a:latin typeface="Calibri" panose="020F0502020204030204" pitchFamily="34" charset="0"/>
                <a:cs typeface="Calibri" panose="020F0502020204030204" pitchFamily="34" charset="0"/>
              </a:rPr>
              <a:t>Pour quelles raisons a-t-il été décidé de construire la ligne de chemin de fer CONGO-OCÉAN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6C4B1688-4512-49EF-931D-5A5672869FD9}"/>
              </a:ext>
            </a:extLst>
          </p:cNvPr>
          <p:cNvSpPr txBox="1"/>
          <p:nvPr/>
        </p:nvSpPr>
        <p:spPr>
          <a:xfrm>
            <a:off x="6852384" y="752134"/>
            <a:ext cx="4974953"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23 )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21 </a:t>
            </a:r>
            <a:r>
              <a:rPr lang="fr-FR" sz="1600" dirty="0">
                <a:solidFill>
                  <a:srgbClr val="0070C0"/>
                </a:solidFill>
                <a:latin typeface="Calibri" panose="020F0502020204030204" pitchFamily="34" charset="0"/>
                <a:cs typeface="Calibri" panose="020F0502020204030204" pitchFamily="34" charset="0"/>
              </a:rPr>
              <a:t>A l’aide des actualités de l’époque, compléter le tableau ci-contre.</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graphicFrame>
        <p:nvGraphicFramePr>
          <p:cNvPr id="26" name="Tableau 26">
            <a:extLst>
              <a:ext uri="{FF2B5EF4-FFF2-40B4-BE49-F238E27FC236}">
                <a16:creationId xmlns:a16="http://schemas.microsoft.com/office/drawing/2014/main" id="{701F8CB2-40D7-431E-8660-B00F817D309B}"/>
              </a:ext>
            </a:extLst>
          </p:cNvPr>
          <p:cNvGraphicFramePr>
            <a:graphicFrameLocks noGrp="1"/>
          </p:cNvGraphicFramePr>
          <p:nvPr>
            <p:extLst>
              <p:ext uri="{D42A27DB-BD31-4B8C-83A1-F6EECF244321}">
                <p14:modId xmlns:p14="http://schemas.microsoft.com/office/powerpoint/2010/main" val="3955667313"/>
              </p:ext>
            </p:extLst>
          </p:nvPr>
        </p:nvGraphicFramePr>
        <p:xfrm>
          <a:off x="319178" y="2076247"/>
          <a:ext cx="3172974" cy="975360"/>
        </p:xfrm>
        <a:graphic>
          <a:graphicData uri="http://schemas.openxmlformats.org/drawingml/2006/table">
            <a:tbl>
              <a:tblPr firstRow="1" bandRow="1">
                <a:tableStyleId>{5940675A-B579-460E-94D1-54222C63F5DA}</a:tableStyleId>
              </a:tblPr>
              <a:tblGrid>
                <a:gridCol w="747335">
                  <a:extLst>
                    <a:ext uri="{9D8B030D-6E8A-4147-A177-3AD203B41FA5}">
                      <a16:colId xmlns:a16="http://schemas.microsoft.com/office/drawing/2014/main" val="847496361"/>
                    </a:ext>
                  </a:extLst>
                </a:gridCol>
                <a:gridCol w="2425639">
                  <a:extLst>
                    <a:ext uri="{9D8B030D-6E8A-4147-A177-3AD203B41FA5}">
                      <a16:colId xmlns:a16="http://schemas.microsoft.com/office/drawing/2014/main" val="4159993092"/>
                    </a:ext>
                  </a:extLst>
                </a:gridCol>
              </a:tblGrid>
              <a:tr h="194925">
                <a:tc>
                  <a:txBody>
                    <a:bodyPr/>
                    <a:lstStyle/>
                    <a:p>
                      <a:r>
                        <a:rPr lang="fr-FR" sz="1300" dirty="0"/>
                        <a:t>Travaux</a:t>
                      </a:r>
                    </a:p>
                  </a:txBody>
                  <a:tcPr anchor="ctr"/>
                </a:tc>
                <a:tc>
                  <a:txBody>
                    <a:bodyPr/>
                    <a:lstStyle/>
                    <a:p>
                      <a:r>
                        <a:rPr lang="fr-FR" sz="1300" dirty="0"/>
                        <a:t>De           à           soit      années.</a:t>
                      </a:r>
                    </a:p>
                    <a:p>
                      <a:r>
                        <a:rPr lang="fr-FR" sz="1300" dirty="0"/>
                        <a:t>Longueur :           km</a:t>
                      </a:r>
                    </a:p>
                    <a:p>
                      <a:r>
                        <a:rPr lang="fr-FR" sz="1300" dirty="0"/>
                        <a:t>Terrassement :                     de m3</a:t>
                      </a:r>
                    </a:p>
                  </a:txBody>
                  <a:tcPr anchor="ctr"/>
                </a:tc>
                <a:extLst>
                  <a:ext uri="{0D108BD9-81ED-4DB2-BD59-A6C34878D82A}">
                    <a16:rowId xmlns:a16="http://schemas.microsoft.com/office/drawing/2014/main" val="1973927312"/>
                  </a:ext>
                </a:extLst>
              </a:tr>
              <a:tr h="194925">
                <a:tc>
                  <a:txBody>
                    <a:bodyPr/>
                    <a:lstStyle/>
                    <a:p>
                      <a:r>
                        <a:rPr lang="fr-FR" sz="1300" dirty="0">
                          <a:solidFill>
                            <a:srgbClr val="FF0000"/>
                          </a:solidFill>
                        </a:rPr>
                        <a:t>Prix</a:t>
                      </a:r>
                    </a:p>
                  </a:txBody>
                  <a:tcPr anchor="ctr"/>
                </a:tc>
                <a:tc>
                  <a:txBody>
                    <a:bodyPr/>
                    <a:lstStyle/>
                    <a:p>
                      <a:r>
                        <a:rPr lang="fr-FR" sz="1300" dirty="0">
                          <a:solidFill>
                            <a:srgbClr val="FF0000"/>
                          </a:solidFill>
                        </a:rPr>
                        <a:t>         millions de francs (670 M €)</a:t>
                      </a:r>
                    </a:p>
                  </a:txBody>
                  <a:tcPr anchor="ctr"/>
                </a:tc>
                <a:extLst>
                  <a:ext uri="{0D108BD9-81ED-4DB2-BD59-A6C34878D82A}">
                    <a16:rowId xmlns:a16="http://schemas.microsoft.com/office/drawing/2014/main" val="3894236525"/>
                  </a:ext>
                </a:extLst>
              </a:tr>
            </a:tbl>
          </a:graphicData>
        </a:graphic>
      </p:graphicFrame>
      <p:sp>
        <p:nvSpPr>
          <p:cNvPr id="27" name="ZoneTexte 26">
            <a:extLst>
              <a:ext uri="{FF2B5EF4-FFF2-40B4-BE49-F238E27FC236}">
                <a16:creationId xmlns:a16="http://schemas.microsoft.com/office/drawing/2014/main" id="{F265A970-7576-47CC-B44B-5A66F5A8F6E2}"/>
              </a:ext>
            </a:extLst>
          </p:cNvPr>
          <p:cNvSpPr txBox="1"/>
          <p:nvPr/>
        </p:nvSpPr>
        <p:spPr>
          <a:xfrm>
            <a:off x="1273565" y="2051194"/>
            <a:ext cx="550151" cy="307777"/>
          </a:xfrm>
          <a:prstGeom prst="rect">
            <a:avLst/>
          </a:prstGeom>
          <a:noFill/>
        </p:spPr>
        <p:txBody>
          <a:bodyPr wrap="none" rtlCol="0">
            <a:spAutoFit/>
          </a:bodyPr>
          <a:lstStyle/>
          <a:p>
            <a:r>
              <a:rPr lang="fr-FR" sz="1400" b="1" dirty="0">
                <a:solidFill>
                  <a:srgbClr val="0070C0"/>
                </a:solidFill>
              </a:rPr>
              <a:t>1921</a:t>
            </a:r>
          </a:p>
        </p:txBody>
      </p:sp>
      <p:sp>
        <p:nvSpPr>
          <p:cNvPr id="28" name="ZoneTexte 27">
            <a:extLst>
              <a:ext uri="{FF2B5EF4-FFF2-40B4-BE49-F238E27FC236}">
                <a16:creationId xmlns:a16="http://schemas.microsoft.com/office/drawing/2014/main" id="{0DDFEB5F-94CB-417B-8F7F-FB7A81A1AA62}"/>
              </a:ext>
            </a:extLst>
          </p:cNvPr>
          <p:cNvSpPr txBox="1"/>
          <p:nvPr/>
        </p:nvSpPr>
        <p:spPr>
          <a:xfrm>
            <a:off x="1770057" y="2051193"/>
            <a:ext cx="550151" cy="307777"/>
          </a:xfrm>
          <a:prstGeom prst="rect">
            <a:avLst/>
          </a:prstGeom>
          <a:noFill/>
        </p:spPr>
        <p:txBody>
          <a:bodyPr wrap="none" rtlCol="0">
            <a:spAutoFit/>
          </a:bodyPr>
          <a:lstStyle/>
          <a:p>
            <a:r>
              <a:rPr lang="fr-FR" sz="1400" b="1" dirty="0">
                <a:solidFill>
                  <a:srgbClr val="0070C0"/>
                </a:solidFill>
              </a:rPr>
              <a:t>1934</a:t>
            </a:r>
          </a:p>
        </p:txBody>
      </p:sp>
      <p:sp>
        <p:nvSpPr>
          <p:cNvPr id="29" name="ZoneTexte 28">
            <a:extLst>
              <a:ext uri="{FF2B5EF4-FFF2-40B4-BE49-F238E27FC236}">
                <a16:creationId xmlns:a16="http://schemas.microsoft.com/office/drawing/2014/main" id="{325AC73F-51ED-41CB-A177-52A3005A1701}"/>
              </a:ext>
            </a:extLst>
          </p:cNvPr>
          <p:cNvSpPr txBox="1"/>
          <p:nvPr/>
        </p:nvSpPr>
        <p:spPr>
          <a:xfrm>
            <a:off x="2440839" y="2051194"/>
            <a:ext cx="367408" cy="307777"/>
          </a:xfrm>
          <a:prstGeom prst="rect">
            <a:avLst/>
          </a:prstGeom>
          <a:noFill/>
        </p:spPr>
        <p:txBody>
          <a:bodyPr wrap="none" rtlCol="0">
            <a:spAutoFit/>
          </a:bodyPr>
          <a:lstStyle/>
          <a:p>
            <a:r>
              <a:rPr lang="fr-FR" sz="1400" b="1" dirty="0">
                <a:solidFill>
                  <a:srgbClr val="0070C0"/>
                </a:solidFill>
              </a:rPr>
              <a:t>13</a:t>
            </a:r>
          </a:p>
        </p:txBody>
      </p:sp>
      <p:sp>
        <p:nvSpPr>
          <p:cNvPr id="30" name="ZoneTexte 29">
            <a:extLst>
              <a:ext uri="{FF2B5EF4-FFF2-40B4-BE49-F238E27FC236}">
                <a16:creationId xmlns:a16="http://schemas.microsoft.com/office/drawing/2014/main" id="{7A722980-F0B3-4FEB-8438-6F890F1714B3}"/>
              </a:ext>
            </a:extLst>
          </p:cNvPr>
          <p:cNvSpPr txBox="1"/>
          <p:nvPr/>
        </p:nvSpPr>
        <p:spPr>
          <a:xfrm>
            <a:off x="1852523" y="2256150"/>
            <a:ext cx="458780" cy="307777"/>
          </a:xfrm>
          <a:prstGeom prst="rect">
            <a:avLst/>
          </a:prstGeom>
          <a:noFill/>
        </p:spPr>
        <p:txBody>
          <a:bodyPr wrap="none" rtlCol="0">
            <a:spAutoFit/>
          </a:bodyPr>
          <a:lstStyle/>
          <a:p>
            <a:r>
              <a:rPr lang="fr-FR" sz="1400" b="1" dirty="0">
                <a:solidFill>
                  <a:srgbClr val="0070C0"/>
                </a:solidFill>
              </a:rPr>
              <a:t>610</a:t>
            </a:r>
          </a:p>
        </p:txBody>
      </p:sp>
      <p:sp>
        <p:nvSpPr>
          <p:cNvPr id="31" name="ZoneTexte 30">
            <a:extLst>
              <a:ext uri="{FF2B5EF4-FFF2-40B4-BE49-F238E27FC236}">
                <a16:creationId xmlns:a16="http://schemas.microsoft.com/office/drawing/2014/main" id="{C7DE3C15-3FD1-444A-8EC7-8313E65DCF80}"/>
              </a:ext>
            </a:extLst>
          </p:cNvPr>
          <p:cNvSpPr txBox="1"/>
          <p:nvPr/>
        </p:nvSpPr>
        <p:spPr>
          <a:xfrm>
            <a:off x="2055512" y="2458969"/>
            <a:ext cx="997389" cy="307777"/>
          </a:xfrm>
          <a:prstGeom prst="rect">
            <a:avLst/>
          </a:prstGeom>
          <a:noFill/>
        </p:spPr>
        <p:txBody>
          <a:bodyPr wrap="none" rtlCol="0">
            <a:spAutoFit/>
          </a:bodyPr>
          <a:lstStyle/>
          <a:p>
            <a:r>
              <a:rPr lang="fr-FR" sz="1400" b="1" dirty="0">
                <a:solidFill>
                  <a:srgbClr val="0070C0"/>
                </a:solidFill>
              </a:rPr>
              <a:t>10 millions</a:t>
            </a:r>
          </a:p>
        </p:txBody>
      </p:sp>
      <p:sp>
        <p:nvSpPr>
          <p:cNvPr id="32" name="ZoneTexte 31">
            <a:extLst>
              <a:ext uri="{FF2B5EF4-FFF2-40B4-BE49-F238E27FC236}">
                <a16:creationId xmlns:a16="http://schemas.microsoft.com/office/drawing/2014/main" id="{13A53B9F-E89D-4B20-95F7-7AE6B3E97DA7}"/>
              </a:ext>
            </a:extLst>
          </p:cNvPr>
          <p:cNvSpPr txBox="1"/>
          <p:nvPr/>
        </p:nvSpPr>
        <p:spPr>
          <a:xfrm>
            <a:off x="1095515" y="2753785"/>
            <a:ext cx="458780" cy="307777"/>
          </a:xfrm>
          <a:prstGeom prst="rect">
            <a:avLst/>
          </a:prstGeom>
          <a:noFill/>
        </p:spPr>
        <p:txBody>
          <a:bodyPr wrap="none" rtlCol="0">
            <a:spAutoFit/>
          </a:bodyPr>
          <a:lstStyle/>
          <a:p>
            <a:r>
              <a:rPr lang="fr-FR" sz="1400" b="1" dirty="0">
                <a:solidFill>
                  <a:srgbClr val="0070C0"/>
                </a:solidFill>
              </a:rPr>
              <a:t>930</a:t>
            </a:r>
          </a:p>
        </p:txBody>
      </p:sp>
      <p:sp>
        <p:nvSpPr>
          <p:cNvPr id="33" name="ZoneTexte 32">
            <a:extLst>
              <a:ext uri="{FF2B5EF4-FFF2-40B4-BE49-F238E27FC236}">
                <a16:creationId xmlns:a16="http://schemas.microsoft.com/office/drawing/2014/main" id="{6580F45E-2CFE-4459-9A72-2BCA53B21A6F}"/>
              </a:ext>
            </a:extLst>
          </p:cNvPr>
          <p:cNvSpPr txBox="1"/>
          <p:nvPr/>
        </p:nvSpPr>
        <p:spPr>
          <a:xfrm>
            <a:off x="6853795" y="3851164"/>
            <a:ext cx="5103743" cy="1077218"/>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25 )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21 </a:t>
            </a:r>
            <a:r>
              <a:rPr lang="fr-FR" sz="1600" dirty="0">
                <a:solidFill>
                  <a:srgbClr val="0070C0"/>
                </a:solidFill>
                <a:latin typeface="Calibri" panose="020F0502020204030204" pitchFamily="34" charset="0"/>
                <a:cs typeface="Calibri" panose="020F0502020204030204" pitchFamily="34" charset="0"/>
              </a:rPr>
              <a:t>Selon la dernière phrase du commentateur de l’époque, comment est présentée la ligne CONGO-OCÉAN ?</a:t>
            </a:r>
          </a:p>
          <a:p>
            <a:r>
              <a:rPr lang="fr-FR" sz="1600" b="0" i="0" u="none" strike="noStrike" baseline="0" dirty="0">
                <a:solidFill>
                  <a:srgbClr val="0070C0"/>
                </a:solidFill>
                <a:latin typeface="Calibri" panose="020F0502020204030204" pitchFamily="34" charset="0"/>
                <a:cs typeface="Calibri" panose="020F0502020204030204" pitchFamily="34" charset="0"/>
              </a:rPr>
              <a:t>A votre avis, est-ce vrai ? Que peut-on en conclure quant à la nature de cette actualité ?</a:t>
            </a:r>
          </a:p>
        </p:txBody>
      </p:sp>
      <p:pic>
        <p:nvPicPr>
          <p:cNvPr id="2" name="Image 1">
            <a:hlinkClick r:id="rId3" action="ppaction://hlinksldjump"/>
            <a:extLst>
              <a:ext uri="{FF2B5EF4-FFF2-40B4-BE49-F238E27FC236}">
                <a16:creationId xmlns:a16="http://schemas.microsoft.com/office/drawing/2014/main" id="{32EB5E3B-A5AD-ECD3-EAAD-8CF7E6B558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9" name="Groupe 8">
            <a:extLst>
              <a:ext uri="{FF2B5EF4-FFF2-40B4-BE49-F238E27FC236}">
                <a16:creationId xmlns:a16="http://schemas.microsoft.com/office/drawing/2014/main" id="{F9583CC6-BB51-54B5-7D89-E1CE1C46176D}"/>
              </a:ext>
            </a:extLst>
          </p:cNvPr>
          <p:cNvGrpSpPr/>
          <p:nvPr/>
        </p:nvGrpSpPr>
        <p:grpSpPr>
          <a:xfrm>
            <a:off x="442763" y="817814"/>
            <a:ext cx="2271562" cy="1153475"/>
            <a:chOff x="442763" y="817814"/>
            <a:chExt cx="2271562" cy="1153475"/>
          </a:xfrm>
        </p:grpSpPr>
        <p:pic>
          <p:nvPicPr>
            <p:cNvPr id="7" name="Image 6">
              <a:hlinkClick r:id="rId5"/>
              <a:extLst>
                <a:ext uri="{FF2B5EF4-FFF2-40B4-BE49-F238E27FC236}">
                  <a16:creationId xmlns:a16="http://schemas.microsoft.com/office/drawing/2014/main" id="{8F5E8803-23A7-4572-A6D5-EC744AD66B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4812" y="850094"/>
              <a:ext cx="1515396" cy="1101100"/>
            </a:xfrm>
            <a:prstGeom prst="rect">
              <a:avLst/>
            </a:prstGeom>
          </p:spPr>
        </p:pic>
        <p:pic>
          <p:nvPicPr>
            <p:cNvPr id="6" name="Image 5">
              <a:hlinkClick r:id="rId5"/>
              <a:extLst>
                <a:ext uri="{FF2B5EF4-FFF2-40B4-BE49-F238E27FC236}">
                  <a16:creationId xmlns:a16="http://schemas.microsoft.com/office/drawing/2014/main" id="{FA3253D3-90F2-687F-ED0F-D2411589BC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763" y="817814"/>
              <a:ext cx="2271562" cy="1153475"/>
            </a:xfrm>
            <a:prstGeom prst="rect">
              <a:avLst/>
            </a:prstGeom>
          </p:spPr>
        </p:pic>
      </p:grpSp>
      <p:sp>
        <p:nvSpPr>
          <p:cNvPr id="4" name="ZoneTexte 3">
            <a:extLst>
              <a:ext uri="{FF2B5EF4-FFF2-40B4-BE49-F238E27FC236}">
                <a16:creationId xmlns:a16="http://schemas.microsoft.com/office/drawing/2014/main" id="{254F561B-64B8-A675-D5B0-5D626348130D}"/>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42425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80">
                                          <p:stCondLst>
                                            <p:cond delay="0"/>
                                          </p:stCondLst>
                                        </p:cTn>
                                        <p:tgtEl>
                                          <p:spTgt spid="26"/>
                                        </p:tgtEl>
                                      </p:cBhvr>
                                    </p:animEffect>
                                    <p:anim calcmode="lin" valueType="num">
                                      <p:cBhvr>
                                        <p:cTn id="21"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6" dur="26">
                                          <p:stCondLst>
                                            <p:cond delay="650"/>
                                          </p:stCondLst>
                                        </p:cTn>
                                        <p:tgtEl>
                                          <p:spTgt spid="26"/>
                                        </p:tgtEl>
                                      </p:cBhvr>
                                      <p:to x="100000" y="60000"/>
                                    </p:animScale>
                                    <p:animScale>
                                      <p:cBhvr>
                                        <p:cTn id="27" dur="166" decel="50000">
                                          <p:stCondLst>
                                            <p:cond delay="676"/>
                                          </p:stCondLst>
                                        </p:cTn>
                                        <p:tgtEl>
                                          <p:spTgt spid="26"/>
                                        </p:tgtEl>
                                      </p:cBhvr>
                                      <p:to x="100000" y="100000"/>
                                    </p:animScale>
                                    <p:animScale>
                                      <p:cBhvr>
                                        <p:cTn id="28" dur="26">
                                          <p:stCondLst>
                                            <p:cond delay="1312"/>
                                          </p:stCondLst>
                                        </p:cTn>
                                        <p:tgtEl>
                                          <p:spTgt spid="26"/>
                                        </p:tgtEl>
                                      </p:cBhvr>
                                      <p:to x="100000" y="80000"/>
                                    </p:animScale>
                                    <p:animScale>
                                      <p:cBhvr>
                                        <p:cTn id="29" dur="166" decel="50000">
                                          <p:stCondLst>
                                            <p:cond delay="1338"/>
                                          </p:stCondLst>
                                        </p:cTn>
                                        <p:tgtEl>
                                          <p:spTgt spid="26"/>
                                        </p:tgtEl>
                                      </p:cBhvr>
                                      <p:to x="100000" y="100000"/>
                                    </p:animScale>
                                    <p:animScale>
                                      <p:cBhvr>
                                        <p:cTn id="30" dur="26">
                                          <p:stCondLst>
                                            <p:cond delay="1642"/>
                                          </p:stCondLst>
                                        </p:cTn>
                                        <p:tgtEl>
                                          <p:spTgt spid="26"/>
                                        </p:tgtEl>
                                      </p:cBhvr>
                                      <p:to x="100000" y="90000"/>
                                    </p:animScale>
                                    <p:animScale>
                                      <p:cBhvr>
                                        <p:cTn id="31" dur="166" decel="50000">
                                          <p:stCondLst>
                                            <p:cond delay="1668"/>
                                          </p:stCondLst>
                                        </p:cTn>
                                        <p:tgtEl>
                                          <p:spTgt spid="26"/>
                                        </p:tgtEl>
                                      </p:cBhvr>
                                      <p:to x="100000" y="100000"/>
                                    </p:animScale>
                                    <p:animScale>
                                      <p:cBhvr>
                                        <p:cTn id="32" dur="26">
                                          <p:stCondLst>
                                            <p:cond delay="1808"/>
                                          </p:stCondLst>
                                        </p:cTn>
                                        <p:tgtEl>
                                          <p:spTgt spid="26"/>
                                        </p:tgtEl>
                                      </p:cBhvr>
                                      <p:to x="100000" y="95000"/>
                                    </p:animScale>
                                    <p:animScale>
                                      <p:cBhvr>
                                        <p:cTn id="33" dur="166" decel="50000">
                                          <p:stCondLst>
                                            <p:cond delay="1834"/>
                                          </p:stCondLst>
                                        </p:cTn>
                                        <p:tgtEl>
                                          <p:spTgt spid="26"/>
                                        </p:tgtEl>
                                      </p:cBhvr>
                                      <p:to x="100000" y="100000"/>
                                    </p:animScale>
                                  </p:childTnLst>
                                </p:cTn>
                              </p:par>
                              <p:par>
                                <p:cTn id="34" presetID="26"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80">
                                          <p:stCondLst>
                                            <p:cond delay="0"/>
                                          </p:stCondLst>
                                        </p:cTn>
                                        <p:tgtEl>
                                          <p:spTgt spid="22"/>
                                        </p:tgtEl>
                                      </p:cBhvr>
                                    </p:animEffect>
                                    <p:anim calcmode="lin" valueType="num">
                                      <p:cBhvr>
                                        <p:cTn id="37"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2" dur="26">
                                          <p:stCondLst>
                                            <p:cond delay="650"/>
                                          </p:stCondLst>
                                        </p:cTn>
                                        <p:tgtEl>
                                          <p:spTgt spid="22"/>
                                        </p:tgtEl>
                                      </p:cBhvr>
                                      <p:to x="100000" y="60000"/>
                                    </p:animScale>
                                    <p:animScale>
                                      <p:cBhvr>
                                        <p:cTn id="43" dur="166" decel="50000">
                                          <p:stCondLst>
                                            <p:cond delay="676"/>
                                          </p:stCondLst>
                                        </p:cTn>
                                        <p:tgtEl>
                                          <p:spTgt spid="22"/>
                                        </p:tgtEl>
                                      </p:cBhvr>
                                      <p:to x="100000" y="100000"/>
                                    </p:animScale>
                                    <p:animScale>
                                      <p:cBhvr>
                                        <p:cTn id="44" dur="26">
                                          <p:stCondLst>
                                            <p:cond delay="1312"/>
                                          </p:stCondLst>
                                        </p:cTn>
                                        <p:tgtEl>
                                          <p:spTgt spid="22"/>
                                        </p:tgtEl>
                                      </p:cBhvr>
                                      <p:to x="100000" y="80000"/>
                                    </p:animScale>
                                    <p:animScale>
                                      <p:cBhvr>
                                        <p:cTn id="45" dur="166" decel="50000">
                                          <p:stCondLst>
                                            <p:cond delay="1338"/>
                                          </p:stCondLst>
                                        </p:cTn>
                                        <p:tgtEl>
                                          <p:spTgt spid="22"/>
                                        </p:tgtEl>
                                      </p:cBhvr>
                                      <p:to x="100000" y="100000"/>
                                    </p:animScale>
                                    <p:animScale>
                                      <p:cBhvr>
                                        <p:cTn id="46" dur="26">
                                          <p:stCondLst>
                                            <p:cond delay="1642"/>
                                          </p:stCondLst>
                                        </p:cTn>
                                        <p:tgtEl>
                                          <p:spTgt spid="22"/>
                                        </p:tgtEl>
                                      </p:cBhvr>
                                      <p:to x="100000" y="90000"/>
                                    </p:animScale>
                                    <p:animScale>
                                      <p:cBhvr>
                                        <p:cTn id="47" dur="166" decel="50000">
                                          <p:stCondLst>
                                            <p:cond delay="1668"/>
                                          </p:stCondLst>
                                        </p:cTn>
                                        <p:tgtEl>
                                          <p:spTgt spid="22"/>
                                        </p:tgtEl>
                                      </p:cBhvr>
                                      <p:to x="100000" y="100000"/>
                                    </p:animScale>
                                    <p:animScale>
                                      <p:cBhvr>
                                        <p:cTn id="48" dur="26">
                                          <p:stCondLst>
                                            <p:cond delay="1808"/>
                                          </p:stCondLst>
                                        </p:cTn>
                                        <p:tgtEl>
                                          <p:spTgt spid="22"/>
                                        </p:tgtEl>
                                      </p:cBhvr>
                                      <p:to x="100000" y="95000"/>
                                    </p:animScale>
                                    <p:animScale>
                                      <p:cBhvr>
                                        <p:cTn id="49" dur="166" decel="50000">
                                          <p:stCondLst>
                                            <p:cond delay="1834"/>
                                          </p:stCondLst>
                                        </p:cTn>
                                        <p:tgtEl>
                                          <p:spTgt spid="22"/>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500" fill="hold"/>
                                        <p:tgtEl>
                                          <p:spTgt spid="31"/>
                                        </p:tgtEl>
                                        <p:attrNameLst>
                                          <p:attrName>ppt_x</p:attrName>
                                        </p:attrNameLst>
                                      </p:cBhvr>
                                      <p:tavLst>
                                        <p:tav tm="0">
                                          <p:val>
                                            <p:strVal val="#ppt_x"/>
                                          </p:val>
                                        </p:tav>
                                        <p:tav tm="100000">
                                          <p:val>
                                            <p:strVal val="#ppt_x"/>
                                          </p:val>
                                        </p:tav>
                                      </p:tavLst>
                                    </p:anim>
                                    <p:anim calcmode="lin" valueType="num">
                                      <p:cBhvr additive="base">
                                        <p:cTn id="8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ppt_x"/>
                                          </p:val>
                                        </p:tav>
                                        <p:tav tm="100000">
                                          <p:val>
                                            <p:strVal val="#ppt_x"/>
                                          </p:val>
                                        </p:tav>
                                      </p:tavLst>
                                    </p:anim>
                                    <p:anim calcmode="lin" valueType="num">
                                      <p:cBhvr additive="base">
                                        <p:cTn id="9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1000"/>
                                        <p:tgtEl>
                                          <p:spTgt spid="23"/>
                                        </p:tgtEl>
                                      </p:cBhvr>
                                    </p:animEffect>
                                    <p:anim calcmode="lin" valueType="num">
                                      <p:cBhvr>
                                        <p:cTn id="104" dur="1000" fill="hold"/>
                                        <p:tgtEl>
                                          <p:spTgt spid="23"/>
                                        </p:tgtEl>
                                        <p:attrNameLst>
                                          <p:attrName>ppt_x</p:attrName>
                                        </p:attrNameLst>
                                      </p:cBhvr>
                                      <p:tavLst>
                                        <p:tav tm="0">
                                          <p:val>
                                            <p:strVal val="#ppt_x"/>
                                          </p:val>
                                        </p:tav>
                                        <p:tav tm="100000">
                                          <p:val>
                                            <p:strVal val="#ppt_x"/>
                                          </p:val>
                                        </p:tav>
                                      </p:tavLst>
                                    </p:anim>
                                    <p:anim calcmode="lin" valueType="num">
                                      <p:cBhvr>
                                        <p:cTn id="10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1000"/>
                                        <p:tgtEl>
                                          <p:spTgt spid="33"/>
                                        </p:tgtEl>
                                      </p:cBhvr>
                                    </p:animEffect>
                                    <p:anim calcmode="lin" valueType="num">
                                      <p:cBhvr>
                                        <p:cTn id="111" dur="1000" fill="hold"/>
                                        <p:tgtEl>
                                          <p:spTgt spid="33"/>
                                        </p:tgtEl>
                                        <p:attrNameLst>
                                          <p:attrName>ppt_x</p:attrName>
                                        </p:attrNameLst>
                                      </p:cBhvr>
                                      <p:tavLst>
                                        <p:tav tm="0">
                                          <p:val>
                                            <p:strVal val="#ppt_x"/>
                                          </p:val>
                                        </p:tav>
                                        <p:tav tm="100000">
                                          <p:val>
                                            <p:strVal val="#ppt_x"/>
                                          </p:val>
                                        </p:tav>
                                      </p:tavLst>
                                    </p:anim>
                                    <p:anim calcmode="lin" valueType="num">
                                      <p:cBhvr>
                                        <p:cTn id="11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23" grpId="0"/>
      <p:bldP spid="25" grpId="0"/>
      <p:bldP spid="27" grpId="0"/>
      <p:bldP spid="28" grpId="0"/>
      <p:bldP spid="29" grpId="0"/>
      <p:bldP spid="30" grpId="0"/>
      <p:bldP spid="31" grpId="0"/>
      <p:bldP spid="32" grpId="0"/>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2F15AB2-2CCB-4398-80C5-2A34504C3CC4}"/>
              </a:ext>
            </a:extLst>
          </p:cNvPr>
          <p:cNvSpPr txBox="1"/>
          <p:nvPr/>
        </p:nvSpPr>
        <p:spPr>
          <a:xfrm>
            <a:off x="198409" y="686296"/>
            <a:ext cx="5736565" cy="4447371"/>
          </a:xfrm>
          <a:prstGeom prst="rect">
            <a:avLst/>
          </a:prstGeom>
          <a:noFill/>
        </p:spPr>
        <p:txBody>
          <a:bodyPr wrap="square">
            <a:spAutoFit/>
          </a:bodyPr>
          <a:lstStyle/>
          <a:p>
            <a:pPr algn="just"/>
            <a:r>
              <a:rPr lang="fr-FR" sz="1500" dirty="0"/>
              <a:t>« J'ai vu construire des chemins de fer ; on rencontrait du matériel sur les chantiers. Ici, que du nègre</a:t>
            </a:r>
            <a:r>
              <a:rPr lang="fr-FR" sz="1400" b="1" baseline="30000" dirty="0">
                <a:solidFill>
                  <a:srgbClr val="FF0000"/>
                </a:solidFill>
              </a:rPr>
              <a:t>1</a:t>
            </a:r>
            <a:r>
              <a:rPr lang="fr-FR" sz="1500" dirty="0"/>
              <a:t> ! Le nègre remplaçait la machine, le camion, la grue ; pourquoi pas l'explosif aussi ?  Pour porter les barils de ciment de cent trois kilos les « Batignolles</a:t>
            </a:r>
            <a:r>
              <a:rPr lang="fr-FR" sz="1400" b="1" baseline="30000" dirty="0">
                <a:solidFill>
                  <a:srgbClr val="FF0000"/>
                </a:solidFill>
              </a:rPr>
              <a:t>2</a:t>
            </a:r>
            <a:r>
              <a:rPr lang="fr-FR" sz="1500" dirty="0"/>
              <a:t> » n'avaient pour tout matériel qu'un bâton et la tête de deux nègres ! Cependant, j'ai découvert sur ces chantiers modernes d'importants instruments : le marteau et la barre à mine, par exemple. Dans le Mayombe, nous perçons les tunnels avec un marteau et une barre à mine !</a:t>
            </a:r>
          </a:p>
          <a:p>
            <a:pPr algn="just"/>
            <a:r>
              <a:rPr lang="fr-FR" sz="1500" dirty="0"/>
              <a:t>Epuisés, maltraités par les capitas</a:t>
            </a:r>
            <a:r>
              <a:rPr lang="fr-FR" sz="1400" b="1" baseline="30000" dirty="0">
                <a:solidFill>
                  <a:srgbClr val="FF0000"/>
                </a:solidFill>
              </a:rPr>
              <a:t>3</a:t>
            </a:r>
            <a:r>
              <a:rPr lang="fr-FR" sz="1500" dirty="0"/>
              <a:t>, loin de toute surveillance européenne […], blessés, amaigris, désolés, les nègres mouraient en masse. [...] « Il faut accepter le sacrifice de six à huit mille hommes, disait Monsieur </a:t>
            </a:r>
            <a:r>
              <a:rPr lang="fr-FR" sz="1500" cap="all" dirty="0" err="1"/>
              <a:t>Antonetti</a:t>
            </a:r>
            <a:r>
              <a:rPr lang="fr-FR" sz="1500" dirty="0"/>
              <a:t>, ou renoncer au chemin de fer. »</a:t>
            </a:r>
          </a:p>
          <a:p>
            <a:pPr algn="just"/>
            <a:r>
              <a:rPr lang="fr-FR" sz="1500" dirty="0"/>
              <a:t>Le sacrifice fut plus considérable. </a:t>
            </a:r>
          </a:p>
          <a:p>
            <a:pPr algn="just"/>
            <a:r>
              <a:rPr lang="fr-FR" sz="1600" b="1" baseline="30000" dirty="0">
                <a:solidFill>
                  <a:srgbClr val="FF0000"/>
                </a:solidFill>
              </a:rPr>
              <a:t>1</a:t>
            </a:r>
            <a:r>
              <a:rPr lang="fr-FR" sz="1500" dirty="0"/>
              <a:t> </a:t>
            </a:r>
            <a:r>
              <a:rPr lang="fr-FR" sz="1500" b="1" dirty="0"/>
              <a:t>NÈGRE:</a:t>
            </a:r>
            <a:r>
              <a:rPr lang="fr-FR" sz="1500" dirty="0"/>
              <a:t> du latin </a:t>
            </a:r>
            <a:r>
              <a:rPr lang="fr-FR" sz="1500" i="1" dirty="0" err="1"/>
              <a:t>niger</a:t>
            </a:r>
            <a:r>
              <a:rPr lang="fr-FR" sz="1500" dirty="0"/>
              <a:t> («noir»), mot en usage pour désigner les Noirs sans caractère forcément péjoratif à cette époque.</a:t>
            </a:r>
          </a:p>
          <a:p>
            <a:pPr algn="just"/>
            <a:r>
              <a:rPr lang="fr-FR" sz="1400" b="1" baseline="30000" dirty="0">
                <a:solidFill>
                  <a:srgbClr val="FF0000"/>
                </a:solidFill>
              </a:rPr>
              <a:t>2  </a:t>
            </a:r>
            <a:r>
              <a:rPr lang="fr-FR" sz="1500" b="1" dirty="0"/>
              <a:t>BATIGNOLLES :</a:t>
            </a:r>
            <a:r>
              <a:rPr lang="fr-FR" sz="1400" b="1" baseline="30000" dirty="0">
                <a:solidFill>
                  <a:srgbClr val="FF0000"/>
                </a:solidFill>
              </a:rPr>
              <a:t> </a:t>
            </a:r>
            <a:r>
              <a:rPr lang="fr-FR" sz="1500" dirty="0"/>
              <a:t>Société de construction, chargée des travaux.</a:t>
            </a:r>
          </a:p>
          <a:p>
            <a:pPr algn="just"/>
            <a:r>
              <a:rPr lang="fr-FR" sz="1400" b="1" baseline="30000" dirty="0">
                <a:solidFill>
                  <a:srgbClr val="FF0000"/>
                </a:solidFill>
              </a:rPr>
              <a:t>3</a:t>
            </a:r>
            <a:r>
              <a:rPr lang="fr-FR" sz="1500" dirty="0"/>
              <a:t> </a:t>
            </a:r>
            <a:r>
              <a:rPr lang="fr-FR" sz="1500" b="1" dirty="0"/>
              <a:t>CAPITAS :</a:t>
            </a:r>
            <a:r>
              <a:rPr lang="fr-FR" sz="1500" dirty="0"/>
              <a:t> Contremaîtres (noirs) à l'époque coloniale.</a:t>
            </a:r>
          </a:p>
          <a:p>
            <a:pPr algn="just"/>
            <a:endParaRPr lang="fr-FR" sz="1500" dirty="0"/>
          </a:p>
          <a:p>
            <a:pPr algn="r"/>
            <a:r>
              <a:rPr lang="fr-FR" sz="1300" dirty="0"/>
              <a:t>Albert Londres, </a:t>
            </a:r>
            <a:r>
              <a:rPr lang="fr-FR" sz="1300" i="1" dirty="0"/>
              <a:t>Terre d'ébène</a:t>
            </a:r>
            <a:r>
              <a:rPr lang="fr-FR" sz="1300" dirty="0"/>
              <a:t>, 1929.</a:t>
            </a:r>
          </a:p>
        </p:txBody>
      </p:sp>
      <p:sp>
        <p:nvSpPr>
          <p:cNvPr id="12" name="ZoneTexte 11">
            <a:extLst>
              <a:ext uri="{FF2B5EF4-FFF2-40B4-BE49-F238E27FC236}">
                <a16:creationId xmlns:a16="http://schemas.microsoft.com/office/drawing/2014/main" id="{62C8F014-11B4-4C12-81FF-27440229D627}"/>
              </a:ext>
            </a:extLst>
          </p:cNvPr>
          <p:cNvSpPr txBox="1"/>
          <p:nvPr/>
        </p:nvSpPr>
        <p:spPr>
          <a:xfrm>
            <a:off x="198409" y="422978"/>
            <a:ext cx="5131431"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22 : </a:t>
            </a:r>
            <a:r>
              <a:rPr lang="fr-FR" b="1" dirty="0">
                <a:solidFill>
                  <a:srgbClr val="0070C0"/>
                </a:solidFill>
                <a:latin typeface="Calibri" panose="020F0502020204030204" pitchFamily="34" charset="0"/>
                <a:cs typeface="Calibri" panose="020F0502020204030204" pitchFamily="34" charset="0"/>
              </a:rPr>
              <a:t>Témoignage sur CONGO-OCÉAN</a:t>
            </a:r>
          </a:p>
        </p:txBody>
      </p:sp>
      <p:grpSp>
        <p:nvGrpSpPr>
          <p:cNvPr id="5" name="Groupe 4">
            <a:extLst>
              <a:ext uri="{FF2B5EF4-FFF2-40B4-BE49-F238E27FC236}">
                <a16:creationId xmlns:a16="http://schemas.microsoft.com/office/drawing/2014/main" id="{287147AF-42E1-77EF-03E6-A21B3086CB98}"/>
              </a:ext>
            </a:extLst>
          </p:cNvPr>
          <p:cNvGrpSpPr/>
          <p:nvPr/>
        </p:nvGrpSpPr>
        <p:grpSpPr>
          <a:xfrm>
            <a:off x="6768824" y="442907"/>
            <a:ext cx="5043507" cy="2983014"/>
            <a:chOff x="6849208" y="267418"/>
            <a:chExt cx="5043507" cy="2983014"/>
          </a:xfrm>
        </p:grpSpPr>
        <p:pic>
          <p:nvPicPr>
            <p:cNvPr id="13" name="Image 12">
              <a:extLst>
                <a:ext uri="{FF2B5EF4-FFF2-40B4-BE49-F238E27FC236}">
                  <a16:creationId xmlns:a16="http://schemas.microsoft.com/office/drawing/2014/main" id="{1825E459-CB7D-4815-80F1-5C4BCE7599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313" y="319453"/>
              <a:ext cx="440050" cy="656741"/>
            </a:xfrm>
            <a:prstGeom prst="rect">
              <a:avLst/>
            </a:prstGeom>
          </p:spPr>
        </p:pic>
        <p:sp>
          <p:nvSpPr>
            <p:cNvPr id="14" name="Rectangle 13">
              <a:extLst>
                <a:ext uri="{FF2B5EF4-FFF2-40B4-BE49-F238E27FC236}">
                  <a16:creationId xmlns:a16="http://schemas.microsoft.com/office/drawing/2014/main" id="{256E3A54-2297-442B-A565-955E5F0399E6}"/>
                </a:ext>
              </a:extLst>
            </p:cNvPr>
            <p:cNvSpPr/>
            <p:nvPr/>
          </p:nvSpPr>
          <p:spPr>
            <a:xfrm>
              <a:off x="9092639" y="306375"/>
              <a:ext cx="1762389"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Éclairage</a:t>
              </a:r>
            </a:p>
          </p:txBody>
        </p:sp>
        <p:sp>
          <p:nvSpPr>
            <p:cNvPr id="15" name="ZoneTexte 14">
              <a:extLst>
                <a:ext uri="{FF2B5EF4-FFF2-40B4-BE49-F238E27FC236}">
                  <a16:creationId xmlns:a16="http://schemas.microsoft.com/office/drawing/2014/main" id="{177C6861-2B77-4194-B8E8-983C0B29B1BF}"/>
                </a:ext>
              </a:extLst>
            </p:cNvPr>
            <p:cNvSpPr txBox="1"/>
            <p:nvPr/>
          </p:nvSpPr>
          <p:spPr>
            <a:xfrm>
              <a:off x="8287413" y="969560"/>
              <a:ext cx="2348986" cy="646331"/>
            </a:xfrm>
            <a:prstGeom prst="rect">
              <a:avLst/>
            </a:prstGeom>
            <a:noFill/>
          </p:spPr>
          <p:txBody>
            <a:bodyPr wrap="square" rtlCol="0">
              <a:spAutoFit/>
            </a:bodyPr>
            <a:lstStyle/>
            <a:p>
              <a:pPr algn="ctr"/>
              <a:r>
                <a:rPr lang="fr-FR" b="1" dirty="0"/>
                <a:t>Albert LONDRES</a:t>
              </a:r>
            </a:p>
            <a:p>
              <a:pPr algn="ctr"/>
              <a:r>
                <a:rPr lang="fr-FR" dirty="0"/>
                <a:t>(1884-1932)</a:t>
              </a:r>
            </a:p>
          </p:txBody>
        </p:sp>
        <p:sp>
          <p:nvSpPr>
            <p:cNvPr id="16" name="ZoneTexte 15">
              <a:extLst>
                <a:ext uri="{FF2B5EF4-FFF2-40B4-BE49-F238E27FC236}">
                  <a16:creationId xmlns:a16="http://schemas.microsoft.com/office/drawing/2014/main" id="{62066E8D-50D5-4F7D-8B50-EA3B1A4D454A}"/>
                </a:ext>
              </a:extLst>
            </p:cNvPr>
            <p:cNvSpPr txBox="1"/>
            <p:nvPr/>
          </p:nvSpPr>
          <p:spPr>
            <a:xfrm>
              <a:off x="6866920" y="1680772"/>
              <a:ext cx="5025795" cy="1569660"/>
            </a:xfrm>
            <a:prstGeom prst="rect">
              <a:avLst/>
            </a:prstGeom>
            <a:noFill/>
          </p:spPr>
          <p:txBody>
            <a:bodyPr wrap="square">
              <a:spAutoFit/>
            </a:bodyPr>
            <a:lstStyle/>
            <a:p>
              <a:pPr algn="just"/>
              <a:r>
                <a:rPr lang="fr-FR" sz="1500" dirty="0"/>
                <a:t>Journaliste et écrivain, correspondant de guerre pendant le conflit 1914-1918, il est grand reporter pour différents journaux, dénonçant le sort des victimes d’actes odieux. </a:t>
              </a:r>
            </a:p>
            <a:p>
              <a:pPr algn="just"/>
              <a:r>
                <a:rPr lang="fr-FR" sz="1500" dirty="0"/>
                <a:t>Le </a:t>
              </a:r>
              <a:r>
                <a:rPr lang="fr-FR" sz="1500" b="1" dirty="0">
                  <a:solidFill>
                    <a:srgbClr val="FF0000"/>
                  </a:solidFill>
                </a:rPr>
                <a:t>prix Albert-Londres</a:t>
              </a:r>
              <a:r>
                <a:rPr lang="fr-FR" sz="1500" dirty="0"/>
                <a:t>, créé en 1932 et décerné à partir de 1933, couronne chaque année, les meilleurs «</a:t>
              </a:r>
              <a:r>
                <a:rPr lang="fr-FR" sz="1800" dirty="0">
                  <a:effectLst/>
                  <a:latin typeface="Calibri" panose="020F0502020204030204" pitchFamily="34" charset="0"/>
                  <a:ea typeface="Times New Roman" panose="02020603050405020304" pitchFamily="18" charset="0"/>
                </a:rPr>
                <a:t> </a:t>
              </a:r>
              <a:r>
                <a:rPr lang="fr-FR" sz="1500" dirty="0"/>
                <a:t>Grands Reporters</a:t>
              </a:r>
              <a:r>
                <a:rPr lang="fr-FR" sz="1800" dirty="0">
                  <a:effectLst/>
                  <a:latin typeface="Calibri" panose="020F0502020204030204" pitchFamily="34" charset="0"/>
                  <a:ea typeface="Times New Roman" panose="02020603050405020304" pitchFamily="18" charset="0"/>
                </a:rPr>
                <a:t> </a:t>
              </a:r>
              <a:r>
                <a:rPr lang="fr-FR" sz="1500" dirty="0"/>
                <a:t>» francophones. </a:t>
              </a:r>
            </a:p>
          </p:txBody>
        </p:sp>
        <p:sp>
          <p:nvSpPr>
            <p:cNvPr id="17" name="Rectangle 16">
              <a:extLst>
                <a:ext uri="{FF2B5EF4-FFF2-40B4-BE49-F238E27FC236}">
                  <a16:creationId xmlns:a16="http://schemas.microsoft.com/office/drawing/2014/main" id="{0082BF45-48E0-4CDC-8786-4CAB11A3393D}"/>
                </a:ext>
              </a:extLst>
            </p:cNvPr>
            <p:cNvSpPr/>
            <p:nvPr/>
          </p:nvSpPr>
          <p:spPr>
            <a:xfrm>
              <a:off x="6849208" y="267418"/>
              <a:ext cx="5043507" cy="298301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Image 17">
              <a:extLst>
                <a:ext uri="{FF2B5EF4-FFF2-40B4-BE49-F238E27FC236}">
                  <a16:creationId xmlns:a16="http://schemas.microsoft.com/office/drawing/2014/main" id="{A2401B47-FB77-4BBF-B1C2-1443992CA6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39264" y="299648"/>
              <a:ext cx="1361871" cy="1361871"/>
            </a:xfrm>
            <a:prstGeom prst="rect">
              <a:avLst/>
            </a:prstGeom>
          </p:spPr>
        </p:pic>
      </p:grpSp>
      <p:sp>
        <p:nvSpPr>
          <p:cNvPr id="19" name="ZoneTexte 18">
            <a:extLst>
              <a:ext uri="{FF2B5EF4-FFF2-40B4-BE49-F238E27FC236}">
                <a16:creationId xmlns:a16="http://schemas.microsoft.com/office/drawing/2014/main" id="{EFB27B8E-3A09-425C-8CFF-ADE924EB8FEC}"/>
              </a:ext>
            </a:extLst>
          </p:cNvPr>
          <p:cNvSpPr txBox="1"/>
          <p:nvPr/>
        </p:nvSpPr>
        <p:spPr>
          <a:xfrm>
            <a:off x="219283" y="5083427"/>
            <a:ext cx="6668511" cy="338554"/>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26 )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21 &amp; 22 </a:t>
            </a:r>
            <a:r>
              <a:rPr lang="fr-FR" sz="1600" dirty="0">
                <a:solidFill>
                  <a:srgbClr val="0070C0"/>
                </a:solidFill>
                <a:latin typeface="Calibri" panose="020F0502020204030204" pitchFamily="34" charset="0"/>
                <a:cs typeface="Calibri" panose="020F0502020204030204" pitchFamily="34" charset="0"/>
              </a:rPr>
              <a:t>Que nous dit le témoignage d’Albert LONDRES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79E373E9-B602-4AFD-827F-35463407846E}"/>
              </a:ext>
            </a:extLst>
          </p:cNvPr>
          <p:cNvSpPr txBox="1"/>
          <p:nvPr/>
        </p:nvSpPr>
        <p:spPr>
          <a:xfrm>
            <a:off x="6699225" y="3461646"/>
            <a:ext cx="4291528"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27 )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FRANCE 2 </a:t>
            </a:r>
            <a:r>
              <a:rPr lang="fr-FR" sz="1600" dirty="0">
                <a:solidFill>
                  <a:srgbClr val="0070C0"/>
                </a:solidFill>
                <a:latin typeface="Calibri" panose="020F0502020204030204" pitchFamily="34" charset="0"/>
                <a:cs typeface="Calibri" panose="020F0502020204030204" pitchFamily="34" charset="0"/>
              </a:rPr>
              <a:t>Sous quel régime travaillaient les ouvriers noirs du chantier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3" name="ZoneTexte 22">
            <a:extLst>
              <a:ext uri="{FF2B5EF4-FFF2-40B4-BE49-F238E27FC236}">
                <a16:creationId xmlns:a16="http://schemas.microsoft.com/office/drawing/2014/main" id="{F66401B9-2B32-45C4-9D9C-A6917302F32B}"/>
              </a:ext>
            </a:extLst>
          </p:cNvPr>
          <p:cNvSpPr txBox="1"/>
          <p:nvPr/>
        </p:nvSpPr>
        <p:spPr>
          <a:xfrm>
            <a:off x="6699225" y="4619889"/>
            <a:ext cx="4291528"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28 )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FRANCE 2 </a:t>
            </a:r>
            <a:r>
              <a:rPr lang="fr-FR" sz="1600" dirty="0">
                <a:solidFill>
                  <a:srgbClr val="0070C0"/>
                </a:solidFill>
                <a:latin typeface="Calibri" panose="020F0502020204030204" pitchFamily="34" charset="0"/>
                <a:cs typeface="Calibri" panose="020F0502020204030204" pitchFamily="34" charset="0"/>
              </a:rPr>
              <a:t>Pourquoi Louis-Georges TIN et l’association qu’il préside portent-il plainte aujourd’hui pour « crime contre l’humanité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2" name="Image 1">
            <a:hlinkClick r:id="rId4" action="ppaction://hlinksldjump"/>
            <a:extLst>
              <a:ext uri="{FF2B5EF4-FFF2-40B4-BE49-F238E27FC236}">
                <a16:creationId xmlns:a16="http://schemas.microsoft.com/office/drawing/2014/main" id="{0671F28B-0BC2-892C-EA48-30532EFB1C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grpSp>
        <p:nvGrpSpPr>
          <p:cNvPr id="9" name="Groupe 8">
            <a:extLst>
              <a:ext uri="{FF2B5EF4-FFF2-40B4-BE49-F238E27FC236}">
                <a16:creationId xmlns:a16="http://schemas.microsoft.com/office/drawing/2014/main" id="{3B064421-24E0-7E3F-A087-48003971C18C}"/>
              </a:ext>
            </a:extLst>
          </p:cNvPr>
          <p:cNvGrpSpPr/>
          <p:nvPr/>
        </p:nvGrpSpPr>
        <p:grpSpPr>
          <a:xfrm>
            <a:off x="10956226" y="3610361"/>
            <a:ext cx="1051400" cy="1190775"/>
            <a:chOff x="10956226" y="3518001"/>
            <a:chExt cx="1051400" cy="1190775"/>
          </a:xfrm>
        </p:grpSpPr>
        <p:pic>
          <p:nvPicPr>
            <p:cNvPr id="4" name="Image 3">
              <a:hlinkClick r:id="rId6"/>
              <a:extLst>
                <a:ext uri="{FF2B5EF4-FFF2-40B4-BE49-F238E27FC236}">
                  <a16:creationId xmlns:a16="http://schemas.microsoft.com/office/drawing/2014/main" id="{95289D37-4C5F-4963-8C36-E9403B4BDB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85435" y="3601401"/>
              <a:ext cx="592982" cy="1023977"/>
            </a:xfrm>
            <a:prstGeom prst="rect">
              <a:avLst/>
            </a:prstGeom>
          </p:spPr>
        </p:pic>
        <p:pic>
          <p:nvPicPr>
            <p:cNvPr id="8" name="Image 7">
              <a:hlinkClick r:id="rId8"/>
              <a:extLst>
                <a:ext uri="{FF2B5EF4-FFF2-40B4-BE49-F238E27FC236}">
                  <a16:creationId xmlns:a16="http://schemas.microsoft.com/office/drawing/2014/main" id="{34CEF04C-E786-B896-0D16-28E37C0753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56226" y="3518001"/>
              <a:ext cx="1051400" cy="1190775"/>
            </a:xfrm>
            <a:prstGeom prst="rect">
              <a:avLst/>
            </a:prstGeom>
          </p:spPr>
        </p:pic>
      </p:grpSp>
      <p:sp>
        <p:nvSpPr>
          <p:cNvPr id="6" name="ZoneTexte 5">
            <a:extLst>
              <a:ext uri="{FF2B5EF4-FFF2-40B4-BE49-F238E27FC236}">
                <a16:creationId xmlns:a16="http://schemas.microsoft.com/office/drawing/2014/main" id="{1845A800-D1A1-F1CF-8EBD-B6631407EF1E}"/>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Tree>
    <p:extLst>
      <p:ext uri="{BB962C8B-B14F-4D97-AF65-F5344CB8AC3E}">
        <p14:creationId xmlns:p14="http://schemas.microsoft.com/office/powerpoint/2010/main" val="150841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80">
                                          <p:stCondLst>
                                            <p:cond delay="0"/>
                                          </p:stCondLst>
                                        </p:cTn>
                                        <p:tgtEl>
                                          <p:spTgt spid="9"/>
                                        </p:tgtEl>
                                      </p:cBhvr>
                                    </p:animEffect>
                                    <p:anim calcmode="lin" valueType="num">
                                      <p:cBhvr>
                                        <p:cTn id="3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0" dur="26">
                                          <p:stCondLst>
                                            <p:cond delay="650"/>
                                          </p:stCondLst>
                                        </p:cTn>
                                        <p:tgtEl>
                                          <p:spTgt spid="9"/>
                                        </p:tgtEl>
                                      </p:cBhvr>
                                      <p:to x="100000" y="60000"/>
                                    </p:animScale>
                                    <p:animScale>
                                      <p:cBhvr>
                                        <p:cTn id="41" dur="166" decel="50000">
                                          <p:stCondLst>
                                            <p:cond delay="676"/>
                                          </p:stCondLst>
                                        </p:cTn>
                                        <p:tgtEl>
                                          <p:spTgt spid="9"/>
                                        </p:tgtEl>
                                      </p:cBhvr>
                                      <p:to x="100000" y="100000"/>
                                    </p:animScale>
                                    <p:animScale>
                                      <p:cBhvr>
                                        <p:cTn id="42" dur="26">
                                          <p:stCondLst>
                                            <p:cond delay="1312"/>
                                          </p:stCondLst>
                                        </p:cTn>
                                        <p:tgtEl>
                                          <p:spTgt spid="9"/>
                                        </p:tgtEl>
                                      </p:cBhvr>
                                      <p:to x="100000" y="80000"/>
                                    </p:animScale>
                                    <p:animScale>
                                      <p:cBhvr>
                                        <p:cTn id="43" dur="166" decel="50000">
                                          <p:stCondLst>
                                            <p:cond delay="1338"/>
                                          </p:stCondLst>
                                        </p:cTn>
                                        <p:tgtEl>
                                          <p:spTgt spid="9"/>
                                        </p:tgtEl>
                                      </p:cBhvr>
                                      <p:to x="100000" y="100000"/>
                                    </p:animScale>
                                    <p:animScale>
                                      <p:cBhvr>
                                        <p:cTn id="44" dur="26">
                                          <p:stCondLst>
                                            <p:cond delay="1642"/>
                                          </p:stCondLst>
                                        </p:cTn>
                                        <p:tgtEl>
                                          <p:spTgt spid="9"/>
                                        </p:tgtEl>
                                      </p:cBhvr>
                                      <p:to x="100000" y="90000"/>
                                    </p:animScale>
                                    <p:animScale>
                                      <p:cBhvr>
                                        <p:cTn id="45" dur="166" decel="50000">
                                          <p:stCondLst>
                                            <p:cond delay="1668"/>
                                          </p:stCondLst>
                                        </p:cTn>
                                        <p:tgtEl>
                                          <p:spTgt spid="9"/>
                                        </p:tgtEl>
                                      </p:cBhvr>
                                      <p:to x="100000" y="100000"/>
                                    </p:animScale>
                                    <p:animScale>
                                      <p:cBhvr>
                                        <p:cTn id="46" dur="26">
                                          <p:stCondLst>
                                            <p:cond delay="1808"/>
                                          </p:stCondLst>
                                        </p:cTn>
                                        <p:tgtEl>
                                          <p:spTgt spid="9"/>
                                        </p:tgtEl>
                                      </p:cBhvr>
                                      <p:to x="100000" y="95000"/>
                                    </p:animScale>
                                    <p:animScale>
                                      <p:cBhvr>
                                        <p:cTn id="47" dur="166" decel="50000">
                                          <p:stCondLst>
                                            <p:cond delay="1834"/>
                                          </p:stCondLst>
                                        </p:cTn>
                                        <p:tgtEl>
                                          <p:spTgt spid="9"/>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9" grpId="0"/>
      <p:bldP spid="21"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85D11A1-6014-61C5-F7CE-33C2994E4971}"/>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pic>
        <p:nvPicPr>
          <p:cNvPr id="3" name="Image 2">
            <a:hlinkClick r:id="rId2" action="ppaction://hlinksldjump"/>
            <a:extLst>
              <a:ext uri="{FF2B5EF4-FFF2-40B4-BE49-F238E27FC236}">
                <a16:creationId xmlns:a16="http://schemas.microsoft.com/office/drawing/2014/main" id="{4A3562F6-EFB2-7D06-8981-9607860A8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7D25CB7A-9CFC-B8C2-FB90-ED2B0080AC92}"/>
              </a:ext>
            </a:extLst>
          </p:cNvPr>
          <p:cNvSpPr txBox="1"/>
          <p:nvPr/>
        </p:nvSpPr>
        <p:spPr>
          <a:xfrm>
            <a:off x="198410" y="432523"/>
            <a:ext cx="5047846"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23 : </a:t>
            </a:r>
            <a:r>
              <a:rPr lang="fr-FR" b="1" dirty="0">
                <a:solidFill>
                  <a:srgbClr val="0070C0"/>
                </a:solidFill>
                <a:latin typeface="Calibri" panose="020F0502020204030204" pitchFamily="34" charset="0"/>
                <a:cs typeface="Calibri" panose="020F0502020204030204" pitchFamily="34" charset="0"/>
              </a:rPr>
              <a:t>L’activité des femmes : 1806-1951</a:t>
            </a:r>
          </a:p>
        </p:txBody>
      </p:sp>
      <p:pic>
        <p:nvPicPr>
          <p:cNvPr id="6" name="Image 5">
            <a:extLst>
              <a:ext uri="{FF2B5EF4-FFF2-40B4-BE49-F238E27FC236}">
                <a16:creationId xmlns:a16="http://schemas.microsoft.com/office/drawing/2014/main" id="{0CE77B1F-F36B-CBB4-9C78-92500A168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488" y="817814"/>
            <a:ext cx="4655572" cy="5527568"/>
          </a:xfrm>
          <a:prstGeom prst="rect">
            <a:avLst/>
          </a:prstGeom>
        </p:spPr>
      </p:pic>
      <p:sp>
        <p:nvSpPr>
          <p:cNvPr id="7" name="ZoneTexte 6">
            <a:extLst>
              <a:ext uri="{FF2B5EF4-FFF2-40B4-BE49-F238E27FC236}">
                <a16:creationId xmlns:a16="http://schemas.microsoft.com/office/drawing/2014/main" id="{D904D140-8D31-1FE6-E509-6AEB94091BB2}"/>
              </a:ext>
            </a:extLst>
          </p:cNvPr>
          <p:cNvSpPr txBox="1"/>
          <p:nvPr/>
        </p:nvSpPr>
        <p:spPr>
          <a:xfrm>
            <a:off x="5223878" y="908591"/>
            <a:ext cx="5897591" cy="584775"/>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29 )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23 </a:t>
            </a:r>
            <a:r>
              <a:rPr lang="fr-FR" sz="1600" dirty="0">
                <a:solidFill>
                  <a:srgbClr val="0070C0"/>
                </a:solidFill>
                <a:latin typeface="Calibri" panose="020F0502020204030204" pitchFamily="34" charset="0"/>
                <a:cs typeface="Calibri" panose="020F0502020204030204" pitchFamily="34" charset="0"/>
              </a:rPr>
              <a:t>Quels sont les deux principaux enseignements peut-on tirer de ce graphique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802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7F9DBEF-1482-E1FC-6DE2-AF27C7CB2C2D}"/>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pic>
        <p:nvPicPr>
          <p:cNvPr id="4" name="Image 3">
            <a:extLst>
              <a:ext uri="{FF2B5EF4-FFF2-40B4-BE49-F238E27FC236}">
                <a16:creationId xmlns:a16="http://schemas.microsoft.com/office/drawing/2014/main" id="{01B7DBDE-812B-447F-C1D5-FB76EDE10A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727" y="726290"/>
            <a:ext cx="8643296" cy="5905420"/>
          </a:xfrm>
          <a:prstGeom prst="rect">
            <a:avLst/>
          </a:prstGeom>
        </p:spPr>
      </p:pic>
      <p:sp>
        <p:nvSpPr>
          <p:cNvPr id="5" name="ZoneTexte 4">
            <a:extLst>
              <a:ext uri="{FF2B5EF4-FFF2-40B4-BE49-F238E27FC236}">
                <a16:creationId xmlns:a16="http://schemas.microsoft.com/office/drawing/2014/main" id="{A58EB0FD-C196-046C-F675-9AC469D2B86A}"/>
              </a:ext>
            </a:extLst>
          </p:cNvPr>
          <p:cNvSpPr txBox="1"/>
          <p:nvPr/>
        </p:nvSpPr>
        <p:spPr>
          <a:xfrm>
            <a:off x="198410" y="432523"/>
            <a:ext cx="757860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24 : </a:t>
            </a:r>
            <a:r>
              <a:rPr lang="fr-FR" b="1" dirty="0">
                <a:solidFill>
                  <a:srgbClr val="0070C0"/>
                </a:solidFill>
                <a:latin typeface="Calibri" panose="020F0502020204030204" pitchFamily="34" charset="0"/>
                <a:cs typeface="Calibri" panose="020F0502020204030204" pitchFamily="34" charset="0"/>
              </a:rPr>
              <a:t>Les positions sociales de la femme à la fin du XIXe s.</a:t>
            </a:r>
          </a:p>
        </p:txBody>
      </p:sp>
      <p:sp>
        <p:nvSpPr>
          <p:cNvPr id="6" name="ZoneTexte 5">
            <a:extLst>
              <a:ext uri="{FF2B5EF4-FFF2-40B4-BE49-F238E27FC236}">
                <a16:creationId xmlns:a16="http://schemas.microsoft.com/office/drawing/2014/main" id="{D2C74545-04AD-C1D7-E298-DFDAE0C8625E}"/>
              </a:ext>
            </a:extLst>
          </p:cNvPr>
          <p:cNvSpPr txBox="1"/>
          <p:nvPr/>
        </p:nvSpPr>
        <p:spPr>
          <a:xfrm>
            <a:off x="8934736" y="680109"/>
            <a:ext cx="3257264"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30 )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24 </a:t>
            </a:r>
            <a:r>
              <a:rPr lang="fr-FR" sz="1600" dirty="0">
                <a:solidFill>
                  <a:srgbClr val="0070C0"/>
                </a:solidFill>
                <a:latin typeface="Calibri" panose="020F0502020204030204" pitchFamily="34" charset="0"/>
                <a:cs typeface="Calibri" panose="020F0502020204030204" pitchFamily="34" charset="0"/>
              </a:rPr>
              <a:t>A quel secteur d’activité sont principalement rattachés les métiers féminins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8" name="Image 7">
            <a:hlinkClick r:id="rId3" action="ppaction://hlinksldjump"/>
            <a:extLst>
              <a:ext uri="{FF2B5EF4-FFF2-40B4-BE49-F238E27FC236}">
                <a16:creationId xmlns:a16="http://schemas.microsoft.com/office/drawing/2014/main" id="{E5444197-1682-297A-3540-13BD462B7D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Tree>
    <p:extLst>
      <p:ext uri="{BB962C8B-B14F-4D97-AF65-F5344CB8AC3E}">
        <p14:creationId xmlns:p14="http://schemas.microsoft.com/office/powerpoint/2010/main" val="320796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9BCB5E4-2E27-703A-E35D-1FCE5DD52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283" y="801855"/>
            <a:ext cx="5571917" cy="4690887"/>
          </a:xfrm>
          <a:prstGeom prst="rect">
            <a:avLst/>
          </a:prstGeom>
        </p:spPr>
      </p:pic>
      <p:sp>
        <p:nvSpPr>
          <p:cNvPr id="2" name="ZoneTexte 1">
            <a:extLst>
              <a:ext uri="{FF2B5EF4-FFF2-40B4-BE49-F238E27FC236}">
                <a16:creationId xmlns:a16="http://schemas.microsoft.com/office/drawing/2014/main" id="{14B2F3AC-9D61-6649-3378-E2BA2AA41224}"/>
              </a:ext>
            </a:extLst>
          </p:cNvPr>
          <p:cNvSpPr txBox="1"/>
          <p:nvPr/>
        </p:nvSpPr>
        <p:spPr>
          <a:xfrm>
            <a:off x="219283" y="98862"/>
            <a:ext cx="8719740"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2  </a:t>
            </a:r>
            <a:r>
              <a:rPr lang="fr-FR" b="1" dirty="0">
                <a:latin typeface="Calibri" panose="020F0502020204030204" pitchFamily="34" charset="0"/>
                <a:cs typeface="Calibri" panose="020F0502020204030204" pitchFamily="34" charset="0"/>
              </a:rPr>
              <a:t>- Révolutions industrielles et impacts sociétaux aux XIX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et XX</a:t>
            </a:r>
            <a:r>
              <a:rPr lang="fr-FR" b="1" baseline="30000" dirty="0">
                <a:latin typeface="Calibri" panose="020F0502020204030204" pitchFamily="34" charset="0"/>
                <a:cs typeface="Calibri" panose="020F0502020204030204" pitchFamily="34" charset="0"/>
              </a:rPr>
              <a:t>e</a:t>
            </a:r>
            <a:r>
              <a:rPr lang="fr-FR" b="1" dirty="0">
                <a:latin typeface="Calibri" panose="020F0502020204030204" pitchFamily="34" charset="0"/>
                <a:cs typeface="Calibri" panose="020F0502020204030204" pitchFamily="34" charset="0"/>
              </a:rPr>
              <a:t> s. </a:t>
            </a:r>
          </a:p>
        </p:txBody>
      </p:sp>
      <p:sp>
        <p:nvSpPr>
          <p:cNvPr id="3" name="ZoneTexte 2">
            <a:extLst>
              <a:ext uri="{FF2B5EF4-FFF2-40B4-BE49-F238E27FC236}">
                <a16:creationId xmlns:a16="http://schemas.microsoft.com/office/drawing/2014/main" id="{49594CF2-85A8-19DB-37FD-201A76C9D7FC}"/>
              </a:ext>
            </a:extLst>
          </p:cNvPr>
          <p:cNvSpPr txBox="1"/>
          <p:nvPr/>
        </p:nvSpPr>
        <p:spPr>
          <a:xfrm>
            <a:off x="198410" y="432523"/>
            <a:ext cx="5592790"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25 : </a:t>
            </a:r>
            <a:r>
              <a:rPr lang="fr-FR" b="1" dirty="0">
                <a:solidFill>
                  <a:srgbClr val="0070C0"/>
                </a:solidFill>
                <a:latin typeface="Calibri" panose="020F0502020204030204" pitchFamily="34" charset="0"/>
                <a:cs typeface="Calibri" panose="020F0502020204030204" pitchFamily="34" charset="0"/>
              </a:rPr>
              <a:t>Une classe primaire de filles</a:t>
            </a:r>
          </a:p>
        </p:txBody>
      </p:sp>
      <p:sp>
        <p:nvSpPr>
          <p:cNvPr id="4" name="ZoneTexte 3">
            <a:extLst>
              <a:ext uri="{FF2B5EF4-FFF2-40B4-BE49-F238E27FC236}">
                <a16:creationId xmlns:a16="http://schemas.microsoft.com/office/drawing/2014/main" id="{768EFAC4-7C11-6D1D-CCAD-6BD8EA74B515}"/>
              </a:ext>
            </a:extLst>
          </p:cNvPr>
          <p:cNvSpPr txBox="1"/>
          <p:nvPr/>
        </p:nvSpPr>
        <p:spPr>
          <a:xfrm>
            <a:off x="6397949" y="4800989"/>
            <a:ext cx="4147347" cy="830997"/>
          </a:xfrm>
          <a:prstGeom prst="rect">
            <a:avLst/>
          </a:prstGeom>
          <a:noFill/>
        </p:spPr>
        <p:txBody>
          <a:bodyPr wrap="square">
            <a:spAutoFit/>
          </a:bodyPr>
          <a:lstStyle/>
          <a:p>
            <a:r>
              <a:rPr lang="fr-FR" sz="1600" b="1" i="0" u="none" strike="noStrike" baseline="0" dirty="0">
                <a:solidFill>
                  <a:srgbClr val="0070C0"/>
                </a:solidFill>
                <a:latin typeface="Calibri" panose="020F0502020204030204" pitchFamily="34" charset="0"/>
                <a:cs typeface="Calibri" panose="020F0502020204030204" pitchFamily="34" charset="0"/>
              </a:rPr>
              <a:t>31 )</a:t>
            </a:r>
            <a:r>
              <a:rPr lang="fr-FR" sz="16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DOC 25 &amp; 26 </a:t>
            </a:r>
            <a:r>
              <a:rPr lang="fr-FR" sz="1600" dirty="0">
                <a:solidFill>
                  <a:srgbClr val="0070C0"/>
                </a:solidFill>
                <a:latin typeface="Calibri" panose="020F0502020204030204" pitchFamily="34" charset="0"/>
                <a:cs typeface="Calibri" panose="020F0502020204030204" pitchFamily="34" charset="0"/>
              </a:rPr>
              <a:t>En quoi les deux documents illustrent-ils une même vision de l’éducation des filles au tournant des XIX</a:t>
            </a:r>
            <a:r>
              <a:rPr lang="fr-FR" sz="1600" baseline="30000" dirty="0">
                <a:solidFill>
                  <a:srgbClr val="0070C0"/>
                </a:solidFill>
                <a:latin typeface="Calibri" panose="020F0502020204030204" pitchFamily="34" charset="0"/>
                <a:cs typeface="Calibri" panose="020F0502020204030204" pitchFamily="34" charset="0"/>
              </a:rPr>
              <a:t>e</a:t>
            </a:r>
            <a:r>
              <a:rPr lang="fr-FR" sz="1600" dirty="0">
                <a:solidFill>
                  <a:srgbClr val="0070C0"/>
                </a:solidFill>
                <a:latin typeface="Calibri" panose="020F0502020204030204" pitchFamily="34" charset="0"/>
                <a:cs typeface="Calibri" panose="020F0502020204030204" pitchFamily="34" charset="0"/>
              </a:rPr>
              <a:t> et XX</a:t>
            </a:r>
            <a:r>
              <a:rPr lang="fr-FR" sz="1600" baseline="30000" dirty="0">
                <a:solidFill>
                  <a:srgbClr val="0070C0"/>
                </a:solidFill>
                <a:latin typeface="Calibri" panose="020F0502020204030204" pitchFamily="34" charset="0"/>
                <a:cs typeface="Calibri" panose="020F0502020204030204" pitchFamily="34" charset="0"/>
              </a:rPr>
              <a:t>e</a:t>
            </a:r>
            <a:r>
              <a:rPr lang="fr-FR" sz="1600" dirty="0">
                <a:solidFill>
                  <a:srgbClr val="0070C0"/>
                </a:solidFill>
                <a:latin typeface="Calibri" panose="020F0502020204030204" pitchFamily="34" charset="0"/>
                <a:cs typeface="Calibri" panose="020F0502020204030204" pitchFamily="34" charset="0"/>
              </a:rPr>
              <a:t> s. ?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6" name="Image 5">
            <a:hlinkClick r:id="rId3" action="ppaction://hlinksldjump"/>
            <a:extLst>
              <a:ext uri="{FF2B5EF4-FFF2-40B4-BE49-F238E27FC236}">
                <a16:creationId xmlns:a16="http://schemas.microsoft.com/office/drawing/2014/main" id="{8703B8C9-06DD-DEF0-460C-B49C0B5000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1968" y="488779"/>
            <a:ext cx="902731" cy="628403"/>
          </a:xfrm>
          <a:prstGeom prst="rect">
            <a:avLst/>
          </a:prstGeom>
        </p:spPr>
      </p:pic>
      <p:sp>
        <p:nvSpPr>
          <p:cNvPr id="10" name="ZoneTexte 9">
            <a:extLst>
              <a:ext uri="{FF2B5EF4-FFF2-40B4-BE49-F238E27FC236}">
                <a16:creationId xmlns:a16="http://schemas.microsoft.com/office/drawing/2014/main" id="{89D60B8E-CB13-E698-A9C0-D0AB167C6FBB}"/>
              </a:ext>
            </a:extLst>
          </p:cNvPr>
          <p:cNvSpPr txBox="1"/>
          <p:nvPr/>
        </p:nvSpPr>
        <p:spPr>
          <a:xfrm>
            <a:off x="-182420" y="5492742"/>
            <a:ext cx="6100618" cy="307777"/>
          </a:xfrm>
          <a:prstGeom prst="rect">
            <a:avLst/>
          </a:prstGeom>
          <a:noFill/>
        </p:spPr>
        <p:txBody>
          <a:bodyPr wrap="square">
            <a:spAutoFit/>
          </a:bodyPr>
          <a:lstStyle/>
          <a:p>
            <a:pPr algn="r"/>
            <a:r>
              <a:rPr lang="fr-FR" sz="1400" i="1" dirty="0"/>
              <a:t>Classe de filles. Ecole d'Hellemmes (Nord), fin XIXe ou début XXe s.</a:t>
            </a:r>
          </a:p>
        </p:txBody>
      </p:sp>
      <p:sp>
        <p:nvSpPr>
          <p:cNvPr id="11" name="ZoneTexte 10">
            <a:extLst>
              <a:ext uri="{FF2B5EF4-FFF2-40B4-BE49-F238E27FC236}">
                <a16:creationId xmlns:a16="http://schemas.microsoft.com/office/drawing/2014/main" id="{ED44ECB1-C75D-C1AF-D6BA-F721413C74B5}"/>
              </a:ext>
            </a:extLst>
          </p:cNvPr>
          <p:cNvSpPr txBox="1"/>
          <p:nvPr/>
        </p:nvSpPr>
        <p:spPr>
          <a:xfrm>
            <a:off x="5842318" y="432082"/>
            <a:ext cx="6411670" cy="646331"/>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26 : </a:t>
            </a:r>
            <a:r>
              <a:rPr lang="fr-FR" b="1" dirty="0">
                <a:solidFill>
                  <a:srgbClr val="0070C0"/>
                </a:solidFill>
                <a:latin typeface="Calibri" panose="020F0502020204030204" pitchFamily="34" charset="0"/>
                <a:cs typeface="Calibri" panose="020F0502020204030204" pitchFamily="34" charset="0"/>
              </a:rPr>
              <a:t>Discours du directeur du nouveau lycée de jeunes filles de Rouen en 1910 </a:t>
            </a:r>
            <a:r>
              <a:rPr lang="fr-FR" sz="1600" b="1" baseline="30000" dirty="0">
                <a:solidFill>
                  <a:srgbClr val="FF0000"/>
                </a:solidFill>
                <a:latin typeface="Calibri" panose="020F0502020204030204" pitchFamily="34" charset="0"/>
                <a:cs typeface="Calibri" panose="020F0502020204030204" pitchFamily="34" charset="0"/>
              </a:rPr>
              <a:t>1</a:t>
            </a:r>
          </a:p>
        </p:txBody>
      </p:sp>
      <p:sp>
        <p:nvSpPr>
          <p:cNvPr id="13" name="ZoneTexte 12">
            <a:extLst>
              <a:ext uri="{FF2B5EF4-FFF2-40B4-BE49-F238E27FC236}">
                <a16:creationId xmlns:a16="http://schemas.microsoft.com/office/drawing/2014/main" id="{D3ACF2EB-F0D5-D115-BA4C-E72A88860749}"/>
              </a:ext>
            </a:extLst>
          </p:cNvPr>
          <p:cNvSpPr txBox="1"/>
          <p:nvPr/>
        </p:nvSpPr>
        <p:spPr>
          <a:xfrm>
            <a:off x="5894139" y="1056698"/>
            <a:ext cx="6193410" cy="2308324"/>
          </a:xfrm>
          <a:prstGeom prst="rect">
            <a:avLst/>
          </a:prstGeom>
          <a:noFill/>
        </p:spPr>
        <p:txBody>
          <a:bodyPr wrap="square">
            <a:spAutoFit/>
          </a:bodyPr>
          <a:lstStyle/>
          <a:p>
            <a:pPr algn="just"/>
            <a:r>
              <a:rPr lang="fr-FR" sz="1600" dirty="0"/>
              <a:t>Nous</a:t>
            </a:r>
            <a:r>
              <a:rPr lang="fr-FR" sz="1400" baseline="30000" dirty="0">
                <a:solidFill>
                  <a:srgbClr val="FF0000"/>
                </a:solidFill>
              </a:rPr>
              <a:t> </a:t>
            </a:r>
            <a:r>
              <a:rPr lang="fr-FR" sz="1600" dirty="0"/>
              <a:t>ne désirons pas, pour la plupart d’entre elles, que ce rêve de faire carrière devienne une réalité […].</a:t>
            </a:r>
          </a:p>
          <a:p>
            <a:pPr algn="just"/>
            <a:r>
              <a:rPr lang="fr-FR" sz="1600" dirty="0"/>
              <a:t>Ce n’est pas cependant dans le prétoire</a:t>
            </a:r>
            <a:r>
              <a:rPr lang="fr-FR" sz="1600" b="1" baseline="30000" dirty="0">
                <a:solidFill>
                  <a:srgbClr val="FF0000"/>
                </a:solidFill>
                <a:latin typeface="Calibri" panose="020F0502020204030204" pitchFamily="34" charset="0"/>
                <a:cs typeface="Calibri" panose="020F0502020204030204" pitchFamily="34" charset="0"/>
              </a:rPr>
              <a:t> 2</a:t>
            </a:r>
            <a:r>
              <a:rPr lang="fr-FR" sz="1600" dirty="0"/>
              <a:t> ou dans l’amphithéâtre que nous cherchons à orienter la jeune activité du plus grand nombre de nos élèves : notre but est tout autre. Il faut qu’elles restent des filles affectueuses, et qu’elles deviennent plus tard des épouses dévouées, des mères attentives […] ; nous voulons aussi que les grandes idées de progrès, de solidarité sociale, fassent battre un jour le cœur de chacune à l’unisson</a:t>
            </a:r>
            <a:r>
              <a:rPr lang="fr-FR" sz="1600" b="1" baseline="30000" dirty="0">
                <a:solidFill>
                  <a:srgbClr val="FF0000"/>
                </a:solidFill>
                <a:latin typeface="Calibri" panose="020F0502020204030204" pitchFamily="34" charset="0"/>
                <a:cs typeface="Calibri" panose="020F0502020204030204" pitchFamily="34" charset="0"/>
              </a:rPr>
              <a:t> 3</a:t>
            </a:r>
            <a:r>
              <a:rPr lang="fr-FR" sz="1600" dirty="0"/>
              <a:t> de son mari.</a:t>
            </a:r>
          </a:p>
        </p:txBody>
      </p:sp>
      <p:sp>
        <p:nvSpPr>
          <p:cNvPr id="15" name="ZoneTexte 14">
            <a:extLst>
              <a:ext uri="{FF2B5EF4-FFF2-40B4-BE49-F238E27FC236}">
                <a16:creationId xmlns:a16="http://schemas.microsoft.com/office/drawing/2014/main" id="{05E99601-3B64-4B93-1C53-D9EDA5ECA536}"/>
              </a:ext>
            </a:extLst>
          </p:cNvPr>
          <p:cNvSpPr txBox="1"/>
          <p:nvPr/>
        </p:nvSpPr>
        <p:spPr>
          <a:xfrm>
            <a:off x="5894139" y="4184863"/>
            <a:ext cx="6193410" cy="523220"/>
          </a:xfrm>
          <a:prstGeom prst="rect">
            <a:avLst/>
          </a:prstGeom>
          <a:noFill/>
        </p:spPr>
        <p:txBody>
          <a:bodyPr wrap="square">
            <a:spAutoFit/>
          </a:bodyPr>
          <a:lstStyle/>
          <a:p>
            <a:pPr algn="r"/>
            <a:r>
              <a:rPr lang="fr-FR" sz="1400" dirty="0"/>
              <a:t>Cité </a:t>
            </a:r>
            <a:r>
              <a:rPr lang="fr-FR" sz="1400" b="1" dirty="0"/>
              <a:t>par Françoise MAYEUR</a:t>
            </a:r>
            <a:r>
              <a:rPr lang="fr-FR" sz="1400" dirty="0"/>
              <a:t>, </a:t>
            </a:r>
          </a:p>
          <a:p>
            <a:pPr algn="r"/>
            <a:r>
              <a:rPr lang="fr-FR" sz="1400" i="1" dirty="0"/>
              <a:t>L’Education des filles en France</a:t>
            </a:r>
            <a:r>
              <a:rPr lang="fr-FR" sz="1400" dirty="0"/>
              <a:t>, Hachette Littératures, 1971.</a:t>
            </a:r>
          </a:p>
        </p:txBody>
      </p:sp>
      <p:sp>
        <p:nvSpPr>
          <p:cNvPr id="17" name="ZoneTexte 16">
            <a:extLst>
              <a:ext uri="{FF2B5EF4-FFF2-40B4-BE49-F238E27FC236}">
                <a16:creationId xmlns:a16="http://schemas.microsoft.com/office/drawing/2014/main" id="{0C9AF276-E6E6-90B7-2924-AF0C26F6D83F}"/>
              </a:ext>
            </a:extLst>
          </p:cNvPr>
          <p:cNvSpPr txBox="1"/>
          <p:nvPr/>
        </p:nvSpPr>
        <p:spPr>
          <a:xfrm>
            <a:off x="5894139" y="3261533"/>
            <a:ext cx="6235830" cy="923330"/>
          </a:xfrm>
          <a:prstGeom prst="rect">
            <a:avLst/>
          </a:prstGeom>
          <a:noFill/>
        </p:spPr>
        <p:txBody>
          <a:bodyPr wrap="square">
            <a:spAutoFit/>
          </a:bodyPr>
          <a:lstStyle/>
          <a:p>
            <a:pPr algn="just"/>
            <a:r>
              <a:rPr lang="fr-FR" sz="1800" b="1" baseline="30000" dirty="0">
                <a:solidFill>
                  <a:srgbClr val="FF0000"/>
                </a:solidFill>
                <a:latin typeface="Calibri" panose="020F0502020204030204" pitchFamily="34" charset="0"/>
                <a:cs typeface="Calibri" panose="020F0502020204030204" pitchFamily="34" charset="0"/>
              </a:rPr>
              <a:t>1</a:t>
            </a:r>
            <a:r>
              <a:rPr lang="fr-FR" sz="1800" dirty="0"/>
              <a:t> </a:t>
            </a:r>
            <a:r>
              <a:rPr lang="fr-FR" sz="1400" dirty="0"/>
              <a:t>Jusqu’en 1880 (loi Camille SÉE), il n’existe que des lycées de garçons.</a:t>
            </a:r>
          </a:p>
          <a:p>
            <a:pPr algn="just"/>
            <a:r>
              <a:rPr lang="fr-FR" sz="1800" b="1" baseline="30000" dirty="0">
                <a:solidFill>
                  <a:srgbClr val="FF0000"/>
                </a:solidFill>
                <a:latin typeface="Calibri" panose="020F0502020204030204" pitchFamily="34" charset="0"/>
                <a:cs typeface="Calibri" panose="020F0502020204030204" pitchFamily="34" charset="0"/>
              </a:rPr>
              <a:t>2</a:t>
            </a:r>
            <a:r>
              <a:rPr lang="fr-FR" sz="1800" dirty="0"/>
              <a:t> </a:t>
            </a:r>
            <a:r>
              <a:rPr lang="fr-FR" sz="1400" b="1" dirty="0"/>
              <a:t>prétoire :</a:t>
            </a:r>
            <a:r>
              <a:rPr lang="fr-FR" sz="1400" dirty="0"/>
              <a:t> salle de classe ou d’un tribunal.</a:t>
            </a:r>
          </a:p>
          <a:p>
            <a:pPr algn="just"/>
            <a:r>
              <a:rPr lang="fr-FR" sz="1800" b="1" baseline="30000" dirty="0">
                <a:solidFill>
                  <a:srgbClr val="FF0000"/>
                </a:solidFill>
                <a:latin typeface="Calibri" panose="020F0502020204030204" pitchFamily="34" charset="0"/>
                <a:cs typeface="Calibri" panose="020F0502020204030204" pitchFamily="34" charset="0"/>
              </a:rPr>
              <a:t>3</a:t>
            </a:r>
            <a:r>
              <a:rPr lang="fr-FR" sz="1800" dirty="0"/>
              <a:t> </a:t>
            </a:r>
            <a:r>
              <a:rPr lang="fr-FR" sz="1400" b="1" dirty="0"/>
              <a:t>à l’unisson :</a:t>
            </a:r>
            <a:r>
              <a:rPr lang="fr-FR" sz="1400" dirty="0"/>
              <a:t> en parfait accord.</a:t>
            </a:r>
          </a:p>
        </p:txBody>
      </p:sp>
    </p:spTree>
    <p:extLst>
      <p:ext uri="{BB962C8B-B14F-4D97-AF65-F5344CB8AC3E}">
        <p14:creationId xmlns:p14="http://schemas.microsoft.com/office/powerpoint/2010/main" val="268387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8607C931-448B-400E-BF20-6746198510D2}"/>
              </a:ext>
            </a:extLst>
          </p:cNvPr>
          <p:cNvSpPr txBox="1"/>
          <p:nvPr/>
        </p:nvSpPr>
        <p:spPr>
          <a:xfrm>
            <a:off x="6396260" y="342091"/>
            <a:ext cx="5819619"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27 : </a:t>
            </a:r>
            <a:r>
              <a:rPr lang="fr-FR" b="1" dirty="0">
                <a:solidFill>
                  <a:srgbClr val="0070C0"/>
                </a:solidFill>
                <a:latin typeface="Calibri" panose="020F0502020204030204" pitchFamily="34" charset="0"/>
                <a:cs typeface="Calibri" panose="020F0502020204030204" pitchFamily="34" charset="0"/>
              </a:rPr>
              <a:t>La France et son ancien empire</a:t>
            </a:r>
          </a:p>
        </p:txBody>
      </p:sp>
      <p:pic>
        <p:nvPicPr>
          <p:cNvPr id="10" name="Image 9">
            <a:extLst>
              <a:ext uri="{FF2B5EF4-FFF2-40B4-BE49-F238E27FC236}">
                <a16:creationId xmlns:a16="http://schemas.microsoft.com/office/drawing/2014/main" id="{E0DF7D4E-02C1-478C-9266-000BB48417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41531" y="773962"/>
            <a:ext cx="5867810" cy="5867810"/>
          </a:xfrm>
          <a:prstGeom prst="rect">
            <a:avLst/>
          </a:prstGeom>
        </p:spPr>
      </p:pic>
      <p:sp>
        <p:nvSpPr>
          <p:cNvPr id="13" name="ZoneTexte 12">
            <a:extLst>
              <a:ext uri="{FF2B5EF4-FFF2-40B4-BE49-F238E27FC236}">
                <a16:creationId xmlns:a16="http://schemas.microsoft.com/office/drawing/2014/main" id="{542A2E0C-41C3-4142-ACF8-461E074E3005}"/>
              </a:ext>
            </a:extLst>
          </p:cNvPr>
          <p:cNvSpPr txBox="1"/>
          <p:nvPr/>
        </p:nvSpPr>
        <p:spPr>
          <a:xfrm>
            <a:off x="208457" y="1298250"/>
            <a:ext cx="5843122" cy="5632311"/>
          </a:xfrm>
          <a:prstGeom prst="rect">
            <a:avLst/>
          </a:prstGeom>
          <a:noFill/>
        </p:spPr>
        <p:txBody>
          <a:bodyPr wrap="square">
            <a:spAutoFit/>
          </a:bodyPr>
          <a:lstStyle/>
          <a:p>
            <a:pPr algn="just"/>
            <a:r>
              <a:rPr lang="fr-FR" dirty="0">
                <a:solidFill>
                  <a:srgbClr val="0070C0"/>
                </a:solidFill>
                <a:latin typeface="Calibri" panose="020F0502020204030204" pitchFamily="34" charset="0"/>
                <a:cs typeface="Calibri" panose="020F0502020204030204" pitchFamily="34" charset="0"/>
              </a:rPr>
              <a:t>Les </a:t>
            </a:r>
            <a:r>
              <a:rPr lang="fr-FR" b="1" dirty="0">
                <a:solidFill>
                  <a:srgbClr val="0070C0"/>
                </a:solidFill>
                <a:latin typeface="Calibri" panose="020F0502020204030204" pitchFamily="34" charset="0"/>
                <a:cs typeface="Calibri" panose="020F0502020204030204" pitchFamily="34" charset="0"/>
              </a:rPr>
              <a:t>XIXe et XXe siècle</a:t>
            </a:r>
            <a:r>
              <a:rPr lang="fr-FR" dirty="0">
                <a:solidFill>
                  <a:srgbClr val="0070C0"/>
                </a:solidFill>
                <a:latin typeface="Calibri" panose="020F0502020204030204" pitchFamily="34" charset="0"/>
                <a:cs typeface="Calibri" panose="020F0502020204030204" pitchFamily="34" charset="0"/>
              </a:rPr>
              <a:t> ont été des </a:t>
            </a:r>
            <a:r>
              <a:rPr lang="fr-FR" b="1" dirty="0">
                <a:solidFill>
                  <a:srgbClr val="0070C0"/>
                </a:solidFill>
                <a:latin typeface="Calibri" panose="020F0502020204030204" pitchFamily="34" charset="0"/>
                <a:cs typeface="Calibri" panose="020F0502020204030204" pitchFamily="34" charset="0"/>
              </a:rPr>
              <a:t>siècles de progrès</a:t>
            </a:r>
            <a:r>
              <a:rPr lang="fr-FR" dirty="0">
                <a:solidFill>
                  <a:srgbClr val="0070C0"/>
                </a:solidFill>
                <a:latin typeface="Calibri" panose="020F0502020204030204" pitchFamily="34" charset="0"/>
                <a:cs typeface="Calibri" panose="020F0502020204030204" pitchFamily="34" charset="0"/>
              </a:rPr>
              <a:t> scientifiques, technologiques et sociaux.</a:t>
            </a:r>
          </a:p>
          <a:p>
            <a:pPr algn="just"/>
            <a:r>
              <a:rPr lang="fr-FR" dirty="0">
                <a:solidFill>
                  <a:srgbClr val="0070C0"/>
                </a:solidFill>
                <a:latin typeface="Calibri" panose="020F0502020204030204" pitchFamily="34" charset="0"/>
                <a:cs typeface="Calibri" panose="020F0502020204030204" pitchFamily="34" charset="0"/>
              </a:rPr>
              <a:t>Ces progrès se sont exprimés dans les </a:t>
            </a:r>
            <a:r>
              <a:rPr lang="fr-FR" b="1" dirty="0">
                <a:solidFill>
                  <a:srgbClr val="0070C0"/>
                </a:solidFill>
                <a:latin typeface="Calibri" panose="020F0502020204030204" pitchFamily="34" charset="0"/>
                <a:cs typeface="Calibri" panose="020F0502020204030204" pitchFamily="34" charset="0"/>
              </a:rPr>
              <a:t>révolutions industrielles</a:t>
            </a:r>
            <a:r>
              <a:rPr lang="fr-FR" dirty="0">
                <a:solidFill>
                  <a:srgbClr val="0070C0"/>
                </a:solidFill>
                <a:latin typeface="Calibri" panose="020F0502020204030204" pitchFamily="34" charset="0"/>
                <a:cs typeface="Calibri" panose="020F0502020204030204" pitchFamily="34" charset="0"/>
              </a:rPr>
              <a:t> </a:t>
            </a:r>
            <a:r>
              <a:rPr lang="fr-FR" dirty="0">
                <a:solidFill>
                  <a:srgbClr val="FFFF00"/>
                </a:solidFill>
                <a:latin typeface="Calibri" panose="020F0502020204030204" pitchFamily="34" charset="0"/>
                <a:cs typeface="Calibri" panose="020F0502020204030204" pitchFamily="34" charset="0"/>
              </a:rPr>
              <a:t>[</a:t>
            </a:r>
            <a:r>
              <a:rPr lang="fr-FR" b="1" dirty="0">
                <a:solidFill>
                  <a:srgbClr val="FFFF00"/>
                </a:solidFill>
                <a:latin typeface="Calibri" panose="020F0502020204030204" pitchFamily="34" charset="0"/>
                <a:cs typeface="Calibri" panose="020F0502020204030204" pitchFamily="34" charset="0"/>
              </a:rPr>
              <a:t>doc. 04</a:t>
            </a:r>
            <a:r>
              <a:rPr lang="fr-FR" dirty="0">
                <a:solidFill>
                  <a:srgbClr val="FFFF00"/>
                </a:solidFill>
                <a:latin typeface="Calibri" panose="020F0502020204030204" pitchFamily="34" charset="0"/>
                <a:cs typeface="Calibri" panose="020F0502020204030204" pitchFamily="34" charset="0"/>
              </a:rPr>
              <a:t>]</a:t>
            </a:r>
            <a:r>
              <a:rPr lang="fr-FR" dirty="0">
                <a:solidFill>
                  <a:srgbClr val="0070C0"/>
                </a:solidFill>
                <a:latin typeface="Calibri" panose="020F0502020204030204" pitchFamily="34" charset="0"/>
                <a:cs typeface="Calibri" panose="020F0502020204030204" pitchFamily="34" charset="0"/>
              </a:rPr>
              <a:t> dans les mondes de l’</a:t>
            </a:r>
            <a:r>
              <a:rPr lang="fr-FR" b="1" dirty="0">
                <a:solidFill>
                  <a:srgbClr val="FF0000"/>
                </a:solidFill>
                <a:latin typeface="Calibri" panose="020F0502020204030204" pitchFamily="34" charset="0"/>
                <a:cs typeface="Calibri" panose="020F0502020204030204" pitchFamily="34" charset="0"/>
              </a:rPr>
              <a:t>agriculture</a:t>
            </a:r>
            <a:r>
              <a:rPr lang="fr-FR" dirty="0">
                <a:solidFill>
                  <a:srgbClr val="0070C0"/>
                </a:solidFill>
                <a:latin typeface="Calibri" panose="020F0502020204030204" pitchFamily="34" charset="0"/>
                <a:cs typeface="Calibri" panose="020F0502020204030204" pitchFamily="34" charset="0"/>
              </a:rPr>
              <a:t>, avec la </a:t>
            </a:r>
            <a:r>
              <a:rPr lang="fr-FR" b="1" dirty="0">
                <a:solidFill>
                  <a:srgbClr val="0070C0"/>
                </a:solidFill>
                <a:latin typeface="Calibri" panose="020F0502020204030204" pitchFamily="34" charset="0"/>
                <a:cs typeface="Calibri" panose="020F0502020204030204" pitchFamily="34" charset="0"/>
              </a:rPr>
              <a:t>mécanisation</a:t>
            </a:r>
            <a:r>
              <a:rPr lang="fr-FR" dirty="0">
                <a:solidFill>
                  <a:srgbClr val="0070C0"/>
                </a:solidFill>
                <a:latin typeface="Calibri" panose="020F0502020204030204" pitchFamily="34" charset="0"/>
                <a:cs typeface="Calibri" panose="020F0502020204030204" pitchFamily="34" charset="0"/>
              </a:rPr>
              <a:t> et l’</a:t>
            </a:r>
            <a:r>
              <a:rPr lang="fr-FR" b="1" dirty="0">
                <a:solidFill>
                  <a:srgbClr val="FF0000"/>
                </a:solidFill>
                <a:latin typeface="Calibri" panose="020F0502020204030204" pitchFamily="34" charset="0"/>
                <a:cs typeface="Calibri" panose="020F0502020204030204" pitchFamily="34" charset="0"/>
              </a:rPr>
              <a:t>exode rural</a:t>
            </a:r>
            <a:r>
              <a:rPr lang="fr-FR" dirty="0">
                <a:solidFill>
                  <a:srgbClr val="0070C0"/>
                </a:solidFill>
                <a:latin typeface="Calibri" panose="020F0502020204030204" pitchFamily="34" charset="0"/>
                <a:cs typeface="Calibri" panose="020F0502020204030204" pitchFamily="34" charset="0"/>
              </a:rPr>
              <a:t>. Mais aussi dans l’</a:t>
            </a:r>
            <a:r>
              <a:rPr lang="fr-FR" b="1" dirty="0">
                <a:solidFill>
                  <a:srgbClr val="FF0000"/>
                </a:solidFill>
                <a:latin typeface="Calibri" panose="020F0502020204030204" pitchFamily="34" charset="0"/>
                <a:cs typeface="Calibri" panose="020F0502020204030204" pitchFamily="34" charset="0"/>
              </a:rPr>
              <a:t>industrie</a:t>
            </a:r>
            <a:r>
              <a:rPr lang="fr-FR" dirty="0">
                <a:solidFill>
                  <a:srgbClr val="0070C0"/>
                </a:solidFill>
                <a:latin typeface="Calibri" panose="020F0502020204030204" pitchFamily="34" charset="0"/>
                <a:cs typeface="Calibri" panose="020F0502020204030204" pitchFamily="34" charset="0"/>
              </a:rPr>
              <a:t> avec  l’atelier (</a:t>
            </a:r>
            <a:r>
              <a:rPr lang="fr-FR" b="1" dirty="0">
                <a:solidFill>
                  <a:srgbClr val="FF0000"/>
                </a:solidFill>
                <a:latin typeface="Calibri" panose="020F0502020204030204" pitchFamily="34" charset="0"/>
                <a:cs typeface="Calibri" panose="020F0502020204030204" pitchFamily="34" charset="0"/>
              </a:rPr>
              <a:t>artisanat</a:t>
            </a:r>
            <a:r>
              <a:rPr lang="fr-FR" dirty="0">
                <a:solidFill>
                  <a:srgbClr val="0070C0"/>
                </a:solidFill>
                <a:latin typeface="Calibri" panose="020F0502020204030204" pitchFamily="34" charset="0"/>
                <a:cs typeface="Calibri" panose="020F0502020204030204" pitchFamily="34" charset="0"/>
              </a:rPr>
              <a:t>) puis la </a:t>
            </a:r>
            <a:r>
              <a:rPr lang="fr-FR" b="1" dirty="0">
                <a:solidFill>
                  <a:srgbClr val="FF0000"/>
                </a:solidFill>
                <a:latin typeface="Calibri" panose="020F0502020204030204" pitchFamily="34" charset="0"/>
                <a:cs typeface="Calibri" panose="020F0502020204030204" pitchFamily="34" charset="0"/>
              </a:rPr>
              <a:t>manufacture ou fabrique</a:t>
            </a:r>
            <a:r>
              <a:rPr lang="fr-FR" dirty="0">
                <a:solidFill>
                  <a:srgbClr val="0070C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(beaucoup d’ouvriers, peu de machines)</a:t>
            </a:r>
            <a:r>
              <a:rPr lang="fr-FR" dirty="0">
                <a:solidFill>
                  <a:srgbClr val="0070C0"/>
                </a:solidFill>
                <a:latin typeface="Calibri" panose="020F0502020204030204" pitchFamily="34" charset="0"/>
                <a:cs typeface="Calibri" panose="020F0502020204030204" pitchFamily="34" charset="0"/>
              </a:rPr>
              <a:t> et l’</a:t>
            </a:r>
            <a:r>
              <a:rPr lang="fr-FR" b="1" dirty="0">
                <a:solidFill>
                  <a:srgbClr val="FF0000"/>
                </a:solidFill>
                <a:latin typeface="Calibri" panose="020F0502020204030204" pitchFamily="34" charset="0"/>
                <a:cs typeface="Calibri" panose="020F0502020204030204" pitchFamily="34" charset="0"/>
              </a:rPr>
              <a:t>usine</a:t>
            </a:r>
            <a:r>
              <a:rPr lang="fr-FR" dirty="0">
                <a:solidFill>
                  <a:srgbClr val="0070C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(moins d’ouvriers, plus de machines)</a:t>
            </a:r>
            <a:r>
              <a:rPr lang="fr-FR" dirty="0">
                <a:solidFill>
                  <a:srgbClr val="0070C0"/>
                </a:solidFill>
                <a:latin typeface="Calibri" panose="020F0502020204030204" pitchFamily="34" charset="0"/>
                <a:cs typeface="Calibri" panose="020F0502020204030204" pitchFamily="34" charset="0"/>
              </a:rPr>
              <a:t> où se développe l’</a:t>
            </a:r>
            <a:r>
              <a:rPr lang="fr-FR" b="1" dirty="0">
                <a:solidFill>
                  <a:srgbClr val="0070C0"/>
                </a:solidFill>
                <a:latin typeface="Calibri" panose="020F0502020204030204" pitchFamily="34" charset="0"/>
                <a:cs typeface="Calibri" panose="020F0502020204030204" pitchFamily="34" charset="0"/>
              </a:rPr>
              <a:t>OST</a:t>
            </a:r>
            <a:r>
              <a:rPr lang="fr-FR" dirty="0">
                <a:solidFill>
                  <a:srgbClr val="0070C0"/>
                </a:solidFill>
                <a:latin typeface="Calibri" panose="020F0502020204030204" pitchFamily="34" charset="0"/>
                <a:cs typeface="Calibri" panose="020F0502020204030204" pitchFamily="34" charset="0"/>
              </a:rPr>
              <a:t> </a:t>
            </a:r>
            <a:r>
              <a:rPr lang="fr-FR" dirty="0">
                <a:solidFill>
                  <a:srgbClr val="FFFF00"/>
                </a:solidFill>
                <a:latin typeface="Calibri" panose="020F0502020204030204" pitchFamily="34" charset="0"/>
                <a:cs typeface="Calibri" panose="020F0502020204030204" pitchFamily="34" charset="0"/>
              </a:rPr>
              <a:t>[</a:t>
            </a:r>
            <a:r>
              <a:rPr lang="fr-FR" b="1" dirty="0">
                <a:solidFill>
                  <a:srgbClr val="FFFF00"/>
                </a:solidFill>
                <a:latin typeface="Calibri" panose="020F0502020204030204" pitchFamily="34" charset="0"/>
                <a:cs typeface="Calibri" panose="020F0502020204030204" pitchFamily="34" charset="0"/>
              </a:rPr>
              <a:t>doc. 14</a:t>
            </a:r>
            <a:r>
              <a:rPr lang="fr-FR" dirty="0">
                <a:solidFill>
                  <a:srgbClr val="FFFF00"/>
                </a:solidFill>
                <a:latin typeface="Calibri" panose="020F0502020204030204" pitchFamily="34" charset="0"/>
                <a:cs typeface="Calibri" panose="020F0502020204030204" pitchFamily="34" charset="0"/>
              </a:rPr>
              <a:t>]</a:t>
            </a:r>
            <a:r>
              <a:rPr lang="fr-FR" dirty="0">
                <a:solidFill>
                  <a:srgbClr val="0070C0"/>
                </a:solidFill>
                <a:latin typeface="Calibri" panose="020F0502020204030204" pitchFamily="34" charset="0"/>
                <a:cs typeface="Calibri" panose="020F0502020204030204" pitchFamily="34" charset="0"/>
              </a:rPr>
              <a:t>.</a:t>
            </a:r>
          </a:p>
          <a:p>
            <a:pPr algn="just"/>
            <a:r>
              <a:rPr lang="fr-FR" dirty="0">
                <a:solidFill>
                  <a:srgbClr val="0070C0"/>
                </a:solidFill>
                <a:latin typeface="Calibri" panose="020F0502020204030204" pitchFamily="34" charset="0"/>
                <a:cs typeface="Calibri" panose="020F0502020204030204" pitchFamily="34" charset="0"/>
              </a:rPr>
              <a:t>Les progrès technologiques vont poser le problème de la </a:t>
            </a:r>
            <a:r>
              <a:rPr lang="fr-FR" b="1" dirty="0">
                <a:solidFill>
                  <a:srgbClr val="FF0000"/>
                </a:solidFill>
                <a:latin typeface="Calibri" panose="020F0502020204030204" pitchFamily="34" charset="0"/>
                <a:cs typeface="Calibri" panose="020F0502020204030204" pitchFamily="34" charset="0"/>
              </a:rPr>
              <a:t>question sociale</a:t>
            </a:r>
            <a:r>
              <a:rPr lang="fr-FR" dirty="0">
                <a:solidFill>
                  <a:srgbClr val="0070C0"/>
                </a:solidFill>
                <a:latin typeface="Calibri" panose="020F0502020204030204" pitchFamily="34" charset="0"/>
                <a:cs typeface="Calibri" panose="020F0502020204030204" pitchFamily="34" charset="0"/>
              </a:rPr>
              <a:t>, c’est-à-dire la transformation radicale du travail. Elle va amener la lutte pour les </a:t>
            </a:r>
            <a:r>
              <a:rPr lang="fr-FR" b="1" dirty="0">
                <a:solidFill>
                  <a:srgbClr val="FF0000"/>
                </a:solidFill>
                <a:latin typeface="Calibri" panose="020F0502020204030204" pitchFamily="34" charset="0"/>
                <a:cs typeface="Calibri" panose="020F0502020204030204" pitchFamily="34" charset="0"/>
              </a:rPr>
              <a:t>droits sociaux</a:t>
            </a:r>
            <a:r>
              <a:rPr lang="fr-FR" dirty="0">
                <a:solidFill>
                  <a:srgbClr val="0070C0"/>
                </a:solidFill>
                <a:latin typeface="Calibri" panose="020F0502020204030204" pitchFamily="34" charset="0"/>
                <a:cs typeface="Calibri" panose="020F0502020204030204" pitchFamily="34" charset="0"/>
              </a:rPr>
              <a:t>, qui vont s’amplifier au XXe s autour de puissants </a:t>
            </a:r>
            <a:r>
              <a:rPr lang="fr-FR" b="1" dirty="0">
                <a:solidFill>
                  <a:srgbClr val="FF0000"/>
                </a:solidFill>
                <a:latin typeface="Calibri" panose="020F0502020204030204" pitchFamily="34" charset="0"/>
                <a:cs typeface="Calibri" panose="020F0502020204030204" pitchFamily="34" charset="0"/>
              </a:rPr>
              <a:t>syndicats</a:t>
            </a:r>
            <a:r>
              <a:rPr lang="fr-FR" dirty="0">
                <a:solidFill>
                  <a:srgbClr val="0070C0"/>
                </a:solidFill>
                <a:latin typeface="Calibri" panose="020F0502020204030204" pitchFamily="34" charset="0"/>
                <a:cs typeface="Calibri" panose="020F0502020204030204" pitchFamily="34" charset="0"/>
              </a:rPr>
              <a:t> </a:t>
            </a:r>
            <a:br>
              <a:rPr lang="fr-FR" dirty="0">
                <a:solidFill>
                  <a:srgbClr val="0070C0"/>
                </a:solidFill>
                <a:latin typeface="Calibri" panose="020F0502020204030204" pitchFamily="34" charset="0"/>
                <a:cs typeface="Calibri" panose="020F0502020204030204" pitchFamily="34" charset="0"/>
              </a:rPr>
            </a:br>
            <a:r>
              <a:rPr lang="fr-FR" dirty="0">
                <a:solidFill>
                  <a:srgbClr val="FFFF00"/>
                </a:solidFill>
                <a:latin typeface="Calibri" panose="020F0502020204030204" pitchFamily="34" charset="0"/>
                <a:cs typeface="Calibri" panose="020F0502020204030204" pitchFamily="34" charset="0"/>
              </a:rPr>
              <a:t>[</a:t>
            </a:r>
            <a:r>
              <a:rPr lang="fr-FR" b="1" dirty="0">
                <a:solidFill>
                  <a:srgbClr val="FFFF00"/>
                </a:solidFill>
                <a:latin typeface="Calibri" panose="020F0502020204030204" pitchFamily="34" charset="0"/>
                <a:cs typeface="Calibri" panose="020F0502020204030204" pitchFamily="34" charset="0"/>
              </a:rPr>
              <a:t>doc. 22</a:t>
            </a:r>
            <a:r>
              <a:rPr lang="fr-FR" dirty="0">
                <a:solidFill>
                  <a:srgbClr val="FFFF00"/>
                </a:solidFill>
                <a:latin typeface="Calibri" panose="020F0502020204030204" pitchFamily="34" charset="0"/>
                <a:cs typeface="Calibri" panose="020F0502020204030204" pitchFamily="34" charset="0"/>
              </a:rPr>
              <a:t>]</a:t>
            </a:r>
            <a:r>
              <a:rPr lang="fr-FR" dirty="0">
                <a:solidFill>
                  <a:srgbClr val="0070C0"/>
                </a:solidFill>
                <a:latin typeface="Calibri" panose="020F0502020204030204" pitchFamily="34" charset="0"/>
                <a:cs typeface="Calibri" panose="020F0502020204030204" pitchFamily="34" charset="0"/>
              </a:rPr>
              <a:t>, la question du </a:t>
            </a:r>
            <a:r>
              <a:rPr lang="fr-FR" b="1" dirty="0">
                <a:solidFill>
                  <a:srgbClr val="FF0000"/>
                </a:solidFill>
                <a:latin typeface="Calibri" panose="020F0502020204030204" pitchFamily="34" charset="0"/>
                <a:cs typeface="Calibri" panose="020F0502020204030204" pitchFamily="34" charset="0"/>
              </a:rPr>
              <a:t>travail féminin</a:t>
            </a:r>
            <a:r>
              <a:rPr lang="fr-FR" dirty="0">
                <a:solidFill>
                  <a:srgbClr val="0070C0"/>
                </a:solidFill>
                <a:latin typeface="Calibri" panose="020F0502020204030204" pitchFamily="34" charset="0"/>
                <a:cs typeface="Calibri" panose="020F0502020204030204" pitchFamily="34" charset="0"/>
              </a:rPr>
              <a:t>, surtout après 1945. Par ailleurs, l’</a:t>
            </a:r>
            <a:r>
              <a:rPr lang="fr-FR" b="1" dirty="0">
                <a:solidFill>
                  <a:srgbClr val="FF0000"/>
                </a:solidFill>
                <a:latin typeface="Calibri" panose="020F0502020204030204" pitchFamily="34" charset="0"/>
                <a:cs typeface="Calibri" panose="020F0502020204030204" pitchFamily="34" charset="0"/>
              </a:rPr>
              <a:t>instruction publique</a:t>
            </a:r>
            <a:r>
              <a:rPr lang="fr-FR" dirty="0">
                <a:solidFill>
                  <a:srgbClr val="0070C0"/>
                </a:solidFill>
                <a:latin typeface="Calibri" panose="020F0502020204030204" pitchFamily="34" charset="0"/>
                <a:cs typeface="Calibri" panose="020F0502020204030204" pitchFamily="34" charset="0"/>
              </a:rPr>
              <a:t> se développe dès les </a:t>
            </a:r>
            <a:r>
              <a:rPr lang="fr-FR" b="1" dirty="0">
                <a:solidFill>
                  <a:srgbClr val="0070C0"/>
                </a:solidFill>
                <a:latin typeface="Calibri" panose="020F0502020204030204" pitchFamily="34" charset="0"/>
                <a:cs typeface="Calibri" panose="020F0502020204030204" pitchFamily="34" charset="0"/>
              </a:rPr>
              <a:t>lois FERRY</a:t>
            </a:r>
            <a:r>
              <a:rPr lang="fr-FR" dirty="0">
                <a:solidFill>
                  <a:srgbClr val="0070C0"/>
                </a:solidFill>
                <a:latin typeface="Calibri" panose="020F0502020204030204" pitchFamily="34" charset="0"/>
                <a:cs typeface="Calibri" panose="020F0502020204030204" pitchFamily="34" charset="0"/>
              </a:rPr>
              <a:t> de 1881-1882.</a:t>
            </a:r>
          </a:p>
          <a:p>
            <a:pPr algn="just"/>
            <a:r>
              <a:rPr lang="fr-FR" dirty="0">
                <a:solidFill>
                  <a:srgbClr val="0070C0"/>
                </a:solidFill>
                <a:latin typeface="Calibri" panose="020F0502020204030204" pitchFamily="34" charset="0"/>
                <a:cs typeface="Calibri" panose="020F0502020204030204" pitchFamily="34" charset="0"/>
              </a:rPr>
              <a:t>Les XIXe et XXe s. ont aussi contribué à utiliser les ressources de l’</a:t>
            </a:r>
            <a:r>
              <a:rPr lang="fr-FR" b="1" dirty="0">
                <a:solidFill>
                  <a:srgbClr val="FF0000"/>
                </a:solidFill>
                <a:latin typeface="Calibri" panose="020F0502020204030204" pitchFamily="34" charset="0"/>
                <a:cs typeface="Calibri" panose="020F0502020204030204" pitchFamily="34" charset="0"/>
              </a:rPr>
              <a:t>Empire colonial</a:t>
            </a:r>
            <a:r>
              <a:rPr lang="fr-FR" dirty="0">
                <a:solidFill>
                  <a:srgbClr val="0070C0"/>
                </a:solidFill>
                <a:latin typeface="Calibri" panose="020F0502020204030204" pitchFamily="34" charset="0"/>
                <a:cs typeface="Calibri" panose="020F0502020204030204" pitchFamily="34" charset="0"/>
              </a:rPr>
              <a:t> français pour soutenir l’industrialisation.</a:t>
            </a:r>
          </a:p>
          <a:p>
            <a:pPr algn="just"/>
            <a:r>
              <a:rPr lang="fr-FR" dirty="0">
                <a:solidFill>
                  <a:srgbClr val="0070C0"/>
                </a:solidFill>
                <a:latin typeface="Calibri" panose="020F0502020204030204" pitchFamily="34" charset="0"/>
                <a:cs typeface="Calibri" panose="020F0502020204030204" pitchFamily="34" charset="0"/>
              </a:rPr>
              <a:t>Cela est passé par l’utilisation du travail forcé, autre forme d’</a:t>
            </a:r>
            <a:r>
              <a:rPr lang="fr-FR" b="1" dirty="0">
                <a:solidFill>
                  <a:srgbClr val="FF0000"/>
                </a:solidFill>
                <a:latin typeface="Calibri" panose="020F0502020204030204" pitchFamily="34" charset="0"/>
                <a:cs typeface="Calibri" panose="020F0502020204030204" pitchFamily="34" charset="0"/>
              </a:rPr>
              <a:t>esclavage</a:t>
            </a:r>
            <a:r>
              <a:rPr lang="fr-FR" dirty="0">
                <a:solidFill>
                  <a:srgbClr val="0070C0"/>
                </a:solidFill>
                <a:latin typeface="Calibri" panose="020F0502020204030204" pitchFamily="34" charset="0"/>
                <a:cs typeface="Calibri" panose="020F0502020204030204" pitchFamily="34" charset="0"/>
              </a:rPr>
              <a:t>, jusqu’en 1952, dans les plantations ou dans des travaux comme la ligne de chemin de fer CONGO-OCÉAN.</a:t>
            </a:r>
          </a:p>
        </p:txBody>
      </p:sp>
      <p:sp>
        <p:nvSpPr>
          <p:cNvPr id="14" name="ZoneTexte 13">
            <a:extLst>
              <a:ext uri="{FF2B5EF4-FFF2-40B4-BE49-F238E27FC236}">
                <a16:creationId xmlns:a16="http://schemas.microsoft.com/office/drawing/2014/main" id="{50759084-3D78-4D53-A82F-76A8F3B61A39}"/>
              </a:ext>
            </a:extLst>
          </p:cNvPr>
          <p:cNvSpPr txBox="1"/>
          <p:nvPr/>
        </p:nvSpPr>
        <p:spPr>
          <a:xfrm>
            <a:off x="219282" y="623150"/>
            <a:ext cx="5358329" cy="369332"/>
          </a:xfrm>
          <a:prstGeom prst="rect">
            <a:avLst/>
          </a:prstGeom>
          <a:noFill/>
        </p:spPr>
        <p:txBody>
          <a:bodyPr wrap="square">
            <a:spAutoFit/>
          </a:bodyPr>
          <a:lstStyle/>
          <a:p>
            <a:r>
              <a:rPr lang="fr-FR" b="1" dirty="0">
                <a:solidFill>
                  <a:srgbClr val="00B050"/>
                </a:solidFill>
                <a:latin typeface="Calibri" panose="020F0502020204030204" pitchFamily="34" charset="0"/>
                <a:cs typeface="Calibri" panose="020F0502020204030204" pitchFamily="34" charset="0"/>
              </a:rPr>
              <a:t>ET POUR CONCLURE &amp; RÉSUMER…</a:t>
            </a:r>
            <a:endParaRPr lang="fr-FR" dirty="0">
              <a:solidFill>
                <a:srgbClr val="00B050"/>
              </a:solidFill>
            </a:endParaRPr>
          </a:p>
        </p:txBody>
      </p:sp>
      <p:pic>
        <p:nvPicPr>
          <p:cNvPr id="2" name="Image 1">
            <a:hlinkClick r:id="rId3" action="ppaction://hlinksldjump"/>
            <a:extLst>
              <a:ext uri="{FF2B5EF4-FFF2-40B4-BE49-F238E27FC236}">
                <a16:creationId xmlns:a16="http://schemas.microsoft.com/office/drawing/2014/main" id="{EBBA2805-F103-2D4F-2D0B-819E4B6823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4" name="ZoneTexte 3">
            <a:extLst>
              <a:ext uri="{FF2B5EF4-FFF2-40B4-BE49-F238E27FC236}">
                <a16:creationId xmlns:a16="http://schemas.microsoft.com/office/drawing/2014/main" id="{95F15CF0-6794-4526-6EAE-B099C96D8D74}"/>
              </a:ext>
            </a:extLst>
          </p:cNvPr>
          <p:cNvSpPr txBox="1"/>
          <p:nvPr/>
        </p:nvSpPr>
        <p:spPr>
          <a:xfrm>
            <a:off x="219282" y="98862"/>
            <a:ext cx="10439481"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Objet d’étude 1 </a:t>
            </a:r>
            <a:r>
              <a:rPr lang="fr-FR" b="1" dirty="0">
                <a:latin typeface="Calibri" panose="020F0502020204030204" pitchFamily="34" charset="0"/>
                <a:cs typeface="Calibri" panose="020F0502020204030204" pitchFamily="34" charset="0"/>
              </a:rPr>
              <a:t>- Hommes et femmes au travail en métropole et dans les colonies françaises (1800-1950)</a:t>
            </a:r>
          </a:p>
        </p:txBody>
      </p:sp>
    </p:spTree>
    <p:extLst>
      <p:ext uri="{BB962C8B-B14F-4D97-AF65-F5344CB8AC3E}">
        <p14:creationId xmlns:p14="http://schemas.microsoft.com/office/powerpoint/2010/main" val="169200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80">
                                          <p:stCondLst>
                                            <p:cond delay="0"/>
                                          </p:stCondLst>
                                        </p:cTn>
                                        <p:tgtEl>
                                          <p:spTgt spid="10"/>
                                        </p:tgtEl>
                                      </p:cBhvr>
                                    </p:animEffect>
                                    <p:anim calcmode="lin" valueType="num">
                                      <p:cBhvr>
                                        <p:cTn id="2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7" dur="26">
                                          <p:stCondLst>
                                            <p:cond delay="650"/>
                                          </p:stCondLst>
                                        </p:cTn>
                                        <p:tgtEl>
                                          <p:spTgt spid="10"/>
                                        </p:tgtEl>
                                      </p:cBhvr>
                                      <p:to x="100000" y="60000"/>
                                    </p:animScale>
                                    <p:animScale>
                                      <p:cBhvr>
                                        <p:cTn id="28" dur="166" decel="50000">
                                          <p:stCondLst>
                                            <p:cond delay="676"/>
                                          </p:stCondLst>
                                        </p:cTn>
                                        <p:tgtEl>
                                          <p:spTgt spid="10"/>
                                        </p:tgtEl>
                                      </p:cBhvr>
                                      <p:to x="100000" y="100000"/>
                                    </p:animScale>
                                    <p:animScale>
                                      <p:cBhvr>
                                        <p:cTn id="29" dur="26">
                                          <p:stCondLst>
                                            <p:cond delay="1312"/>
                                          </p:stCondLst>
                                        </p:cTn>
                                        <p:tgtEl>
                                          <p:spTgt spid="10"/>
                                        </p:tgtEl>
                                      </p:cBhvr>
                                      <p:to x="100000" y="80000"/>
                                    </p:animScale>
                                    <p:animScale>
                                      <p:cBhvr>
                                        <p:cTn id="30" dur="166" decel="50000">
                                          <p:stCondLst>
                                            <p:cond delay="1338"/>
                                          </p:stCondLst>
                                        </p:cTn>
                                        <p:tgtEl>
                                          <p:spTgt spid="10"/>
                                        </p:tgtEl>
                                      </p:cBhvr>
                                      <p:to x="100000" y="100000"/>
                                    </p:animScale>
                                    <p:animScale>
                                      <p:cBhvr>
                                        <p:cTn id="31" dur="26">
                                          <p:stCondLst>
                                            <p:cond delay="1642"/>
                                          </p:stCondLst>
                                        </p:cTn>
                                        <p:tgtEl>
                                          <p:spTgt spid="10"/>
                                        </p:tgtEl>
                                      </p:cBhvr>
                                      <p:to x="100000" y="90000"/>
                                    </p:animScale>
                                    <p:animScale>
                                      <p:cBhvr>
                                        <p:cTn id="32" dur="166" decel="50000">
                                          <p:stCondLst>
                                            <p:cond delay="1668"/>
                                          </p:stCondLst>
                                        </p:cTn>
                                        <p:tgtEl>
                                          <p:spTgt spid="10"/>
                                        </p:tgtEl>
                                      </p:cBhvr>
                                      <p:to x="100000" y="100000"/>
                                    </p:animScale>
                                    <p:animScale>
                                      <p:cBhvr>
                                        <p:cTn id="33" dur="26">
                                          <p:stCondLst>
                                            <p:cond delay="1808"/>
                                          </p:stCondLst>
                                        </p:cTn>
                                        <p:tgtEl>
                                          <p:spTgt spid="10"/>
                                        </p:tgtEl>
                                      </p:cBhvr>
                                      <p:to x="100000" y="95000"/>
                                    </p:animScale>
                                    <p:animScale>
                                      <p:cBhvr>
                                        <p:cTn id="34" dur="166" decel="50000">
                                          <p:stCondLst>
                                            <p:cond delay="1834"/>
                                          </p:stCondLst>
                                        </p:cTn>
                                        <p:tgtEl>
                                          <p:spTgt spid="10"/>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checkerboard(across)">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9E08F79-367A-4055-9B52-E9A9BBADB55A}"/>
              </a:ext>
            </a:extLst>
          </p:cNvPr>
          <p:cNvSpPr txBox="1"/>
          <p:nvPr/>
        </p:nvSpPr>
        <p:spPr>
          <a:xfrm>
            <a:off x="198409" y="97695"/>
            <a:ext cx="6901132" cy="369332"/>
          </a:xfrm>
          <a:prstGeom prst="rect">
            <a:avLst/>
          </a:prstGeom>
          <a:noFill/>
        </p:spPr>
        <p:txBody>
          <a:bodyPr wrap="square">
            <a:spAutoFit/>
          </a:bodyPr>
          <a:lstStyle/>
          <a:p>
            <a:r>
              <a:rPr lang="fr-FR" b="1" dirty="0">
                <a:solidFill>
                  <a:srgbClr val="FF0000"/>
                </a:solidFill>
                <a:latin typeface="Calibri" panose="020F0502020204030204" pitchFamily="34" charset="0"/>
                <a:cs typeface="Calibri" panose="020F0502020204030204" pitchFamily="34" charset="0"/>
              </a:rPr>
              <a:t>Séance 1 : </a:t>
            </a:r>
            <a:r>
              <a:rPr lang="fr-FR" b="1" dirty="0">
                <a:latin typeface="Calibri" panose="020F0502020204030204" pitchFamily="34" charset="0"/>
                <a:cs typeface="Calibri" panose="020F0502020204030204" pitchFamily="34" charset="0"/>
              </a:rPr>
              <a:t>Développement industriel et modernisation des métiers</a:t>
            </a:r>
          </a:p>
        </p:txBody>
      </p:sp>
      <p:pic>
        <p:nvPicPr>
          <p:cNvPr id="6" name="Image 5">
            <a:extLst>
              <a:ext uri="{FF2B5EF4-FFF2-40B4-BE49-F238E27FC236}">
                <a16:creationId xmlns:a16="http://schemas.microsoft.com/office/drawing/2014/main" id="{6017766D-4947-4D68-875A-76484649E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4574"/>
            <a:ext cx="12192000" cy="3868852"/>
          </a:xfrm>
          <a:prstGeom prst="rect">
            <a:avLst/>
          </a:prstGeom>
        </p:spPr>
      </p:pic>
      <p:sp>
        <p:nvSpPr>
          <p:cNvPr id="11" name="ZoneTexte 10">
            <a:extLst>
              <a:ext uri="{FF2B5EF4-FFF2-40B4-BE49-F238E27FC236}">
                <a16:creationId xmlns:a16="http://schemas.microsoft.com/office/drawing/2014/main" id="{87B1F703-2822-48EB-8797-1042965D43E0}"/>
              </a:ext>
            </a:extLst>
          </p:cNvPr>
          <p:cNvSpPr txBox="1"/>
          <p:nvPr/>
        </p:nvSpPr>
        <p:spPr>
          <a:xfrm>
            <a:off x="198409" y="422978"/>
            <a:ext cx="7438338" cy="369332"/>
          </a:xfrm>
          <a:prstGeom prst="rect">
            <a:avLst/>
          </a:prstGeom>
          <a:noFill/>
        </p:spPr>
        <p:txBody>
          <a:bodyPr wrap="square" rtlCol="0">
            <a:spAutoFit/>
          </a:bodyPr>
          <a:lstStyle/>
          <a:p>
            <a:r>
              <a:rPr lang="fr-FR" b="1" dirty="0">
                <a:solidFill>
                  <a:srgbClr val="FF0000"/>
                </a:solidFill>
                <a:latin typeface="Calibri" panose="020F0502020204030204" pitchFamily="34" charset="0"/>
                <a:cs typeface="Calibri" panose="020F0502020204030204" pitchFamily="34" charset="0"/>
              </a:rPr>
              <a:t>DOCUMENT 22 : </a:t>
            </a:r>
            <a:r>
              <a:rPr lang="fr-FR" b="1" dirty="0">
                <a:solidFill>
                  <a:srgbClr val="0070C0"/>
                </a:solidFill>
                <a:latin typeface="Calibri" panose="020F0502020204030204" pitchFamily="34" charset="0"/>
                <a:cs typeface="Calibri" panose="020F0502020204030204" pitchFamily="34" charset="0"/>
              </a:rPr>
              <a:t>Frise chronologique de la Révolution française à nos jours</a:t>
            </a:r>
          </a:p>
        </p:txBody>
      </p:sp>
      <p:pic>
        <p:nvPicPr>
          <p:cNvPr id="2" name="Image 1">
            <a:hlinkClick r:id="rId3" action="ppaction://hlinksldjump"/>
            <a:extLst>
              <a:ext uri="{FF2B5EF4-FFF2-40B4-BE49-F238E27FC236}">
                <a16:creationId xmlns:a16="http://schemas.microsoft.com/office/drawing/2014/main" id="{300BD218-89E6-F144-785A-A680451F6D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Tree>
    <p:extLst>
      <p:ext uri="{BB962C8B-B14F-4D97-AF65-F5344CB8AC3E}">
        <p14:creationId xmlns:p14="http://schemas.microsoft.com/office/powerpoint/2010/main" val="11287338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8863</TotalTime>
  <Words>5364</Words>
  <Application>Microsoft Office PowerPoint</Application>
  <PresentationFormat>Grand écran</PresentationFormat>
  <Paragraphs>341</Paragraphs>
  <Slides>34</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34</vt:i4>
      </vt:variant>
    </vt:vector>
  </HeadingPairs>
  <TitlesOfParts>
    <vt:vector size="41" baseType="lpstr">
      <vt:lpstr>Aptos</vt:lpstr>
      <vt:lpstr>Arial</vt:lpstr>
      <vt:lpstr>Arial-ItalicMT</vt:lpstr>
      <vt:lpstr>ArialMT</vt:lpstr>
      <vt:lpstr>Calibri</vt:lpstr>
      <vt:lpstr>Wingdings</vt:lpstr>
      <vt:lpstr>Organique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 DUMAINE</cp:lastModifiedBy>
  <cp:revision>273</cp:revision>
  <dcterms:created xsi:type="dcterms:W3CDTF">2020-08-27T10:08:01Z</dcterms:created>
  <dcterms:modified xsi:type="dcterms:W3CDTF">2025-09-04T08:26:16Z</dcterms:modified>
</cp:coreProperties>
</file>